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 id="2147483690" r:id="rId5"/>
  </p:sldMasterIdLst>
  <p:notesMasterIdLst>
    <p:notesMasterId r:id="rId128"/>
  </p:notesMasterIdLst>
  <p:sldIdLst>
    <p:sldId id="256" r:id="rId6"/>
    <p:sldId id="258" r:id="rId7"/>
    <p:sldId id="262" r:id="rId8"/>
    <p:sldId id="259" r:id="rId9"/>
    <p:sldId id="261" r:id="rId10"/>
    <p:sldId id="325" r:id="rId11"/>
    <p:sldId id="429" r:id="rId12"/>
    <p:sldId id="326" r:id="rId13"/>
    <p:sldId id="308" r:id="rId14"/>
    <p:sldId id="260" r:id="rId15"/>
    <p:sldId id="329" r:id="rId16"/>
    <p:sldId id="478" r:id="rId17"/>
    <p:sldId id="321" r:id="rId18"/>
    <p:sldId id="341" r:id="rId19"/>
    <p:sldId id="456" r:id="rId20"/>
    <p:sldId id="414" r:id="rId21"/>
    <p:sldId id="474" r:id="rId22"/>
    <p:sldId id="477" r:id="rId23"/>
    <p:sldId id="471" r:id="rId24"/>
    <p:sldId id="470" r:id="rId25"/>
    <p:sldId id="475" r:id="rId26"/>
    <p:sldId id="476" r:id="rId27"/>
    <p:sldId id="440" r:id="rId28"/>
    <p:sldId id="327" r:id="rId29"/>
    <p:sldId id="331" r:id="rId30"/>
    <p:sldId id="322" r:id="rId31"/>
    <p:sldId id="342" r:id="rId32"/>
    <p:sldId id="434" r:id="rId33"/>
    <p:sldId id="441" r:id="rId34"/>
    <p:sldId id="334" r:id="rId35"/>
    <p:sldId id="332" r:id="rId36"/>
    <p:sldId id="323" r:id="rId37"/>
    <p:sldId id="343" r:id="rId38"/>
    <p:sldId id="435" r:id="rId39"/>
    <p:sldId id="442" r:id="rId40"/>
    <p:sldId id="336" r:id="rId41"/>
    <p:sldId id="324" r:id="rId42"/>
    <p:sldId id="344" r:id="rId43"/>
    <p:sldId id="436" r:id="rId44"/>
    <p:sldId id="445" r:id="rId45"/>
    <p:sldId id="328" r:id="rId46"/>
    <p:sldId id="446" r:id="rId47"/>
    <p:sldId id="345" r:id="rId48"/>
    <p:sldId id="437" r:id="rId49"/>
    <p:sldId id="265" r:id="rId50"/>
    <p:sldId id="380" r:id="rId51"/>
    <p:sldId id="480" r:id="rId52"/>
    <p:sldId id="449" r:id="rId53"/>
    <p:sldId id="275" r:id="rId54"/>
    <p:sldId id="450" r:id="rId55"/>
    <p:sldId id="383" r:id="rId56"/>
    <p:sldId id="451" r:id="rId57"/>
    <p:sldId id="384" r:id="rId58"/>
    <p:sldId id="340" r:id="rId59"/>
    <p:sldId id="355" r:id="rId60"/>
    <p:sldId id="488" r:id="rId61"/>
    <p:sldId id="463" r:id="rId62"/>
    <p:sldId id="464" r:id="rId63"/>
    <p:sldId id="454" r:id="rId64"/>
    <p:sldId id="455" r:id="rId65"/>
    <p:sldId id="356" r:id="rId66"/>
    <p:sldId id="489" r:id="rId67"/>
    <p:sldId id="357" r:id="rId68"/>
    <p:sldId id="359" r:id="rId69"/>
    <p:sldId id="453" r:id="rId70"/>
    <p:sldId id="358" r:id="rId71"/>
    <p:sldId id="428" r:id="rId72"/>
    <p:sldId id="375" r:id="rId73"/>
    <p:sldId id="371" r:id="rId74"/>
    <p:sldId id="372" r:id="rId75"/>
    <p:sldId id="376" r:id="rId76"/>
    <p:sldId id="377" r:id="rId77"/>
    <p:sldId id="373" r:id="rId78"/>
    <p:sldId id="378" r:id="rId79"/>
    <p:sldId id="379" r:id="rId80"/>
    <p:sldId id="465" r:id="rId81"/>
    <p:sldId id="467" r:id="rId82"/>
    <p:sldId id="485" r:id="rId83"/>
    <p:sldId id="486" r:id="rId84"/>
    <p:sldId id="487" r:id="rId85"/>
    <p:sldId id="362" r:id="rId86"/>
    <p:sldId id="363" r:id="rId87"/>
    <p:sldId id="272" r:id="rId88"/>
    <p:sldId id="385" r:id="rId89"/>
    <p:sldId id="309" r:id="rId90"/>
    <p:sldId id="469" r:id="rId91"/>
    <p:sldId id="389" r:id="rId92"/>
    <p:sldId id="390" r:id="rId93"/>
    <p:sldId id="391" r:id="rId94"/>
    <p:sldId id="392" r:id="rId95"/>
    <p:sldId id="393" r:id="rId96"/>
    <p:sldId id="395" r:id="rId97"/>
    <p:sldId id="430" r:id="rId98"/>
    <p:sldId id="396" r:id="rId99"/>
    <p:sldId id="431" r:id="rId100"/>
    <p:sldId id="398" r:id="rId101"/>
    <p:sldId id="399" r:id="rId102"/>
    <p:sldId id="400" r:id="rId103"/>
    <p:sldId id="401" r:id="rId104"/>
    <p:sldId id="402" r:id="rId105"/>
    <p:sldId id="403" r:id="rId106"/>
    <p:sldId id="404" r:id="rId107"/>
    <p:sldId id="426" r:id="rId108"/>
    <p:sldId id="481" r:id="rId109"/>
    <p:sldId id="482" r:id="rId110"/>
    <p:sldId id="483" r:id="rId111"/>
    <p:sldId id="484" r:id="rId112"/>
    <p:sldId id="490" r:id="rId113"/>
    <p:sldId id="397" r:id="rId114"/>
    <p:sldId id="406" r:id="rId115"/>
    <p:sldId id="408" r:id="rId116"/>
    <p:sldId id="462" r:id="rId117"/>
    <p:sldId id="409" r:id="rId118"/>
    <p:sldId id="410" r:id="rId119"/>
    <p:sldId id="457" r:id="rId120"/>
    <p:sldId id="411" r:id="rId121"/>
    <p:sldId id="412" r:id="rId122"/>
    <p:sldId id="413" r:id="rId123"/>
    <p:sldId id="493" r:id="rId124"/>
    <p:sldId id="492" r:id="rId125"/>
    <p:sldId id="287" r:id="rId126"/>
    <p:sldId id="288" r:id="rId1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948D09-266B-A0C9-DEDD-4351D2A4E618}" name="Eva" initials="E" userId="S-1-5-21-1060284298-746137067-1957994488-3637" providerId="AD"/>
  <p188:author id="{C0C20C46-66C8-4865-51EA-6D6A6E06FFBF}" name="Eujin Pei" initials="EP" userId="S::eujin.pei@ewf.be::ba6c4e9d-533d-48e8-a08f-6813d3ecf3ab" providerId="AD"/>
  <p188:author id="{95B6374C-A9D0-C3A9-782E-EFD6ED1AB1A1}" name="stamatopoulos" initials="st" userId="S::stamatopoulos@ewf.be::670591af-0eed-4fdc-ad91-a6f26291cfc4" providerId="AD"/>
  <p188:author id="{15247F64-37B1-A156-C963-F84EF9C2569E}" name=" " initials="" userId=" " providerId="None"/>
  <p188:author id="{0FF4E595-9C08-8F77-0AD9-DB5D8D0C1B18}" name="Eva Sanchis" initials="ES" userId="S::eva.sanchis@ewf.be::1a09200e-7795-461b-a7ed-ddf681dcfecd" providerId="AD"/>
  <p188:author id="{5484F6E2-FC9F-18EE-A67E-49A10C4CDB1B}" name="Adelaide Almeida" initials="AA" userId="S::madealmeida@ewf.be::b5f773a1-81e5-4fe3-aeef-f6da3cb418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BC1"/>
    <a:srgbClr val="F0F7ED"/>
    <a:srgbClr val="FF7414"/>
    <a:srgbClr val="FF7210"/>
    <a:srgbClr val="FBFBFB"/>
    <a:srgbClr val="FE7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FC47A-90CB-5139-F7ED-5C023B0EBA91}" v="2" dt="2022-09-29T07:19:04.355"/>
  </p1510:revLst>
</p1510:revInfo>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46" d="100"/>
          <a:sy n="146"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commentAuthors" Target="commentAuthor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presProps" Target="presProp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29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05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49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70357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841816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17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242089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139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007736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25859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37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676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937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3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02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36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819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730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143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53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189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349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113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534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108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534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560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356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511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302976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46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1"/>
        <p:cNvGrpSpPr/>
        <p:nvPr/>
      </p:nvGrpSpPr>
      <p:grpSpPr>
        <a:xfrm>
          <a:off x="0" y="0"/>
          <a:ext cx="0" cy="0"/>
          <a:chOff x="0" y="0"/>
          <a:chExt cx="0" cy="0"/>
        </a:xfrm>
      </p:grpSpPr>
      <p:sp>
        <p:nvSpPr>
          <p:cNvPr id="3632" name="Google Shape;3632;g89f325e8c8_0_2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3" name="Google Shape;3633;g89f325e8c8_0_2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48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690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31463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951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35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962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473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402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911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72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34387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37908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904162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831271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126523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783203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511265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6018201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01467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5319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5353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76163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32961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7629230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596182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5723939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787634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1019906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001605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0221307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672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9964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9772537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1699903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722808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16199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0536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8256835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181025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9866374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105769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679697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0973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6770967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5123242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6726248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4310095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24978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1197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5573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4899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6"/>
        <p:cNvGrpSpPr/>
        <p:nvPr/>
      </p:nvGrpSpPr>
      <p:grpSpPr>
        <a:xfrm>
          <a:off x="0" y="0"/>
          <a:ext cx="0" cy="0"/>
          <a:chOff x="0" y="0"/>
          <a:chExt cx="0" cy="0"/>
        </a:xfrm>
      </p:grpSpPr>
      <p:sp>
        <p:nvSpPr>
          <p:cNvPr id="4027" name="Google Shape;4027;g89f325e8c8_0_4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8" name="Google Shape;4028;g89f325e8c8_0_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014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534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p:cSld name="BLANK_1_1">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p:cSld name="CUSTOM_1">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Image">
  <p:cSld name="CUSTOM_2">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222700" y="3172350"/>
            <a:ext cx="3201300" cy="101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cSld name="CUSTOM_3">
    <p:bg>
      <p:bgPr>
        <a:solidFill>
          <a:srgbClr val="F0F7ED"/>
        </a:solidFill>
        <a:effectLst/>
      </p:bgPr>
    </p:bg>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3">
  <p:cSld name="CUSTOM_4">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 Thanks slide" userDrawn="1">
  <p:cSld name="CUSTOM_13">
    <p:bg>
      <p:bgPr>
        <a:solidFill>
          <a:schemeClr val="accent1"/>
        </a:solidFill>
        <a:effectLst/>
      </p:bgPr>
    </p:bg>
    <p:spTree>
      <p:nvGrpSpPr>
        <p:cNvPr id="1" name="Shape 579"/>
        <p:cNvGrpSpPr/>
        <p:nvPr/>
      </p:nvGrpSpPr>
      <p:grpSpPr>
        <a:xfrm>
          <a:off x="0" y="0"/>
          <a:ext cx="0" cy="0"/>
          <a:chOff x="0" y="0"/>
          <a:chExt cx="0" cy="0"/>
        </a:xfrm>
      </p:grpSpPr>
      <p:sp>
        <p:nvSpPr>
          <p:cNvPr id="580" name="Google Shape;580;p29"/>
          <p:cNvSpPr/>
          <p:nvPr/>
        </p:nvSpPr>
        <p:spPr>
          <a:xfrm>
            <a:off x="-936625" y="859450"/>
            <a:ext cx="3151800" cy="31518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9388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582" name="Google Shape;582;p29"/>
          <p:cNvGrpSpPr/>
          <p:nvPr/>
        </p:nvGrpSpPr>
        <p:grpSpPr>
          <a:xfrm>
            <a:off x="1283282" y="788704"/>
            <a:ext cx="781174" cy="781362"/>
            <a:chOff x="1347125" y="349025"/>
            <a:chExt cx="4978800" cy="4980000"/>
          </a:xfrm>
        </p:grpSpPr>
        <p:sp>
          <p:nvSpPr>
            <p:cNvPr id="583" name="Google Shape;583;p2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txBox="1">
            <a:spLocks noGrp="1"/>
          </p:cNvSpPr>
          <p:nvPr>
            <p:ph type="title"/>
          </p:nvPr>
        </p:nvSpPr>
        <p:spPr>
          <a:xfrm>
            <a:off x="2234125" y="2150850"/>
            <a:ext cx="5679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0F7ED"/>
              </a:buClr>
              <a:buSzPts val="4000"/>
              <a:buNone/>
              <a:defRPr sz="4400">
                <a:solidFill>
                  <a:srgbClr val="F0F7ED"/>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CUSTOM_14">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text 4">
  <p:cSld name="CUSTOM_19">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7323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6491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238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extLst>
      <p:ext uri="{BB962C8B-B14F-4D97-AF65-F5344CB8AC3E}">
        <p14:creationId xmlns:p14="http://schemas.microsoft.com/office/powerpoint/2010/main" val="383425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2246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6464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108"/>
        <p:cNvGrpSpPr/>
        <p:nvPr/>
      </p:nvGrpSpPr>
      <p:grpSpPr>
        <a:xfrm>
          <a:off x="0" y="0"/>
          <a:ext cx="0" cy="0"/>
          <a:chOff x="0" y="0"/>
          <a:chExt cx="0" cy="0"/>
        </a:xfrm>
      </p:grpSpPr>
      <p:sp>
        <p:nvSpPr>
          <p:cNvPr id="109" name="Google Shape;109;p8"/>
          <p:cNvSpPr txBox="1">
            <a:spLocks noGrp="1"/>
          </p:cNvSpPr>
          <p:nvPr>
            <p:ph type="title"/>
          </p:nvPr>
        </p:nvSpPr>
        <p:spPr>
          <a:xfrm>
            <a:off x="692850" y="1444238"/>
            <a:ext cx="3816000" cy="1332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5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110" name="Google Shape;110;p8"/>
          <p:cNvSpPr txBox="1">
            <a:spLocks noGrp="1"/>
          </p:cNvSpPr>
          <p:nvPr>
            <p:ph type="subTitle" idx="1"/>
          </p:nvPr>
        </p:nvSpPr>
        <p:spPr>
          <a:xfrm>
            <a:off x="692850" y="2906650"/>
            <a:ext cx="38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9359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extLst>
      <p:ext uri="{BB962C8B-B14F-4D97-AF65-F5344CB8AC3E}">
        <p14:creationId xmlns:p14="http://schemas.microsoft.com/office/powerpoint/2010/main" val="5097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6"/>
        <p:cNvGrpSpPr/>
        <p:nvPr/>
      </p:nvGrpSpPr>
      <p:grpSpPr>
        <a:xfrm>
          <a:off x="0" y="0"/>
          <a:ext cx="0" cy="0"/>
          <a:chOff x="0" y="0"/>
          <a:chExt cx="0" cy="0"/>
        </a:xfrm>
      </p:grpSpPr>
      <p:grpSp>
        <p:nvGrpSpPr>
          <p:cNvPr id="117" name="Google Shape;117;p10"/>
          <p:cNvGrpSpPr/>
          <p:nvPr/>
        </p:nvGrpSpPr>
        <p:grpSpPr>
          <a:xfrm>
            <a:off x="8064617" y="361184"/>
            <a:ext cx="1717686" cy="1718100"/>
            <a:chOff x="1347125" y="349025"/>
            <a:chExt cx="4978800" cy="4980000"/>
          </a:xfrm>
        </p:grpSpPr>
        <p:sp>
          <p:nvSpPr>
            <p:cNvPr id="118" name="Google Shape;118;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0"/>
          <p:cNvSpPr/>
          <p:nvPr/>
        </p:nvSpPr>
        <p:spPr>
          <a:xfrm>
            <a:off x="-1925625" y="-2803700"/>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441939" y="198398"/>
            <a:ext cx="760263" cy="760446"/>
            <a:chOff x="1347125" y="349025"/>
            <a:chExt cx="4978800" cy="4980000"/>
          </a:xfrm>
        </p:grpSpPr>
        <p:sp>
          <p:nvSpPr>
            <p:cNvPr id="142" name="Google Shape;142;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0"/>
          <p:cNvSpPr/>
          <p:nvPr/>
        </p:nvSpPr>
        <p:spPr>
          <a:xfrm>
            <a:off x="-98275" y="1604525"/>
            <a:ext cx="258300" cy="2583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49100" y="1230525"/>
            <a:ext cx="159900" cy="1599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txBox="1">
            <a:spLocks noGrp="1"/>
          </p:cNvSpPr>
          <p:nvPr>
            <p:ph type="title"/>
          </p:nvPr>
        </p:nvSpPr>
        <p:spPr>
          <a:xfrm>
            <a:off x="2371050" y="2876275"/>
            <a:ext cx="44019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2700">
                <a:solidFill>
                  <a:schemeClr val="accent5"/>
                </a:solidFill>
              </a:defRPr>
            </a:lvl2pPr>
            <a:lvl3pPr lvl="2" algn="r" rtl="0">
              <a:spcBef>
                <a:spcPts val="0"/>
              </a:spcBef>
              <a:spcAft>
                <a:spcPts val="0"/>
              </a:spcAft>
              <a:buNone/>
              <a:defRPr sz="2700">
                <a:solidFill>
                  <a:schemeClr val="accent5"/>
                </a:solidFill>
              </a:defRPr>
            </a:lvl3pPr>
            <a:lvl4pPr lvl="3" algn="r" rtl="0">
              <a:spcBef>
                <a:spcPts val="0"/>
              </a:spcBef>
              <a:spcAft>
                <a:spcPts val="0"/>
              </a:spcAft>
              <a:buNone/>
              <a:defRPr sz="2700">
                <a:solidFill>
                  <a:schemeClr val="accent5"/>
                </a:solidFill>
              </a:defRPr>
            </a:lvl4pPr>
            <a:lvl5pPr lvl="4" algn="r" rtl="0">
              <a:spcBef>
                <a:spcPts val="0"/>
              </a:spcBef>
              <a:spcAft>
                <a:spcPts val="0"/>
              </a:spcAft>
              <a:buNone/>
              <a:defRPr sz="2700">
                <a:solidFill>
                  <a:schemeClr val="accent5"/>
                </a:solidFill>
              </a:defRPr>
            </a:lvl5pPr>
            <a:lvl6pPr lvl="5" algn="r" rtl="0">
              <a:spcBef>
                <a:spcPts val="0"/>
              </a:spcBef>
              <a:spcAft>
                <a:spcPts val="0"/>
              </a:spcAft>
              <a:buNone/>
              <a:defRPr sz="2700">
                <a:solidFill>
                  <a:schemeClr val="accent5"/>
                </a:solidFill>
              </a:defRPr>
            </a:lvl6pPr>
            <a:lvl7pPr lvl="6" algn="r" rtl="0">
              <a:spcBef>
                <a:spcPts val="0"/>
              </a:spcBef>
              <a:spcAft>
                <a:spcPts val="0"/>
              </a:spcAft>
              <a:buNone/>
              <a:defRPr sz="2700">
                <a:solidFill>
                  <a:schemeClr val="accent5"/>
                </a:solidFill>
              </a:defRPr>
            </a:lvl7pPr>
            <a:lvl8pPr lvl="7" algn="r" rtl="0">
              <a:spcBef>
                <a:spcPts val="0"/>
              </a:spcBef>
              <a:spcAft>
                <a:spcPts val="0"/>
              </a:spcAft>
              <a:buNone/>
              <a:defRPr sz="2700">
                <a:solidFill>
                  <a:schemeClr val="accent5"/>
                </a:solidFill>
              </a:defRPr>
            </a:lvl8pPr>
            <a:lvl9pPr lvl="8" algn="r" rtl="0">
              <a:spcBef>
                <a:spcPts val="0"/>
              </a:spcBef>
              <a:spcAft>
                <a:spcPts val="0"/>
              </a:spcAft>
              <a:buNone/>
              <a:defRPr sz="2700">
                <a:solidFill>
                  <a:schemeClr val="accent5"/>
                </a:solidFill>
              </a:defRPr>
            </a:lvl9pPr>
          </a:lstStyle>
          <a:p>
            <a:endParaRPr/>
          </a:p>
        </p:txBody>
      </p:sp>
      <p:sp>
        <p:nvSpPr>
          <p:cNvPr id="167" name="Google Shape;167;p10"/>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15651" y="4541076"/>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40307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8"/>
        <p:cNvGrpSpPr/>
        <p:nvPr/>
      </p:nvGrpSpPr>
      <p:grpSpPr>
        <a:xfrm>
          <a:off x="0" y="0"/>
          <a:ext cx="0" cy="0"/>
          <a:chOff x="0" y="0"/>
          <a:chExt cx="0" cy="0"/>
        </a:xfrm>
      </p:grpSpPr>
      <p:sp>
        <p:nvSpPr>
          <p:cNvPr id="169" name="Google Shape;169;p11"/>
          <p:cNvSpPr txBox="1">
            <a:spLocks noGrp="1"/>
          </p:cNvSpPr>
          <p:nvPr>
            <p:ph type="title" hasCustomPrompt="1"/>
          </p:nvPr>
        </p:nvSpPr>
        <p:spPr>
          <a:xfrm>
            <a:off x="311700" y="1785625"/>
            <a:ext cx="8520600" cy="1151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7210"/>
              </a:buClr>
              <a:buSzPts val="12000"/>
              <a:buNone/>
              <a:defRPr sz="7000">
                <a:solidFill>
                  <a:schemeClr val="accent2"/>
                </a:solidFill>
              </a:defRPr>
            </a:lvl1pPr>
            <a:lvl2pPr lvl="1" algn="ctr" rtl="0">
              <a:spcBef>
                <a:spcPts val="0"/>
              </a:spcBef>
              <a:spcAft>
                <a:spcPts val="0"/>
              </a:spcAft>
              <a:buClr>
                <a:srgbClr val="FF7210"/>
              </a:buClr>
              <a:buSzPts val="12000"/>
              <a:buNone/>
              <a:defRPr sz="12000">
                <a:solidFill>
                  <a:srgbClr val="FF7210"/>
                </a:solidFill>
              </a:defRPr>
            </a:lvl2pPr>
            <a:lvl3pPr lvl="2" algn="ctr" rtl="0">
              <a:spcBef>
                <a:spcPts val="0"/>
              </a:spcBef>
              <a:spcAft>
                <a:spcPts val="0"/>
              </a:spcAft>
              <a:buClr>
                <a:srgbClr val="FF7210"/>
              </a:buClr>
              <a:buSzPts val="12000"/>
              <a:buNone/>
              <a:defRPr sz="12000">
                <a:solidFill>
                  <a:srgbClr val="FF7210"/>
                </a:solidFill>
              </a:defRPr>
            </a:lvl3pPr>
            <a:lvl4pPr lvl="3" algn="ctr" rtl="0">
              <a:spcBef>
                <a:spcPts val="0"/>
              </a:spcBef>
              <a:spcAft>
                <a:spcPts val="0"/>
              </a:spcAft>
              <a:buClr>
                <a:srgbClr val="FF7210"/>
              </a:buClr>
              <a:buSzPts val="12000"/>
              <a:buNone/>
              <a:defRPr sz="12000">
                <a:solidFill>
                  <a:srgbClr val="FF7210"/>
                </a:solidFill>
              </a:defRPr>
            </a:lvl4pPr>
            <a:lvl5pPr lvl="4" algn="ctr" rtl="0">
              <a:spcBef>
                <a:spcPts val="0"/>
              </a:spcBef>
              <a:spcAft>
                <a:spcPts val="0"/>
              </a:spcAft>
              <a:buClr>
                <a:srgbClr val="FF7210"/>
              </a:buClr>
              <a:buSzPts val="12000"/>
              <a:buNone/>
              <a:defRPr sz="12000">
                <a:solidFill>
                  <a:srgbClr val="FF7210"/>
                </a:solidFill>
              </a:defRPr>
            </a:lvl5pPr>
            <a:lvl6pPr lvl="5" algn="ctr" rtl="0">
              <a:spcBef>
                <a:spcPts val="0"/>
              </a:spcBef>
              <a:spcAft>
                <a:spcPts val="0"/>
              </a:spcAft>
              <a:buClr>
                <a:srgbClr val="FF7210"/>
              </a:buClr>
              <a:buSzPts val="12000"/>
              <a:buNone/>
              <a:defRPr sz="12000">
                <a:solidFill>
                  <a:srgbClr val="FF7210"/>
                </a:solidFill>
              </a:defRPr>
            </a:lvl6pPr>
            <a:lvl7pPr lvl="6" algn="ctr" rtl="0">
              <a:spcBef>
                <a:spcPts val="0"/>
              </a:spcBef>
              <a:spcAft>
                <a:spcPts val="0"/>
              </a:spcAft>
              <a:buClr>
                <a:srgbClr val="FF7210"/>
              </a:buClr>
              <a:buSzPts val="12000"/>
              <a:buNone/>
              <a:defRPr sz="12000">
                <a:solidFill>
                  <a:srgbClr val="FF7210"/>
                </a:solidFill>
              </a:defRPr>
            </a:lvl7pPr>
            <a:lvl8pPr lvl="7" algn="ctr" rtl="0">
              <a:spcBef>
                <a:spcPts val="0"/>
              </a:spcBef>
              <a:spcAft>
                <a:spcPts val="0"/>
              </a:spcAft>
              <a:buClr>
                <a:srgbClr val="FF7210"/>
              </a:buClr>
              <a:buSzPts val="12000"/>
              <a:buNone/>
              <a:defRPr sz="12000">
                <a:solidFill>
                  <a:srgbClr val="FF7210"/>
                </a:solidFill>
              </a:defRPr>
            </a:lvl8pPr>
            <a:lvl9pPr lvl="8" algn="ctr" rtl="0">
              <a:spcBef>
                <a:spcPts val="0"/>
              </a:spcBef>
              <a:spcAft>
                <a:spcPts val="0"/>
              </a:spcAft>
              <a:buClr>
                <a:srgbClr val="FF7210"/>
              </a:buClr>
              <a:buSzPts val="12000"/>
              <a:buNone/>
              <a:defRPr sz="12000">
                <a:solidFill>
                  <a:srgbClr val="FF7210"/>
                </a:solidFill>
              </a:defRPr>
            </a:lvl9pPr>
          </a:lstStyle>
          <a:p>
            <a:r>
              <a:t>xx%</a:t>
            </a:r>
          </a:p>
        </p:txBody>
      </p:sp>
      <p:sp>
        <p:nvSpPr>
          <p:cNvPr id="170" name="Google Shape;170;p11"/>
          <p:cNvSpPr txBox="1">
            <a:spLocks noGrp="1"/>
          </p:cNvSpPr>
          <p:nvPr>
            <p:ph type="subTitle" idx="1"/>
          </p:nvPr>
        </p:nvSpPr>
        <p:spPr>
          <a:xfrm>
            <a:off x="2512850" y="2825375"/>
            <a:ext cx="4118400" cy="53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171" name="Google Shape;171;p11"/>
          <p:cNvSpPr/>
          <p:nvPr/>
        </p:nvSpPr>
        <p:spPr>
          <a:xfrm>
            <a:off x="7770599" y="-528325"/>
            <a:ext cx="1159500" cy="1159500"/>
          </a:xfrm>
          <a:prstGeom prst="donut">
            <a:avLst>
              <a:gd name="adj" fmla="val 17842"/>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1"/>
          <p:cNvGrpSpPr/>
          <p:nvPr/>
        </p:nvGrpSpPr>
        <p:grpSpPr>
          <a:xfrm>
            <a:off x="-383533" y="3990559"/>
            <a:ext cx="1717686" cy="1718100"/>
            <a:chOff x="1347125" y="349025"/>
            <a:chExt cx="4978800" cy="4980000"/>
          </a:xfrm>
        </p:grpSpPr>
        <p:sp>
          <p:nvSpPr>
            <p:cNvPr id="173" name="Google Shape;173;p1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11"/>
          <p:cNvSpPr/>
          <p:nvPr/>
        </p:nvSpPr>
        <p:spPr>
          <a:xfrm>
            <a:off x="991750" y="3990550"/>
            <a:ext cx="861000" cy="86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154050" y="3357868"/>
            <a:ext cx="324600" cy="324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7189025" y="246022"/>
            <a:ext cx="233400" cy="2334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8853900" y="479424"/>
            <a:ext cx="135600" cy="1356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597254" y="3941480"/>
            <a:ext cx="1702325" cy="1279919"/>
          </a:xfrm>
          <a:prstGeom prst="rect">
            <a:avLst/>
          </a:prstGeom>
        </p:spPr>
      </p:pic>
    </p:spTree>
    <p:extLst>
      <p:ext uri="{BB962C8B-B14F-4D97-AF65-F5344CB8AC3E}">
        <p14:creationId xmlns:p14="http://schemas.microsoft.com/office/powerpoint/2010/main" val="264305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9"/>
        <p:cNvGrpSpPr/>
        <p:nvPr/>
      </p:nvGrpSpPr>
      <p:grpSpPr>
        <a:xfrm>
          <a:off x="0" y="0"/>
          <a:ext cx="0" cy="0"/>
          <a:chOff x="0" y="0"/>
          <a:chExt cx="0" cy="0"/>
        </a:xfrm>
      </p:grpSpPr>
    </p:spTree>
    <p:extLst>
      <p:ext uri="{BB962C8B-B14F-4D97-AF65-F5344CB8AC3E}">
        <p14:creationId xmlns:p14="http://schemas.microsoft.com/office/powerpoint/2010/main" val="3292028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6728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25466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extLst>
      <p:ext uri="{BB962C8B-B14F-4D97-AF65-F5344CB8AC3E}">
        <p14:creationId xmlns:p14="http://schemas.microsoft.com/office/powerpoint/2010/main" val="8883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three columns ">
  <p:cSld name="Title &amp; three columns ">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73875" y="4079296"/>
            <a:ext cx="1702325" cy="1279919"/>
          </a:xfrm>
          <a:prstGeom prst="rect">
            <a:avLst/>
          </a:prstGeom>
        </p:spPr>
      </p:pic>
    </p:spTree>
    <p:extLst>
      <p:ext uri="{BB962C8B-B14F-4D97-AF65-F5344CB8AC3E}">
        <p14:creationId xmlns:p14="http://schemas.microsoft.com/office/powerpoint/2010/main" val="226792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235567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222700" y="3172350"/>
            <a:ext cx="3201300" cy="101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31716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25691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36100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7559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spTree>
      <p:nvGrpSpPr>
        <p:cNvPr id="1" name="Shape 419"/>
        <p:cNvGrpSpPr/>
        <p:nvPr/>
      </p:nvGrpSpPr>
      <p:grpSpPr>
        <a:xfrm>
          <a:off x="0" y="0"/>
          <a:ext cx="0" cy="0"/>
          <a:chOff x="0" y="0"/>
          <a:chExt cx="0" cy="0"/>
        </a:xfrm>
      </p:grpSpPr>
      <p:sp>
        <p:nvSpPr>
          <p:cNvPr id="420" name="Google Shape;420;p22"/>
          <p:cNvSpPr txBox="1">
            <a:spLocks noGrp="1"/>
          </p:cNvSpPr>
          <p:nvPr>
            <p:ph type="title"/>
          </p:nvPr>
        </p:nvSpPr>
        <p:spPr>
          <a:xfrm>
            <a:off x="1074150" y="384048"/>
            <a:ext cx="6995700" cy="85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1" name="Google Shape;421;p22"/>
          <p:cNvSpPr txBox="1">
            <a:spLocks noGrp="1"/>
          </p:cNvSpPr>
          <p:nvPr>
            <p:ph type="subTitle" idx="1"/>
          </p:nvPr>
        </p:nvSpPr>
        <p:spPr>
          <a:xfrm>
            <a:off x="725500"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2" name="Google Shape;422;p22"/>
          <p:cNvSpPr txBox="1">
            <a:spLocks noGrp="1"/>
          </p:cNvSpPr>
          <p:nvPr>
            <p:ph type="subTitle" idx="2"/>
          </p:nvPr>
        </p:nvSpPr>
        <p:spPr>
          <a:xfrm>
            <a:off x="3342344"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3" name="Google Shape;423;p22"/>
          <p:cNvSpPr txBox="1">
            <a:spLocks noGrp="1"/>
          </p:cNvSpPr>
          <p:nvPr>
            <p:ph type="subTitle" idx="3"/>
          </p:nvPr>
        </p:nvSpPr>
        <p:spPr>
          <a:xfrm>
            <a:off x="5950075"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4" name="Google Shape;424;p22"/>
          <p:cNvSpPr txBox="1">
            <a:spLocks noGrp="1"/>
          </p:cNvSpPr>
          <p:nvPr>
            <p:ph type="subTitle" idx="4"/>
          </p:nvPr>
        </p:nvSpPr>
        <p:spPr>
          <a:xfrm>
            <a:off x="725488"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5" name="Google Shape;425;p22"/>
          <p:cNvSpPr txBox="1">
            <a:spLocks noGrp="1"/>
          </p:cNvSpPr>
          <p:nvPr>
            <p:ph type="subTitle" idx="5"/>
          </p:nvPr>
        </p:nvSpPr>
        <p:spPr>
          <a:xfrm>
            <a:off x="3342381"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6" name="Google Shape;426;p22"/>
          <p:cNvSpPr txBox="1">
            <a:spLocks noGrp="1"/>
          </p:cNvSpPr>
          <p:nvPr>
            <p:ph type="subTitle" idx="6"/>
          </p:nvPr>
        </p:nvSpPr>
        <p:spPr>
          <a:xfrm>
            <a:off x="5950113"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7" name="Google Shape;427;p22"/>
          <p:cNvSpPr/>
          <p:nvPr/>
        </p:nvSpPr>
        <p:spPr>
          <a:xfrm>
            <a:off x="-2199500" y="-35539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09725" y="282900"/>
            <a:ext cx="162900" cy="162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2"/>
          <p:cNvGrpSpPr/>
          <p:nvPr/>
        </p:nvGrpSpPr>
        <p:grpSpPr>
          <a:xfrm>
            <a:off x="8556917" y="633909"/>
            <a:ext cx="1717686" cy="1718100"/>
            <a:chOff x="1347125" y="349025"/>
            <a:chExt cx="4978800" cy="4980000"/>
          </a:xfrm>
        </p:grpSpPr>
        <p:sp>
          <p:nvSpPr>
            <p:cNvPr id="430" name="Google Shape;430;p2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2"/>
          <p:cNvSpPr/>
          <p:nvPr/>
        </p:nvSpPr>
        <p:spPr>
          <a:xfrm>
            <a:off x="8845750" y="2085125"/>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txBox="1">
            <a:spLocks noGrp="1"/>
          </p:cNvSpPr>
          <p:nvPr>
            <p:ph type="subTitle" idx="7"/>
          </p:nvPr>
        </p:nvSpPr>
        <p:spPr>
          <a:xfrm>
            <a:off x="736425"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4" name="Google Shape;454;p22"/>
          <p:cNvSpPr txBox="1">
            <a:spLocks noGrp="1"/>
          </p:cNvSpPr>
          <p:nvPr>
            <p:ph type="subTitle" idx="8"/>
          </p:nvPr>
        </p:nvSpPr>
        <p:spPr>
          <a:xfrm>
            <a:off x="3342381"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5" name="Google Shape;455;p22"/>
          <p:cNvSpPr txBox="1">
            <a:spLocks noGrp="1"/>
          </p:cNvSpPr>
          <p:nvPr>
            <p:ph type="subTitle" idx="9"/>
          </p:nvPr>
        </p:nvSpPr>
        <p:spPr>
          <a:xfrm>
            <a:off x="5950100"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6" name="Google Shape;456;p22"/>
          <p:cNvSpPr txBox="1">
            <a:spLocks noGrp="1"/>
          </p:cNvSpPr>
          <p:nvPr>
            <p:ph type="subTitle" idx="13"/>
          </p:nvPr>
        </p:nvSpPr>
        <p:spPr>
          <a:xfrm>
            <a:off x="59501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7" name="Google Shape;457;p22"/>
          <p:cNvSpPr txBox="1">
            <a:spLocks noGrp="1"/>
          </p:cNvSpPr>
          <p:nvPr>
            <p:ph type="subTitle" idx="14"/>
          </p:nvPr>
        </p:nvSpPr>
        <p:spPr>
          <a:xfrm>
            <a:off x="3342381"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8" name="Google Shape;458;p22"/>
          <p:cNvSpPr txBox="1">
            <a:spLocks noGrp="1"/>
          </p:cNvSpPr>
          <p:nvPr>
            <p:ph type="subTitle" idx="15"/>
          </p:nvPr>
        </p:nvSpPr>
        <p:spPr>
          <a:xfrm>
            <a:off x="7255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76987" y="4650463"/>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3271" y="4013354"/>
            <a:ext cx="1702325" cy="1279919"/>
          </a:xfrm>
          <a:prstGeom prst="rect">
            <a:avLst/>
          </a:prstGeom>
        </p:spPr>
      </p:pic>
    </p:spTree>
    <p:extLst>
      <p:ext uri="{BB962C8B-B14F-4D97-AF65-F5344CB8AC3E}">
        <p14:creationId xmlns:p14="http://schemas.microsoft.com/office/powerpoint/2010/main" val="12665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16791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mp; four columns">
  <p:cSld name="Title &amp; four columns">
    <p:spTree>
      <p:nvGrpSpPr>
        <p:cNvPr id="1" name="Shape 497"/>
        <p:cNvGrpSpPr/>
        <p:nvPr/>
      </p:nvGrpSpPr>
      <p:grpSpPr>
        <a:xfrm>
          <a:off x="0" y="0"/>
          <a:ext cx="0" cy="0"/>
          <a:chOff x="0" y="0"/>
          <a:chExt cx="0" cy="0"/>
        </a:xfrm>
      </p:grpSpPr>
      <p:sp>
        <p:nvSpPr>
          <p:cNvPr id="498" name="Google Shape;498;p24"/>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99" name="Google Shape;499;p24"/>
          <p:cNvSpPr/>
          <p:nvPr/>
        </p:nvSpPr>
        <p:spPr>
          <a:xfrm>
            <a:off x="8633800" y="3918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24"/>
          <p:cNvGrpSpPr/>
          <p:nvPr/>
        </p:nvGrpSpPr>
        <p:grpSpPr>
          <a:xfrm>
            <a:off x="7904117" y="4335609"/>
            <a:ext cx="1717686" cy="1718100"/>
            <a:chOff x="1347125" y="349025"/>
            <a:chExt cx="4978800" cy="4980000"/>
          </a:xfrm>
        </p:grpSpPr>
        <p:sp>
          <p:nvSpPr>
            <p:cNvPr id="501" name="Google Shape;501;p2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4"/>
          <p:cNvSpPr/>
          <p:nvPr/>
        </p:nvSpPr>
        <p:spPr>
          <a:xfrm>
            <a:off x="221800" y="4722600"/>
            <a:ext cx="258300" cy="2583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338550" y="4642350"/>
            <a:ext cx="141600" cy="141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txBox="1">
            <a:spLocks noGrp="1"/>
          </p:cNvSpPr>
          <p:nvPr>
            <p:ph type="subTitle" idx="1"/>
          </p:nvPr>
        </p:nvSpPr>
        <p:spPr>
          <a:xfrm>
            <a:off x="836975" y="1655824"/>
            <a:ext cx="2368500" cy="829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526" name="Google Shape;526;p24"/>
          <p:cNvSpPr txBox="1">
            <a:spLocks noGrp="1"/>
          </p:cNvSpPr>
          <p:nvPr>
            <p:ph type="subTitle" idx="2"/>
          </p:nvPr>
        </p:nvSpPr>
        <p:spPr>
          <a:xfrm>
            <a:off x="5938525" y="1630649"/>
            <a:ext cx="23685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27" name="Google Shape;527;p24"/>
          <p:cNvSpPr txBox="1">
            <a:spLocks noGrp="1"/>
          </p:cNvSpPr>
          <p:nvPr>
            <p:ph type="subTitle" idx="3"/>
          </p:nvPr>
        </p:nvSpPr>
        <p:spPr>
          <a:xfrm>
            <a:off x="5938500" y="3449599"/>
            <a:ext cx="23685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28" name="Google Shape;528;p24"/>
          <p:cNvSpPr txBox="1">
            <a:spLocks noGrp="1"/>
          </p:cNvSpPr>
          <p:nvPr>
            <p:ph type="subTitle" idx="4"/>
          </p:nvPr>
        </p:nvSpPr>
        <p:spPr>
          <a:xfrm>
            <a:off x="837000" y="3449599"/>
            <a:ext cx="2368500" cy="829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529" name="Google Shape;529;p24"/>
          <p:cNvSpPr txBox="1">
            <a:spLocks noGrp="1"/>
          </p:cNvSpPr>
          <p:nvPr>
            <p:ph type="subTitle" idx="5"/>
          </p:nvPr>
        </p:nvSpPr>
        <p:spPr>
          <a:xfrm>
            <a:off x="836975" y="1319704"/>
            <a:ext cx="23685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700" b="1">
                <a:latin typeface="Roboto"/>
                <a:ea typeface="Roboto"/>
                <a:cs typeface="Roboto"/>
                <a:sym typeface="Roboto"/>
              </a:defRPr>
            </a:lvl1pPr>
            <a:lvl2pPr lvl="1" algn="r" rtl="0">
              <a:spcBef>
                <a:spcPts val="0"/>
              </a:spcBef>
              <a:spcAft>
                <a:spcPts val="0"/>
              </a:spcAft>
              <a:buNone/>
              <a:defRPr sz="1700" b="1">
                <a:latin typeface="Roboto"/>
                <a:ea typeface="Roboto"/>
                <a:cs typeface="Roboto"/>
                <a:sym typeface="Roboto"/>
              </a:defRPr>
            </a:lvl2pPr>
            <a:lvl3pPr lvl="2" algn="r" rtl="0">
              <a:spcBef>
                <a:spcPts val="0"/>
              </a:spcBef>
              <a:spcAft>
                <a:spcPts val="0"/>
              </a:spcAft>
              <a:buNone/>
              <a:defRPr sz="1700" b="1">
                <a:latin typeface="Roboto"/>
                <a:ea typeface="Roboto"/>
                <a:cs typeface="Roboto"/>
                <a:sym typeface="Roboto"/>
              </a:defRPr>
            </a:lvl3pPr>
            <a:lvl4pPr lvl="3" algn="r" rtl="0">
              <a:spcBef>
                <a:spcPts val="0"/>
              </a:spcBef>
              <a:spcAft>
                <a:spcPts val="0"/>
              </a:spcAft>
              <a:buNone/>
              <a:defRPr sz="1700" b="1">
                <a:latin typeface="Roboto"/>
                <a:ea typeface="Roboto"/>
                <a:cs typeface="Roboto"/>
                <a:sym typeface="Roboto"/>
              </a:defRPr>
            </a:lvl4pPr>
            <a:lvl5pPr lvl="4" algn="r" rtl="0">
              <a:spcBef>
                <a:spcPts val="0"/>
              </a:spcBef>
              <a:spcAft>
                <a:spcPts val="0"/>
              </a:spcAft>
              <a:buNone/>
              <a:defRPr sz="1700" b="1">
                <a:latin typeface="Roboto"/>
                <a:ea typeface="Roboto"/>
                <a:cs typeface="Roboto"/>
                <a:sym typeface="Roboto"/>
              </a:defRPr>
            </a:lvl5pPr>
            <a:lvl6pPr lvl="5" algn="r" rtl="0">
              <a:spcBef>
                <a:spcPts val="0"/>
              </a:spcBef>
              <a:spcAft>
                <a:spcPts val="0"/>
              </a:spcAft>
              <a:buNone/>
              <a:defRPr sz="1700" b="1">
                <a:latin typeface="Roboto"/>
                <a:ea typeface="Roboto"/>
                <a:cs typeface="Roboto"/>
                <a:sym typeface="Roboto"/>
              </a:defRPr>
            </a:lvl6pPr>
            <a:lvl7pPr lvl="6" algn="r" rtl="0">
              <a:spcBef>
                <a:spcPts val="0"/>
              </a:spcBef>
              <a:spcAft>
                <a:spcPts val="0"/>
              </a:spcAft>
              <a:buNone/>
              <a:defRPr sz="1700" b="1">
                <a:latin typeface="Roboto"/>
                <a:ea typeface="Roboto"/>
                <a:cs typeface="Roboto"/>
                <a:sym typeface="Roboto"/>
              </a:defRPr>
            </a:lvl7pPr>
            <a:lvl8pPr lvl="7" algn="r" rtl="0">
              <a:spcBef>
                <a:spcPts val="0"/>
              </a:spcBef>
              <a:spcAft>
                <a:spcPts val="0"/>
              </a:spcAft>
              <a:buNone/>
              <a:defRPr sz="1700" b="1">
                <a:latin typeface="Roboto"/>
                <a:ea typeface="Roboto"/>
                <a:cs typeface="Roboto"/>
                <a:sym typeface="Roboto"/>
              </a:defRPr>
            </a:lvl8pPr>
            <a:lvl9pPr lvl="8" algn="r" rtl="0">
              <a:spcBef>
                <a:spcPts val="0"/>
              </a:spcBef>
              <a:spcAft>
                <a:spcPts val="0"/>
              </a:spcAft>
              <a:buNone/>
              <a:defRPr sz="1700" b="1">
                <a:latin typeface="Roboto"/>
                <a:ea typeface="Roboto"/>
                <a:cs typeface="Roboto"/>
                <a:sym typeface="Roboto"/>
              </a:defRPr>
            </a:lvl9pPr>
          </a:lstStyle>
          <a:p>
            <a:endParaRPr/>
          </a:p>
        </p:txBody>
      </p:sp>
      <p:sp>
        <p:nvSpPr>
          <p:cNvPr id="530" name="Google Shape;530;p24"/>
          <p:cNvSpPr txBox="1">
            <a:spLocks noGrp="1"/>
          </p:cNvSpPr>
          <p:nvPr>
            <p:ph type="subTitle" idx="6"/>
          </p:nvPr>
        </p:nvSpPr>
        <p:spPr>
          <a:xfrm>
            <a:off x="5938525" y="1319704"/>
            <a:ext cx="2368500" cy="36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531" name="Google Shape;531;p24"/>
          <p:cNvSpPr txBox="1">
            <a:spLocks noGrp="1"/>
          </p:cNvSpPr>
          <p:nvPr>
            <p:ph type="subTitle" idx="7"/>
          </p:nvPr>
        </p:nvSpPr>
        <p:spPr>
          <a:xfrm>
            <a:off x="5938500" y="3113479"/>
            <a:ext cx="2368500" cy="36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532" name="Google Shape;532;p24"/>
          <p:cNvSpPr txBox="1">
            <a:spLocks noGrp="1"/>
          </p:cNvSpPr>
          <p:nvPr>
            <p:ph type="subTitle" idx="8"/>
          </p:nvPr>
        </p:nvSpPr>
        <p:spPr>
          <a:xfrm>
            <a:off x="837000" y="3113479"/>
            <a:ext cx="23685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700" b="1">
                <a:latin typeface="Roboto"/>
                <a:ea typeface="Roboto"/>
                <a:cs typeface="Roboto"/>
                <a:sym typeface="Roboto"/>
              </a:defRPr>
            </a:lvl1pPr>
            <a:lvl2pPr lvl="1" algn="r" rtl="0">
              <a:spcBef>
                <a:spcPts val="0"/>
              </a:spcBef>
              <a:spcAft>
                <a:spcPts val="0"/>
              </a:spcAft>
              <a:buNone/>
              <a:defRPr sz="1700" b="1">
                <a:latin typeface="Roboto"/>
                <a:ea typeface="Roboto"/>
                <a:cs typeface="Roboto"/>
                <a:sym typeface="Roboto"/>
              </a:defRPr>
            </a:lvl2pPr>
            <a:lvl3pPr lvl="2" algn="r" rtl="0">
              <a:spcBef>
                <a:spcPts val="0"/>
              </a:spcBef>
              <a:spcAft>
                <a:spcPts val="0"/>
              </a:spcAft>
              <a:buNone/>
              <a:defRPr sz="1700" b="1">
                <a:latin typeface="Roboto"/>
                <a:ea typeface="Roboto"/>
                <a:cs typeface="Roboto"/>
                <a:sym typeface="Roboto"/>
              </a:defRPr>
            </a:lvl3pPr>
            <a:lvl4pPr lvl="3" algn="r" rtl="0">
              <a:spcBef>
                <a:spcPts val="0"/>
              </a:spcBef>
              <a:spcAft>
                <a:spcPts val="0"/>
              </a:spcAft>
              <a:buNone/>
              <a:defRPr sz="1700" b="1">
                <a:latin typeface="Roboto"/>
                <a:ea typeface="Roboto"/>
                <a:cs typeface="Roboto"/>
                <a:sym typeface="Roboto"/>
              </a:defRPr>
            </a:lvl4pPr>
            <a:lvl5pPr lvl="4" algn="r" rtl="0">
              <a:spcBef>
                <a:spcPts val="0"/>
              </a:spcBef>
              <a:spcAft>
                <a:spcPts val="0"/>
              </a:spcAft>
              <a:buNone/>
              <a:defRPr sz="1700" b="1">
                <a:latin typeface="Roboto"/>
                <a:ea typeface="Roboto"/>
                <a:cs typeface="Roboto"/>
                <a:sym typeface="Roboto"/>
              </a:defRPr>
            </a:lvl5pPr>
            <a:lvl6pPr lvl="5" algn="r" rtl="0">
              <a:spcBef>
                <a:spcPts val="0"/>
              </a:spcBef>
              <a:spcAft>
                <a:spcPts val="0"/>
              </a:spcAft>
              <a:buNone/>
              <a:defRPr sz="1700" b="1">
                <a:latin typeface="Roboto"/>
                <a:ea typeface="Roboto"/>
                <a:cs typeface="Roboto"/>
                <a:sym typeface="Roboto"/>
              </a:defRPr>
            </a:lvl6pPr>
            <a:lvl7pPr lvl="6" algn="r" rtl="0">
              <a:spcBef>
                <a:spcPts val="0"/>
              </a:spcBef>
              <a:spcAft>
                <a:spcPts val="0"/>
              </a:spcAft>
              <a:buNone/>
              <a:defRPr sz="1700" b="1">
                <a:latin typeface="Roboto"/>
                <a:ea typeface="Roboto"/>
                <a:cs typeface="Roboto"/>
                <a:sym typeface="Roboto"/>
              </a:defRPr>
            </a:lvl7pPr>
            <a:lvl8pPr lvl="7" algn="r" rtl="0">
              <a:spcBef>
                <a:spcPts val="0"/>
              </a:spcBef>
              <a:spcAft>
                <a:spcPts val="0"/>
              </a:spcAft>
              <a:buNone/>
              <a:defRPr sz="1700" b="1">
                <a:latin typeface="Roboto"/>
                <a:ea typeface="Roboto"/>
                <a:cs typeface="Roboto"/>
                <a:sym typeface="Roboto"/>
              </a:defRPr>
            </a:lvl8pPr>
            <a:lvl9pPr lvl="8" algn="r" rtl="0">
              <a:spcBef>
                <a:spcPts val="0"/>
              </a:spcBef>
              <a:spcAft>
                <a:spcPts val="0"/>
              </a:spcAft>
              <a:buNone/>
              <a:defRPr sz="1700" b="1">
                <a:latin typeface="Roboto"/>
                <a:ea typeface="Roboto"/>
                <a:cs typeface="Roboto"/>
                <a:sym typeface="Roboto"/>
              </a:defRPr>
            </a:lvl9pPr>
          </a:lstStyle>
          <a:p>
            <a:endParaRPr/>
          </a:p>
        </p:txBody>
      </p:sp>
      <p:pic>
        <p:nvPicPr>
          <p:cNvPr id="3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22542" y="-83845"/>
            <a:ext cx="1702325" cy="1279919"/>
          </a:xfrm>
          <a:prstGeom prst="rect">
            <a:avLst/>
          </a:prstGeom>
        </p:spPr>
      </p:pic>
    </p:spTree>
    <p:extLst>
      <p:ext uri="{BB962C8B-B14F-4D97-AF65-F5344CB8AC3E}">
        <p14:creationId xmlns:p14="http://schemas.microsoft.com/office/powerpoint/2010/main" val="4715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 Thanks slide" userDrawn="1">
  <p:cSld name=" Thanks slide">
    <p:bg>
      <p:bgPr>
        <a:solidFill>
          <a:schemeClr val="accent1"/>
        </a:solidFill>
        <a:effectLst/>
      </p:bgPr>
    </p:bg>
    <p:spTree>
      <p:nvGrpSpPr>
        <p:cNvPr id="1" name="Shape 579"/>
        <p:cNvGrpSpPr/>
        <p:nvPr/>
      </p:nvGrpSpPr>
      <p:grpSpPr>
        <a:xfrm>
          <a:off x="0" y="0"/>
          <a:ext cx="0" cy="0"/>
          <a:chOff x="0" y="0"/>
          <a:chExt cx="0" cy="0"/>
        </a:xfrm>
      </p:grpSpPr>
      <p:sp>
        <p:nvSpPr>
          <p:cNvPr id="580" name="Google Shape;580;p29"/>
          <p:cNvSpPr/>
          <p:nvPr/>
        </p:nvSpPr>
        <p:spPr>
          <a:xfrm>
            <a:off x="-936625" y="859450"/>
            <a:ext cx="3151800" cy="31518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9388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582" name="Google Shape;582;p29"/>
          <p:cNvGrpSpPr/>
          <p:nvPr/>
        </p:nvGrpSpPr>
        <p:grpSpPr>
          <a:xfrm>
            <a:off x="1283282" y="788704"/>
            <a:ext cx="781174" cy="781362"/>
            <a:chOff x="1347125" y="349025"/>
            <a:chExt cx="4978800" cy="4980000"/>
          </a:xfrm>
        </p:grpSpPr>
        <p:sp>
          <p:nvSpPr>
            <p:cNvPr id="583" name="Google Shape;583;p2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txBox="1">
            <a:spLocks noGrp="1"/>
          </p:cNvSpPr>
          <p:nvPr>
            <p:ph type="title"/>
          </p:nvPr>
        </p:nvSpPr>
        <p:spPr>
          <a:xfrm>
            <a:off x="2234125" y="2150850"/>
            <a:ext cx="5679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0F7ED"/>
              </a:buClr>
              <a:buSzPts val="4000"/>
              <a:buNone/>
              <a:defRPr sz="4400">
                <a:solidFill>
                  <a:srgbClr val="F0F7ED"/>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534250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599150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reserve="1">
  <p:cSld name="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02796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ly title 4">
  <p:cSld name="Only title 4">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extLst>
      <p:ext uri="{BB962C8B-B14F-4D97-AF65-F5344CB8AC3E}">
        <p14:creationId xmlns:p14="http://schemas.microsoft.com/office/powerpoint/2010/main" val="1301511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mp; text 3">
  <p:cSld name="Title &amp; text 3">
    <p:spTree>
      <p:nvGrpSpPr>
        <p:cNvPr id="1" name="Shape 753"/>
        <p:cNvGrpSpPr/>
        <p:nvPr/>
      </p:nvGrpSpPr>
      <p:grpSpPr>
        <a:xfrm>
          <a:off x="0" y="0"/>
          <a:ext cx="0" cy="0"/>
          <a:chOff x="0" y="0"/>
          <a:chExt cx="0" cy="0"/>
        </a:xfrm>
      </p:grpSpPr>
      <p:sp>
        <p:nvSpPr>
          <p:cNvPr id="754" name="Google Shape;754;p34"/>
          <p:cNvSpPr txBox="1">
            <a:spLocks noGrp="1"/>
          </p:cNvSpPr>
          <p:nvPr>
            <p:ph type="title"/>
          </p:nvPr>
        </p:nvSpPr>
        <p:spPr>
          <a:xfrm>
            <a:off x="720000" y="1941300"/>
            <a:ext cx="3294000" cy="1260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55" name="Google Shape;755;p34"/>
          <p:cNvSpPr txBox="1">
            <a:spLocks noGrp="1"/>
          </p:cNvSpPr>
          <p:nvPr>
            <p:ph type="subTitle" idx="1"/>
          </p:nvPr>
        </p:nvSpPr>
        <p:spPr>
          <a:xfrm>
            <a:off x="5089025" y="989700"/>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6" name="Google Shape;756;p34"/>
          <p:cNvSpPr txBox="1">
            <a:spLocks noGrp="1"/>
          </p:cNvSpPr>
          <p:nvPr>
            <p:ph type="subTitle" idx="2"/>
          </p:nvPr>
        </p:nvSpPr>
        <p:spPr>
          <a:xfrm>
            <a:off x="5089025" y="1881275"/>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7" name="Google Shape;757;p34"/>
          <p:cNvSpPr txBox="1">
            <a:spLocks noGrp="1"/>
          </p:cNvSpPr>
          <p:nvPr>
            <p:ph type="subTitle" idx="3"/>
          </p:nvPr>
        </p:nvSpPr>
        <p:spPr>
          <a:xfrm>
            <a:off x="5089025" y="2757013"/>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8" name="Google Shape;758;p34"/>
          <p:cNvSpPr txBox="1">
            <a:spLocks noGrp="1"/>
          </p:cNvSpPr>
          <p:nvPr>
            <p:ph type="subTitle" idx="4"/>
          </p:nvPr>
        </p:nvSpPr>
        <p:spPr>
          <a:xfrm>
            <a:off x="5089025" y="3722200"/>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grpSp>
        <p:nvGrpSpPr>
          <p:cNvPr id="759" name="Google Shape;759;p34"/>
          <p:cNvGrpSpPr/>
          <p:nvPr/>
        </p:nvGrpSpPr>
        <p:grpSpPr>
          <a:xfrm>
            <a:off x="8010979" y="-524141"/>
            <a:ext cx="1717686" cy="1718100"/>
            <a:chOff x="1347125" y="349025"/>
            <a:chExt cx="4978800" cy="4980000"/>
          </a:xfrm>
        </p:grpSpPr>
        <p:sp>
          <p:nvSpPr>
            <p:cNvPr id="760" name="Google Shape;760;p3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34"/>
          <p:cNvSpPr/>
          <p:nvPr/>
        </p:nvSpPr>
        <p:spPr>
          <a:xfrm>
            <a:off x="8665988" y="540000"/>
            <a:ext cx="861000" cy="86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4"/>
          <p:cNvSpPr/>
          <p:nvPr/>
        </p:nvSpPr>
        <p:spPr>
          <a:xfrm>
            <a:off x="7434013" y="172593"/>
            <a:ext cx="324600" cy="324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4"/>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46526" y="4003900"/>
            <a:ext cx="1702325" cy="1279919"/>
          </a:xfrm>
          <a:prstGeom prst="rect">
            <a:avLst/>
          </a:prstGeom>
        </p:spPr>
      </p:pic>
    </p:spTree>
    <p:extLst>
      <p:ext uri="{BB962C8B-B14F-4D97-AF65-F5344CB8AC3E}">
        <p14:creationId xmlns:p14="http://schemas.microsoft.com/office/powerpoint/2010/main" val="17784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mp; text 4">
  <p:cSld name="Title &amp; text 4">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extLst>
      <p:ext uri="{BB962C8B-B14F-4D97-AF65-F5344CB8AC3E}">
        <p14:creationId xmlns:p14="http://schemas.microsoft.com/office/powerpoint/2010/main" val="326335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mp; two columns 2">
  <p:cSld name="Title &amp; two columns 2">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49654" y="-98751"/>
            <a:ext cx="1702325" cy="1279919"/>
          </a:xfrm>
          <a:prstGeom prst="rect">
            <a:avLst/>
          </a:prstGeom>
        </p:spPr>
      </p:pic>
    </p:spTree>
    <p:extLst>
      <p:ext uri="{BB962C8B-B14F-4D97-AF65-F5344CB8AC3E}">
        <p14:creationId xmlns:p14="http://schemas.microsoft.com/office/powerpoint/2010/main" val="6897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mp; body 2">
  <p:cSld name="Title &amp; body 2">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77308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802"/>
        <p:cNvGrpSpPr/>
        <p:nvPr/>
      </p:nvGrpSpPr>
      <p:grpSpPr>
        <a:xfrm>
          <a:off x="0" y="0"/>
          <a:ext cx="0" cy="0"/>
          <a:chOff x="0" y="0"/>
          <a:chExt cx="0" cy="0"/>
        </a:xfrm>
      </p:grpSpPr>
      <p:sp>
        <p:nvSpPr>
          <p:cNvPr id="803" name="Google Shape;803;p38"/>
          <p:cNvSpPr txBox="1">
            <a:spLocks noGrp="1"/>
          </p:cNvSpPr>
          <p:nvPr>
            <p:ph type="title"/>
          </p:nvPr>
        </p:nvSpPr>
        <p:spPr>
          <a:xfrm>
            <a:off x="1074142" y="5400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804" name="Google Shape;804;p38"/>
          <p:cNvGrpSpPr/>
          <p:nvPr/>
        </p:nvGrpSpPr>
        <p:grpSpPr>
          <a:xfrm>
            <a:off x="8069842" y="4006534"/>
            <a:ext cx="1717686" cy="1718100"/>
            <a:chOff x="1347125" y="349025"/>
            <a:chExt cx="4978800" cy="4980000"/>
          </a:xfrm>
        </p:grpSpPr>
        <p:sp>
          <p:nvSpPr>
            <p:cNvPr id="805" name="Google Shape;805;p38"/>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8"/>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8"/>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8"/>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8"/>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8"/>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8"/>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8"/>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8"/>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8"/>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8"/>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8"/>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38"/>
          <p:cNvGrpSpPr/>
          <p:nvPr/>
        </p:nvGrpSpPr>
        <p:grpSpPr>
          <a:xfrm>
            <a:off x="-40261" y="-268502"/>
            <a:ext cx="760263" cy="760446"/>
            <a:chOff x="1347125" y="349025"/>
            <a:chExt cx="4978800" cy="4980000"/>
          </a:xfrm>
        </p:grpSpPr>
        <p:sp>
          <p:nvSpPr>
            <p:cNvPr id="828" name="Google Shape;828;p38"/>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8"/>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8"/>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8"/>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8"/>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8"/>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8"/>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8"/>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8"/>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8"/>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8"/>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8"/>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38"/>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8"/>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81168" y="62756"/>
            <a:ext cx="1804088" cy="451696"/>
          </a:xfrm>
          <a:prstGeom prst="rect">
            <a:avLst/>
          </a:prstGeom>
        </p:spPr>
      </p:pic>
      <p:pic>
        <p:nvPicPr>
          <p:cNvPr id="5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89624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
        <p:cNvGrpSpPr/>
        <p:nvPr/>
      </p:nvGrpSpPr>
      <p:grpSpPr>
        <a:xfrm>
          <a:off x="0" y="0"/>
          <a:ext cx="0" cy="0"/>
          <a:chOff x="0" y="0"/>
          <a:chExt cx="0" cy="0"/>
        </a:xfrm>
      </p:grpSpPr>
      <p:grpSp>
        <p:nvGrpSpPr>
          <p:cNvPr id="117" name="Google Shape;117;p10"/>
          <p:cNvGrpSpPr/>
          <p:nvPr/>
        </p:nvGrpSpPr>
        <p:grpSpPr>
          <a:xfrm>
            <a:off x="8064617" y="361184"/>
            <a:ext cx="1717686" cy="1718100"/>
            <a:chOff x="1347125" y="349025"/>
            <a:chExt cx="4978800" cy="4980000"/>
          </a:xfrm>
        </p:grpSpPr>
        <p:sp>
          <p:nvSpPr>
            <p:cNvPr id="118" name="Google Shape;118;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0"/>
          <p:cNvSpPr/>
          <p:nvPr/>
        </p:nvSpPr>
        <p:spPr>
          <a:xfrm>
            <a:off x="-1925625" y="-2803700"/>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441939" y="198398"/>
            <a:ext cx="760263" cy="760446"/>
            <a:chOff x="1347125" y="349025"/>
            <a:chExt cx="4978800" cy="4980000"/>
          </a:xfrm>
        </p:grpSpPr>
        <p:sp>
          <p:nvSpPr>
            <p:cNvPr id="142" name="Google Shape;142;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0"/>
          <p:cNvSpPr/>
          <p:nvPr/>
        </p:nvSpPr>
        <p:spPr>
          <a:xfrm>
            <a:off x="-98275" y="1604525"/>
            <a:ext cx="258300" cy="2583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49100" y="1230525"/>
            <a:ext cx="159900" cy="1599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txBox="1">
            <a:spLocks noGrp="1"/>
          </p:cNvSpPr>
          <p:nvPr>
            <p:ph type="title"/>
          </p:nvPr>
        </p:nvSpPr>
        <p:spPr>
          <a:xfrm>
            <a:off x="2371050" y="2876275"/>
            <a:ext cx="44019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2700">
                <a:solidFill>
                  <a:schemeClr val="accent5"/>
                </a:solidFill>
              </a:defRPr>
            </a:lvl2pPr>
            <a:lvl3pPr lvl="2" algn="r" rtl="0">
              <a:spcBef>
                <a:spcPts val="0"/>
              </a:spcBef>
              <a:spcAft>
                <a:spcPts val="0"/>
              </a:spcAft>
              <a:buNone/>
              <a:defRPr sz="2700">
                <a:solidFill>
                  <a:schemeClr val="accent5"/>
                </a:solidFill>
              </a:defRPr>
            </a:lvl3pPr>
            <a:lvl4pPr lvl="3" algn="r" rtl="0">
              <a:spcBef>
                <a:spcPts val="0"/>
              </a:spcBef>
              <a:spcAft>
                <a:spcPts val="0"/>
              </a:spcAft>
              <a:buNone/>
              <a:defRPr sz="2700">
                <a:solidFill>
                  <a:schemeClr val="accent5"/>
                </a:solidFill>
              </a:defRPr>
            </a:lvl4pPr>
            <a:lvl5pPr lvl="4" algn="r" rtl="0">
              <a:spcBef>
                <a:spcPts val="0"/>
              </a:spcBef>
              <a:spcAft>
                <a:spcPts val="0"/>
              </a:spcAft>
              <a:buNone/>
              <a:defRPr sz="2700">
                <a:solidFill>
                  <a:schemeClr val="accent5"/>
                </a:solidFill>
              </a:defRPr>
            </a:lvl5pPr>
            <a:lvl6pPr lvl="5" algn="r" rtl="0">
              <a:spcBef>
                <a:spcPts val="0"/>
              </a:spcBef>
              <a:spcAft>
                <a:spcPts val="0"/>
              </a:spcAft>
              <a:buNone/>
              <a:defRPr sz="2700">
                <a:solidFill>
                  <a:schemeClr val="accent5"/>
                </a:solidFill>
              </a:defRPr>
            </a:lvl6pPr>
            <a:lvl7pPr lvl="6" algn="r" rtl="0">
              <a:spcBef>
                <a:spcPts val="0"/>
              </a:spcBef>
              <a:spcAft>
                <a:spcPts val="0"/>
              </a:spcAft>
              <a:buNone/>
              <a:defRPr sz="2700">
                <a:solidFill>
                  <a:schemeClr val="accent5"/>
                </a:solidFill>
              </a:defRPr>
            </a:lvl7pPr>
            <a:lvl8pPr lvl="7" algn="r" rtl="0">
              <a:spcBef>
                <a:spcPts val="0"/>
              </a:spcBef>
              <a:spcAft>
                <a:spcPts val="0"/>
              </a:spcAft>
              <a:buNone/>
              <a:defRPr sz="2700">
                <a:solidFill>
                  <a:schemeClr val="accent5"/>
                </a:solidFill>
              </a:defRPr>
            </a:lvl8pPr>
            <a:lvl9pPr lvl="8" algn="r" rtl="0">
              <a:spcBef>
                <a:spcPts val="0"/>
              </a:spcBef>
              <a:spcAft>
                <a:spcPts val="0"/>
              </a:spcAft>
              <a:buNone/>
              <a:defRPr sz="2700">
                <a:solidFill>
                  <a:schemeClr val="accent5"/>
                </a:solidFill>
              </a:defRPr>
            </a:lvl9pPr>
          </a:lstStyle>
          <a:p>
            <a:endParaRPr/>
          </a:p>
        </p:txBody>
      </p:sp>
      <p:sp>
        <p:nvSpPr>
          <p:cNvPr id="167" name="Google Shape;167;p10"/>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15651" y="4541076"/>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9" r:id="rId8"/>
    <p:sldLayoutId id="2147483660" r:id="rId9"/>
    <p:sldLayoutId id="2147483661" r:id="rId10"/>
    <p:sldLayoutId id="2147483663" r:id="rId11"/>
    <p:sldLayoutId id="2147483664" r:id="rId12"/>
    <p:sldLayoutId id="2147483665" r:id="rId13"/>
    <p:sldLayoutId id="2147483688" r:id="rId14"/>
    <p:sldLayoutId id="2147483666" r:id="rId15"/>
    <p:sldLayoutId id="2147483675" r:id="rId16"/>
    <p:sldLayoutId id="2147483676" r:id="rId17"/>
    <p:sldLayoutId id="2147483687" r:id="rId18"/>
    <p:sldLayoutId id="2147483679" r:id="rId19"/>
    <p:sldLayoutId id="2147483681" r:id="rId20"/>
    <p:sldLayoutId id="2147483683" r:id="rId21"/>
    <p:sldLayoutId id="214748368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extLst>
      <p:ext uri="{BB962C8B-B14F-4D97-AF65-F5344CB8AC3E}">
        <p14:creationId xmlns:p14="http://schemas.microsoft.com/office/powerpoint/2010/main" val="2783711850"/>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video" Target="https://www.youtube.com/embed/rkUILe3zv98" TargetMode="External"/><Relationship Id="rId5" Type="http://schemas.openxmlformats.org/officeDocument/2006/relationships/image" Target="../media/image12.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https://www.youtube.com/embed/vdIBC7C6r80?start=1&amp;feature=oembed"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ideo" Target="https://www.youtube.com/embed/f3XllSQ8DJ0?feature=oembed"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ideo" Target="https://www.youtube.com/embed/N0vWlK1XQA4?start=12&amp;feature=oembed"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video" Target="https://www.youtube.com/embed/ruvRijM7f50" TargetMode="External"/><Relationship Id="rId5" Type="http://schemas.openxmlformats.org/officeDocument/2006/relationships/image" Target="../media/image27.jpe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video" Target="https://www.youtube.com/embed/jeCHKDxQQh0" TargetMode="External"/><Relationship Id="rId5" Type="http://schemas.openxmlformats.org/officeDocument/2006/relationships/image" Target="../media/image30.jpe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video" Target="https://www.youtube.com/embed/YJ-pP3D0AAY" TargetMode="External"/><Relationship Id="rId5" Type="http://schemas.openxmlformats.org/officeDocument/2006/relationships/image" Target="../media/image33.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video" Target="https://www.youtube.com/embed/RNNxEoXuvuw" TargetMode="External"/><Relationship Id="rId5" Type="http://schemas.openxmlformats.org/officeDocument/2006/relationships/image" Target="../media/image36.jpe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45.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Vx0Z6LplaMU?feature=oembed"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microsoft.com/office/2007/relationships/hdphoto" Target="../media/hdphoto3.wdp"/></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microsoft.com/office/2007/relationships/hdphoto" Target="../media/hdphoto5.wdp"/></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video" Target="https://www.youtube.com/embed/7g-vlnSyifY?feature=oembed" TargetMode="External"/><Relationship Id="rId4" Type="http://schemas.openxmlformats.org/officeDocument/2006/relationships/image" Target="../media/image77.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microsoft.com/office/2007/relationships/hdphoto" Target="../media/hdphoto6.wdp"/></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video" Target="https://www.youtube.com/embed/ugPpqggay-w?feature=oembed" TargetMode="External"/><Relationship Id="rId4" Type="http://schemas.openxmlformats.org/officeDocument/2006/relationships/image" Target="../media/image8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3640054" y="2184531"/>
            <a:ext cx="5395902" cy="70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Material Extrusion</a:t>
            </a:r>
            <a:endParaRPr/>
          </a:p>
        </p:txBody>
      </p:sp>
      <p:sp>
        <p:nvSpPr>
          <p:cNvPr id="861" name="Google Shape;861;p41"/>
          <p:cNvSpPr txBox="1">
            <a:spLocks noGrp="1"/>
          </p:cNvSpPr>
          <p:nvPr>
            <p:ph type="subTitle" idx="1"/>
          </p:nvPr>
        </p:nvSpPr>
        <p:spPr>
          <a:xfrm>
            <a:off x="3675529" y="2894825"/>
            <a:ext cx="5468471" cy="465600"/>
          </a:xfrm>
          <a:prstGeom prst="rect">
            <a:avLst/>
          </a:prstGeom>
        </p:spPr>
        <p:txBody>
          <a:bodyPr spcFirstLastPara="1" wrap="square" lIns="91425" tIns="91425" rIns="91425" bIns="91425" anchor="t" anchorCtr="0">
            <a:noAutofit/>
          </a:bodyPr>
          <a:lstStyle/>
          <a:p>
            <a:pPr marL="0" lvl="0" indent="0">
              <a:buClr>
                <a:schemeClr val="dk1"/>
              </a:buClr>
              <a:buSzPts val="1100"/>
            </a:pPr>
            <a:r>
              <a:rPr lang="en"/>
              <a:t>Learning Unit 1: </a:t>
            </a:r>
            <a:r>
              <a:rPr lang="en-US" b="1"/>
              <a:t>3D Material Extrusion (MEX) Overview</a:t>
            </a:r>
            <a:endParaRPr/>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58" y="1355159"/>
            <a:ext cx="2985604" cy="26618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2061580" y="2967012"/>
            <a:ext cx="5063234" cy="36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200" dirty="0">
                <a:latin typeface="Roboto" panose="02000000000000000000" pitchFamily="2" charset="0"/>
                <a:ea typeface="Roboto" panose="02000000000000000000" pitchFamily="2" charset="0"/>
                <a:cs typeface="Roboto" panose="02000000000000000000" pitchFamily="2" charset="0"/>
              </a:rPr>
              <a:t>—Material Extrusion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AM process in which material is selectively dispensed through a nozzle or orifice”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a:latin typeface="Muli"/>
              </a:rPr>
              <a:t>Nylon/PA</a:t>
            </a:r>
          </a:p>
          <a:p>
            <a:pPr lvl="0" eaLnBrk="0" fontAlgn="base" hangingPunct="0">
              <a:spcBef>
                <a:spcPct val="0"/>
              </a:spcBef>
              <a:spcAft>
                <a:spcPct val="0"/>
              </a:spcAft>
              <a:buClrTx/>
            </a:pPr>
            <a:r>
              <a:rPr lang="en-US" altLang="ja-JP">
                <a:latin typeface="Muli"/>
              </a:rPr>
              <a:t>Given its flexibility and strength, nylon is the premier choice for a wide range of applications in MEX It is a filament that has many interesting characteristics, including great flexibility, resistance to impact or abrasion. Additionally, its mechanical properties are quite close to ABS. However, nylon will require the presence of a heated plate inside the 3D printer (that can reach around 80°C) due to adhesion issues. It will also be necessary to take care of storage because it quickly absorbs the surrounding humidity (hygroscopic material) which could impact printing later. As such, PA should be stored in a dry place with silica gel. In practice it absorbs around 10% of its weight in water. When the material is heated during printing, the moisture bursts, affecting not only the bed and layer adhesion but also giving the surface a rough finish. In terms of extrusion temperature, the 3D printer will have to rise to 250°C, or even 220°C for certain types of PA.</a:t>
            </a:r>
          </a:p>
        </p:txBody>
      </p:sp>
    </p:spTree>
    <p:extLst>
      <p:ext uri="{BB962C8B-B14F-4D97-AF65-F5344CB8AC3E}">
        <p14:creationId xmlns:p14="http://schemas.microsoft.com/office/powerpoint/2010/main" val="36426131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971600" y="1059582"/>
            <a:ext cx="4464496"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a:latin typeface="Muli"/>
              </a:rPr>
              <a:t>Nylon/PA</a:t>
            </a:r>
          </a:p>
          <a:p>
            <a:pPr lvl="0" eaLnBrk="0" fontAlgn="base" hangingPunct="0">
              <a:spcBef>
                <a:spcPct val="0"/>
              </a:spcBef>
              <a:spcAft>
                <a:spcPct val="0"/>
              </a:spcAft>
              <a:buClrTx/>
            </a:pPr>
            <a:r>
              <a:rPr lang="en-US" altLang="ja-JP">
                <a:latin typeface="Muli"/>
              </a:rPr>
              <a:t>It is therefore recommended to dry nylon material before printing. Oven drying is the best precaution from ensuring a successful print.</a:t>
            </a:r>
          </a:p>
          <a:p>
            <a:pPr lvl="0" eaLnBrk="0" fontAlgn="base" hangingPunct="0">
              <a:spcBef>
                <a:spcPct val="0"/>
              </a:spcBef>
              <a:spcAft>
                <a:spcPct val="0"/>
              </a:spcAft>
              <a:buClrTx/>
            </a:pPr>
            <a:endParaRPr lang="en-US" altLang="ja-JP">
              <a:latin typeface="Muli"/>
            </a:endParaRPr>
          </a:p>
          <a:p>
            <a:pPr lvl="0" eaLnBrk="0" fontAlgn="base" hangingPunct="0">
              <a:spcBef>
                <a:spcPct val="0"/>
              </a:spcBef>
              <a:spcAft>
                <a:spcPct val="0"/>
              </a:spcAft>
              <a:buClrTx/>
            </a:pPr>
            <a:r>
              <a:rPr lang="en-US" altLang="ja-JP">
                <a:latin typeface="Muli"/>
              </a:rPr>
              <a:t>Nylon filaments are a good alternative to polycarbonate because they are easier to print. They will have a better lifespan, therefore ideal for printing parts that need to be resistant. Among MEX filaments, the layer bonding of nylon is stronger than all others, making it the ideal 3D printing material for parts that require good tensile and mechanical strength. Therefore nylon is used to print tools, hinges or machine components that need good resistance.</a:t>
            </a:r>
          </a:p>
        </p:txBody>
      </p:sp>
      <p:pic>
        <p:nvPicPr>
          <p:cNvPr id="3074" name="Picture 2" descr="Nylon">
            <a:extLst>
              <a:ext uri="{FF2B5EF4-FFF2-40B4-BE49-F238E27FC236}">
                <a16:creationId xmlns:a16="http://schemas.microsoft.com/office/drawing/2014/main" id="{0580751E-4716-481E-BEBF-A980B668A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146091"/>
            <a:ext cx="14478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9581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950449"/>
            <a:ext cx="8131868" cy="21973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a:latin typeface="Muli"/>
              </a:rPr>
              <a:t>Polyether-ether-ketone-PEEK</a:t>
            </a:r>
          </a:p>
          <a:p>
            <a:pPr lvl="0" eaLnBrk="0" fontAlgn="base" hangingPunct="0">
              <a:spcBef>
                <a:spcPct val="0"/>
              </a:spcBef>
              <a:spcAft>
                <a:spcPct val="0"/>
              </a:spcAft>
              <a:buClrTx/>
            </a:pPr>
            <a:r>
              <a:rPr lang="en-US" altLang="ja-JP" dirty="0">
                <a:latin typeface="Muli"/>
              </a:rPr>
              <a:t>PEEK is a semicrystalline polymer in the </a:t>
            </a:r>
            <a:r>
              <a:rPr lang="en-US" altLang="ja-JP" dirty="0" err="1">
                <a:latin typeface="Muli"/>
              </a:rPr>
              <a:t>Polyaryletherketone</a:t>
            </a:r>
            <a:r>
              <a:rPr lang="en-US" altLang="ja-JP" dirty="0">
                <a:latin typeface="Muli"/>
              </a:rPr>
              <a:t> (PAEK) family and one of the advanced plastics, which has a high melting temperature. PEEK was difficult to print due to the high melting temperature around 343 ◦C, but as the hot end in MEX printer has recently progressed, it has led to the development of PEEK filaments for more general MEX. </a:t>
            </a:r>
          </a:p>
          <a:p>
            <a:pPr lvl="0" eaLnBrk="0" fontAlgn="base" hangingPunct="0">
              <a:spcBef>
                <a:spcPct val="0"/>
              </a:spcBef>
              <a:spcAft>
                <a:spcPct val="0"/>
              </a:spcAft>
              <a:buClrTx/>
            </a:pPr>
            <a:endParaRPr lang="en-US" altLang="ja-JP" dirty="0">
              <a:latin typeface="Muli"/>
            </a:endParaRPr>
          </a:p>
          <a:p>
            <a:pPr lvl="0" eaLnBrk="0" fontAlgn="base" hangingPunct="0">
              <a:spcBef>
                <a:spcPct val="0"/>
              </a:spcBef>
              <a:spcAft>
                <a:spcPct val="0"/>
              </a:spcAft>
              <a:buClrTx/>
            </a:pPr>
            <a:r>
              <a:rPr lang="en-US" altLang="ja-JP" dirty="0">
                <a:latin typeface="Muli"/>
              </a:rPr>
              <a:t>Moreover, many advantages of PEEK, including excellent mechanical and chemical resistance properties (high resistance to biodegradation and thermal degradation), allow the applications of the polymer in extreme conditions requiring high service temperatures or mechanical properties such as bone, bearing, piston parts, vehicle, and aircraft. </a:t>
            </a:r>
          </a:p>
        </p:txBody>
      </p:sp>
      <p:pic>
        <p:nvPicPr>
          <p:cNvPr id="1028" name="Picture 4" descr="peek">
            <a:extLst>
              <a:ext uri="{FF2B5EF4-FFF2-40B4-BE49-F238E27FC236}">
                <a16:creationId xmlns:a16="http://schemas.microsoft.com/office/drawing/2014/main" id="{35A7FFBD-8EDC-42AD-9DA8-00FC60024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72941"/>
            <a:ext cx="2829694" cy="181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05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a:latin typeface="Roboto"/>
              <a:ea typeface="Roboto"/>
              <a:cs typeface="Roboto"/>
              <a:sym typeface="Roboto"/>
            </a:endParaRPr>
          </a:p>
        </p:txBody>
      </p:sp>
      <p:sp>
        <p:nvSpPr>
          <p:cNvPr id="3656" name="Google Shape;3656;p61"/>
          <p:cNvSpPr/>
          <p:nvPr/>
        </p:nvSpPr>
        <p:spPr>
          <a:xfrm>
            <a:off x="1074149" y="1586887"/>
            <a:ext cx="7279525"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951674" y="1471862"/>
            <a:ext cx="7279525"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1583175730"/>
              </p:ext>
            </p:extLst>
          </p:nvPr>
        </p:nvGraphicFramePr>
        <p:xfrm>
          <a:off x="1331640" y="1548000"/>
          <a:ext cx="6541954" cy="2762508"/>
        </p:xfrm>
        <a:graphic>
          <a:graphicData uri="http://schemas.openxmlformats.org/drawingml/2006/table">
            <a:tbl>
              <a:tblPr>
                <a:noFill/>
                <a:tableStyleId>{CC153E04-9E27-44B1-9A26-C33CE457BB0D}</a:tableStyleId>
              </a:tblPr>
              <a:tblGrid>
                <a:gridCol w="1020277">
                  <a:extLst>
                    <a:ext uri="{9D8B030D-6E8A-4147-A177-3AD203B41FA5}">
                      <a16:colId xmlns:a16="http://schemas.microsoft.com/office/drawing/2014/main" val="20000"/>
                    </a:ext>
                  </a:extLst>
                </a:gridCol>
                <a:gridCol w="798527">
                  <a:extLst>
                    <a:ext uri="{9D8B030D-6E8A-4147-A177-3AD203B41FA5}">
                      <a16:colId xmlns:a16="http://schemas.microsoft.com/office/drawing/2014/main" val="20001"/>
                    </a:ext>
                  </a:extLst>
                </a:gridCol>
                <a:gridCol w="944630">
                  <a:extLst>
                    <a:ext uri="{9D8B030D-6E8A-4147-A177-3AD203B41FA5}">
                      <a16:colId xmlns:a16="http://schemas.microsoft.com/office/drawing/2014/main" val="20002"/>
                    </a:ext>
                  </a:extLst>
                </a:gridCol>
                <a:gridCol w="944630">
                  <a:extLst>
                    <a:ext uri="{9D8B030D-6E8A-4147-A177-3AD203B41FA5}">
                      <a16:colId xmlns:a16="http://schemas.microsoft.com/office/drawing/2014/main" val="20003"/>
                    </a:ext>
                  </a:extLst>
                </a:gridCol>
                <a:gridCol w="944630">
                  <a:extLst>
                    <a:ext uri="{9D8B030D-6E8A-4147-A177-3AD203B41FA5}">
                      <a16:colId xmlns:a16="http://schemas.microsoft.com/office/drawing/2014/main" val="1386895757"/>
                    </a:ext>
                  </a:extLst>
                </a:gridCol>
                <a:gridCol w="944630">
                  <a:extLst>
                    <a:ext uri="{9D8B030D-6E8A-4147-A177-3AD203B41FA5}">
                      <a16:colId xmlns:a16="http://schemas.microsoft.com/office/drawing/2014/main" val="4289519118"/>
                    </a:ext>
                  </a:extLst>
                </a:gridCol>
                <a:gridCol w="944630">
                  <a:extLst>
                    <a:ext uri="{9D8B030D-6E8A-4147-A177-3AD203B41FA5}">
                      <a16:colId xmlns:a16="http://schemas.microsoft.com/office/drawing/2014/main" val="1417511575"/>
                    </a:ext>
                  </a:extLst>
                </a:gridCol>
              </a:tblGrid>
              <a:tr h="567692">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PLA</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ABS</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Nylon6</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PC</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PETG</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PEEK</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6544">
                <a:tc>
                  <a:txBody>
                    <a:bodyPr/>
                    <a:lstStyle/>
                    <a:p>
                      <a:pPr marL="0" marR="0" lvl="0" indent="0" algn="ctr" rtl="0">
                        <a:lnSpc>
                          <a:spcPct val="100000"/>
                        </a:lnSpc>
                        <a:spcBef>
                          <a:spcPts val="0"/>
                        </a:spcBef>
                        <a:spcAft>
                          <a:spcPts val="0"/>
                        </a:spcAft>
                        <a:buNone/>
                      </a:pPr>
                      <a:r>
                        <a:rPr lang="en" sz="700" b="1">
                          <a:solidFill>
                            <a:schemeClr val="dk2"/>
                          </a:solidFill>
                          <a:latin typeface="Muli"/>
                          <a:ea typeface="Muli"/>
                          <a:cs typeface="Muli"/>
                          <a:sym typeface="Muli"/>
                        </a:rPr>
                        <a:t>Glass transition temperature (ºC)</a:t>
                      </a:r>
                      <a:endParaRPr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53-64</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102-115</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47-57</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140-151</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75-80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137-152</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12227">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Melting</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temperature</a:t>
                      </a:r>
                      <a:r>
                        <a:rPr lang="es-ES" sz="700" b="1">
                          <a:solidFill>
                            <a:schemeClr val="dk2"/>
                          </a:solidFill>
                          <a:latin typeface="Muli"/>
                          <a:ea typeface="Muli"/>
                          <a:cs typeface="Muli"/>
                          <a:sym typeface="Muli"/>
                        </a:rPr>
                        <a:t> </a:t>
                      </a:r>
                      <a:r>
                        <a:rPr lang="en" sz="700" b="1">
                          <a:solidFill>
                            <a:schemeClr val="dk2"/>
                          </a:solidFill>
                          <a:latin typeface="Muli"/>
                          <a:ea typeface="Muli"/>
                          <a:cs typeface="Muli"/>
                          <a:sym typeface="Muli"/>
                        </a:rPr>
                        <a:t>(ºC)</a:t>
                      </a:r>
                      <a:r>
                        <a:rPr lang="es-ES" sz="700" b="1">
                          <a:solidFill>
                            <a:schemeClr val="dk2"/>
                          </a:solidFill>
                          <a:latin typeface="Muli"/>
                          <a:ea typeface="Muli"/>
                          <a:cs typeface="Muli"/>
                          <a:sym typeface="Muli"/>
                        </a:rPr>
                        <a:t> </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145-186</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220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220-260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335-343</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12227">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Heat</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deflection</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temperature</a:t>
                      </a:r>
                      <a:r>
                        <a:rPr lang="es-ES" sz="700" b="1">
                          <a:solidFill>
                            <a:schemeClr val="dk2"/>
                          </a:solidFill>
                          <a:latin typeface="Muli"/>
                          <a:ea typeface="Muli"/>
                          <a:cs typeface="Muli"/>
                          <a:sym typeface="Muli"/>
                        </a:rPr>
                        <a:t> </a:t>
                      </a:r>
                      <a:r>
                        <a:rPr lang="en" sz="700" b="1">
                          <a:solidFill>
                            <a:schemeClr val="dk2"/>
                          </a:solidFill>
                          <a:latin typeface="Muli"/>
                          <a:ea typeface="Muli"/>
                          <a:cs typeface="Muli"/>
                          <a:sym typeface="Muli"/>
                        </a:rPr>
                        <a:t>(ºC)</a:t>
                      </a:r>
                      <a:endParaRPr lang="es-ES"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56</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100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190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190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71</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160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249781">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Modulus</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Gpa</a:t>
                      </a:r>
                      <a:r>
                        <a:rPr lang="es-ES" sz="700" b="1">
                          <a:solidFill>
                            <a:schemeClr val="dk2"/>
                          </a:solidFill>
                          <a:latin typeface="Muli"/>
                          <a:ea typeface="Muli"/>
                          <a:cs typeface="Muli"/>
                          <a:sym typeface="Muli"/>
                        </a:rPr>
                        <a:t>)</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1.2-3.0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1.8-2.39</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2.8-3.1</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2.34</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0.9-1.1</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3.56</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312227">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Tensile</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strength</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Mpa</a:t>
                      </a:r>
                      <a:r>
                        <a:rPr lang="es-ES" sz="700" b="1">
                          <a:solidFill>
                            <a:schemeClr val="dk2"/>
                          </a:solidFill>
                          <a:latin typeface="Muli"/>
                          <a:ea typeface="Muli"/>
                          <a:cs typeface="Muli"/>
                          <a:sym typeface="Muli"/>
                        </a:rPr>
                        <a:t>)</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28-50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25-65</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79</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62</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55</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92</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557595902"/>
                  </a:ext>
                </a:extLst>
              </a:tr>
              <a:tr h="249781">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Printing</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temperature</a:t>
                      </a:r>
                      <a:r>
                        <a:rPr lang="es-ES" sz="700" b="1">
                          <a:solidFill>
                            <a:schemeClr val="dk2"/>
                          </a:solidFill>
                          <a:latin typeface="Muli"/>
                          <a:ea typeface="Muli"/>
                          <a:cs typeface="Muli"/>
                          <a:sym typeface="Muli"/>
                        </a:rPr>
                        <a:t> </a:t>
                      </a:r>
                      <a:r>
                        <a:rPr lang="en" sz="700" b="1">
                          <a:solidFill>
                            <a:schemeClr val="dk2"/>
                          </a:solidFill>
                          <a:latin typeface="Muli"/>
                          <a:ea typeface="Muli"/>
                          <a:cs typeface="Muli"/>
                          <a:sym typeface="Muli"/>
                        </a:rPr>
                        <a:t>(ºC)</a:t>
                      </a:r>
                      <a:endParaRPr lang="es-ES"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190-220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220-270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260-310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230-250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360-450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2803547918"/>
                  </a:ext>
                </a:extLst>
              </a:tr>
              <a:tr h="452029">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Bed</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temperature</a:t>
                      </a:r>
                      <a:r>
                        <a:rPr lang="es-ES" sz="700" b="1">
                          <a:solidFill>
                            <a:schemeClr val="dk2"/>
                          </a:solidFill>
                          <a:latin typeface="Muli"/>
                          <a:ea typeface="Muli"/>
                          <a:cs typeface="Muli"/>
                          <a:sym typeface="Muli"/>
                        </a:rPr>
                        <a:t> </a:t>
                      </a:r>
                      <a:r>
                        <a:rPr lang="en" sz="700" b="1">
                          <a:solidFill>
                            <a:schemeClr val="dk2"/>
                          </a:solidFill>
                          <a:latin typeface="Muli"/>
                          <a:ea typeface="Muli"/>
                          <a:cs typeface="Muli"/>
                          <a:sym typeface="Muli"/>
                        </a:rPr>
                        <a:t>(ºC)</a:t>
                      </a:r>
                      <a:endParaRPr lang="es-ES"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45-60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95-110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70-90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80-120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75-90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120-150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extLst>
                  <a:ext uri="{0D108BD9-81ED-4DB2-BD59-A6C34878D82A}">
                    <a16:rowId xmlns:a16="http://schemas.microsoft.com/office/drawing/2014/main" val="1734215965"/>
                  </a:ext>
                </a:extLst>
              </a:tr>
            </a:tbl>
          </a:graphicData>
        </a:graphic>
      </p:graphicFrame>
      <p:sp>
        <p:nvSpPr>
          <p:cNvPr id="8" name="CuadroTexto 7">
            <a:extLst>
              <a:ext uri="{FF2B5EF4-FFF2-40B4-BE49-F238E27FC236}">
                <a16:creationId xmlns:a16="http://schemas.microsoft.com/office/drawing/2014/main" id="{46E2B073-658D-4359-A5B4-FA842BD72F9C}"/>
              </a:ext>
            </a:extLst>
          </p:cNvPr>
          <p:cNvSpPr txBox="1"/>
          <p:nvPr/>
        </p:nvSpPr>
        <p:spPr>
          <a:xfrm>
            <a:off x="539552" y="989335"/>
            <a:ext cx="8568952" cy="307777"/>
          </a:xfrm>
          <a:prstGeom prst="rect">
            <a:avLst/>
          </a:prstGeom>
          <a:noFill/>
        </p:spPr>
        <p:txBody>
          <a:bodyPr wrap="square">
            <a:spAutoFit/>
          </a:bodyPr>
          <a:lstStyle/>
          <a:p>
            <a:pPr lvl="0" eaLnBrk="0" fontAlgn="base" hangingPunct="0">
              <a:spcBef>
                <a:spcPct val="0"/>
              </a:spcBef>
              <a:spcAft>
                <a:spcPct val="0"/>
              </a:spcAft>
              <a:buClrTx/>
            </a:pPr>
            <a:r>
              <a:rPr lang="en-US" altLang="ja-JP">
                <a:latin typeface="Muli"/>
              </a:rPr>
              <a:t>The table compares them in terms of physical and mechanical properties, and printing conditions. </a:t>
            </a:r>
          </a:p>
        </p:txBody>
      </p:sp>
    </p:spTree>
    <p:extLst>
      <p:ext uri="{BB962C8B-B14F-4D97-AF65-F5344CB8AC3E}">
        <p14:creationId xmlns:p14="http://schemas.microsoft.com/office/powerpoint/2010/main" val="38418136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n-US"/>
              <a:t>Polymers. Characteristics and effects</a:t>
            </a:r>
            <a:endParaRPr lang="es-ES"/>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2050" name="Picture 2">
            <a:extLst>
              <a:ext uri="{FF2B5EF4-FFF2-40B4-BE49-F238E27FC236}">
                <a16:creationId xmlns:a16="http://schemas.microsoft.com/office/drawing/2014/main" id="{4A10026D-479B-4199-9BAE-28566DEB9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656" y="977910"/>
            <a:ext cx="3515469" cy="4073719"/>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29;p44">
            <a:extLst>
              <a:ext uri="{FF2B5EF4-FFF2-40B4-BE49-F238E27FC236}">
                <a16:creationId xmlns:a16="http://schemas.microsoft.com/office/drawing/2014/main" id="{640E9E24-8155-4B9B-BC51-C6FA34A3C06E}"/>
              </a:ext>
            </a:extLst>
          </p:cNvPr>
          <p:cNvSpPr txBox="1">
            <a:spLocks/>
          </p:cNvSpPr>
          <p:nvPr/>
        </p:nvSpPr>
        <p:spPr>
          <a:xfrm>
            <a:off x="4821510" y="1050110"/>
            <a:ext cx="4019526"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Muli"/>
              </a:rPr>
              <a:t>To evaluate the characteristics and effects of polymers in MEX, each material is ranked along the following criteria on a 1 (low) to 5 (high) scale. </a:t>
            </a:r>
          </a:p>
          <a:p>
            <a:endParaRPr lang="en-US">
              <a:latin typeface="Muli"/>
            </a:endParaRPr>
          </a:p>
          <a:p>
            <a:r>
              <a:rPr lang="en-US">
                <a:latin typeface="Muli"/>
              </a:rPr>
              <a:t>These are relative grades for the MEX process, they would look quite different if other manufacturing technologies were taken into account.</a:t>
            </a:r>
          </a:p>
        </p:txBody>
      </p:sp>
    </p:spTree>
    <p:extLst>
      <p:ext uri="{BB962C8B-B14F-4D97-AF65-F5344CB8AC3E}">
        <p14:creationId xmlns:p14="http://schemas.microsoft.com/office/powerpoint/2010/main" val="29858925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n-US"/>
              <a:t>Polymers. Characteristics and effects</a:t>
            </a:r>
            <a:endParaRPr lang="es-ES"/>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sp>
        <p:nvSpPr>
          <p:cNvPr id="7" name="Google Shape;1029;p44">
            <a:extLst>
              <a:ext uri="{FF2B5EF4-FFF2-40B4-BE49-F238E27FC236}">
                <a16:creationId xmlns:a16="http://schemas.microsoft.com/office/drawing/2014/main" id="{640E9E24-8155-4B9B-BC51-C6FA34A3C06E}"/>
              </a:ext>
            </a:extLst>
          </p:cNvPr>
          <p:cNvSpPr txBox="1">
            <a:spLocks/>
          </p:cNvSpPr>
          <p:nvPr/>
        </p:nvSpPr>
        <p:spPr>
          <a:xfrm>
            <a:off x="899592" y="1050110"/>
            <a:ext cx="7941444" cy="34664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Muli"/>
              </a:rPr>
              <a:t>The choice of material really depends on what the user wants to print, so the most common MEX polymers are listed the key decision criteria needed to choose a material (other than cost and speed):</a:t>
            </a:r>
          </a:p>
          <a:p>
            <a:pPr marL="285750" indent="-285750">
              <a:buFont typeface="Arial" panose="020B0604020202020204" pitchFamily="34" charset="0"/>
              <a:buChar char="•"/>
            </a:pPr>
            <a:r>
              <a:rPr lang="en-US" b="1">
                <a:latin typeface="Muli"/>
              </a:rPr>
              <a:t>Ease of printing: </a:t>
            </a:r>
            <a:r>
              <a:rPr lang="en-US">
                <a:latin typeface="Muli"/>
              </a:rPr>
              <a:t>How easy it is to print a material: bed adhesion, max printing speed, frequency of failed prints, flow accuracy, ease to feed into the printer etc.</a:t>
            </a:r>
          </a:p>
          <a:p>
            <a:pPr marL="285750" indent="-285750">
              <a:buFont typeface="Arial" panose="020B0604020202020204" pitchFamily="34" charset="0"/>
              <a:buChar char="•"/>
            </a:pPr>
            <a:r>
              <a:rPr lang="en-US" b="1">
                <a:latin typeface="Muli"/>
              </a:rPr>
              <a:t>Visual quality: </a:t>
            </a:r>
            <a:r>
              <a:rPr lang="en-US">
                <a:latin typeface="Muli"/>
              </a:rPr>
              <a:t>How good the finished object looks. More info on how we test it here.</a:t>
            </a:r>
          </a:p>
          <a:p>
            <a:pPr marL="285750" indent="-285750">
              <a:buFont typeface="Arial" panose="020B0604020202020204" pitchFamily="34" charset="0"/>
              <a:buChar char="•"/>
            </a:pPr>
            <a:r>
              <a:rPr lang="en-US" b="1">
                <a:latin typeface="Muli"/>
              </a:rPr>
              <a:t>Max stress: </a:t>
            </a:r>
            <a:r>
              <a:rPr lang="en-US">
                <a:latin typeface="Muli"/>
              </a:rPr>
              <a:t>Maximum stress the object can undergo before breaking when slowly pulling on it.</a:t>
            </a:r>
          </a:p>
          <a:p>
            <a:pPr marL="285750" indent="-285750">
              <a:buFont typeface="Arial" panose="020B0604020202020204" pitchFamily="34" charset="0"/>
              <a:buChar char="•"/>
            </a:pPr>
            <a:r>
              <a:rPr lang="en-US" b="1">
                <a:latin typeface="Muli"/>
              </a:rPr>
              <a:t>Elongation at break: </a:t>
            </a:r>
            <a:r>
              <a:rPr lang="en-US">
                <a:latin typeface="Muli"/>
              </a:rPr>
              <a:t>Maximum length the object has been stretched before breaking.</a:t>
            </a:r>
          </a:p>
          <a:p>
            <a:pPr marL="285750" indent="-285750">
              <a:buFont typeface="Arial" panose="020B0604020202020204" pitchFamily="34" charset="0"/>
              <a:buChar char="•"/>
            </a:pPr>
            <a:r>
              <a:rPr lang="en-US" b="1">
                <a:latin typeface="Muli"/>
              </a:rPr>
              <a:t>Impact resistance: </a:t>
            </a:r>
            <a:r>
              <a:rPr lang="en-US">
                <a:latin typeface="Muli"/>
              </a:rPr>
              <a:t>Energy needed to break an object with a sudden impact.</a:t>
            </a:r>
          </a:p>
          <a:p>
            <a:pPr marL="285750" indent="-285750">
              <a:buFont typeface="Arial" panose="020B0604020202020204" pitchFamily="34" charset="0"/>
              <a:buChar char="•"/>
            </a:pPr>
            <a:r>
              <a:rPr lang="en-US" b="1">
                <a:latin typeface="Muli"/>
              </a:rPr>
              <a:t>Layer adhesion </a:t>
            </a:r>
            <a:r>
              <a:rPr lang="en-US">
                <a:latin typeface="Muli"/>
              </a:rPr>
              <a:t>(isotropy): How good the adhesion between layers of material is. </a:t>
            </a:r>
          </a:p>
          <a:p>
            <a:pPr marL="285750" indent="-285750">
              <a:buFont typeface="Arial" panose="020B0604020202020204" pitchFamily="34" charset="0"/>
              <a:buChar char="•"/>
            </a:pPr>
            <a:r>
              <a:rPr lang="en-US" b="1">
                <a:latin typeface="Muli"/>
              </a:rPr>
              <a:t>Heat resistance: </a:t>
            </a:r>
            <a:r>
              <a:rPr lang="en-US">
                <a:latin typeface="Muli"/>
              </a:rPr>
              <a:t>Max temperature the object can sustain before softening and deforming.</a:t>
            </a:r>
          </a:p>
        </p:txBody>
      </p:sp>
    </p:spTree>
    <p:extLst>
      <p:ext uri="{BB962C8B-B14F-4D97-AF65-F5344CB8AC3E}">
        <p14:creationId xmlns:p14="http://schemas.microsoft.com/office/powerpoint/2010/main" val="19186531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n-US"/>
              <a:t>Polymers. Characteristics and effects</a:t>
            </a:r>
            <a:endParaRPr lang="es-ES"/>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3074" name="Picture 2">
            <a:extLst>
              <a:ext uri="{FF2B5EF4-FFF2-40B4-BE49-F238E27FC236}">
                <a16:creationId xmlns:a16="http://schemas.microsoft.com/office/drawing/2014/main" id="{54845CE1-7D92-490F-AD9B-714D52B02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39" y="1085482"/>
            <a:ext cx="2894513" cy="22191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7431D56-88C7-447F-830A-13963AC21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13" y="1085482"/>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FC6C201-9370-44F4-8870-7AA8B7D05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606" y="2901583"/>
            <a:ext cx="2892522" cy="22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272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n-US"/>
              <a:t>Polymers. Characteristics and effects</a:t>
            </a:r>
            <a:endParaRPr lang="es-ES"/>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5122" name="Picture 2">
            <a:extLst>
              <a:ext uri="{FF2B5EF4-FFF2-40B4-BE49-F238E27FC236}">
                <a16:creationId xmlns:a16="http://schemas.microsoft.com/office/drawing/2014/main" id="{29539AAD-77AC-49A6-92D5-A66C53A5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644" y="2859782"/>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8A58B6A-11F1-4155-99D9-D4C8825A6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094069"/>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8912888-40B4-4D95-B97F-11ECEFC5E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648" y="1094069"/>
            <a:ext cx="2892522" cy="22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3609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a:t>
            </a:r>
            <a:r>
              <a:rPr lang="es-ES" err="1"/>
              <a:t>easier</a:t>
            </a:r>
            <a:r>
              <a:rPr lang="es-ES"/>
              <a:t> </a:t>
            </a:r>
            <a:r>
              <a:rPr lang="es-ES" err="1"/>
              <a:t>to</a:t>
            </a:r>
            <a:r>
              <a:rPr lang="es-ES"/>
              <a:t> </a:t>
            </a:r>
            <a:r>
              <a:rPr lang="es-ES" err="1"/>
              <a:t>print</a:t>
            </a:r>
            <a:r>
              <a:rPr lang="es-ES"/>
              <a:t> </a:t>
            </a:r>
            <a:r>
              <a:rPr lang="en"/>
              <a:t>M</a:t>
            </a:r>
            <a:r>
              <a:rPr lang="es-ES"/>
              <a:t>EX material </a:t>
            </a:r>
            <a:r>
              <a:rPr lang="es-ES" err="1"/>
              <a:t>is</a:t>
            </a:r>
            <a:r>
              <a:rPr lang="es-ES"/>
              <a:t>…</a:t>
            </a:r>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a:solidFill>
                  <a:schemeClr val="tx1"/>
                </a:solidFill>
                <a:latin typeface="Muli" panose="02000503000000000000" pitchFamily="2" charset="0"/>
              </a:rPr>
              <a:t>ABS</a:t>
            </a:r>
          </a:p>
          <a:p>
            <a:pPr marL="285750" indent="-285750">
              <a:buFont typeface="Arial" panose="020B0604020202020204" pitchFamily="34" charset="0"/>
              <a:buChar char="•"/>
            </a:pPr>
            <a:r>
              <a:rPr lang="en-US">
                <a:solidFill>
                  <a:srgbClr val="FF0000"/>
                </a:solidFill>
              </a:rPr>
              <a:t>PLA</a:t>
            </a:r>
          </a:p>
          <a:p>
            <a:pPr marL="285750" indent="-285750">
              <a:buFont typeface="Arial" panose="020B0604020202020204" pitchFamily="34" charset="0"/>
              <a:buChar char="•"/>
            </a:pPr>
            <a:r>
              <a:rPr lang="en-US" b="0" i="0">
                <a:solidFill>
                  <a:schemeClr val="tx1"/>
                </a:solidFill>
                <a:effectLst/>
                <a:latin typeface="Muli" panose="02000503000000000000" pitchFamily="2" charset="0"/>
              </a:rPr>
              <a:t>PC</a:t>
            </a:r>
          </a:p>
          <a:p>
            <a:pPr marL="285750" indent="-285750">
              <a:buFont typeface="Arial" panose="020B0604020202020204" pitchFamily="34" charset="0"/>
              <a:buChar char="•"/>
            </a:pPr>
            <a:r>
              <a:rPr lang="en-US">
                <a:solidFill>
                  <a:schemeClr val="tx1"/>
                </a:solidFill>
                <a:latin typeface="Muli" panose="02000503000000000000" pitchFamily="2" charset="0"/>
              </a:rPr>
              <a:t>TPU</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9082026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1074149" y="3261886"/>
            <a:ext cx="7166957" cy="17796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Muli"/>
              </a:rPr>
              <a:t>Visual quality refers to how good the printed part looks, which is determined by the surface quality such as smoothness of the surface. These points of view will be helpful to choose materials for MEX. Nowadays, as the demand for multifunctional materials increases, research has been conducted to make polymer composite filaments by mixing carbon nanomaterials, biomaterials, metals, and ceramics into the polymers.</a:t>
            </a:r>
          </a:p>
        </p:txBody>
      </p:sp>
      <p:pic>
        <p:nvPicPr>
          <p:cNvPr id="6146" name="Picture 2">
            <a:extLst>
              <a:ext uri="{FF2B5EF4-FFF2-40B4-BE49-F238E27FC236}">
                <a16:creationId xmlns:a16="http://schemas.microsoft.com/office/drawing/2014/main" id="{83A2E682-6E46-457D-B02C-E852E11DD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708146"/>
            <a:ext cx="2520280" cy="155374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CE4EC42-EB59-49AD-A38D-26F575803832}"/>
              </a:ext>
            </a:extLst>
          </p:cNvPr>
          <p:cNvSpPr txBox="1"/>
          <p:nvPr/>
        </p:nvSpPr>
        <p:spPr>
          <a:xfrm>
            <a:off x="1074148" y="969482"/>
            <a:ext cx="7471943" cy="738664"/>
          </a:xfrm>
          <a:prstGeom prst="rect">
            <a:avLst/>
          </a:prstGeom>
          <a:noFill/>
        </p:spPr>
        <p:txBody>
          <a:bodyPr wrap="square">
            <a:spAutoFit/>
          </a:bodyPr>
          <a:lstStyle/>
          <a:p>
            <a:r>
              <a:rPr lang="en-US">
                <a:latin typeface="Muli"/>
              </a:rPr>
              <a:t>Due to the wide selection of </a:t>
            </a:r>
            <a:r>
              <a:rPr lang="en-US" b="1">
                <a:latin typeface="Muli"/>
              </a:rPr>
              <a:t>feedstocks</a:t>
            </a:r>
            <a:r>
              <a:rPr lang="en-US">
                <a:latin typeface="Muli"/>
              </a:rPr>
              <a:t>, it is important to know material properties (physical and mechanical properties) and printability when choosing the right polymer for the finished product. </a:t>
            </a:r>
          </a:p>
        </p:txBody>
      </p:sp>
    </p:spTree>
    <p:extLst>
      <p:ext uri="{BB962C8B-B14F-4D97-AF65-F5344CB8AC3E}">
        <p14:creationId xmlns:p14="http://schemas.microsoft.com/office/powerpoint/2010/main" val="134717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Material </a:t>
            </a:r>
            <a:r>
              <a:rPr lang="es-ES" err="1"/>
              <a:t>extrusion</a:t>
            </a:r>
            <a:endParaRPr lang="es-ES"/>
          </a:p>
        </p:txBody>
      </p:sp>
      <p:sp>
        <p:nvSpPr>
          <p:cNvPr id="6" name="Google Shape;1029;p44"/>
          <p:cNvSpPr txBox="1">
            <a:spLocks/>
          </p:cNvSpPr>
          <p:nvPr/>
        </p:nvSpPr>
        <p:spPr>
          <a:xfrm>
            <a:off x="746392" y="110485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262626"/>
                </a:solidFill>
                <a:latin typeface="Muli" panose="02000503000000000000" pitchFamily="2" charset="0"/>
              </a:rPr>
              <a:t>Material extrusion produces parts by layering extrusions of molten thermoplastic filament.</a:t>
            </a:r>
          </a:p>
          <a:p>
            <a:endParaRPr lang="en-US" dirty="0">
              <a:solidFill>
                <a:srgbClr val="262626"/>
              </a:solidFill>
              <a:latin typeface="Muli" panose="02000503000000000000" pitchFamily="2" charset="0"/>
            </a:endParaRPr>
          </a:p>
          <a:p>
            <a:r>
              <a:rPr lang="en-US" dirty="0">
                <a:solidFill>
                  <a:srgbClr val="262626"/>
                </a:solidFill>
                <a:latin typeface="Muli" panose="02000503000000000000" pitchFamily="2" charset="0"/>
              </a:rPr>
              <a:t>A spool of filament is loaded into the printer and fed through to the extrusion head. </a:t>
            </a:r>
          </a:p>
          <a:p>
            <a:endParaRPr lang="en-US" dirty="0">
              <a:solidFill>
                <a:srgbClr val="262626"/>
              </a:solidFill>
              <a:latin typeface="Muli" panose="02000503000000000000" pitchFamily="2" charset="0"/>
            </a:endParaRPr>
          </a:p>
          <a:p>
            <a:r>
              <a:rPr lang="en-US" dirty="0">
                <a:solidFill>
                  <a:srgbClr val="262626"/>
                </a:solidFill>
                <a:latin typeface="Muli" panose="02000503000000000000" pitchFamily="2" charset="0"/>
              </a:rPr>
              <a:t>Once the printer nozzle has reached the desired temperature, a motor drives the filament through the heated nozzle melting it. </a:t>
            </a:r>
          </a:p>
          <a:p>
            <a:endParaRPr lang="en-US" dirty="0">
              <a:solidFill>
                <a:srgbClr val="262626"/>
              </a:solidFill>
              <a:latin typeface="Muli" panose="02000503000000000000" pitchFamily="2" charset="0"/>
            </a:endParaRPr>
          </a:p>
          <a:p>
            <a:r>
              <a:rPr lang="en-US" dirty="0">
                <a:solidFill>
                  <a:srgbClr val="262626"/>
                </a:solidFill>
                <a:latin typeface="Muli" panose="02000503000000000000" pitchFamily="2" charset="0"/>
              </a:rPr>
              <a:t>The printer then moves the extrusion head around, laying down melted material at a precise location, where it cools down and solidifies. </a:t>
            </a:r>
          </a:p>
          <a:p>
            <a:endParaRPr lang="en-US" dirty="0">
              <a:solidFill>
                <a:srgbClr val="262626"/>
              </a:solidFill>
              <a:latin typeface="Muli" panose="02000503000000000000" pitchFamily="2" charset="0"/>
            </a:endParaRPr>
          </a:p>
          <a:p>
            <a:r>
              <a:rPr lang="en-US" dirty="0">
                <a:solidFill>
                  <a:srgbClr val="262626"/>
                </a:solidFill>
                <a:latin typeface="Muli" panose="02000503000000000000" pitchFamily="2" charset="0"/>
              </a:rPr>
              <a:t>Once a layer is complete, the build platform moves down and the process repeats building up the part layer-by-layer.</a:t>
            </a:r>
          </a:p>
        </p:txBody>
      </p:sp>
    </p:spTree>
    <p:extLst>
      <p:ext uri="{BB962C8B-B14F-4D97-AF65-F5344CB8AC3E}">
        <p14:creationId xmlns:p14="http://schemas.microsoft.com/office/powerpoint/2010/main" val="2336632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13159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Polymer composites </a:t>
            </a:r>
          </a:p>
          <a:p>
            <a:r>
              <a:rPr lang="en-US">
                <a:latin typeface="Muli"/>
              </a:rPr>
              <a:t>MEX processes allow for discrete, heterogeneous layering of a material for a laminate composite. The feedstock may alternatively be formulated prior to deposition for a matrix composite. Additives to polymer feedstock must be of the proper composition to yield an </a:t>
            </a:r>
            <a:r>
              <a:rPr lang="en-US" err="1">
                <a:latin typeface="Muli"/>
              </a:rPr>
              <a:t>extrudate</a:t>
            </a:r>
            <a:r>
              <a:rPr lang="en-US">
                <a:latin typeface="Muli"/>
              </a:rPr>
              <a:t> that is of low enough viscosity to deposit and provide strength over the entire part build time. </a:t>
            </a:r>
          </a:p>
          <a:p>
            <a:endParaRPr lang="en-US">
              <a:latin typeface="Muli"/>
            </a:endParaRPr>
          </a:p>
        </p:txBody>
      </p:sp>
      <p:pic>
        <p:nvPicPr>
          <p:cNvPr id="2050" name="Picture 2">
            <a:extLst>
              <a:ext uri="{FF2B5EF4-FFF2-40B4-BE49-F238E27FC236}">
                <a16:creationId xmlns:a16="http://schemas.microsoft.com/office/drawing/2014/main" id="{FEA22F8D-EA3F-4F87-A2A8-BD1E0B1D6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859782"/>
            <a:ext cx="5329890" cy="175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5126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47614"/>
            <a:ext cx="3563991" cy="3456384"/>
          </a:xfrm>
          <a:prstGeom prst="rect">
            <a:avLst/>
          </a:prstGeom>
        </p:spPr>
      </p:pic>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4572000" y="1365192"/>
            <a:ext cx="4314550"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Composite filaments using carbon nanomaterials </a:t>
            </a:r>
          </a:p>
          <a:p>
            <a:r>
              <a:rPr lang="en-US" dirty="0">
                <a:latin typeface="Muli"/>
              </a:rPr>
              <a:t>As the demand for custom-shaped functional products increases, 3D printing for composites Carbon nanomaterials such as graphene/graphite and carbon nanotube (CNT) are actively utilized as reinforcement materials due to high electrical and thermal stability, low density, and good mechanical properties (strength, stiffness, and toughness). </a:t>
            </a:r>
          </a:p>
          <a:p>
            <a:endParaRPr lang="en-US" dirty="0">
              <a:latin typeface="Muli"/>
            </a:endParaRPr>
          </a:p>
          <a:p>
            <a:endParaRPr lang="en-US" dirty="0">
              <a:latin typeface="Muli"/>
            </a:endParaRPr>
          </a:p>
        </p:txBody>
      </p:sp>
    </p:spTree>
    <p:extLst>
      <p:ext uri="{BB962C8B-B14F-4D97-AF65-F5344CB8AC3E}">
        <p14:creationId xmlns:p14="http://schemas.microsoft.com/office/powerpoint/2010/main" val="31866129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76358" y="120588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Composite filaments using carbon nanomaterials </a:t>
            </a:r>
          </a:p>
          <a:p>
            <a:r>
              <a:rPr lang="en-US" dirty="0">
                <a:latin typeface="Muli"/>
              </a:rPr>
              <a:t>The carbon composites with high electronic conductivity are attractive in many potential applications especially in the field of electronics including energy storage devices, sensors, and electrically conductive structures. </a:t>
            </a:r>
          </a:p>
        </p:txBody>
      </p:sp>
      <p:pic>
        <p:nvPicPr>
          <p:cNvPr id="1026" name="Picture 2">
            <a:extLst>
              <a:ext uri="{FF2B5EF4-FFF2-40B4-BE49-F238E27FC236}">
                <a16:creationId xmlns:a16="http://schemas.microsoft.com/office/drawing/2014/main" id="{070F0F70-110F-42C0-900C-32DEC315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1" y="2787774"/>
            <a:ext cx="3752328" cy="197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6254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971600" y="1059582"/>
            <a:ext cx="439248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Composite filaments using metals </a:t>
            </a:r>
          </a:p>
          <a:p>
            <a:r>
              <a:rPr lang="en-US" dirty="0">
                <a:latin typeface="Muli"/>
              </a:rPr>
              <a:t>Metal/polymer filaments are also actively used in energy storage devices, semiconductors, and circuits. The filaments come in diverse materials ranging from copper and bronze to iron and stainless steel.</a:t>
            </a:r>
          </a:p>
          <a:p>
            <a:endParaRPr lang="en-US" dirty="0">
              <a:latin typeface="Muli"/>
            </a:endParaRPr>
          </a:p>
          <a:p>
            <a:r>
              <a:rPr lang="en-US" dirty="0">
                <a:latin typeface="Muli"/>
              </a:rPr>
              <a:t>Compared to metal printing, the metal-reinforced composites are easy to print because they do not need high-temperature extruder and cost-effective due to no requirement of a specific power distribution. </a:t>
            </a:r>
          </a:p>
          <a:p>
            <a:endParaRPr lang="en-US" dirty="0">
              <a:latin typeface="Muli"/>
            </a:endParaRPr>
          </a:p>
          <a:p>
            <a:r>
              <a:rPr lang="en-US" dirty="0">
                <a:latin typeface="Muli"/>
              </a:rPr>
              <a:t>Among many types of metals, copper, aluminum, and stainless steel in powder form are actively used as reinforcement for filaments. </a:t>
            </a:r>
          </a:p>
        </p:txBody>
      </p:sp>
      <p:pic>
        <p:nvPicPr>
          <p:cNvPr id="3074" name="Picture 2" descr="Different variations of prints using metal-composite filaments">
            <a:extLst>
              <a:ext uri="{FF2B5EF4-FFF2-40B4-BE49-F238E27FC236}">
                <a16:creationId xmlns:a16="http://schemas.microsoft.com/office/drawing/2014/main" id="{7DA95504-696C-490E-957F-28862BF0E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9622"/>
            <a:ext cx="3262622"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9522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4139952" y="1059582"/>
            <a:ext cx="3960440"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Composite filaments using biomaterials </a:t>
            </a:r>
          </a:p>
          <a:p>
            <a:r>
              <a:rPr lang="en-US" dirty="0">
                <a:latin typeface="Muli"/>
              </a:rPr>
              <a:t>Instead using petroleum-derived plastic such as nylon and PET, biobased materials, come from carbon-neutral feedstock like lignin, can help to reduce environmental pollution. </a:t>
            </a:r>
          </a:p>
          <a:p>
            <a:endParaRPr lang="en-US" dirty="0">
              <a:latin typeface="Muli"/>
            </a:endParaRPr>
          </a:p>
          <a:p>
            <a:r>
              <a:rPr lang="en-US" dirty="0">
                <a:latin typeface="Muli"/>
              </a:rPr>
              <a:t>The eco-friendly filament can be fabricated by adding lignin into PLA.  In particular, lignin is abundant in the fibrous parts of various plants. </a:t>
            </a:r>
          </a:p>
        </p:txBody>
      </p:sp>
      <p:pic>
        <p:nvPicPr>
          <p:cNvPr id="5124" name="Picture 4" descr="Eco-friendly 3D filament">
            <a:extLst>
              <a:ext uri="{FF2B5EF4-FFF2-40B4-BE49-F238E27FC236}">
                <a16:creationId xmlns:a16="http://schemas.microsoft.com/office/drawing/2014/main" id="{51D4E7D3-F82A-41AF-9203-AA5C8AA09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91884"/>
            <a:ext cx="3391470" cy="262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2488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059582"/>
            <a:ext cx="3600400"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Composite filaments using biomaterials </a:t>
            </a:r>
          </a:p>
          <a:p>
            <a:r>
              <a:rPr lang="en-US" dirty="0">
                <a:latin typeface="Muli"/>
              </a:rPr>
              <a:t>Compared to petroleum-based polymers, PLA, which has a lower carbon footprint in production, can be mixed with lignin to make composite filaments more environmentally friendly without mechanical degradation. </a:t>
            </a:r>
          </a:p>
          <a:p>
            <a:endParaRPr lang="en-US" dirty="0">
              <a:latin typeface="Muli"/>
            </a:endParaRPr>
          </a:p>
          <a:p>
            <a:r>
              <a:rPr lang="en-US" dirty="0">
                <a:latin typeface="Muli"/>
              </a:rPr>
              <a:t>With the addition of lignin, PLA filaments became environmentally friendly without compromising the modulus of elasticity.</a:t>
            </a:r>
          </a:p>
        </p:txBody>
      </p:sp>
      <p:pic>
        <p:nvPicPr>
          <p:cNvPr id="7172" name="Picture 4" descr="3D printed parts with Francofil biocomposite filaments.">
            <a:extLst>
              <a:ext uri="{FF2B5EF4-FFF2-40B4-BE49-F238E27FC236}">
                <a16:creationId xmlns:a16="http://schemas.microsoft.com/office/drawing/2014/main" id="{EE79B9A9-8DF8-4BB4-95FF-49F9E7BBB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188384"/>
            <a:ext cx="4263632" cy="253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3119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950448"/>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Composite filaments using ceramics </a:t>
            </a:r>
          </a:p>
          <a:p>
            <a:r>
              <a:rPr lang="en-US" dirty="0">
                <a:latin typeface="Muli"/>
              </a:rPr>
              <a:t>The high mechanical strength and hardness, good thermal and chemical stability, and feasible optical and electrical performance of ceramics make ceramics versatile materials. </a:t>
            </a:r>
          </a:p>
          <a:p>
            <a:endParaRPr lang="en-US" dirty="0">
              <a:latin typeface="Muli"/>
            </a:endParaRPr>
          </a:p>
          <a:p>
            <a:r>
              <a:rPr lang="en-US" dirty="0">
                <a:latin typeface="Muli"/>
              </a:rPr>
              <a:t>Ceramic components are generally produced using conventional technologies, such as injection molding, die pressing, and gel casting, but takes long time to process and limits design flexibility. Ceramics are widely used as fillers for MEX printing to apply various applications including biomedical fields and electronics. </a:t>
            </a:r>
          </a:p>
        </p:txBody>
      </p:sp>
      <p:pic>
        <p:nvPicPr>
          <p:cNvPr id="4100" name="Picture 4">
            <a:extLst>
              <a:ext uri="{FF2B5EF4-FFF2-40B4-BE49-F238E27FC236}">
                <a16:creationId xmlns:a16="http://schemas.microsoft.com/office/drawing/2014/main" id="{AC2A44F1-C327-4CF7-9ABF-682DD636A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942"/>
          <a:stretch/>
        </p:blipFill>
        <p:spPr bwMode="auto">
          <a:xfrm>
            <a:off x="2123728" y="3219822"/>
            <a:ext cx="4176464" cy="180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69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505691" y="1059582"/>
            <a:ext cx="5424054" cy="266429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Composite filaments using fibers </a:t>
            </a:r>
          </a:p>
          <a:p>
            <a:r>
              <a:rPr lang="en-US" dirty="0">
                <a:latin typeface="Muli"/>
              </a:rPr>
              <a:t>Fiber-reinforced polymer composites have great potential in structural industries, including aerospace, automotive, and energy applications, due to high mechanical properties with lightweight. </a:t>
            </a:r>
          </a:p>
          <a:p>
            <a:endParaRPr lang="en-US" dirty="0">
              <a:latin typeface="Muli"/>
            </a:endParaRPr>
          </a:p>
          <a:p>
            <a:r>
              <a:rPr lang="en-US" dirty="0">
                <a:latin typeface="Muli"/>
              </a:rPr>
              <a:t>Both discontinuous fibers (e.g., chopped glass fibers, chopped carbon fibers, and short basalt fibers) and continuous fibers (e.g., glass, carbon, and aramid fibers), are used as reinforcements for the composite, but continuous fiber-reinforced composites exhibit high performance compared to the discontinuous fiber-reinforced ones. Because continuous fibers have long aspect ratio and normally have aligned orientation in composites. </a:t>
            </a:r>
          </a:p>
          <a:p>
            <a:endParaRPr lang="en-US" dirty="0">
              <a:latin typeface="Muli"/>
            </a:endParaRPr>
          </a:p>
        </p:txBody>
      </p:sp>
      <p:pic>
        <p:nvPicPr>
          <p:cNvPr id="5124" name="Picture 4" descr="FormFutura CarbonFil 3D Printing Filament">
            <a:extLst>
              <a:ext uri="{FF2B5EF4-FFF2-40B4-BE49-F238E27FC236}">
                <a16:creationId xmlns:a16="http://schemas.microsoft.com/office/drawing/2014/main" id="{CC619DA6-EA7E-4796-A8DA-6D822C20C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268897"/>
            <a:ext cx="3132128" cy="223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5672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t>Materials</a:t>
            </a:r>
            <a:r>
              <a:rPr lang="es-ES"/>
              <a:t> </a:t>
            </a:r>
            <a:r>
              <a:rPr lang="es-ES" err="1"/>
              <a:t>selection</a:t>
            </a:r>
            <a:endParaRPr lang="es-ES"/>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Muli"/>
              </a:rPr>
              <a:t>There are a couple of considerations that need to be taken into account when looking for the best material that fits your need. These considerations include application, function, geometry, and post-processing. </a:t>
            </a:r>
          </a:p>
          <a:p>
            <a:pPr marL="285750" indent="-285750">
              <a:buFont typeface="Arial" panose="020B0604020202020204" pitchFamily="34" charset="0"/>
              <a:buChar char="•"/>
            </a:pPr>
            <a:r>
              <a:rPr lang="en-US" b="1" i="1">
                <a:latin typeface="Muli"/>
              </a:rPr>
              <a:t>Application</a:t>
            </a:r>
            <a:r>
              <a:rPr lang="en-US">
                <a:latin typeface="Muli"/>
              </a:rPr>
              <a:t>. When choosing a material for a certain project, it is important to ensure that the material can deliver the required certifications for the project. For example, some projects require materials that offer sterilization capabilities, biocompatibility, FDA certifications, fire-retardant certifications, chemical resistance, or other certifications that may be critical.</a:t>
            </a:r>
          </a:p>
          <a:p>
            <a:pPr marL="285750" indent="-285750">
              <a:buFont typeface="Arial" panose="020B0604020202020204" pitchFamily="34" charset="0"/>
              <a:buChar char="•"/>
            </a:pPr>
            <a:r>
              <a:rPr lang="en-US" b="1" i="1">
                <a:latin typeface="Muli"/>
              </a:rPr>
              <a:t>Function</a:t>
            </a:r>
            <a:r>
              <a:rPr lang="en-US">
                <a:latin typeface="Muli"/>
              </a:rPr>
              <a:t>. MEX materials are subjected to extreme testing in order to answer the kinds of stresses it can endure and the level of taxing environment the material will excel in. The ability of a material to function in a desired application partly on design.</a:t>
            </a:r>
          </a:p>
          <a:p>
            <a:pPr marL="285750" indent="-285750">
              <a:buFont typeface="Arial" panose="020B0604020202020204" pitchFamily="34" charset="0"/>
              <a:buChar char="•"/>
            </a:pPr>
            <a:r>
              <a:rPr lang="en-US" b="1" i="1">
                <a:latin typeface="Muli"/>
              </a:rPr>
              <a:t>Geometry</a:t>
            </a:r>
            <a:r>
              <a:rPr lang="en-US">
                <a:latin typeface="Muli"/>
              </a:rPr>
              <a:t>. It is important to consider the dimensional tolerances, design wall thicknesses, and minimum feature execution when choosing a material for MEX. </a:t>
            </a:r>
          </a:p>
          <a:p>
            <a:pPr marL="285750" indent="-285750">
              <a:buFont typeface="Arial" panose="020B0604020202020204" pitchFamily="34" charset="0"/>
              <a:buChar char="•"/>
            </a:pPr>
            <a:r>
              <a:rPr lang="en-US" b="1" i="1">
                <a:latin typeface="Muli"/>
              </a:rPr>
              <a:t>Post-processing</a:t>
            </a:r>
            <a:r>
              <a:rPr lang="en-US">
                <a:latin typeface="Muli"/>
              </a:rPr>
              <a:t>. Some 3DP materials may be better suited to certain post-processing methods than others. </a:t>
            </a:r>
          </a:p>
        </p:txBody>
      </p:sp>
    </p:spTree>
    <p:extLst>
      <p:ext uri="{BB962C8B-B14F-4D97-AF65-F5344CB8AC3E}">
        <p14:creationId xmlns:p14="http://schemas.microsoft.com/office/powerpoint/2010/main" val="7453041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err="1"/>
              <a:t>Join</a:t>
            </a:r>
            <a:r>
              <a:rPr lang="es-ES" dirty="0"/>
              <a:t> </a:t>
            </a:r>
            <a:r>
              <a:rPr lang="es-ES" dirty="0" err="1"/>
              <a:t>the</a:t>
            </a:r>
            <a:r>
              <a:rPr lang="es-ES" dirty="0"/>
              <a:t> MEX material </a:t>
            </a:r>
            <a:r>
              <a:rPr lang="es-ES" dirty="0" err="1"/>
              <a:t>with</a:t>
            </a:r>
            <a:r>
              <a:rPr lang="es-ES" dirty="0"/>
              <a:t> </a:t>
            </a:r>
            <a:r>
              <a:rPr lang="es-ES" dirty="0" err="1"/>
              <a:t>their</a:t>
            </a:r>
            <a:r>
              <a:rPr lang="es-ES" dirty="0"/>
              <a:t> </a:t>
            </a:r>
            <a:r>
              <a:rPr lang="es-ES" dirty="0" err="1"/>
              <a:t>application</a:t>
            </a:r>
            <a:r>
              <a:rPr lang="es-ES" dirty="0"/>
              <a:t> *</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buClr>
                <a:srgbClr val="343434"/>
              </a:buClr>
              <a:buSzPts val="1200"/>
              <a:buFont typeface="Arial" panose="020B0604020202020204" pitchFamily="34" charset="0"/>
              <a:buChar char="•"/>
              <a:defRPr>
                <a:solidFill>
                  <a:schemeClr val="tx1"/>
                </a:solidFill>
                <a:latin typeface="Muli"/>
                <a:ea typeface="Muli"/>
                <a:cs typeface="Muli"/>
              </a:defRPr>
            </a:lvl1pPr>
            <a:lvl2pPr marL="914400" indent="-304800" algn="ctr">
              <a:buClr>
                <a:srgbClr val="343434"/>
              </a:buClr>
              <a:buSzPts val="1200"/>
              <a:buFont typeface="Muli"/>
              <a:buNone/>
              <a:defRPr sz="1200">
                <a:solidFill>
                  <a:srgbClr val="343434"/>
                </a:solidFill>
                <a:latin typeface="Muli"/>
                <a:ea typeface="Muli"/>
                <a:cs typeface="Muli"/>
              </a:defRPr>
            </a:lvl2pPr>
            <a:lvl3pPr marL="1371600" indent="-304800" algn="ctr">
              <a:buClr>
                <a:srgbClr val="343434"/>
              </a:buClr>
              <a:buSzPts val="1200"/>
              <a:buFont typeface="Muli"/>
              <a:buNone/>
              <a:defRPr sz="1200">
                <a:solidFill>
                  <a:srgbClr val="343434"/>
                </a:solidFill>
                <a:latin typeface="Muli"/>
                <a:ea typeface="Muli"/>
                <a:cs typeface="Muli"/>
              </a:defRPr>
            </a:lvl3pPr>
            <a:lvl4pPr marL="1828800" indent="-304800" algn="ctr">
              <a:buClr>
                <a:srgbClr val="343434"/>
              </a:buClr>
              <a:buSzPts val="1200"/>
              <a:buFont typeface="Muli"/>
              <a:buNone/>
              <a:defRPr sz="1200">
                <a:solidFill>
                  <a:srgbClr val="343434"/>
                </a:solidFill>
                <a:latin typeface="Muli"/>
                <a:ea typeface="Muli"/>
                <a:cs typeface="Muli"/>
              </a:defRPr>
            </a:lvl4pPr>
            <a:lvl5pPr marL="2286000" indent="-304800" algn="ctr">
              <a:buClr>
                <a:srgbClr val="343434"/>
              </a:buClr>
              <a:buSzPts val="1200"/>
              <a:buFont typeface="Muli"/>
              <a:buNone/>
              <a:defRPr sz="1200">
                <a:solidFill>
                  <a:srgbClr val="343434"/>
                </a:solidFill>
                <a:latin typeface="Muli"/>
                <a:ea typeface="Muli"/>
                <a:cs typeface="Muli"/>
              </a:defRPr>
            </a:lvl5pPr>
            <a:lvl6pPr marL="2743200" indent="-304800" algn="ctr">
              <a:buClr>
                <a:srgbClr val="343434"/>
              </a:buClr>
              <a:buSzPts val="1200"/>
              <a:buFont typeface="Muli"/>
              <a:buNone/>
              <a:defRPr sz="1200">
                <a:solidFill>
                  <a:srgbClr val="343434"/>
                </a:solidFill>
                <a:latin typeface="Muli"/>
                <a:ea typeface="Muli"/>
                <a:cs typeface="Muli"/>
              </a:defRPr>
            </a:lvl6pPr>
            <a:lvl7pPr marL="3200400" indent="-304800" algn="ctr">
              <a:buClr>
                <a:srgbClr val="343434"/>
              </a:buClr>
              <a:buSzPts val="1200"/>
              <a:buFont typeface="Muli"/>
              <a:buNone/>
              <a:defRPr sz="1200">
                <a:solidFill>
                  <a:srgbClr val="343434"/>
                </a:solidFill>
                <a:latin typeface="Muli"/>
                <a:ea typeface="Muli"/>
                <a:cs typeface="Muli"/>
              </a:defRPr>
            </a:lvl7pPr>
            <a:lvl8pPr marL="3657600" indent="-304800" algn="ctr">
              <a:buClr>
                <a:srgbClr val="343434"/>
              </a:buClr>
              <a:buSzPts val="1200"/>
              <a:buFont typeface="Muli"/>
              <a:buNone/>
              <a:defRPr sz="1200">
                <a:solidFill>
                  <a:srgbClr val="343434"/>
                </a:solidFill>
                <a:latin typeface="Muli"/>
                <a:ea typeface="Muli"/>
                <a:cs typeface="Muli"/>
              </a:defRPr>
            </a:lvl8pPr>
            <a:lvl9pPr marL="4114800" indent="-304800" algn="ctr">
              <a:buClr>
                <a:srgbClr val="343434"/>
              </a:buClr>
              <a:buSzPts val="1200"/>
              <a:buFont typeface="Muli"/>
              <a:buNone/>
              <a:defRPr sz="1200">
                <a:solidFill>
                  <a:srgbClr val="343434"/>
                </a:solidFill>
                <a:latin typeface="Muli"/>
                <a:ea typeface="Muli"/>
                <a:cs typeface="Muli"/>
              </a:defRPr>
            </a:lvl9pPr>
          </a:lstStyle>
          <a:p>
            <a:r>
              <a:rPr lang="en-US" dirty="0"/>
              <a:t>PLA- biobased food packaging</a:t>
            </a:r>
          </a:p>
          <a:p>
            <a:r>
              <a:rPr lang="en-US" dirty="0"/>
              <a:t>ABS- LEGO bricks</a:t>
            </a:r>
          </a:p>
          <a:p>
            <a:r>
              <a:rPr lang="en-US" dirty="0"/>
              <a:t>Nylon/PA-</a:t>
            </a:r>
            <a:r>
              <a:rPr lang="es-ES" dirty="0"/>
              <a:t>Machine </a:t>
            </a:r>
            <a:r>
              <a:rPr lang="es-ES" dirty="0" err="1"/>
              <a:t>components</a:t>
            </a:r>
            <a:endParaRPr lang="en-US" dirty="0"/>
          </a:p>
          <a:p>
            <a:r>
              <a:rPr lang="en-US" dirty="0"/>
              <a:t>PETG- Transparent parts</a:t>
            </a:r>
          </a:p>
          <a:p>
            <a:endParaRPr lang="en-US" dirty="0"/>
          </a:p>
          <a:p>
            <a:endParaRPr lang="en-US" dirty="0"/>
          </a:p>
          <a:p>
            <a:pPr marL="0" indent="0">
              <a:buNone/>
            </a:pPr>
            <a:r>
              <a:rPr lang="en-US" dirty="0"/>
              <a:t>* Change answer by pictures</a:t>
            </a:r>
          </a:p>
        </p:txBody>
      </p:sp>
    </p:spTree>
    <p:extLst>
      <p:ext uri="{BB962C8B-B14F-4D97-AF65-F5344CB8AC3E}">
        <p14:creationId xmlns:p14="http://schemas.microsoft.com/office/powerpoint/2010/main" val="773244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rcRect/>
          <a:stretch/>
        </p:blipFill>
        <p:spPr>
          <a:xfrm>
            <a:off x="4716016" y="1027092"/>
            <a:ext cx="3672408" cy="3560882"/>
          </a:xfrm>
          <a:prstGeom prst="rect">
            <a:avLst/>
          </a:prstGeom>
        </p:spPr>
      </p:pic>
      <p:sp>
        <p:nvSpPr>
          <p:cNvPr id="5" name="Título 4"/>
          <p:cNvSpPr>
            <a:spLocks noGrp="1"/>
          </p:cNvSpPr>
          <p:nvPr>
            <p:ph type="title"/>
          </p:nvPr>
        </p:nvSpPr>
        <p:spPr>
          <a:xfrm>
            <a:off x="971600" y="411510"/>
            <a:ext cx="6995700" cy="566400"/>
          </a:xfrm>
        </p:spPr>
        <p:txBody>
          <a:bodyPr/>
          <a:lstStyle/>
          <a:p>
            <a:r>
              <a:rPr lang="es-ES"/>
              <a:t>MEX </a:t>
            </a:r>
            <a:r>
              <a:rPr lang="es-ES" err="1"/>
              <a:t>terminology</a:t>
            </a:r>
            <a:endParaRPr lang="es-ES"/>
          </a:p>
        </p:txBody>
      </p:sp>
      <p:sp>
        <p:nvSpPr>
          <p:cNvPr id="6" name="Google Shape;1029;p44"/>
          <p:cNvSpPr txBox="1">
            <a:spLocks/>
          </p:cNvSpPr>
          <p:nvPr/>
        </p:nvSpPr>
        <p:spPr>
          <a:xfrm>
            <a:off x="1115616" y="1131590"/>
            <a:ext cx="3600400"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FDM</a:t>
            </a:r>
          </a:p>
          <a:p>
            <a:r>
              <a:rPr lang="en-US" dirty="0">
                <a:latin typeface="Muli"/>
              </a:rPr>
              <a:t>Material extrusion technology was first developed in the 1980s by S. Scott Crump under the registered name of fused deposition modeling (FDM). The term fused deposition modeling and its abbreviation FDM are trademarked by  Stratasys Inc, a company co-founded by Scott Crump.</a:t>
            </a:r>
          </a:p>
          <a:p>
            <a:endParaRPr lang="en-US" b="1" dirty="0">
              <a:latin typeface="Muli"/>
            </a:endParaRPr>
          </a:p>
          <a:p>
            <a:r>
              <a:rPr lang="en-US" b="1" dirty="0">
                <a:latin typeface="Muli"/>
              </a:rPr>
              <a:t>FFF</a:t>
            </a:r>
          </a:p>
          <a:p>
            <a:r>
              <a:rPr lang="en-US" dirty="0">
                <a:latin typeface="Muli"/>
              </a:rPr>
              <a:t>Fused filament fabrication (FFF) is another type that falls under this category developed by the members of the RepRap project which is not restricted to use by others.</a:t>
            </a:r>
          </a:p>
          <a:p>
            <a:endParaRPr lang="en-US" dirty="0">
              <a:latin typeface="Muli"/>
            </a:endParaRPr>
          </a:p>
          <a:p>
            <a:endParaRPr lang="en-US" dirty="0">
              <a:latin typeface="Muli"/>
            </a:endParaRPr>
          </a:p>
          <a:p>
            <a:endParaRPr lang="es-ES" dirty="0">
              <a:latin typeface="Muli"/>
            </a:endParaRPr>
          </a:p>
        </p:txBody>
      </p:sp>
    </p:spTree>
    <p:extLst>
      <p:ext uri="{BB962C8B-B14F-4D97-AF65-F5344CB8AC3E}">
        <p14:creationId xmlns:p14="http://schemas.microsoft.com/office/powerpoint/2010/main" val="4299358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err="1"/>
              <a:t>Summary</a:t>
            </a:r>
            <a:endParaRPr/>
          </a:p>
        </p:txBody>
      </p:sp>
      <p:sp>
        <p:nvSpPr>
          <p:cNvPr id="3958" name="Google Shape;3958;p72"/>
          <p:cNvSpPr txBox="1">
            <a:spLocks noGrp="1"/>
          </p:cNvSpPr>
          <p:nvPr>
            <p:ph type="subTitle" idx="1"/>
          </p:nvPr>
        </p:nvSpPr>
        <p:spPr>
          <a:xfrm>
            <a:off x="1074149" y="1344373"/>
            <a:ext cx="4134345" cy="411000"/>
          </a:xfrm>
          <a:prstGeom prst="rect">
            <a:avLst/>
          </a:prstGeom>
        </p:spPr>
        <p:txBody>
          <a:bodyPr spcFirstLastPara="1" wrap="square" lIns="91425" tIns="91425" rIns="91425" bIns="91425" anchor="t" anchorCtr="0">
            <a:noAutofit/>
          </a:bodyPr>
          <a:lstStyle/>
          <a:p>
            <a:pPr marL="0" lvl="0" indent="0"/>
            <a:r>
              <a:rPr lang="en-US" dirty="0"/>
              <a:t>3D Printing is the process of building objects by creating successive layers of a material</a:t>
            </a:r>
            <a:endParaRPr lang="es-ES" dirty="0"/>
          </a:p>
        </p:txBody>
      </p:sp>
      <p:sp>
        <p:nvSpPr>
          <p:cNvPr id="3959" name="Google Shape;3959;p72"/>
          <p:cNvSpPr txBox="1">
            <a:spLocks noGrp="1"/>
          </p:cNvSpPr>
          <p:nvPr>
            <p:ph type="subTitle" idx="2"/>
          </p:nvPr>
        </p:nvSpPr>
        <p:spPr>
          <a:xfrm>
            <a:off x="1074149" y="2468125"/>
            <a:ext cx="3577981" cy="411000"/>
          </a:xfrm>
          <a:prstGeom prst="rect">
            <a:avLst/>
          </a:prstGeom>
        </p:spPr>
        <p:txBody>
          <a:bodyPr spcFirstLastPara="1" wrap="square" lIns="91425" tIns="91425" rIns="91425" bIns="91425" anchor="t" anchorCtr="0">
            <a:noAutofit/>
          </a:bodyPr>
          <a:lstStyle/>
          <a:p>
            <a:pPr marL="0" lvl="0" indent="0"/>
            <a:r>
              <a:rPr lang="en-US" dirty="0"/>
              <a:t>Material Extrusion (MEX) is a AM process in which material is selectively dispensed through a nozzle or orifice</a:t>
            </a:r>
            <a:endParaRPr lang="es-ES" dirty="0"/>
          </a:p>
        </p:txBody>
      </p:sp>
      <p:sp>
        <p:nvSpPr>
          <p:cNvPr id="3960" name="Google Shape;3960;p72"/>
          <p:cNvSpPr txBox="1">
            <a:spLocks noGrp="1"/>
          </p:cNvSpPr>
          <p:nvPr>
            <p:ph type="subTitle" idx="3"/>
          </p:nvPr>
        </p:nvSpPr>
        <p:spPr>
          <a:xfrm>
            <a:off x="1074150" y="3272449"/>
            <a:ext cx="3413531" cy="805621"/>
          </a:xfrm>
          <a:prstGeom prst="rect">
            <a:avLst/>
          </a:prstGeom>
        </p:spPr>
        <p:txBody>
          <a:bodyPr spcFirstLastPara="1" wrap="square" lIns="91425" tIns="91425" rIns="91425" bIns="91425" anchor="t" anchorCtr="0">
            <a:noAutofit/>
          </a:bodyPr>
          <a:lstStyle/>
          <a:p>
            <a:pPr marL="0" lvl="0" indent="0"/>
            <a:r>
              <a:rPr lang="es-ES" dirty="0" err="1"/>
              <a:t>Among</a:t>
            </a:r>
            <a:r>
              <a:rPr lang="es-ES" dirty="0"/>
              <a:t> MEX </a:t>
            </a:r>
            <a:r>
              <a:rPr lang="es-ES" dirty="0" err="1"/>
              <a:t>examples</a:t>
            </a:r>
            <a:r>
              <a:rPr lang="es-ES" dirty="0"/>
              <a:t> </a:t>
            </a:r>
            <a:r>
              <a:rPr lang="es-ES" dirty="0" err="1"/>
              <a:t>is</a:t>
            </a:r>
            <a:r>
              <a:rPr lang="es-ES" dirty="0"/>
              <a:t> </a:t>
            </a:r>
            <a:r>
              <a:rPr lang="es-ES" dirty="0" err="1"/>
              <a:t>possible</a:t>
            </a:r>
            <a:r>
              <a:rPr lang="es-ES" dirty="0"/>
              <a:t> </a:t>
            </a:r>
            <a:r>
              <a:rPr lang="es-ES" dirty="0" err="1"/>
              <a:t>to</a:t>
            </a:r>
            <a:r>
              <a:rPr lang="es-ES" dirty="0"/>
              <a:t> </a:t>
            </a:r>
            <a:r>
              <a:rPr lang="es-ES" dirty="0" err="1"/>
              <a:t>find</a:t>
            </a:r>
            <a:r>
              <a:rPr lang="es-ES" dirty="0"/>
              <a:t> </a:t>
            </a:r>
            <a:r>
              <a:rPr lang="es-ES" dirty="0" err="1"/>
              <a:t>applications</a:t>
            </a:r>
            <a:r>
              <a:rPr lang="es-ES" dirty="0"/>
              <a:t> </a:t>
            </a:r>
            <a:r>
              <a:rPr lang="es-ES" dirty="0" err="1"/>
              <a:t>to</a:t>
            </a:r>
            <a:r>
              <a:rPr lang="es-ES" dirty="0"/>
              <a:t> COVID-19, art </a:t>
            </a:r>
            <a:r>
              <a:rPr lang="es-ES" dirty="0" err="1"/>
              <a:t>or</a:t>
            </a:r>
            <a:r>
              <a:rPr lang="es-ES" dirty="0"/>
              <a:t> medicine.</a:t>
            </a:r>
          </a:p>
        </p:txBody>
      </p:sp>
      <p:sp>
        <p:nvSpPr>
          <p:cNvPr id="3962" name="Google Shape;3962;p72"/>
          <p:cNvSpPr txBox="1">
            <a:spLocks noGrp="1"/>
          </p:cNvSpPr>
          <p:nvPr>
            <p:ph type="subTitle" idx="5"/>
          </p:nvPr>
        </p:nvSpPr>
        <p:spPr>
          <a:xfrm>
            <a:off x="1074150" y="1906250"/>
            <a:ext cx="3475726" cy="411000"/>
          </a:xfrm>
          <a:prstGeom prst="rect">
            <a:avLst/>
          </a:prstGeom>
        </p:spPr>
        <p:txBody>
          <a:bodyPr spcFirstLastPara="1" wrap="square" lIns="91425" tIns="91425" rIns="91425" bIns="91425" anchor="t" anchorCtr="0">
            <a:noAutofit/>
          </a:bodyPr>
          <a:lstStyle/>
          <a:p>
            <a:pPr marL="0" lvl="0" indent="0"/>
            <a:r>
              <a:rPr lang="en-US" dirty="0"/>
              <a:t>A total of seven process categories were established.</a:t>
            </a:r>
            <a:endParaRPr lang="es-ES" dirty="0"/>
          </a:p>
        </p:txBody>
      </p:sp>
      <p:sp>
        <p:nvSpPr>
          <p:cNvPr id="3963" name="Google Shape;3963;p72"/>
          <p:cNvSpPr/>
          <p:nvPr/>
        </p:nvSpPr>
        <p:spPr>
          <a:xfrm>
            <a:off x="761000" y="1425848"/>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2"/>
          <p:cNvSpPr/>
          <p:nvPr/>
        </p:nvSpPr>
        <p:spPr>
          <a:xfrm>
            <a:off x="761000" y="200512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2"/>
          <p:cNvSpPr/>
          <p:nvPr/>
        </p:nvSpPr>
        <p:spPr>
          <a:xfrm>
            <a:off x="761000" y="256347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72"/>
          <p:cNvSpPr/>
          <p:nvPr/>
        </p:nvSpPr>
        <p:spPr>
          <a:xfrm>
            <a:off x="761000" y="3364261"/>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2"/>
          <p:cNvSpPr/>
          <p:nvPr/>
        </p:nvSpPr>
        <p:spPr>
          <a:xfrm>
            <a:off x="6100425" y="4568875"/>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9" name="Google Shape;3969;p72"/>
          <p:cNvGrpSpPr/>
          <p:nvPr/>
        </p:nvGrpSpPr>
        <p:grpSpPr>
          <a:xfrm>
            <a:off x="7969792" y="3804684"/>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65002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Imagen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Tree>
    <p:extLst>
      <p:ext uri="{BB962C8B-B14F-4D97-AF65-F5344CB8AC3E}">
        <p14:creationId xmlns:p14="http://schemas.microsoft.com/office/powerpoint/2010/main" val="37271278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err="1"/>
              <a:t>Summary</a:t>
            </a:r>
            <a:endParaRPr/>
          </a:p>
        </p:txBody>
      </p:sp>
      <p:sp>
        <p:nvSpPr>
          <p:cNvPr id="3958" name="Google Shape;3958;p72"/>
          <p:cNvSpPr txBox="1">
            <a:spLocks noGrp="1"/>
          </p:cNvSpPr>
          <p:nvPr>
            <p:ph type="subTitle" idx="1"/>
          </p:nvPr>
        </p:nvSpPr>
        <p:spPr>
          <a:xfrm>
            <a:off x="1070461" y="1998347"/>
            <a:ext cx="3934400" cy="411000"/>
          </a:xfrm>
          <a:prstGeom prst="rect">
            <a:avLst/>
          </a:prstGeom>
        </p:spPr>
        <p:txBody>
          <a:bodyPr spcFirstLastPara="1" wrap="square" lIns="91425" tIns="91425" rIns="91425" bIns="91425" anchor="t" anchorCtr="0">
            <a:noAutofit/>
          </a:bodyPr>
          <a:lstStyle/>
          <a:p>
            <a:pPr marL="0" lvl="0" indent="0"/>
            <a:r>
              <a:rPr lang="en-US" dirty="0"/>
              <a:t>The most common polymers in MEX are ABS, PLA, PET, PC, TPU and Nylon</a:t>
            </a:r>
            <a:endParaRPr lang="es-ES" dirty="0"/>
          </a:p>
        </p:txBody>
      </p:sp>
      <p:sp>
        <p:nvSpPr>
          <p:cNvPr id="3959" name="Google Shape;3959;p72"/>
          <p:cNvSpPr txBox="1">
            <a:spLocks noGrp="1"/>
          </p:cNvSpPr>
          <p:nvPr>
            <p:ph type="subTitle" idx="2"/>
          </p:nvPr>
        </p:nvSpPr>
        <p:spPr>
          <a:xfrm>
            <a:off x="1074150" y="2516624"/>
            <a:ext cx="3475726" cy="411000"/>
          </a:xfrm>
          <a:prstGeom prst="rect">
            <a:avLst/>
          </a:prstGeom>
        </p:spPr>
        <p:txBody>
          <a:bodyPr spcFirstLastPara="1" wrap="square" lIns="91425" tIns="91425" rIns="91425" bIns="91425" anchor="t" anchorCtr="0">
            <a:noAutofit/>
          </a:bodyPr>
          <a:lstStyle/>
          <a:p>
            <a:pPr marL="0" lvl="0" indent="0"/>
            <a:r>
              <a:rPr lang="en-US" dirty="0"/>
              <a:t>Nowadays, there are polymer composite filaments by mixing carbon nanomaterials, biomaterials, metals, and ceramics into the polymers.</a:t>
            </a:r>
            <a:endParaRPr lang="es-ES" dirty="0"/>
          </a:p>
        </p:txBody>
      </p:sp>
      <p:sp>
        <p:nvSpPr>
          <p:cNvPr id="3963" name="Google Shape;3963;p72"/>
          <p:cNvSpPr/>
          <p:nvPr/>
        </p:nvSpPr>
        <p:spPr>
          <a:xfrm>
            <a:off x="761000" y="1425848"/>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2"/>
          <p:cNvSpPr/>
          <p:nvPr/>
        </p:nvSpPr>
        <p:spPr>
          <a:xfrm>
            <a:off x="761000" y="214366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2"/>
          <p:cNvSpPr/>
          <p:nvPr/>
        </p:nvSpPr>
        <p:spPr>
          <a:xfrm>
            <a:off x="761000" y="2611972"/>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2"/>
          <p:cNvSpPr/>
          <p:nvPr/>
        </p:nvSpPr>
        <p:spPr>
          <a:xfrm>
            <a:off x="6100425" y="4568875"/>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9" name="Google Shape;3969;p72"/>
          <p:cNvGrpSpPr/>
          <p:nvPr/>
        </p:nvGrpSpPr>
        <p:grpSpPr>
          <a:xfrm>
            <a:off x="7969792" y="3804684"/>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65002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Imagen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
        <p:nvSpPr>
          <p:cNvPr id="44" name="CuadroTexto 43">
            <a:extLst>
              <a:ext uri="{FF2B5EF4-FFF2-40B4-BE49-F238E27FC236}">
                <a16:creationId xmlns:a16="http://schemas.microsoft.com/office/drawing/2014/main" id="{8481F768-A15F-4C92-9C3A-0EB2D64F5CC6}"/>
              </a:ext>
            </a:extLst>
          </p:cNvPr>
          <p:cNvSpPr txBox="1"/>
          <p:nvPr/>
        </p:nvSpPr>
        <p:spPr>
          <a:xfrm>
            <a:off x="1070461" y="1318618"/>
            <a:ext cx="4083430" cy="738664"/>
          </a:xfrm>
          <a:prstGeom prst="rect">
            <a:avLst/>
          </a:prstGeom>
          <a:noFill/>
        </p:spPr>
        <p:txBody>
          <a:bodyPr wrap="square">
            <a:spAutoFit/>
          </a:bodyPr>
          <a:lstStyle/>
          <a:p>
            <a:pPr marL="0" lvl="0" indent="0"/>
            <a:r>
              <a:rPr lang="es-ES" dirty="0" err="1">
                <a:solidFill>
                  <a:schemeClr val="dk2"/>
                </a:solidFill>
                <a:latin typeface="Muli"/>
                <a:sym typeface="Muli"/>
              </a:rPr>
              <a:t>The</a:t>
            </a:r>
            <a:r>
              <a:rPr lang="es-ES" dirty="0">
                <a:solidFill>
                  <a:schemeClr val="dk2"/>
                </a:solidFill>
                <a:latin typeface="Muli"/>
                <a:sym typeface="Muli"/>
              </a:rPr>
              <a:t> </a:t>
            </a:r>
            <a:r>
              <a:rPr lang="es-ES" dirty="0" err="1">
                <a:solidFill>
                  <a:schemeClr val="dk2"/>
                </a:solidFill>
                <a:latin typeface="Muli"/>
                <a:sym typeface="Muli"/>
              </a:rPr>
              <a:t>most</a:t>
            </a:r>
            <a:r>
              <a:rPr lang="es-ES" dirty="0">
                <a:solidFill>
                  <a:schemeClr val="dk2"/>
                </a:solidFill>
                <a:latin typeface="Muli"/>
                <a:sym typeface="Muli"/>
              </a:rPr>
              <a:t> </a:t>
            </a:r>
            <a:r>
              <a:rPr lang="es-ES" dirty="0" err="1">
                <a:solidFill>
                  <a:schemeClr val="dk2"/>
                </a:solidFill>
                <a:latin typeface="Muli"/>
                <a:sym typeface="Muli"/>
              </a:rPr>
              <a:t>common</a:t>
            </a:r>
            <a:r>
              <a:rPr lang="es-ES" dirty="0">
                <a:solidFill>
                  <a:schemeClr val="dk2"/>
                </a:solidFill>
                <a:latin typeface="Muli"/>
                <a:sym typeface="Muli"/>
              </a:rPr>
              <a:t> </a:t>
            </a:r>
            <a:r>
              <a:rPr lang="es-ES" dirty="0" err="1">
                <a:solidFill>
                  <a:schemeClr val="dk2"/>
                </a:solidFill>
                <a:latin typeface="Muli"/>
                <a:sym typeface="Muli"/>
              </a:rPr>
              <a:t>feedstocks</a:t>
            </a:r>
            <a:r>
              <a:rPr lang="es-ES" dirty="0">
                <a:solidFill>
                  <a:schemeClr val="dk2"/>
                </a:solidFill>
                <a:latin typeface="Muli"/>
                <a:sym typeface="Muli"/>
              </a:rPr>
              <a:t> in MEX are </a:t>
            </a:r>
            <a:r>
              <a:rPr lang="es-ES" dirty="0" err="1">
                <a:solidFill>
                  <a:schemeClr val="dk2"/>
                </a:solidFill>
                <a:latin typeface="Muli"/>
                <a:sym typeface="Muli"/>
              </a:rPr>
              <a:t>polymers</a:t>
            </a:r>
            <a:r>
              <a:rPr lang="es-ES" dirty="0">
                <a:solidFill>
                  <a:schemeClr val="dk2"/>
                </a:solidFill>
                <a:latin typeface="Muli"/>
                <a:sym typeface="Muli"/>
              </a:rPr>
              <a:t>, metal </a:t>
            </a:r>
            <a:r>
              <a:rPr lang="es-ES" dirty="0" err="1">
                <a:solidFill>
                  <a:schemeClr val="dk2"/>
                </a:solidFill>
                <a:latin typeface="Muli"/>
                <a:sym typeface="Muli"/>
              </a:rPr>
              <a:t>infused</a:t>
            </a:r>
            <a:r>
              <a:rPr lang="es-ES" dirty="0">
                <a:solidFill>
                  <a:schemeClr val="dk2"/>
                </a:solidFill>
                <a:latin typeface="Muli"/>
                <a:sym typeface="Muli"/>
              </a:rPr>
              <a:t> </a:t>
            </a:r>
            <a:r>
              <a:rPr lang="es-ES" dirty="0" err="1">
                <a:solidFill>
                  <a:schemeClr val="dk2"/>
                </a:solidFill>
                <a:latin typeface="Muli"/>
                <a:sym typeface="Muli"/>
              </a:rPr>
              <a:t>polymers</a:t>
            </a:r>
            <a:r>
              <a:rPr lang="es-ES" dirty="0">
                <a:solidFill>
                  <a:schemeClr val="dk2"/>
                </a:solidFill>
                <a:latin typeface="Muli"/>
                <a:sym typeface="Muli"/>
              </a:rPr>
              <a:t> and composites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029"/>
        <p:cNvGrpSpPr/>
        <p:nvPr/>
      </p:nvGrpSpPr>
      <p:grpSpPr>
        <a:xfrm>
          <a:off x="0" y="0"/>
          <a:ext cx="0" cy="0"/>
          <a:chOff x="0" y="0"/>
          <a:chExt cx="0" cy="0"/>
        </a:xfrm>
      </p:grpSpPr>
      <p:sp>
        <p:nvSpPr>
          <p:cNvPr id="4030" name="Google Shape;4030;p73"/>
          <p:cNvSpPr txBox="1">
            <a:spLocks noGrp="1"/>
          </p:cNvSpPr>
          <p:nvPr>
            <p:ph type="title"/>
          </p:nvPr>
        </p:nvSpPr>
        <p:spPr>
          <a:xfrm>
            <a:off x="2258291" y="2150850"/>
            <a:ext cx="67818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i="0" u="none" strike="noStrike" dirty="0">
                <a:solidFill>
                  <a:srgbClr val="F0F7ED"/>
                </a:solidFill>
                <a:effectLst/>
                <a:latin typeface="Roboto" panose="02000000000000000000" pitchFamily="2" charset="0"/>
              </a:rPr>
              <a:t>Congratulations! </a:t>
            </a:r>
            <a:r>
              <a:rPr lang="en-US" b="0" i="0" dirty="0">
                <a:solidFill>
                  <a:srgbClr val="000000"/>
                </a:solidFill>
                <a:effectLst/>
                <a:latin typeface="Roboto" panose="02000000000000000000" pitchFamily="2" charset="0"/>
              </a:rPr>
              <a:t>​</a:t>
            </a:r>
            <a:br>
              <a:rPr lang="en-US" b="0" i="0" dirty="0">
                <a:solidFill>
                  <a:srgbClr val="000000"/>
                </a:solidFill>
                <a:effectLst/>
                <a:latin typeface="Roboto" panose="02000000000000000000" pitchFamily="2" charset="0"/>
              </a:rPr>
            </a:br>
            <a:r>
              <a:rPr lang="en-US" b="0" i="0" dirty="0">
                <a:solidFill>
                  <a:srgbClr val="000000"/>
                </a:solidFill>
                <a:effectLst/>
                <a:latin typeface="Roboto" panose="02000000000000000000" pitchFamily="2" charset="0"/>
              </a:rPr>
              <a:t>​</a:t>
            </a:r>
            <a:br>
              <a:rPr lang="en-US" b="0" i="0" dirty="0">
                <a:solidFill>
                  <a:srgbClr val="000000"/>
                </a:solidFill>
                <a:effectLst/>
                <a:latin typeface="Roboto" panose="02000000000000000000" pitchFamily="2" charset="0"/>
              </a:rPr>
            </a:br>
            <a:r>
              <a:rPr lang="en-US" sz="3600" b="1" i="0" u="none" strike="noStrike" dirty="0">
                <a:solidFill>
                  <a:srgbClr val="F0F7ED"/>
                </a:solidFill>
                <a:effectLst/>
                <a:latin typeface="Roboto" panose="02000000000000000000" pitchFamily="2" charset="0"/>
              </a:rPr>
              <a:t>You have completed the unit.</a:t>
            </a:r>
            <a:r>
              <a:rPr lang="en-US" sz="3600" b="0" i="0" u="none" strike="noStrike" dirty="0">
                <a:solidFill>
                  <a:srgbClr val="F0F7ED"/>
                </a:solidFill>
                <a:effectLst/>
                <a:latin typeface="Roboto" panose="02000000000000000000" pitchFamily="2" charset="0"/>
              </a:rPr>
              <a:t> </a:t>
            </a:r>
            <a:r>
              <a:rPr lang="en-US" sz="3600" b="0" i="0" dirty="0">
                <a:solidFill>
                  <a:srgbClr val="000000"/>
                </a:solidFill>
                <a:effectLst/>
                <a:latin typeface="Roboto" panose="02000000000000000000" pitchFamily="2" charset="0"/>
              </a:rPr>
              <a:t>​</a:t>
            </a:r>
            <a:endParaRPr sz="4400" dirty="0">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MEX process</a:t>
            </a:r>
            <a:endParaRPr/>
          </a:p>
        </p:txBody>
      </p:sp>
      <p:pic>
        <p:nvPicPr>
          <p:cNvPr id="52" name="Imagen 51">
            <a:extLst>
              <a:ext uri="{FF2B5EF4-FFF2-40B4-BE49-F238E27FC236}">
                <a16:creationId xmlns:a16="http://schemas.microsoft.com/office/drawing/2014/main" id="{01B9E56F-EE52-4FC4-ABFE-0EF791F6FA8A}"/>
              </a:ext>
            </a:extLst>
          </p:cNvPr>
          <p:cNvPicPr>
            <a:picLocks noChangeAspect="1"/>
          </p:cNvPicPr>
          <p:nvPr/>
        </p:nvPicPr>
        <p:blipFill>
          <a:blip r:embed="rId3"/>
          <a:stretch>
            <a:fillRect/>
          </a:stretch>
        </p:blipFill>
        <p:spPr>
          <a:xfrm>
            <a:off x="0" y="1789895"/>
            <a:ext cx="9144000" cy="1773648"/>
          </a:xfrm>
          <a:prstGeom prst="rect">
            <a:avLst/>
          </a:prstGeom>
        </p:spPr>
      </p:pic>
    </p:spTree>
    <p:extLst>
      <p:ext uri="{BB962C8B-B14F-4D97-AF65-F5344CB8AC3E}">
        <p14:creationId xmlns:p14="http://schemas.microsoft.com/office/powerpoint/2010/main" val="2172732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292080" y="3420904"/>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5199255" y="3282354"/>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440380" y="3692429"/>
            <a:ext cx="3201300" cy="101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Material Extrusion parts</a:t>
            </a:r>
            <a:endParaRPr/>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00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2942055" y="2553935"/>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CuadroTexto 80">
            <a:extLst>
              <a:ext uri="{FF2B5EF4-FFF2-40B4-BE49-F238E27FC236}">
                <a16:creationId xmlns:a16="http://schemas.microsoft.com/office/drawing/2014/main" id="{01DFCD52-C7BE-4718-B597-B042652C4166}"/>
              </a:ext>
            </a:extLst>
          </p:cNvPr>
          <p:cNvSpPr txBox="1"/>
          <p:nvPr/>
        </p:nvSpPr>
        <p:spPr>
          <a:xfrm>
            <a:off x="2817535" y="4646053"/>
            <a:ext cx="5337462" cy="307777"/>
          </a:xfrm>
          <a:prstGeom prst="rect">
            <a:avLst/>
          </a:prstGeom>
          <a:noFill/>
        </p:spPr>
        <p:txBody>
          <a:bodyPr wrap="square">
            <a:spAutoFit/>
          </a:bodyPr>
          <a:lstStyle/>
          <a:p>
            <a:r>
              <a:rPr lang="es-ES" sz="1400" b="0" i="0" u="none" strike="noStrike" baseline="0">
                <a:latin typeface="Muli" panose="02000503000000000000"/>
              </a:rPr>
              <a:t>https://youtu.be/UdDMJnUWVkA</a:t>
            </a:r>
            <a:endParaRPr lang="es-ES">
              <a:latin typeface="Muli" panose="02000503000000000000"/>
            </a:endParaRPr>
          </a:p>
        </p:txBody>
      </p:sp>
      <p:pic>
        <p:nvPicPr>
          <p:cNvPr id="3" name="rkUILe3zv98"/>
          <p:cNvPicPr>
            <a:picLocks noRot="1" noChangeAspect="1"/>
          </p:cNvPicPr>
          <p:nvPr>
            <a:videoFile r:link="rId1"/>
          </p:nvPr>
        </p:nvPicPr>
        <p:blipFill>
          <a:blip r:embed="rId5"/>
          <a:stretch>
            <a:fillRect/>
          </a:stretch>
        </p:blipFill>
        <p:spPr>
          <a:xfrm>
            <a:off x="640575" y="170580"/>
            <a:ext cx="7902830" cy="4445342"/>
          </a:xfrm>
          <a:prstGeom prst="rect">
            <a:avLst/>
          </a:prstGeom>
        </p:spPr>
      </p:pic>
    </p:spTree>
    <p:extLst>
      <p:ext uri="{BB962C8B-B14F-4D97-AF65-F5344CB8AC3E}">
        <p14:creationId xmlns:p14="http://schemas.microsoft.com/office/powerpoint/2010/main" val="151462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MEX </a:t>
            </a:r>
            <a:r>
              <a:rPr lang="es-ES" err="1"/>
              <a:t>examples</a:t>
            </a:r>
            <a:r>
              <a:rPr lang="es-ES"/>
              <a:t>. COVID-19</a:t>
            </a:r>
          </a:p>
        </p:txBody>
      </p:sp>
      <p:sp>
        <p:nvSpPr>
          <p:cNvPr id="8" name="Rectangle 5"/>
          <p:cNvSpPr/>
          <p:nvPr/>
        </p:nvSpPr>
        <p:spPr>
          <a:xfrm>
            <a:off x="1774379" y="2954588"/>
            <a:ext cx="1080120" cy="276999"/>
          </a:xfrm>
          <a:prstGeom prst="rect">
            <a:avLst/>
          </a:prstGeom>
        </p:spPr>
        <p:txBody>
          <a:bodyPr wrap="square">
            <a:spAutoFit/>
          </a:bodyPr>
          <a:lstStyle/>
          <a:p>
            <a:pPr algn="just"/>
            <a:r>
              <a:rPr lang="en-GB" sz="1200" b="1">
                <a:solidFill>
                  <a:schemeClr val="accent1"/>
                </a:solidFill>
                <a:latin typeface="Muli" panose="02000503000000000000" pitchFamily="2" charset="0"/>
              </a:rPr>
              <a:t>Soap ring</a:t>
            </a:r>
          </a:p>
        </p:txBody>
      </p:sp>
      <p:pic>
        <p:nvPicPr>
          <p:cNvPr id="1026" name="Picture 2">
            <a:extLst>
              <a:ext uri="{FF2B5EF4-FFF2-40B4-BE49-F238E27FC236}">
                <a16:creationId xmlns:a16="http://schemas.microsoft.com/office/drawing/2014/main" id="{16A1BE58-9716-485C-968E-C5F96AEBD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275606"/>
            <a:ext cx="2829694" cy="16169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presión 3D covid-19">
            <a:extLst>
              <a:ext uri="{FF2B5EF4-FFF2-40B4-BE49-F238E27FC236}">
                <a16:creationId xmlns:a16="http://schemas.microsoft.com/office/drawing/2014/main" id="{D9E3A6FA-10AA-4429-9887-5AA5244A1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10106"/>
            <a:ext cx="2829694" cy="1616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a:extLst>
              <a:ext uri="{FF2B5EF4-FFF2-40B4-BE49-F238E27FC236}">
                <a16:creationId xmlns:a16="http://schemas.microsoft.com/office/drawing/2014/main" id="{4BBFBF11-24F9-49D2-B034-595D185EF9E4}"/>
              </a:ext>
            </a:extLst>
          </p:cNvPr>
          <p:cNvSpPr/>
          <p:nvPr/>
        </p:nvSpPr>
        <p:spPr>
          <a:xfrm>
            <a:off x="4716016" y="2976359"/>
            <a:ext cx="3456384" cy="276999"/>
          </a:xfrm>
          <a:prstGeom prst="rect">
            <a:avLst/>
          </a:prstGeom>
        </p:spPr>
        <p:txBody>
          <a:bodyPr wrap="square">
            <a:spAutoFit/>
          </a:bodyPr>
          <a:lstStyle/>
          <a:p>
            <a:pPr algn="just"/>
            <a:r>
              <a:rPr lang="en-GB" sz="1200" b="1">
                <a:solidFill>
                  <a:schemeClr val="accent1"/>
                </a:solidFill>
                <a:latin typeface="Muli" panose="02000503000000000000" pitchFamily="2" charset="0"/>
              </a:rPr>
              <a:t>Decathlon </a:t>
            </a:r>
            <a:r>
              <a:rPr lang="en-GB" sz="1200" b="1" err="1">
                <a:solidFill>
                  <a:schemeClr val="accent1"/>
                </a:solidFill>
                <a:latin typeface="Muli" panose="02000503000000000000" pitchFamily="2" charset="0"/>
              </a:rPr>
              <a:t>snorkeling</a:t>
            </a:r>
            <a:r>
              <a:rPr lang="en-GB" sz="1200" b="1">
                <a:solidFill>
                  <a:schemeClr val="accent1"/>
                </a:solidFill>
                <a:latin typeface="Muli" panose="02000503000000000000" pitchFamily="2" charset="0"/>
              </a:rPr>
              <a:t> masks for hospitals</a:t>
            </a:r>
          </a:p>
        </p:txBody>
      </p:sp>
      <p:pic>
        <p:nvPicPr>
          <p:cNvPr id="1030" name="Picture 6" descr="impresión 3D covid-19">
            <a:extLst>
              <a:ext uri="{FF2B5EF4-FFF2-40B4-BE49-F238E27FC236}">
                <a16:creationId xmlns:a16="http://schemas.microsoft.com/office/drawing/2014/main" id="{4A7E42AA-B641-4921-9E1D-9E6F088D9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3315597"/>
            <a:ext cx="2316310" cy="13236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a16="http://schemas.microsoft.com/office/drawing/2014/main" id="{4ABC99B6-A41D-49A9-9635-D0DE9C363C92}"/>
              </a:ext>
            </a:extLst>
          </p:cNvPr>
          <p:cNvSpPr/>
          <p:nvPr/>
        </p:nvSpPr>
        <p:spPr>
          <a:xfrm>
            <a:off x="2854499" y="4759452"/>
            <a:ext cx="2829693" cy="276999"/>
          </a:xfrm>
          <a:prstGeom prst="rect">
            <a:avLst/>
          </a:prstGeom>
        </p:spPr>
        <p:txBody>
          <a:bodyPr wrap="square">
            <a:spAutoFit/>
          </a:bodyPr>
          <a:lstStyle/>
          <a:p>
            <a:pPr algn="ctr"/>
            <a:r>
              <a:rPr lang="en-GB" sz="1200" b="1">
                <a:solidFill>
                  <a:schemeClr val="accent1"/>
                </a:solidFill>
                <a:latin typeface="Muli" panose="02000503000000000000" pitchFamily="2" charset="0"/>
              </a:rPr>
              <a:t>Contactless door openers</a:t>
            </a:r>
          </a:p>
        </p:txBody>
      </p:sp>
    </p:spTree>
    <p:extLst>
      <p:ext uri="{BB962C8B-B14F-4D97-AF65-F5344CB8AC3E}">
        <p14:creationId xmlns:p14="http://schemas.microsoft.com/office/powerpoint/2010/main" val="247676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MEX </a:t>
            </a:r>
            <a:r>
              <a:rPr lang="es-ES" err="1"/>
              <a:t>examples</a:t>
            </a:r>
            <a:r>
              <a:rPr lang="es-ES"/>
              <a:t>. COVID-19</a:t>
            </a:r>
          </a:p>
        </p:txBody>
      </p:sp>
      <p:pic>
        <p:nvPicPr>
          <p:cNvPr id="2" name="Elementos multimedia en línea 1" title="PULSE: Changing habits for the better">
            <a:hlinkClick r:id="" action="ppaction://media"/>
            <a:extLst>
              <a:ext uri="{FF2B5EF4-FFF2-40B4-BE49-F238E27FC236}">
                <a16:creationId xmlns:a16="http://schemas.microsoft.com/office/drawing/2014/main" id="{3C74554C-F692-41C3-BB67-D1EEA9390E8B}"/>
              </a:ext>
            </a:extLst>
          </p:cNvPr>
          <p:cNvPicPr>
            <a:picLocks noRot="1" noChangeAspect="1"/>
          </p:cNvPicPr>
          <p:nvPr>
            <a:videoFile r:link="rId1"/>
          </p:nvPr>
        </p:nvPicPr>
        <p:blipFill>
          <a:blip r:embed="rId4"/>
          <a:stretch>
            <a:fillRect/>
          </a:stretch>
        </p:blipFill>
        <p:spPr>
          <a:xfrm>
            <a:off x="1691680" y="1203598"/>
            <a:ext cx="5972203" cy="3374295"/>
          </a:xfrm>
          <a:prstGeom prst="rect">
            <a:avLst/>
          </a:prstGeom>
        </p:spPr>
      </p:pic>
    </p:spTree>
    <p:extLst>
      <p:ext uri="{BB962C8B-B14F-4D97-AF65-F5344CB8AC3E}">
        <p14:creationId xmlns:p14="http://schemas.microsoft.com/office/powerpoint/2010/main" val="12234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222700" y="3003798"/>
            <a:ext cx="3201300" cy="12961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100" b="0" dirty="0" err="1"/>
              <a:t>Biodonostia</a:t>
            </a:r>
            <a:r>
              <a:rPr lang="en-US" sz="1100" b="0" dirty="0"/>
              <a:t> Health Research Institute created  a precise, anatomically-accurate 3D printed model of the thoracic wall to plan and perform the resection on the 3D model ahead of the surgery with a Stratasys </a:t>
            </a:r>
            <a:r>
              <a:rPr lang="en-US" sz="1100" b="0" dirty="0" err="1"/>
              <a:t>Fortus</a:t>
            </a:r>
            <a:r>
              <a:rPr lang="en-US" sz="1100" b="0" dirty="0"/>
              <a:t> 450mc. This meant a significant reduction in time under </a:t>
            </a:r>
            <a:r>
              <a:rPr lang="en-US" sz="1100" b="0" dirty="0" err="1"/>
              <a:t>anaesthesia</a:t>
            </a:r>
            <a:r>
              <a:rPr lang="en-US" sz="1100" b="0" dirty="0"/>
              <a:t>, and for the hospital, freeing up time in operating rooms saves costs.</a:t>
            </a:r>
            <a:endParaRPr lang="es-ES" sz="1050" b="0"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091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MEX </a:t>
            </a:r>
            <a:r>
              <a:rPr lang="es-ES" err="1"/>
              <a:t>examples</a:t>
            </a:r>
            <a:r>
              <a:rPr lang="es-ES"/>
              <a:t>. Art</a:t>
            </a:r>
          </a:p>
        </p:txBody>
      </p:sp>
      <p:pic>
        <p:nvPicPr>
          <p:cNvPr id="2" name="Elementos multimedia en línea 1" title="Silent Orchestra">
            <a:hlinkClick r:id="" action="ppaction://media"/>
            <a:extLst>
              <a:ext uri="{FF2B5EF4-FFF2-40B4-BE49-F238E27FC236}">
                <a16:creationId xmlns:a16="http://schemas.microsoft.com/office/drawing/2014/main" id="{39F4E7E4-8620-4062-B40F-FD9DE8A383EB}"/>
              </a:ext>
            </a:extLst>
          </p:cNvPr>
          <p:cNvPicPr>
            <a:picLocks noRot="1" noChangeAspect="1"/>
          </p:cNvPicPr>
          <p:nvPr>
            <a:videoFile r:link="rId1"/>
          </p:nvPr>
        </p:nvPicPr>
        <p:blipFill>
          <a:blip r:embed="rId4"/>
          <a:stretch>
            <a:fillRect/>
          </a:stretch>
        </p:blipFill>
        <p:spPr>
          <a:xfrm>
            <a:off x="1339287" y="1075216"/>
            <a:ext cx="6465426" cy="3652966"/>
          </a:xfrm>
          <a:prstGeom prst="rect">
            <a:avLst/>
          </a:prstGeom>
        </p:spPr>
      </p:pic>
    </p:spTree>
    <p:extLst>
      <p:ext uri="{BB962C8B-B14F-4D97-AF65-F5344CB8AC3E}">
        <p14:creationId xmlns:p14="http://schemas.microsoft.com/office/powerpoint/2010/main" val="35421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Content</a:t>
            </a:r>
            <a:endParaRPr/>
          </a:p>
        </p:txBody>
      </p:sp>
      <p:sp>
        <p:nvSpPr>
          <p:cNvPr id="1016" name="Google Shape;1016;p43"/>
          <p:cNvSpPr txBox="1">
            <a:spLocks noGrp="1"/>
          </p:cNvSpPr>
          <p:nvPr>
            <p:ph type="subTitle" idx="5"/>
          </p:nvPr>
        </p:nvSpPr>
        <p:spPr>
          <a:xfrm>
            <a:off x="4024419" y="1675850"/>
            <a:ext cx="2528777"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MEX Process Overview</a:t>
            </a:r>
            <a:endParaRPr dirty="0"/>
          </a:p>
        </p:txBody>
      </p:sp>
      <p:sp>
        <p:nvSpPr>
          <p:cNvPr id="1017" name="Google Shape;1017;p43"/>
          <p:cNvSpPr txBox="1">
            <a:spLocks noGrp="1"/>
          </p:cNvSpPr>
          <p:nvPr>
            <p:ph type="subTitle" idx="6"/>
          </p:nvPr>
        </p:nvSpPr>
        <p:spPr>
          <a:xfrm>
            <a:off x="1200877" y="3515042"/>
            <a:ext cx="2805067"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Overview on Polymer Materials, their properties and applications</a:t>
            </a:r>
            <a:endParaRPr dirty="0"/>
          </a:p>
        </p:txBody>
      </p:sp>
      <p:sp>
        <p:nvSpPr>
          <p:cNvPr id="1018" name="Google Shape;1018;p43"/>
          <p:cNvSpPr txBox="1">
            <a:spLocks noGrp="1"/>
          </p:cNvSpPr>
          <p:nvPr>
            <p:ph type="subTitle" idx="7"/>
          </p:nvPr>
        </p:nvSpPr>
        <p:spPr>
          <a:xfrm>
            <a:off x="1200878" y="1675850"/>
            <a:ext cx="1979400"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1019" name="Google Shape;1019;p43"/>
          <p:cNvSpPr txBox="1">
            <a:spLocks noGrp="1"/>
          </p:cNvSpPr>
          <p:nvPr>
            <p:ph type="subTitle" idx="8"/>
          </p:nvPr>
        </p:nvSpPr>
        <p:spPr>
          <a:xfrm>
            <a:off x="4024420" y="3515050"/>
            <a:ext cx="1979400"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a:t>
            </a:r>
            <a:endParaRPr/>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021" name="Google Shape;1021;p43"/>
          <p:cNvSpPr txBox="1">
            <a:spLocks noGrp="1"/>
          </p:cNvSpPr>
          <p:nvPr>
            <p:ph type="title" idx="13"/>
          </p:nvPr>
        </p:nvSpPr>
        <p:spPr>
          <a:xfrm>
            <a:off x="129522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1022" name="Google Shape;1022;p43"/>
          <p:cNvSpPr txBox="1">
            <a:spLocks noGrp="1"/>
          </p:cNvSpPr>
          <p:nvPr>
            <p:ph type="title" idx="14"/>
          </p:nvPr>
        </p:nvSpPr>
        <p:spPr>
          <a:xfrm>
            <a:off x="4028501"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1023" name="Google Shape;1023;p43"/>
          <p:cNvSpPr txBox="1">
            <a:spLocks noGrp="1"/>
          </p:cNvSpPr>
          <p:nvPr>
            <p:ph type="title" idx="15"/>
          </p:nvPr>
        </p:nvSpPr>
        <p:spPr>
          <a:xfrm>
            <a:off x="4028501"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222700" y="3003798"/>
            <a:ext cx="3201300" cy="12961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050" b="0"/>
              <a:t>SpaceX has created 3D printed space suits and helmets that can be easily replicated with desktop 3D printers. Each helmet has a visor, valves, locks and microphones, and the suits meet the requirements of space travel. The MEX method of printing the helmets has been used to manufacture this apparel, as it provides a wider range of advanced materials, such as PEKK</a:t>
            </a:r>
            <a:endParaRPr lang="es-ES" sz="1050" b="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24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MEX </a:t>
            </a:r>
            <a:r>
              <a:rPr lang="es-ES" err="1"/>
              <a:t>examples</a:t>
            </a:r>
            <a:r>
              <a:rPr lang="es-ES"/>
              <a:t>. </a:t>
            </a:r>
            <a:r>
              <a:rPr lang="es-ES" err="1"/>
              <a:t>Consumer</a:t>
            </a:r>
            <a:r>
              <a:rPr lang="es-ES"/>
              <a:t> </a:t>
            </a:r>
            <a:r>
              <a:rPr lang="es-ES" err="1"/>
              <a:t>applications</a:t>
            </a:r>
            <a:endParaRPr lang="es-ES"/>
          </a:p>
        </p:txBody>
      </p:sp>
      <p:sp>
        <p:nvSpPr>
          <p:cNvPr id="8" name="Rectangle 5"/>
          <p:cNvSpPr/>
          <p:nvPr/>
        </p:nvSpPr>
        <p:spPr>
          <a:xfrm>
            <a:off x="611560" y="3590895"/>
            <a:ext cx="2951728" cy="276999"/>
          </a:xfrm>
          <a:prstGeom prst="rect">
            <a:avLst/>
          </a:prstGeom>
        </p:spPr>
        <p:txBody>
          <a:bodyPr wrap="square">
            <a:spAutoFit/>
          </a:bodyPr>
          <a:lstStyle/>
          <a:p>
            <a:pPr algn="ctr"/>
            <a:r>
              <a:rPr lang="en-GB" sz="1200" b="1">
                <a:solidFill>
                  <a:schemeClr val="accent1"/>
                </a:solidFill>
                <a:latin typeface="Muli" panose="02000503000000000000" pitchFamily="2" charset="0"/>
              </a:rPr>
              <a:t>Coffee Capsule Dispenser</a:t>
            </a:r>
          </a:p>
        </p:txBody>
      </p:sp>
      <p:sp>
        <p:nvSpPr>
          <p:cNvPr id="10" name="Rectangle 5">
            <a:extLst>
              <a:ext uri="{FF2B5EF4-FFF2-40B4-BE49-F238E27FC236}">
                <a16:creationId xmlns:a16="http://schemas.microsoft.com/office/drawing/2014/main" id="{4BBFBF11-24F9-49D2-B034-595D185EF9E4}"/>
              </a:ext>
            </a:extLst>
          </p:cNvPr>
          <p:cNvSpPr/>
          <p:nvPr/>
        </p:nvSpPr>
        <p:spPr>
          <a:xfrm>
            <a:off x="4247664" y="3590895"/>
            <a:ext cx="1296144" cy="276999"/>
          </a:xfrm>
          <a:prstGeom prst="rect">
            <a:avLst/>
          </a:prstGeom>
        </p:spPr>
        <p:txBody>
          <a:bodyPr wrap="square">
            <a:spAutoFit/>
          </a:bodyPr>
          <a:lstStyle/>
          <a:p>
            <a:pPr algn="just"/>
            <a:r>
              <a:rPr lang="en-GB" sz="1200" b="1">
                <a:solidFill>
                  <a:schemeClr val="accent1"/>
                </a:solidFill>
                <a:latin typeface="Muli" panose="02000503000000000000" pitchFamily="2" charset="0"/>
              </a:rPr>
              <a:t>Modular Shelf</a:t>
            </a:r>
          </a:p>
        </p:txBody>
      </p:sp>
      <p:sp>
        <p:nvSpPr>
          <p:cNvPr id="12" name="Rectangle 5">
            <a:extLst>
              <a:ext uri="{FF2B5EF4-FFF2-40B4-BE49-F238E27FC236}">
                <a16:creationId xmlns:a16="http://schemas.microsoft.com/office/drawing/2014/main" id="{4ABC99B6-A41D-49A9-9635-D0DE9C363C92}"/>
              </a:ext>
            </a:extLst>
          </p:cNvPr>
          <p:cNvSpPr/>
          <p:nvPr/>
        </p:nvSpPr>
        <p:spPr>
          <a:xfrm>
            <a:off x="6228184" y="3590895"/>
            <a:ext cx="2829693" cy="276999"/>
          </a:xfrm>
          <a:prstGeom prst="rect">
            <a:avLst/>
          </a:prstGeom>
        </p:spPr>
        <p:txBody>
          <a:bodyPr wrap="square">
            <a:spAutoFit/>
          </a:bodyPr>
          <a:lstStyle/>
          <a:p>
            <a:pPr algn="ctr"/>
            <a:r>
              <a:rPr lang="en-GB" sz="1200" b="1">
                <a:solidFill>
                  <a:schemeClr val="accent1"/>
                </a:solidFill>
                <a:latin typeface="Muli" panose="02000503000000000000" pitchFamily="2" charset="0"/>
              </a:rPr>
              <a:t>Desktop Organiser</a:t>
            </a:r>
          </a:p>
        </p:txBody>
      </p:sp>
      <p:pic>
        <p:nvPicPr>
          <p:cNvPr id="9" name="Picture 12" descr="Image of Cool Things to 3D Print: Coffee Capsule Dispenser">
            <a:extLst>
              <a:ext uri="{FF2B5EF4-FFF2-40B4-BE49-F238E27FC236}">
                <a16:creationId xmlns:a16="http://schemas.microsoft.com/office/drawing/2014/main" id="{D04368A1-8339-4998-B239-3381ACAFEEE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584" y="1119212"/>
            <a:ext cx="2519680" cy="2389505"/>
          </a:xfrm>
          <a:prstGeom prst="rect">
            <a:avLst/>
          </a:prstGeom>
          <a:noFill/>
          <a:ln>
            <a:noFill/>
          </a:ln>
        </p:spPr>
      </p:pic>
      <p:pic>
        <p:nvPicPr>
          <p:cNvPr id="11" name="Picture 15">
            <a:extLst>
              <a:ext uri="{FF2B5EF4-FFF2-40B4-BE49-F238E27FC236}">
                <a16:creationId xmlns:a16="http://schemas.microsoft.com/office/drawing/2014/main" id="{9D66469C-249F-4716-89DE-CB53192920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8085" y="1618957"/>
            <a:ext cx="2519680" cy="1889760"/>
          </a:xfrm>
          <a:prstGeom prst="rect">
            <a:avLst/>
          </a:prstGeom>
        </p:spPr>
      </p:pic>
      <p:pic>
        <p:nvPicPr>
          <p:cNvPr id="13" name="Picture 9" descr="A picture containing indoor, floor&#10;&#10;Description automatically generated">
            <a:extLst>
              <a:ext uri="{FF2B5EF4-FFF2-40B4-BE49-F238E27FC236}">
                <a16:creationId xmlns:a16="http://schemas.microsoft.com/office/drawing/2014/main" id="{2B4EEFEF-2706-438E-A57F-F284902A67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6"/>
          <a:stretch/>
        </p:blipFill>
        <p:spPr bwMode="auto">
          <a:xfrm>
            <a:off x="6448586" y="1618957"/>
            <a:ext cx="2519680" cy="1885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305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MEX </a:t>
            </a:r>
            <a:r>
              <a:rPr lang="es-ES" err="1"/>
              <a:t>examples</a:t>
            </a:r>
            <a:r>
              <a:rPr lang="es-ES"/>
              <a:t>. </a:t>
            </a:r>
            <a:r>
              <a:rPr lang="es-ES" err="1"/>
              <a:t>Consumer</a:t>
            </a:r>
            <a:r>
              <a:rPr lang="es-ES"/>
              <a:t> </a:t>
            </a:r>
            <a:r>
              <a:rPr lang="es-ES" err="1"/>
              <a:t>applications</a:t>
            </a:r>
            <a:endParaRPr lang="es-ES"/>
          </a:p>
        </p:txBody>
      </p:sp>
      <p:pic>
        <p:nvPicPr>
          <p:cNvPr id="2" name="Elementos multimedia en línea 1" title="Large FDM 3D Printed large Vase">
            <a:hlinkClick r:id="" action="ppaction://media"/>
            <a:extLst>
              <a:ext uri="{FF2B5EF4-FFF2-40B4-BE49-F238E27FC236}">
                <a16:creationId xmlns:a16="http://schemas.microsoft.com/office/drawing/2014/main" id="{6377B8DB-DB41-43AB-A220-0547A87A70FF}"/>
              </a:ext>
            </a:extLst>
          </p:cNvPr>
          <p:cNvPicPr>
            <a:picLocks noRot="1" noChangeAspect="1"/>
          </p:cNvPicPr>
          <p:nvPr>
            <a:videoFile r:link="rId1"/>
          </p:nvPr>
        </p:nvPicPr>
        <p:blipFill>
          <a:blip r:embed="rId4"/>
          <a:stretch>
            <a:fillRect/>
          </a:stretch>
        </p:blipFill>
        <p:spPr>
          <a:xfrm>
            <a:off x="1511660" y="1301268"/>
            <a:ext cx="6120680" cy="3458184"/>
          </a:xfrm>
          <a:prstGeom prst="rect">
            <a:avLst/>
          </a:prstGeom>
        </p:spPr>
      </p:pic>
    </p:spTree>
    <p:extLst>
      <p:ext uri="{BB962C8B-B14F-4D97-AF65-F5344CB8AC3E}">
        <p14:creationId xmlns:p14="http://schemas.microsoft.com/office/powerpoint/2010/main" val="26375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835696" y="2876275"/>
            <a:ext cx="5412532" cy="36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200" dirty="0">
                <a:latin typeface="Roboto" panose="02000000000000000000" pitchFamily="2" charset="0"/>
                <a:ea typeface="Roboto" panose="02000000000000000000" pitchFamily="2" charset="0"/>
                <a:cs typeface="Roboto" panose="02000000000000000000" pitchFamily="2" charset="0"/>
              </a:rPr>
              <a:t>—Powder Bed Fusion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5" y="1847924"/>
            <a:ext cx="4401900" cy="1227882"/>
          </a:xfrm>
          <a:prstGeom prst="rect">
            <a:avLst/>
          </a:prstGeom>
        </p:spPr>
        <p:txBody>
          <a:bodyPr spcFirstLastPara="1" wrap="square" lIns="91425" tIns="91425" rIns="91425" bIns="91425" anchor="t" anchorCtr="0">
            <a:noAutofit/>
          </a:bodyPr>
          <a:lstStyle/>
          <a:p>
            <a:pPr marL="0" lvl="0" indent="0"/>
            <a:r>
              <a:rPr lang="en" dirty="0"/>
              <a:t>“</a:t>
            </a:r>
            <a:r>
              <a:rPr lang="en-US" dirty="0"/>
              <a:t>Additive manufacturing process in</a:t>
            </a:r>
          </a:p>
          <a:p>
            <a:pPr marL="0" lvl="0" indent="0"/>
            <a:r>
              <a:rPr lang="en-US" dirty="0"/>
              <a:t>which thermal energy selectively fuses regions of a powder bed”</a:t>
            </a:r>
          </a:p>
        </p:txBody>
      </p:sp>
    </p:spTree>
    <p:extLst>
      <p:ext uri="{BB962C8B-B14F-4D97-AF65-F5344CB8AC3E}">
        <p14:creationId xmlns:p14="http://schemas.microsoft.com/office/powerpoint/2010/main" val="302347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67494"/>
            <a:ext cx="6995700" cy="566400"/>
          </a:xfrm>
        </p:spPr>
        <p:txBody>
          <a:bodyPr/>
          <a:lstStyle/>
          <a:p>
            <a:r>
              <a:rPr lang="es-ES" err="1"/>
              <a:t>Powder</a:t>
            </a:r>
            <a:r>
              <a:rPr lang="es-ES"/>
              <a:t> </a:t>
            </a:r>
            <a:r>
              <a:rPr lang="es-ES" err="1"/>
              <a:t>Bed</a:t>
            </a:r>
            <a:r>
              <a:rPr lang="es-ES"/>
              <a:t> </a:t>
            </a:r>
            <a:r>
              <a:rPr lang="es-ES" err="1"/>
              <a:t>Fusion</a:t>
            </a:r>
            <a:endParaRPr lang="es-ES"/>
          </a:p>
        </p:txBody>
      </p:sp>
      <p:sp>
        <p:nvSpPr>
          <p:cNvPr id="6" name="Google Shape;1029;p44"/>
          <p:cNvSpPr txBox="1">
            <a:spLocks/>
          </p:cNvSpPr>
          <p:nvPr/>
        </p:nvSpPr>
        <p:spPr>
          <a:xfrm>
            <a:off x="971600" y="833894"/>
            <a:ext cx="727280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b="0" i="0">
                <a:solidFill>
                  <a:srgbClr val="262626"/>
                </a:solidFill>
                <a:effectLst/>
                <a:latin typeface="Muli" panose="02000503000000000000" pitchFamily="2" charset="0"/>
              </a:rPr>
              <a:t>Powder Bed Fusion-PBF produces parts by using an energy force to selectively melt or sinter powdered particles together to form a whole object. Powdered material is heated to just below its melting point and spread over the build platform in a very fine layer. A laser or electron beam is then directed across the powder’s surface, fusing particles together to form a single cross-section of the print.</a:t>
            </a:r>
          </a:p>
          <a:p>
            <a:pPr algn="l"/>
            <a:endParaRPr lang="en-US" b="0" i="0">
              <a:solidFill>
                <a:srgbClr val="262626"/>
              </a:solidFill>
              <a:effectLst/>
              <a:latin typeface="Muli" panose="02000503000000000000" pitchFamily="2" charset="0"/>
            </a:endParaRPr>
          </a:p>
          <a:p>
            <a:pPr algn="l"/>
            <a:r>
              <a:rPr lang="en-US" b="0" i="0">
                <a:solidFill>
                  <a:srgbClr val="262626"/>
                </a:solidFill>
                <a:effectLst/>
                <a:latin typeface="Muli" panose="02000503000000000000" pitchFamily="2" charset="0"/>
              </a:rPr>
              <a:t>After each layer, the build platform is lowered and the process repeated. Each new layer is fused to the previous until all the layers have been fused into one object. </a:t>
            </a:r>
            <a:r>
              <a:rPr lang="en-US">
                <a:solidFill>
                  <a:srgbClr val="262626"/>
                </a:solidFill>
                <a:latin typeface="Muli" panose="02000503000000000000" pitchFamily="2" charset="0"/>
              </a:rPr>
              <a:t>As layers are built on top of one another, the unfused particles act as a support structure for the print, thereby eliminating the need for most separate support structures. Once the print is complete, the excess supporting powder is removed and recycled.</a:t>
            </a:r>
          </a:p>
          <a:p>
            <a:endParaRPr lang="en-US">
              <a:solidFill>
                <a:srgbClr val="262626"/>
              </a:solidFill>
              <a:latin typeface="Muli" panose="02000503000000000000" pitchFamily="2" charset="0"/>
            </a:endParaRPr>
          </a:p>
          <a:p>
            <a:r>
              <a:rPr lang="en-US">
                <a:solidFill>
                  <a:srgbClr val="262626"/>
                </a:solidFill>
                <a:latin typeface="Muli" panose="02000503000000000000" pitchFamily="2" charset="0"/>
              </a:rPr>
              <a:t>Lots of 3D printers use PBF technology. Many different types can print in many different materials, but the most common are selective laser sintering (SLS), direct metal laser sintering ( DMLS ), selective laser melting (SLM), HP’s multi-jet fusion ( MJF ), high speed sintering (HSS) and electron beam melting (EBM).  SLS is the most common for plastics, and DMLS and SLM are the most common for metals.</a:t>
            </a:r>
          </a:p>
          <a:p>
            <a:pPr algn="l"/>
            <a:endParaRPr lang="en-US" b="0" i="0">
              <a:solidFill>
                <a:srgbClr val="262626"/>
              </a:solidFill>
              <a:effectLst/>
              <a:latin typeface="Muli" panose="02000503000000000000" pitchFamily="2" charset="0"/>
            </a:endParaRPr>
          </a:p>
          <a:p>
            <a:endParaRPr lang="es-ES">
              <a:latin typeface="Muli" panose="02000503000000000000" pitchFamily="2" charset="0"/>
            </a:endParaRPr>
          </a:p>
        </p:txBody>
      </p:sp>
    </p:spTree>
    <p:extLst>
      <p:ext uri="{BB962C8B-B14F-4D97-AF65-F5344CB8AC3E}">
        <p14:creationId xmlns:p14="http://schemas.microsoft.com/office/powerpoint/2010/main" val="1290582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err="1"/>
              <a:t>Powder</a:t>
            </a:r>
            <a:r>
              <a:rPr lang="es-ES"/>
              <a:t> </a:t>
            </a:r>
            <a:r>
              <a:rPr lang="es-ES" err="1"/>
              <a:t>Bed</a:t>
            </a:r>
            <a:r>
              <a:rPr lang="es-ES"/>
              <a:t> </a:t>
            </a:r>
            <a:r>
              <a:rPr lang="es-ES" err="1"/>
              <a:t>Fusion</a:t>
            </a:r>
            <a:r>
              <a:rPr lang="en"/>
              <a:t> process (SLS)</a:t>
            </a:r>
            <a:endParaRPr/>
          </a:p>
        </p:txBody>
      </p:sp>
      <p:pic>
        <p:nvPicPr>
          <p:cNvPr id="4" name="Imagen 3">
            <a:extLst>
              <a:ext uri="{FF2B5EF4-FFF2-40B4-BE49-F238E27FC236}">
                <a16:creationId xmlns:a16="http://schemas.microsoft.com/office/drawing/2014/main" id="{428EA5BD-439F-41AB-A472-26AD15D2EE87}"/>
              </a:ext>
            </a:extLst>
          </p:cNvPr>
          <p:cNvPicPr>
            <a:picLocks noChangeAspect="1"/>
          </p:cNvPicPr>
          <p:nvPr/>
        </p:nvPicPr>
        <p:blipFill>
          <a:blip r:embed="rId3"/>
          <a:stretch>
            <a:fillRect/>
          </a:stretch>
        </p:blipFill>
        <p:spPr>
          <a:xfrm>
            <a:off x="0" y="1549620"/>
            <a:ext cx="9144000" cy="2044259"/>
          </a:xfrm>
          <a:prstGeom prst="rect">
            <a:avLst/>
          </a:prstGeom>
        </p:spPr>
      </p:pic>
    </p:spTree>
    <p:extLst>
      <p:ext uri="{BB962C8B-B14F-4D97-AF65-F5344CB8AC3E}">
        <p14:creationId xmlns:p14="http://schemas.microsoft.com/office/powerpoint/2010/main" val="194182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err="1"/>
              <a:t>Powder</a:t>
            </a:r>
            <a:r>
              <a:rPr lang="es-ES"/>
              <a:t> </a:t>
            </a:r>
            <a:r>
              <a:rPr lang="es-ES" err="1"/>
              <a:t>Bed</a:t>
            </a:r>
            <a:r>
              <a:rPr lang="es-ES"/>
              <a:t> </a:t>
            </a:r>
            <a:r>
              <a:rPr lang="es-ES" err="1"/>
              <a:t>Fusion</a:t>
            </a:r>
            <a:r>
              <a:rPr lang="en"/>
              <a:t> process (Multijet)</a:t>
            </a:r>
            <a:endParaRPr/>
          </a:p>
        </p:txBody>
      </p:sp>
      <p:pic>
        <p:nvPicPr>
          <p:cNvPr id="5" name="Imagen 4">
            <a:extLst>
              <a:ext uri="{FF2B5EF4-FFF2-40B4-BE49-F238E27FC236}">
                <a16:creationId xmlns:a16="http://schemas.microsoft.com/office/drawing/2014/main" id="{431A9A71-3DA4-4819-BA49-8DFCA7E2672A}"/>
              </a:ext>
            </a:extLst>
          </p:cNvPr>
          <p:cNvPicPr>
            <a:picLocks noChangeAspect="1"/>
          </p:cNvPicPr>
          <p:nvPr/>
        </p:nvPicPr>
        <p:blipFill>
          <a:blip r:embed="rId3"/>
          <a:stretch>
            <a:fillRect/>
          </a:stretch>
        </p:blipFill>
        <p:spPr>
          <a:xfrm>
            <a:off x="1187624" y="1059582"/>
            <a:ext cx="6367767" cy="3600400"/>
          </a:xfrm>
          <a:prstGeom prst="rect">
            <a:avLst/>
          </a:prstGeom>
        </p:spPr>
      </p:pic>
    </p:spTree>
    <p:extLst>
      <p:ext uri="{BB962C8B-B14F-4D97-AF65-F5344CB8AC3E}">
        <p14:creationId xmlns:p14="http://schemas.microsoft.com/office/powerpoint/2010/main" val="673770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PBF parts</a:t>
            </a:r>
            <a:endParaRPr/>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014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uvRijM7f50"/>
          <p:cNvPicPr>
            <a:picLocks noRot="1" noChangeAspect="1"/>
          </p:cNvPicPr>
          <p:nvPr>
            <a:videoFile r:link="rId1"/>
          </p:nvPr>
        </p:nvPicPr>
        <p:blipFill>
          <a:blip r:embed="rId5"/>
          <a:stretch>
            <a:fillRect/>
          </a:stretch>
        </p:blipFill>
        <p:spPr>
          <a:xfrm>
            <a:off x="806258" y="474427"/>
            <a:ext cx="7110434" cy="3999619"/>
          </a:xfrm>
          <a:prstGeom prst="rect">
            <a:avLst/>
          </a:prstGeom>
        </p:spPr>
      </p:pic>
    </p:spTree>
    <p:extLst>
      <p:ext uri="{BB962C8B-B14F-4D97-AF65-F5344CB8AC3E}">
        <p14:creationId xmlns:p14="http://schemas.microsoft.com/office/powerpoint/2010/main" val="3530626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709716" y="2876275"/>
            <a:ext cx="5550584" cy="369000"/>
          </a:xfrm>
          <a:prstGeom prst="rect">
            <a:avLst/>
          </a:prstGeom>
        </p:spPr>
        <p:txBody>
          <a:bodyPr spcFirstLastPara="1" wrap="square" lIns="91425" tIns="91425" rIns="91425" bIns="91425" anchor="t" anchorCtr="0">
            <a:noAutofit/>
          </a:bodyPr>
          <a:lstStyle/>
          <a:p>
            <a:pPr lvl="0"/>
            <a:r>
              <a:rPr lang="en" sz="1200" dirty="0">
                <a:latin typeface="Roboto" panose="02000000000000000000" pitchFamily="2" charset="0"/>
                <a:ea typeface="Roboto" panose="02000000000000000000" pitchFamily="2" charset="0"/>
                <a:cs typeface="Roboto" panose="02000000000000000000" pitchFamily="2" charset="0"/>
              </a:rPr>
              <a:t>—</a:t>
            </a:r>
            <a:r>
              <a:rPr lang="es-ES" sz="1200" dirty="0" err="1">
                <a:latin typeface="Roboto" panose="02000000000000000000" pitchFamily="2" charset="0"/>
                <a:ea typeface="Roboto" panose="02000000000000000000" pitchFamily="2" charset="0"/>
                <a:cs typeface="Roboto" panose="02000000000000000000" pitchFamily="2" charset="0"/>
              </a:rPr>
              <a:t>Vat</a:t>
            </a:r>
            <a:r>
              <a:rPr lang="es-ES" sz="1200" dirty="0">
                <a:latin typeface="Roboto" panose="02000000000000000000" pitchFamily="2" charset="0"/>
                <a:ea typeface="Roboto" panose="02000000000000000000" pitchFamily="2" charset="0"/>
                <a:cs typeface="Roboto" panose="02000000000000000000" pitchFamily="2" charset="0"/>
              </a:rPr>
              <a:t> </a:t>
            </a:r>
            <a:r>
              <a:rPr lang="es-ES" sz="1200" dirty="0" err="1">
                <a:latin typeface="Roboto" panose="02000000000000000000" pitchFamily="2" charset="0"/>
                <a:ea typeface="Roboto" panose="02000000000000000000" pitchFamily="2" charset="0"/>
                <a:cs typeface="Roboto" panose="02000000000000000000" pitchFamily="2" charset="0"/>
              </a:rPr>
              <a:t>Photopolymerization</a:t>
            </a:r>
            <a:r>
              <a:rPr lang="en" sz="1200" dirty="0">
                <a:latin typeface="Roboto" panose="02000000000000000000" pitchFamily="2" charset="0"/>
                <a:ea typeface="Roboto" panose="02000000000000000000" pitchFamily="2" charset="0"/>
                <a:cs typeface="Roboto" panose="02000000000000000000" pitchFamily="2" charset="0"/>
              </a:rPr>
              <a:t>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4" y="1847925"/>
            <a:ext cx="4577289" cy="909300"/>
          </a:xfrm>
          <a:prstGeom prst="rect">
            <a:avLst/>
          </a:prstGeom>
        </p:spPr>
        <p:txBody>
          <a:bodyPr spcFirstLastPara="1" wrap="square" lIns="91425" tIns="91425" rIns="91425" bIns="91425" anchor="t" anchorCtr="0">
            <a:noAutofit/>
          </a:bodyPr>
          <a:lstStyle/>
          <a:p>
            <a:pPr marL="0" lvl="0" indent="0"/>
            <a:r>
              <a:rPr lang="en-US" dirty="0"/>
              <a:t>“Additive manufacturing process in which liquid photopolymer in a vat is selectively cured by light-activated polymerization”</a:t>
            </a:r>
          </a:p>
        </p:txBody>
      </p:sp>
    </p:spTree>
    <p:extLst>
      <p:ext uri="{BB962C8B-B14F-4D97-AF65-F5344CB8AC3E}">
        <p14:creationId xmlns:p14="http://schemas.microsoft.com/office/powerpoint/2010/main" val="24367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722824" y="620860"/>
            <a:ext cx="41742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Learning Outcomes</a:t>
            </a:r>
            <a:endParaRPr/>
          </a:p>
        </p:txBody>
      </p:sp>
      <p:sp>
        <p:nvSpPr>
          <p:cNvPr id="1077" name="Google Shape;1077;p47"/>
          <p:cNvSpPr txBox="1">
            <a:spLocks noGrp="1"/>
          </p:cNvSpPr>
          <p:nvPr>
            <p:ph type="subTitle" idx="1"/>
          </p:nvPr>
        </p:nvSpPr>
        <p:spPr>
          <a:xfrm>
            <a:off x="0" y="1230464"/>
            <a:ext cx="5538400" cy="37609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_tradnl" dirty="0" err="1">
                <a:solidFill>
                  <a:schemeClr val="dk2"/>
                </a:solidFill>
              </a:rPr>
              <a:t>The</a:t>
            </a:r>
            <a:r>
              <a:rPr lang="es-ES_tradnl" dirty="0">
                <a:solidFill>
                  <a:schemeClr val="dk2"/>
                </a:solidFill>
              </a:rPr>
              <a:t> </a:t>
            </a:r>
            <a:r>
              <a:rPr lang="es-ES_tradnl" dirty="0" err="1">
                <a:solidFill>
                  <a:schemeClr val="dk2"/>
                </a:solidFill>
              </a:rPr>
              <a:t>student</a:t>
            </a:r>
            <a:r>
              <a:rPr lang="es-ES_tradnl" dirty="0">
                <a:solidFill>
                  <a:schemeClr val="dk2"/>
                </a:solidFill>
              </a:rPr>
              <a:t> </a:t>
            </a:r>
            <a:r>
              <a:rPr lang="es-ES_tradnl" dirty="0" err="1">
                <a:solidFill>
                  <a:schemeClr val="dk2"/>
                </a:solidFill>
              </a:rPr>
              <a:t>will</a:t>
            </a:r>
            <a:r>
              <a:rPr lang="es-ES_tradnl" dirty="0">
                <a:solidFill>
                  <a:schemeClr val="dk2"/>
                </a:solidFill>
              </a:rPr>
              <a:t> </a:t>
            </a:r>
            <a:r>
              <a:rPr lang="es-ES_tradnl" dirty="0" err="1">
                <a:solidFill>
                  <a:schemeClr val="dk2"/>
                </a:solidFill>
              </a:rPr>
              <a:t>learn</a:t>
            </a:r>
            <a:r>
              <a:rPr lang="es-ES_tradnl" dirty="0">
                <a:solidFill>
                  <a:schemeClr val="dk2"/>
                </a:solidFill>
              </a:rPr>
              <a:t> </a:t>
            </a:r>
            <a:r>
              <a:rPr lang="es-ES_tradnl" dirty="0" err="1">
                <a:solidFill>
                  <a:schemeClr val="dk2"/>
                </a:solidFill>
              </a:rPr>
              <a:t>to</a:t>
            </a:r>
            <a:r>
              <a:rPr lang="es-ES_tradnl" dirty="0">
                <a:solidFill>
                  <a:schemeClr val="dk2"/>
                </a:solidFill>
              </a:rPr>
              <a:t>:</a:t>
            </a:r>
            <a:endParaRPr dirty="0">
              <a:solidFill>
                <a:schemeClr val="dk2"/>
              </a:solidFill>
            </a:endParaRPr>
          </a:p>
          <a:p>
            <a:pPr marL="0" lvl="0" indent="0" algn="l" rtl="0">
              <a:spcBef>
                <a:spcPts val="0"/>
              </a:spcBef>
              <a:spcAft>
                <a:spcPts val="0"/>
              </a:spcAft>
              <a:buNone/>
            </a:pPr>
            <a:endParaRPr dirty="0">
              <a:solidFill>
                <a:schemeClr val="dk2"/>
              </a:solidFill>
            </a:endParaRPr>
          </a:p>
          <a:p>
            <a:pPr lvl="0" indent="-317500">
              <a:buClr>
                <a:schemeClr val="dk2"/>
              </a:buClr>
              <a:buSzPts val="1400"/>
            </a:pPr>
            <a:r>
              <a:rPr lang="en-US" dirty="0">
                <a:solidFill>
                  <a:schemeClr val="dk2"/>
                </a:solidFill>
              </a:rPr>
              <a:t>Distinguish 3D Printing parts produced by MEX from other polymers 3D printing processes</a:t>
            </a:r>
          </a:p>
          <a:p>
            <a:pPr indent="-317500">
              <a:buClr>
                <a:schemeClr val="dk2"/>
              </a:buClr>
              <a:buSzPts val="1400"/>
            </a:pPr>
            <a:r>
              <a:rPr lang="en-US" dirty="0">
                <a:solidFill>
                  <a:schemeClr val="dk2"/>
                </a:solidFill>
              </a:rPr>
              <a:t>List the advantages and limitations of MEX over other 3D Printing Polymers processes, including their applicability according to the characteristics of the process</a:t>
            </a:r>
          </a:p>
          <a:p>
            <a:pPr lvl="0" indent="-317500">
              <a:buClr>
                <a:schemeClr val="dk2"/>
              </a:buClr>
              <a:buSzPts val="1400"/>
            </a:pPr>
            <a:r>
              <a:rPr lang="en-US" dirty="0">
                <a:solidFill>
                  <a:schemeClr val="dk2"/>
                </a:solidFill>
              </a:rPr>
              <a:t>Identify Polymer Materials for MEX AM according to the specific medical use and real-life applications</a:t>
            </a:r>
          </a:p>
          <a:p>
            <a:pPr indent="-317500">
              <a:buClr>
                <a:schemeClr val="dk2"/>
              </a:buClr>
              <a:buSzPts val="1400"/>
            </a:pPr>
            <a:r>
              <a:rPr lang="en-US" dirty="0">
                <a:solidFill>
                  <a:schemeClr val="dk2"/>
                </a:solidFill>
              </a:rPr>
              <a:t>Recognize examples of MEX applications,</a:t>
            </a:r>
            <a:r>
              <a:rPr lang="en-US" dirty="0"/>
              <a:t> including in the biomedical sector. </a:t>
            </a:r>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t>Vat</a:t>
            </a:r>
            <a:r>
              <a:rPr lang="es-ES"/>
              <a:t> </a:t>
            </a:r>
            <a:r>
              <a:rPr lang="es-ES" err="1"/>
              <a:t>Photopolymerization</a:t>
            </a:r>
            <a:endParaRPr lang="es-ES"/>
          </a:p>
        </p:txBody>
      </p:sp>
      <p:sp>
        <p:nvSpPr>
          <p:cNvPr id="6" name="Google Shape;1029;p44"/>
          <p:cNvSpPr txBox="1">
            <a:spLocks/>
          </p:cNvSpPr>
          <p:nvPr/>
        </p:nvSpPr>
        <p:spPr>
          <a:xfrm>
            <a:off x="755576" y="113159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kumimoji="0" lang="en-US"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Vat Photopolymerization technologies utilize a photo-polymer resin in a vat that is cured by a light source. The most common forms of Vat </a:t>
            </a:r>
            <a:r>
              <a:rPr lang="en-US" altLang="es-ES" dirty="0">
                <a:solidFill>
                  <a:schemeClr val="tx1"/>
                </a:solidFill>
                <a:latin typeface="Muli" panose="02000503000000000000" pitchFamily="2" charset="0"/>
                <a:ea typeface="MS Mincho" panose="02020609040205080304" pitchFamily="49" charset="-128"/>
                <a:cs typeface="Calibri" panose="020F0502020204030204" pitchFamily="34" charset="0"/>
              </a:rPr>
              <a:t>Photopolymerization </a:t>
            </a:r>
            <a:r>
              <a:rPr kumimoji="0" lang="en-US"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are SLA (Stereolithography) and DLP (Direct Light Processing). Since both Vat </a:t>
            </a:r>
            <a:r>
              <a:rPr lang="en-US" altLang="es-ES" dirty="0">
                <a:solidFill>
                  <a:schemeClr val="tx1"/>
                </a:solidFill>
                <a:latin typeface="Muli" panose="02000503000000000000" pitchFamily="2" charset="0"/>
                <a:ea typeface="MS Mincho" panose="02020609040205080304" pitchFamily="49" charset="-128"/>
                <a:cs typeface="Calibri" panose="020F0502020204030204" pitchFamily="34" charset="0"/>
              </a:rPr>
              <a:t>Photopolymerization technologies </a:t>
            </a:r>
            <a:r>
              <a:rPr kumimoji="0" lang="en-US"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use similar mechanisms to produce parts, for simplicity they will be treated equally when discussing topics like post-processing or benefits and limitations.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endParaRPr>
          </a:p>
          <a:p>
            <a:pPr marL="285750" indent="-285750" eaLnBrk="0" fontAlgn="base" hangingPunct="0">
              <a:spcBef>
                <a:spcPct val="0"/>
              </a:spcBef>
              <a:spcAft>
                <a:spcPct val="0"/>
              </a:spcAft>
              <a:buClrTx/>
              <a:buFont typeface="Arial" panose="020B0604020202020204" pitchFamily="34" charset="0"/>
              <a:buChar char="•"/>
            </a:pPr>
            <a:r>
              <a:rPr lang="en-US" altLang="ja-JP" b="1" dirty="0">
                <a:solidFill>
                  <a:schemeClr val="tx1"/>
                </a:solidFill>
                <a:latin typeface="Muli" panose="02000503000000000000" pitchFamily="2" charset="0"/>
                <a:ea typeface="MS Mincho" panose="02020609040205080304" pitchFamily="49" charset="-128"/>
                <a:cs typeface="Calibri" panose="020F0502020204030204" pitchFamily="34" charset="0"/>
              </a:rPr>
              <a:t>S</a:t>
            </a:r>
            <a:r>
              <a:rPr lang="en-US"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tereolithography (SLA)</a:t>
            </a:r>
            <a:r>
              <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 </a:t>
            </a:r>
            <a:r>
              <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SLA is famous for being the original 3D printing technology. The process uses mirrors, known as galvanometers or galvos, (one on the x-axis and one on the y-axis) to rapidly aim a laser beam across a vat, the print area, curing and solidifying resin as it goes along. This process breaks down the design, layer by layer, into a series of points and lines that are given to the galvos as a set of coordinates. Most SLA machines use a solid state laser to cure parts.</a:t>
            </a:r>
            <a:endPar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a:p>
            <a:endParaRPr lang="es-ES" dirty="0">
              <a:latin typeface="Muli" panose="02000503000000000000" pitchFamily="2" charset="0"/>
            </a:endParaRPr>
          </a:p>
        </p:txBody>
      </p:sp>
    </p:spTree>
    <p:extLst>
      <p:ext uri="{BB962C8B-B14F-4D97-AF65-F5344CB8AC3E}">
        <p14:creationId xmlns:p14="http://schemas.microsoft.com/office/powerpoint/2010/main" val="329123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t>Vat</a:t>
            </a:r>
            <a:r>
              <a:rPr lang="es-ES"/>
              <a:t> </a:t>
            </a:r>
            <a:r>
              <a:rPr lang="es-ES" err="1"/>
              <a:t>Photopolymerization</a:t>
            </a:r>
            <a:endParaRPr lang="es-ES"/>
          </a:p>
        </p:txBody>
      </p:sp>
      <p:sp>
        <p:nvSpPr>
          <p:cNvPr id="6" name="Google Shape;1029;p44"/>
          <p:cNvSpPr txBox="1">
            <a:spLocks/>
          </p:cNvSpPr>
          <p:nvPr/>
        </p:nvSpPr>
        <p:spPr>
          <a:xfrm>
            <a:off x="779049" y="138570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eaLnBrk="0" fontAlgn="base" hangingPunct="0">
              <a:spcBef>
                <a:spcPct val="0"/>
              </a:spcBef>
              <a:spcAft>
                <a:spcPct val="0"/>
              </a:spcAft>
              <a:buClrTx/>
              <a:buFont typeface="Arial" panose="020B0604020202020204" pitchFamily="34" charset="0"/>
              <a:buChar char="•"/>
            </a:pPr>
            <a:r>
              <a:rPr lang="en-US"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Direct Light Processing (DLP)</a:t>
            </a:r>
            <a:r>
              <a:rPr lang="es-E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 </a:t>
            </a:r>
            <a:r>
              <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The process works by using a projector. This projector cures a photopolymer resin, one layer at a time, curing the selected areas to be solidified according to the 3D printer model and leaving the surrounding areas uncured. Once one layer has been completed, the part is pulled up by one layer height (e.g. 50 microns) and the process repeats again.</a:t>
            </a:r>
          </a:p>
          <a:p>
            <a:pPr marL="285750" indent="-285750" eaLnBrk="0" fontAlgn="base" hangingPunct="0">
              <a:spcBef>
                <a:spcPct val="0"/>
              </a:spcBef>
              <a:spcAft>
                <a:spcPct val="0"/>
              </a:spcAft>
              <a:buClrTx/>
              <a:buFont typeface="Arial" panose="020B0604020202020204" pitchFamily="34" charset="0"/>
              <a:buChar char="•"/>
            </a:pPr>
            <a:endPar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a:p>
            <a:pPr eaLnBrk="0" fontAlgn="base" hangingPunct="0">
              <a:spcBef>
                <a:spcPct val="0"/>
              </a:spcBef>
              <a:spcAft>
                <a:spcPct val="0"/>
              </a:spcAft>
              <a:buClrTx/>
            </a:pPr>
            <a:r>
              <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DLP is overall very similar to SLA. However, there are subtle differences. Firstly, whereas DLP uses a projector, SLA instead uses a UV laser to cure the resin. When printing, the part is still pulled out of the resin layer by layer, but with DLP the whole layer can be created in one singular digital image projection, whereas with SLA the UV laser needs to scan the selected area to trace it. This means that DLP is faster than SLA in most cases.</a:t>
            </a:r>
          </a:p>
          <a:p>
            <a:pPr eaLnBrk="0" fontAlgn="base" hangingPunct="0">
              <a:spcBef>
                <a:spcPct val="0"/>
              </a:spcBef>
              <a:spcAft>
                <a:spcPct val="0"/>
              </a:spcAft>
              <a:buClrTx/>
            </a:pPr>
            <a:endPar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a:p>
            <a:endParaRPr lang="es-ES" dirty="0">
              <a:latin typeface="Muli" panose="02000503000000000000" pitchFamily="2" charset="0"/>
            </a:endParaRPr>
          </a:p>
        </p:txBody>
      </p:sp>
    </p:spTree>
    <p:extLst>
      <p:ext uri="{BB962C8B-B14F-4D97-AF65-F5344CB8AC3E}">
        <p14:creationId xmlns:p14="http://schemas.microsoft.com/office/powerpoint/2010/main" val="526311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err="1"/>
              <a:t>Vat</a:t>
            </a:r>
            <a:r>
              <a:rPr lang="es-ES"/>
              <a:t> </a:t>
            </a:r>
            <a:r>
              <a:rPr lang="es-ES" err="1"/>
              <a:t>Photopolymerization</a:t>
            </a:r>
            <a:r>
              <a:rPr lang="es-ES"/>
              <a:t> </a:t>
            </a:r>
            <a:r>
              <a:rPr lang="en"/>
              <a:t>process (SLA)</a:t>
            </a:r>
            <a:endParaRPr/>
          </a:p>
        </p:txBody>
      </p:sp>
      <p:pic>
        <p:nvPicPr>
          <p:cNvPr id="4" name="Imagen 3">
            <a:extLst>
              <a:ext uri="{FF2B5EF4-FFF2-40B4-BE49-F238E27FC236}">
                <a16:creationId xmlns:a16="http://schemas.microsoft.com/office/drawing/2014/main" id="{D9F859DA-AB07-4DB8-AE3F-43A38194B3B8}"/>
              </a:ext>
            </a:extLst>
          </p:cNvPr>
          <p:cNvPicPr>
            <a:picLocks noChangeAspect="1"/>
          </p:cNvPicPr>
          <p:nvPr/>
        </p:nvPicPr>
        <p:blipFill>
          <a:blip r:embed="rId3"/>
          <a:stretch>
            <a:fillRect/>
          </a:stretch>
        </p:blipFill>
        <p:spPr>
          <a:xfrm>
            <a:off x="0" y="1665645"/>
            <a:ext cx="9144000" cy="1812209"/>
          </a:xfrm>
          <a:prstGeom prst="rect">
            <a:avLst/>
          </a:prstGeom>
        </p:spPr>
      </p:pic>
    </p:spTree>
    <p:extLst>
      <p:ext uri="{BB962C8B-B14F-4D97-AF65-F5344CB8AC3E}">
        <p14:creationId xmlns:p14="http://schemas.microsoft.com/office/powerpoint/2010/main" val="99697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076056" y="3172350"/>
            <a:ext cx="3535250" cy="1017000"/>
          </a:xfrm>
          <a:prstGeom prst="rect">
            <a:avLst/>
          </a:prstGeom>
        </p:spPr>
        <p:txBody>
          <a:bodyPr spcFirstLastPara="1" wrap="square" lIns="91425" tIns="91425" rIns="91425" bIns="91425" anchor="ctr" anchorCtr="0">
            <a:noAutofit/>
          </a:bodyPr>
          <a:lstStyle/>
          <a:p>
            <a:pPr lvl="0" algn="ctr"/>
            <a:r>
              <a:rPr lang="en"/>
              <a:t>Vat </a:t>
            </a:r>
            <a:r>
              <a:rPr lang="es-ES" err="1"/>
              <a:t>Photopolymerization</a:t>
            </a:r>
            <a:r>
              <a:rPr lang="es-ES"/>
              <a:t> </a:t>
            </a:r>
            <a:r>
              <a:rPr lang="en"/>
              <a:t>parts</a:t>
            </a:r>
            <a:endParaRPr/>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8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jeCHKDxQQh0"/>
          <p:cNvPicPr>
            <a:picLocks noRot="1" noChangeAspect="1"/>
          </p:cNvPicPr>
          <p:nvPr>
            <a:videoFile r:link="rId1"/>
          </p:nvPr>
        </p:nvPicPr>
        <p:blipFill>
          <a:blip r:embed="rId5"/>
          <a:stretch>
            <a:fillRect/>
          </a:stretch>
        </p:blipFill>
        <p:spPr>
          <a:xfrm>
            <a:off x="487411" y="295085"/>
            <a:ext cx="7151825" cy="4022901"/>
          </a:xfrm>
          <a:prstGeom prst="rect">
            <a:avLst/>
          </a:prstGeom>
        </p:spPr>
      </p:pic>
    </p:spTree>
    <p:extLst>
      <p:ext uri="{BB962C8B-B14F-4D97-AF65-F5344CB8AC3E}">
        <p14:creationId xmlns:p14="http://schemas.microsoft.com/office/powerpoint/2010/main" val="2257429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966686" y="2876275"/>
            <a:ext cx="4909570" cy="369000"/>
          </a:xfrm>
          <a:prstGeom prst="rect">
            <a:avLst/>
          </a:prstGeom>
        </p:spPr>
        <p:txBody>
          <a:bodyPr spcFirstLastPara="1" wrap="square" lIns="91425" tIns="91425" rIns="91425" bIns="91425" anchor="t" anchorCtr="0">
            <a:noAutofit/>
          </a:bodyPr>
          <a:lstStyle/>
          <a:p>
            <a:pPr lvl="0"/>
            <a:r>
              <a:rPr lang="en" sz="1200" dirty="0">
                <a:latin typeface="Roboto" panose="02000000000000000000" pitchFamily="2" charset="0"/>
                <a:ea typeface="Roboto" panose="02000000000000000000" pitchFamily="2" charset="0"/>
                <a:cs typeface="Roboto" panose="02000000000000000000" pitchFamily="2" charset="0"/>
              </a:rPr>
              <a:t>—</a:t>
            </a:r>
            <a:r>
              <a:rPr lang="es-ES" sz="1200" dirty="0">
                <a:latin typeface="Roboto" panose="02000000000000000000" pitchFamily="2" charset="0"/>
                <a:ea typeface="Roboto" panose="02000000000000000000" pitchFamily="2" charset="0"/>
                <a:cs typeface="Roboto" panose="02000000000000000000" pitchFamily="2" charset="0"/>
              </a:rPr>
              <a:t>Material </a:t>
            </a:r>
            <a:r>
              <a:rPr lang="es-ES" sz="1200" dirty="0" err="1">
                <a:latin typeface="Roboto" panose="02000000000000000000" pitchFamily="2" charset="0"/>
                <a:ea typeface="Roboto" panose="02000000000000000000" pitchFamily="2" charset="0"/>
                <a:cs typeface="Roboto" panose="02000000000000000000" pitchFamily="2" charset="0"/>
              </a:rPr>
              <a:t>Jetting</a:t>
            </a:r>
            <a:r>
              <a:rPr lang="en" sz="1200" dirty="0">
                <a:latin typeface="Roboto" panose="02000000000000000000" pitchFamily="2" charset="0"/>
                <a:ea typeface="Roboto" panose="02000000000000000000" pitchFamily="2" charset="0"/>
                <a:cs typeface="Roboto" panose="02000000000000000000" pitchFamily="2" charset="0"/>
              </a:rPr>
              <a:t>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p>
            <a:pPr marL="0" lvl="0" indent="0"/>
            <a:r>
              <a:rPr lang="en" dirty="0"/>
              <a:t>“</a:t>
            </a:r>
            <a:r>
              <a:rPr lang="en-US" dirty="0"/>
              <a:t>Additive manufacturing process in</a:t>
            </a:r>
          </a:p>
          <a:p>
            <a:pPr marL="0" lvl="0" indent="0"/>
            <a:r>
              <a:rPr lang="en-US" dirty="0"/>
              <a:t>which droplets of feedstock material are selectively deposited</a:t>
            </a:r>
            <a:r>
              <a:rPr lang="en" dirty="0"/>
              <a:t>”</a:t>
            </a:r>
            <a:endParaRPr dirty="0"/>
          </a:p>
        </p:txBody>
      </p:sp>
    </p:spTree>
    <p:extLst>
      <p:ext uri="{BB962C8B-B14F-4D97-AF65-F5344CB8AC3E}">
        <p14:creationId xmlns:p14="http://schemas.microsoft.com/office/powerpoint/2010/main" val="867679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Material </a:t>
            </a:r>
            <a:r>
              <a:rPr lang="es-ES" err="1"/>
              <a:t>jetting</a:t>
            </a:r>
            <a:endParaRPr lang="es-ES"/>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bmk="">
                <a:solidFill>
                  <a:schemeClr val="tx1"/>
                </a:solidFill>
                <a:latin typeface="Muli" panose="02000503000000000000" pitchFamily="2" charset="0"/>
                <a:ea typeface="MS Mincho" panose="02020609040205080304" pitchFamily="49" charset="-128"/>
                <a:cs typeface="Calibri" panose="020F0502020204030204" pitchFamily="34" charset="0"/>
              </a:rPr>
              <a:t>Material jetting produces parts by jetting tiny droplets of liquid material onto the build platform and solidifying them with heat or light. Much like the standard 2D ink jetting process, a printhead with hundreds of material jets moves over a build platform, depositing material along an X-axis carrier, sweeping back and forth like the windshield wipers on a car and covering one whole layer in a single pass. One printhead can carry jets for multiple materials, allowing for multi-material printing, full-color printing, and dispensing disposable support structures, such as wax.</a:t>
            </a:r>
          </a:p>
          <a:p>
            <a:pPr algn="l"/>
            <a:endParaRPr lang="en-US">
              <a:solidFill>
                <a:schemeClr val="tx1"/>
              </a:solidFill>
              <a:latin typeface="Muli" panose="02000503000000000000" pitchFamily="2" charset="0"/>
            </a:endParaRPr>
          </a:p>
          <a:p>
            <a:pPr algn="l"/>
            <a:r>
              <a:rPr lang="en-US" b="0" i="0">
                <a:solidFill>
                  <a:schemeClr val="tx1"/>
                </a:solidFill>
                <a:effectLst/>
                <a:latin typeface="Muli" panose="02000503000000000000" pitchFamily="2" charset="0"/>
              </a:rPr>
              <a:t>Within the material jetting category there are a few distinct printing technologies. The three most common are </a:t>
            </a:r>
            <a:r>
              <a:rPr lang="en-US" b="0" i="0" err="1">
                <a:solidFill>
                  <a:schemeClr val="tx1"/>
                </a:solidFill>
                <a:effectLst/>
                <a:latin typeface="Muli" panose="02000503000000000000" pitchFamily="2" charset="0"/>
              </a:rPr>
              <a:t>PolyJet</a:t>
            </a:r>
            <a:r>
              <a:rPr lang="en-US" b="0" i="0">
                <a:solidFill>
                  <a:schemeClr val="tx1"/>
                </a:solidFill>
                <a:effectLst/>
                <a:latin typeface="Muli" panose="02000503000000000000" pitchFamily="2" charset="0"/>
              </a:rPr>
              <a:t>, </a:t>
            </a:r>
            <a:r>
              <a:rPr lang="en-US" b="0" i="0" err="1">
                <a:solidFill>
                  <a:schemeClr val="tx1"/>
                </a:solidFill>
                <a:effectLst/>
                <a:latin typeface="Muli" panose="02000503000000000000" pitchFamily="2" charset="0"/>
              </a:rPr>
              <a:t>NanoParticle</a:t>
            </a:r>
            <a:r>
              <a:rPr lang="en-US" b="0" i="0">
                <a:solidFill>
                  <a:schemeClr val="tx1"/>
                </a:solidFill>
                <a:effectLst/>
                <a:latin typeface="Muli" panose="02000503000000000000" pitchFamily="2" charset="0"/>
              </a:rPr>
              <a:t> Jetting (NPJ), and Drop-On Demand (DOD). </a:t>
            </a:r>
            <a:r>
              <a:rPr lang="en-US" b="0" i="0" err="1">
                <a:solidFill>
                  <a:schemeClr val="tx1"/>
                </a:solidFill>
                <a:effectLst/>
                <a:latin typeface="Muli" panose="02000503000000000000" pitchFamily="2" charset="0"/>
              </a:rPr>
              <a:t>PolyJet</a:t>
            </a:r>
            <a:r>
              <a:rPr lang="en-US" b="0" i="0">
                <a:solidFill>
                  <a:schemeClr val="tx1"/>
                </a:solidFill>
                <a:effectLst/>
                <a:latin typeface="Muli" panose="02000503000000000000" pitchFamily="2" charset="0"/>
              </a:rPr>
              <a:t> is by far the most popular.</a:t>
            </a:r>
          </a:p>
          <a:p>
            <a:pPr algn="l"/>
            <a:endParaRPr lang="en-US" b="0" i="0">
              <a:solidFill>
                <a:schemeClr val="tx1"/>
              </a:solidFill>
              <a:effectLst/>
              <a:latin typeface="Muli" panose="02000503000000000000" pitchFamily="2" charset="0"/>
            </a:endParaRPr>
          </a:p>
          <a:p>
            <a:pPr marL="285750" indent="-285750" algn="l">
              <a:buFont typeface="Arial" panose="020B0604020202020204" pitchFamily="34" charset="0"/>
              <a:buChar char="•"/>
            </a:pPr>
            <a:r>
              <a:rPr lang="en-US" b="1" i="0" err="1">
                <a:solidFill>
                  <a:schemeClr val="tx1"/>
                </a:solidFill>
                <a:effectLst/>
                <a:latin typeface="Muli" panose="02000503000000000000" pitchFamily="2" charset="0"/>
              </a:rPr>
              <a:t>PolyJet</a:t>
            </a:r>
            <a:r>
              <a:rPr lang="en-US" b="0" i="0">
                <a:solidFill>
                  <a:schemeClr val="tx1"/>
                </a:solidFill>
                <a:effectLst/>
                <a:latin typeface="Muli" panose="02000503000000000000" pitchFamily="2" charset="0"/>
              </a:rPr>
              <a:t>, the first material jetting technology, is patented and owned by </a:t>
            </a:r>
            <a:r>
              <a:rPr lang="en-US" b="1" i="0">
                <a:solidFill>
                  <a:schemeClr val="tx1"/>
                </a:solidFill>
                <a:effectLst/>
                <a:latin typeface="Muli" panose="02000503000000000000" pitchFamily="2" charset="0"/>
              </a:rPr>
              <a:t>Stratasys</a:t>
            </a:r>
            <a:r>
              <a:rPr lang="en-US" b="0" i="0">
                <a:solidFill>
                  <a:schemeClr val="tx1"/>
                </a:solidFill>
                <a:effectLst/>
                <a:latin typeface="Muli" panose="02000503000000000000" pitchFamily="2" charset="0"/>
              </a:rPr>
              <a:t> . It dispenses liquid photopolymer resin and easy-to-remove support material from the printhead, which is then cured by a UV light.</a:t>
            </a:r>
          </a:p>
          <a:p>
            <a:endParaRPr lang="es-ES">
              <a:latin typeface="Muli" panose="02000503000000000000" pitchFamily="2" charset="0"/>
            </a:endParaRPr>
          </a:p>
        </p:txBody>
      </p:sp>
    </p:spTree>
    <p:extLst>
      <p:ext uri="{BB962C8B-B14F-4D97-AF65-F5344CB8AC3E}">
        <p14:creationId xmlns:p14="http://schemas.microsoft.com/office/powerpoint/2010/main" val="813990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a:t>Material </a:t>
            </a:r>
            <a:r>
              <a:rPr lang="es-ES" err="1"/>
              <a:t>jetting</a:t>
            </a:r>
            <a:r>
              <a:rPr lang="es-ES"/>
              <a:t> </a:t>
            </a:r>
            <a:r>
              <a:rPr lang="en"/>
              <a:t>process (Polyjet)</a:t>
            </a:r>
            <a:endParaRPr/>
          </a:p>
        </p:txBody>
      </p:sp>
      <p:pic>
        <p:nvPicPr>
          <p:cNvPr id="4" name="Imagen 3">
            <a:extLst>
              <a:ext uri="{FF2B5EF4-FFF2-40B4-BE49-F238E27FC236}">
                <a16:creationId xmlns:a16="http://schemas.microsoft.com/office/drawing/2014/main" id="{93930599-C077-44E0-A51D-D3E7ADA6AE45}"/>
              </a:ext>
            </a:extLst>
          </p:cNvPr>
          <p:cNvPicPr>
            <a:picLocks noChangeAspect="1"/>
          </p:cNvPicPr>
          <p:nvPr/>
        </p:nvPicPr>
        <p:blipFill rotWithShape="1">
          <a:blip r:embed="rId3"/>
          <a:srcRect t="37928"/>
          <a:stretch/>
        </p:blipFill>
        <p:spPr>
          <a:xfrm>
            <a:off x="0" y="1547200"/>
            <a:ext cx="9144000" cy="1918036"/>
          </a:xfrm>
          <a:prstGeom prst="rect">
            <a:avLst/>
          </a:prstGeom>
        </p:spPr>
      </p:pic>
    </p:spTree>
    <p:extLst>
      <p:ext uri="{BB962C8B-B14F-4D97-AF65-F5344CB8AC3E}">
        <p14:creationId xmlns:p14="http://schemas.microsoft.com/office/powerpoint/2010/main" val="2772254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Material jetting parts</a:t>
            </a:r>
            <a:endParaRPr/>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7883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YJ-pP3D0AAY"/>
          <p:cNvPicPr>
            <a:picLocks noRot="1" noChangeAspect="1"/>
          </p:cNvPicPr>
          <p:nvPr>
            <a:videoFile r:link="rId1"/>
          </p:nvPr>
        </p:nvPicPr>
        <p:blipFill>
          <a:blip r:embed="rId5"/>
          <a:stretch>
            <a:fillRect/>
          </a:stretch>
        </p:blipFill>
        <p:spPr>
          <a:xfrm>
            <a:off x="539552" y="303498"/>
            <a:ext cx="7971632" cy="4484043"/>
          </a:xfrm>
          <a:prstGeom prst="rect">
            <a:avLst/>
          </a:prstGeom>
        </p:spPr>
      </p:pic>
    </p:spTree>
    <p:extLst>
      <p:ext uri="{BB962C8B-B14F-4D97-AF65-F5344CB8AC3E}">
        <p14:creationId xmlns:p14="http://schemas.microsoft.com/office/powerpoint/2010/main" val="1960513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7179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Introduction</a:t>
            </a:r>
            <a:endParaRPr sz="2700"/>
          </a:p>
        </p:txBody>
      </p:sp>
      <p:sp>
        <p:nvSpPr>
          <p:cNvPr id="1029" name="Google Shape;1029;p44"/>
          <p:cNvSpPr txBox="1">
            <a:spLocks noGrp="1"/>
          </p:cNvSpPr>
          <p:nvPr>
            <p:ph type="subTitle" idx="1"/>
          </p:nvPr>
        </p:nvSpPr>
        <p:spPr>
          <a:xfrm>
            <a:off x="599755" y="1559758"/>
            <a:ext cx="4030301" cy="2436106"/>
          </a:xfrm>
          <a:prstGeom prst="rect">
            <a:avLst/>
          </a:prstGeom>
        </p:spPr>
        <p:txBody>
          <a:bodyPr spcFirstLastPara="1" wrap="square" lIns="91425" tIns="91425" rIns="91425" bIns="91425" anchor="t" anchorCtr="0">
            <a:noAutofit/>
          </a:bodyPr>
          <a:lstStyle/>
          <a:p>
            <a:pPr marL="0" lvl="0" indent="0"/>
            <a:r>
              <a:rPr lang="es-ES" dirty="0"/>
              <a:t>In </a:t>
            </a:r>
            <a:r>
              <a:rPr lang="es-ES" dirty="0" err="1"/>
              <a:t>this</a:t>
            </a:r>
            <a:r>
              <a:rPr lang="es-ES" dirty="0"/>
              <a:t> </a:t>
            </a:r>
            <a:r>
              <a:rPr lang="es-ES" dirty="0" err="1"/>
              <a:t>unit</a:t>
            </a:r>
            <a:r>
              <a:rPr lang="es-ES" dirty="0"/>
              <a:t> </a:t>
            </a:r>
            <a:r>
              <a:rPr lang="en-US" dirty="0"/>
              <a:t>the student will obtained a basic knowledge of: </a:t>
            </a:r>
          </a:p>
          <a:p>
            <a:pPr marL="0" lvl="0" indent="0"/>
            <a:endParaRPr lang="en-US" dirty="0"/>
          </a:p>
          <a:p>
            <a:pPr lvl="0" indent="-317500">
              <a:buSzPts val="1400"/>
              <a:buFont typeface="Muli"/>
              <a:buChar char="●"/>
            </a:pPr>
            <a:r>
              <a:rPr lang="en-US" dirty="0"/>
              <a:t>Material Extrusion (MEX) process</a:t>
            </a:r>
          </a:p>
          <a:p>
            <a:pPr lvl="0" indent="-317500">
              <a:buSzPts val="1400"/>
              <a:buFont typeface="Muli"/>
              <a:buChar char="●"/>
            </a:pPr>
            <a:r>
              <a:rPr lang="en-US" dirty="0"/>
              <a:t>Polymer Materials and characteristics and their effects on MEX 3D printing</a:t>
            </a:r>
          </a:p>
          <a:p>
            <a:pPr lvl="0" indent="-317500">
              <a:buSzPts val="1400"/>
              <a:buFont typeface="Muli"/>
              <a:buChar char="●"/>
            </a:pPr>
            <a:r>
              <a:rPr lang="en-US" dirty="0"/>
              <a:t>Potential and limitations of Polymer MEX materials </a:t>
            </a:r>
          </a:p>
          <a:p>
            <a:pPr lvl="0" indent="-317500">
              <a:buSzPts val="1400"/>
              <a:buFont typeface="Muli"/>
              <a:buChar char="●"/>
            </a:pPr>
            <a:r>
              <a:rPr lang="en-US" dirty="0"/>
              <a:t>Real life applications for MEX</a:t>
            </a:r>
          </a:p>
          <a:p>
            <a:pPr marL="285750" lvl="0" indent="-285750">
              <a:buFont typeface="Arial" panose="020B0604020202020204" pitchFamily="34" charset="0"/>
              <a:buChar char="•"/>
            </a:pPr>
            <a:endParaRPr lang="en-US" dirty="0"/>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039" y="935474"/>
            <a:ext cx="3736856" cy="318821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2184401" y="2876275"/>
            <a:ext cx="4847770" cy="369000"/>
          </a:xfrm>
          <a:prstGeom prst="rect">
            <a:avLst/>
          </a:prstGeom>
        </p:spPr>
        <p:txBody>
          <a:bodyPr spcFirstLastPara="1" wrap="square" lIns="91425" tIns="91425" rIns="91425" bIns="91425" anchor="t" anchorCtr="0">
            <a:noAutofit/>
          </a:bodyPr>
          <a:lstStyle/>
          <a:p>
            <a:pPr lvl="0"/>
            <a:r>
              <a:rPr lang="en" sz="1200" dirty="0">
                <a:latin typeface="Roboto" panose="02000000000000000000" pitchFamily="2" charset="0"/>
                <a:ea typeface="Roboto" panose="02000000000000000000" pitchFamily="2" charset="0"/>
                <a:cs typeface="Roboto" panose="02000000000000000000" pitchFamily="2" charset="0"/>
              </a:rPr>
              <a:t>—</a:t>
            </a:r>
            <a:r>
              <a:rPr lang="en-US" sz="1200" dirty="0"/>
              <a:t>Binder Jetting,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370975" y="1707654"/>
            <a:ext cx="4530568" cy="1227881"/>
          </a:xfrm>
          <a:prstGeom prst="rect">
            <a:avLst/>
          </a:prstGeom>
        </p:spPr>
        <p:txBody>
          <a:bodyPr spcFirstLastPara="1" wrap="square" lIns="91425" tIns="91425" rIns="91425" bIns="91425" anchor="t" anchorCtr="0">
            <a:noAutofit/>
          </a:bodyPr>
          <a:lstStyle/>
          <a:p>
            <a:pPr marL="0" lvl="0" indent="0"/>
            <a:r>
              <a:rPr lang="en-US" dirty="0"/>
              <a:t>“Additive manufacturing process in which a liquid bonding agent is selectively deposited to join powder materials”</a:t>
            </a:r>
          </a:p>
        </p:txBody>
      </p:sp>
    </p:spTree>
    <p:extLst>
      <p:ext uri="{BB962C8B-B14F-4D97-AF65-F5344CB8AC3E}">
        <p14:creationId xmlns:p14="http://schemas.microsoft.com/office/powerpoint/2010/main" val="2844211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Binder </a:t>
            </a:r>
            <a:r>
              <a:rPr lang="es-ES" err="1"/>
              <a:t>Jetting</a:t>
            </a:r>
            <a:endParaRPr lang="es-ES"/>
          </a:p>
        </p:txBody>
      </p:sp>
      <p:sp>
        <p:nvSpPr>
          <p:cNvPr id="6" name="Google Shape;1029;p44"/>
          <p:cNvSpPr txBox="1">
            <a:spLocks/>
          </p:cNvSpPr>
          <p:nvPr/>
        </p:nvSpPr>
        <p:spPr>
          <a:xfrm>
            <a:off x="779049" y="138570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0" i="0">
                <a:solidFill>
                  <a:srgbClr val="262626"/>
                </a:solidFill>
                <a:effectLst/>
                <a:latin typeface="Muli" panose="02000503000000000000" pitchFamily="2" charset="0"/>
              </a:rPr>
              <a:t>Binder jetting produces parts by selectively depositing a binding agent over a powder bed. The build platform is first covered with a very thin layer of material powder. A printhead covered in inkjet nozzles then passes over, depositing a binding agent where the print is to be formed. Binder jetting printers can also print in color by depositing colored ink after the binding agent, before a new layer of powder covers the previous one.</a:t>
            </a:r>
          </a:p>
          <a:p>
            <a:endParaRPr lang="en-US">
              <a:solidFill>
                <a:srgbClr val="262626"/>
              </a:solidFill>
              <a:latin typeface="Muli" panose="02000503000000000000" pitchFamily="2" charset="0"/>
            </a:endParaRPr>
          </a:p>
          <a:p>
            <a:r>
              <a:rPr lang="en-US" b="0" i="0">
                <a:solidFill>
                  <a:srgbClr val="262626"/>
                </a:solidFill>
                <a:effectLst/>
                <a:latin typeface="Muli" panose="02000503000000000000" pitchFamily="2" charset="0"/>
              </a:rPr>
              <a:t>Once the final layer is finished, the part is left to cure in the powder and let the binding agent gain strength. Once removed from the powder bin, some kinds of materials are ready. However, if parts are for functional use, most need to be infiltrated and sintered, causing them to shrink by up to 40 percent.</a:t>
            </a:r>
            <a:endParaRPr lang="es-ES">
              <a:latin typeface="Muli" panose="02000503000000000000" pitchFamily="2" charset="0"/>
            </a:endParaRPr>
          </a:p>
          <a:p>
            <a:endParaRPr lang="es-ES">
              <a:latin typeface="Muli" panose="02000503000000000000" pitchFamily="2" charset="0"/>
            </a:endParaRPr>
          </a:p>
        </p:txBody>
      </p:sp>
    </p:spTree>
    <p:extLst>
      <p:ext uri="{BB962C8B-B14F-4D97-AF65-F5344CB8AC3E}">
        <p14:creationId xmlns:p14="http://schemas.microsoft.com/office/powerpoint/2010/main" val="219213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err="1"/>
              <a:t>Binder</a:t>
            </a:r>
            <a:r>
              <a:rPr lang="es-ES"/>
              <a:t> </a:t>
            </a:r>
            <a:r>
              <a:rPr lang="es-ES" err="1"/>
              <a:t>Jetting</a:t>
            </a:r>
            <a:r>
              <a:rPr lang="es-ES"/>
              <a:t> </a:t>
            </a:r>
            <a:r>
              <a:rPr lang="en"/>
              <a:t>process</a:t>
            </a:r>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9646"/>
            <a:ext cx="9144000" cy="1664208"/>
          </a:xfrm>
          <a:prstGeom prst="rect">
            <a:avLst/>
          </a:prstGeom>
        </p:spPr>
      </p:pic>
    </p:spTree>
    <p:extLst>
      <p:ext uri="{BB962C8B-B14F-4D97-AF65-F5344CB8AC3E}">
        <p14:creationId xmlns:p14="http://schemas.microsoft.com/office/powerpoint/2010/main" val="4242548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Binder jetting parts</a:t>
            </a:r>
            <a:endParaRPr/>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2786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RNNxEoXuvuw"/>
          <p:cNvPicPr>
            <a:picLocks noRot="1" noChangeAspect="1"/>
          </p:cNvPicPr>
          <p:nvPr>
            <a:videoFile r:link="rId1"/>
          </p:nvPr>
        </p:nvPicPr>
        <p:blipFill>
          <a:blip r:embed="rId5"/>
          <a:stretch>
            <a:fillRect/>
          </a:stretch>
        </p:blipFill>
        <p:spPr>
          <a:xfrm>
            <a:off x="219516" y="123478"/>
            <a:ext cx="7886836" cy="4436345"/>
          </a:xfrm>
          <a:prstGeom prst="rect">
            <a:avLst/>
          </a:prstGeom>
        </p:spPr>
      </p:pic>
    </p:spTree>
    <p:extLst>
      <p:ext uri="{BB962C8B-B14F-4D97-AF65-F5344CB8AC3E}">
        <p14:creationId xmlns:p14="http://schemas.microsoft.com/office/powerpoint/2010/main" val="987947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Mark the right sentence</a:t>
            </a:r>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dirty="0">
                <a:solidFill>
                  <a:srgbClr val="FF0000"/>
                </a:solidFill>
              </a:rPr>
              <a:t>FDM/FFF are commercial brands of Material Extrusion </a:t>
            </a:r>
          </a:p>
          <a:p>
            <a:pPr marL="285750" indent="-285750">
              <a:buFont typeface="Arial" panose="020B0604020202020204" pitchFamily="34" charset="0"/>
              <a:buChar char="•"/>
            </a:pPr>
            <a:r>
              <a:rPr lang="en-US" b="0" i="0" dirty="0">
                <a:solidFill>
                  <a:srgbClr val="262626"/>
                </a:solidFill>
                <a:effectLst/>
                <a:latin typeface="Muli" panose="02000503000000000000" pitchFamily="2" charset="0"/>
              </a:rPr>
              <a:t>Binder Jetting </a:t>
            </a:r>
            <a:r>
              <a:rPr lang="en-US" dirty="0">
                <a:solidFill>
                  <a:srgbClr val="262626"/>
                </a:solidFill>
                <a:latin typeface="Muli" panose="02000503000000000000" pitchFamily="2" charset="0"/>
              </a:rPr>
              <a:t>uses filaments</a:t>
            </a:r>
          </a:p>
          <a:p>
            <a:pPr marL="285750" indent="-285750">
              <a:buFont typeface="Arial" panose="020B0604020202020204" pitchFamily="34" charset="0"/>
              <a:buChar char="•"/>
            </a:pPr>
            <a:r>
              <a:rPr lang="en-US" b="0" i="0" dirty="0" err="1">
                <a:solidFill>
                  <a:schemeClr val="tx1"/>
                </a:solidFill>
                <a:effectLst/>
                <a:latin typeface="Muli" panose="02000503000000000000" pitchFamily="2" charset="0"/>
              </a:rPr>
              <a:t>PolyJet</a:t>
            </a:r>
            <a:r>
              <a:rPr lang="en-US" b="0" i="0" dirty="0">
                <a:solidFill>
                  <a:schemeClr val="tx1"/>
                </a:solidFill>
                <a:effectLst/>
                <a:latin typeface="Muli" panose="02000503000000000000" pitchFamily="2" charset="0"/>
              </a:rPr>
              <a:t> is by far the less popular technology in Material Jetting</a:t>
            </a:r>
          </a:p>
          <a:p>
            <a:pPr marL="285750" indent="-285750">
              <a:buFont typeface="Arial" panose="020B0604020202020204" pitchFamily="34" charset="0"/>
              <a:buChar char="•"/>
            </a:pPr>
            <a:r>
              <a:rPr lang="en-US" dirty="0">
                <a:solidFill>
                  <a:schemeClr val="tx1"/>
                </a:solidFill>
                <a:latin typeface="Muli" panose="02000503000000000000" pitchFamily="2" charset="0"/>
              </a:rPr>
              <a:t>SLA and SLS are the same technology, but the first one is a commercial brand.</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3D </a:t>
            </a:r>
            <a:r>
              <a:rPr lang="es-ES" err="1"/>
              <a:t>Printing</a:t>
            </a:r>
            <a:r>
              <a:rPr lang="es-ES"/>
              <a:t> </a:t>
            </a:r>
            <a:r>
              <a:rPr lang="es-ES" err="1"/>
              <a:t>materials</a:t>
            </a:r>
            <a:endParaRPr lang="es-ES"/>
          </a:p>
        </p:txBody>
      </p:sp>
      <p:sp>
        <p:nvSpPr>
          <p:cNvPr id="6" name="Google Shape;1029;p44"/>
          <p:cNvSpPr txBox="1">
            <a:spLocks/>
          </p:cNvSpPr>
          <p:nvPr/>
        </p:nvSpPr>
        <p:spPr>
          <a:xfrm>
            <a:off x="323528" y="1294073"/>
            <a:ext cx="3168352" cy="9361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rgbClr val="262626"/>
                </a:solidFill>
                <a:latin typeface="Muli" panose="02000503000000000000" pitchFamily="2" charset="0"/>
              </a:rPr>
              <a:t>The majority of 3D Printing materials can be separated into 2 groups; polymers and metals</a:t>
            </a:r>
          </a:p>
          <a:p>
            <a:endParaRPr lang="es-ES">
              <a:latin typeface="Muli" panose="02000503000000000000" pitchFamily="2" charset="0"/>
            </a:endParaRPr>
          </a:p>
        </p:txBody>
      </p:sp>
      <p:pic>
        <p:nvPicPr>
          <p:cNvPr id="4" name="Imagen 3">
            <a:extLst>
              <a:ext uri="{FF2B5EF4-FFF2-40B4-BE49-F238E27FC236}">
                <a16:creationId xmlns:a16="http://schemas.microsoft.com/office/drawing/2014/main" id="{E4855482-EF91-44E7-9B8E-9CA3813AC9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063869"/>
            <a:ext cx="4660973" cy="3671062"/>
          </a:xfrm>
          <a:prstGeom prst="rect">
            <a:avLst/>
          </a:prstGeom>
          <a:noFill/>
          <a:ln>
            <a:noFill/>
          </a:ln>
        </p:spPr>
      </p:pic>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Tree>
    <p:extLst>
      <p:ext uri="{BB962C8B-B14F-4D97-AF65-F5344CB8AC3E}">
        <p14:creationId xmlns:p14="http://schemas.microsoft.com/office/powerpoint/2010/main" val="4221793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28733"/>
            <a:ext cx="6995700" cy="566400"/>
          </a:xfrm>
        </p:spPr>
        <p:txBody>
          <a:bodyPr/>
          <a:lstStyle/>
          <a:p>
            <a:r>
              <a:rPr lang="es-ES" err="1"/>
              <a:t>Feedstock</a:t>
            </a:r>
            <a:endParaRPr lang="es-ES">
              <a:latin typeface="Roboto"/>
              <a:ea typeface="Roboto"/>
            </a:endParaRPr>
          </a:p>
        </p:txBody>
      </p:sp>
      <p:sp>
        <p:nvSpPr>
          <p:cNvPr id="6" name="Google Shape;1029;p44"/>
          <p:cNvSpPr txBox="1">
            <a:spLocks/>
          </p:cNvSpPr>
          <p:nvPr/>
        </p:nvSpPr>
        <p:spPr>
          <a:xfrm>
            <a:off x="529046" y="1059582"/>
            <a:ext cx="4619018" cy="30243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Muli"/>
              </a:rPr>
              <a:t>According to ISO/ASTM 52900:2015, </a:t>
            </a:r>
            <a:r>
              <a:rPr lang="en-US" b="1" dirty="0">
                <a:latin typeface="Muli"/>
              </a:rPr>
              <a:t>feedstock</a:t>
            </a:r>
            <a:r>
              <a:rPr lang="en-US" dirty="0">
                <a:latin typeface="Muli"/>
              </a:rPr>
              <a:t> is bulk raw material supplied to the additive manufacturing building process. MEX uses mainly filaments as feedstock. Polymer raw materials for MEX are made into continuous filaments after raw materials are processed into polymers and transformed into pellets. </a:t>
            </a:r>
          </a:p>
          <a:p>
            <a:endParaRPr lang="en-US" dirty="0">
              <a:latin typeface="Muli"/>
            </a:endParaRPr>
          </a:p>
          <a:p>
            <a:r>
              <a:rPr lang="en-US" dirty="0">
                <a:latin typeface="Muli"/>
              </a:rPr>
              <a:t>For example, for PLA filaments, the process would begin with corn fermentation (corn to Lactic Acid), condensation (Lactide) and polymerization (Polylactic acid; PLA). After that, the material is pelletized and extruded into filaments for final use.</a:t>
            </a:r>
            <a:endParaRPr lang="es-ES" dirty="0">
              <a:latin typeface="Muli"/>
            </a:endParaRPr>
          </a:p>
        </p:txBody>
      </p:sp>
      <p:pic>
        <p:nvPicPr>
          <p:cNvPr id="4" name="Imagen 3">
            <a:extLst>
              <a:ext uri="{FF2B5EF4-FFF2-40B4-BE49-F238E27FC236}">
                <a16:creationId xmlns:a16="http://schemas.microsoft.com/office/drawing/2014/main" id="{6DA37E47-F378-450A-ADED-5934328A8A3C}"/>
              </a:ext>
            </a:extLst>
          </p:cNvPr>
          <p:cNvPicPr>
            <a:picLocks noChangeAspect="1"/>
          </p:cNvPicPr>
          <p:nvPr/>
        </p:nvPicPr>
        <p:blipFill>
          <a:blip r:embed="rId3"/>
          <a:stretch>
            <a:fillRect/>
          </a:stretch>
        </p:blipFill>
        <p:spPr>
          <a:xfrm>
            <a:off x="5148064" y="1463858"/>
            <a:ext cx="2816536" cy="2359800"/>
          </a:xfrm>
          <a:prstGeom prst="rect">
            <a:avLst/>
          </a:prstGeom>
        </p:spPr>
      </p:pic>
    </p:spTree>
    <p:extLst>
      <p:ext uri="{BB962C8B-B14F-4D97-AF65-F5344CB8AC3E}">
        <p14:creationId xmlns:p14="http://schemas.microsoft.com/office/powerpoint/2010/main" val="3119747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xfrm>
            <a:off x="221869" y="915567"/>
            <a:ext cx="2724900" cy="864372"/>
          </a:xfrm>
          <a:prstGeom prst="rect">
            <a:avLst/>
          </a:prstGeom>
        </p:spPr>
        <p:txBody>
          <a:bodyPr spcFirstLastPara="1" wrap="square" lIns="91425" tIns="91425" rIns="91425" bIns="91425" anchor="b" anchorCtr="0">
            <a:noAutofit/>
          </a:bodyPr>
          <a:lstStyle/>
          <a:p>
            <a:pPr lvl="0"/>
            <a:r>
              <a:rPr lang="es-ES" err="1"/>
              <a:t>Feedstock</a:t>
            </a:r>
            <a:r>
              <a:rPr lang="es-ES"/>
              <a:t>.</a:t>
            </a:r>
            <a:br>
              <a:rPr lang="es-ES"/>
            </a:br>
            <a:r>
              <a:rPr lang="es-ES"/>
              <a:t>MEX </a:t>
            </a:r>
            <a:r>
              <a:rPr lang="es-ES" err="1"/>
              <a:t>materials</a:t>
            </a:r>
            <a:endParaRPr/>
          </a:p>
        </p:txBody>
      </p:sp>
      <p:sp>
        <p:nvSpPr>
          <p:cNvPr id="3625" name="Google Shape;3625;p59"/>
          <p:cNvSpPr txBox="1">
            <a:spLocks noGrp="1"/>
          </p:cNvSpPr>
          <p:nvPr>
            <p:ph type="subTitle" idx="4"/>
          </p:nvPr>
        </p:nvSpPr>
        <p:spPr>
          <a:xfrm>
            <a:off x="3533400" y="1842710"/>
            <a:ext cx="2177400" cy="369000"/>
          </a:xfrm>
          <a:prstGeom prst="rect">
            <a:avLst/>
          </a:prstGeom>
        </p:spPr>
        <p:txBody>
          <a:bodyPr spcFirstLastPara="1" wrap="square" lIns="91425" tIns="91425" rIns="91425" bIns="91425" anchor="t" anchorCtr="0">
            <a:noAutofit/>
          </a:bodyPr>
          <a:lstStyle/>
          <a:p>
            <a:pPr marL="0" lvl="0" indent="0"/>
            <a:r>
              <a:rPr lang="es-ES" err="1"/>
              <a:t>Polymers</a:t>
            </a:r>
            <a:endParaRPr lang="es-ES"/>
          </a:p>
        </p:txBody>
      </p:sp>
      <p:sp>
        <p:nvSpPr>
          <p:cNvPr id="3626" name="Google Shape;3626;p59"/>
          <p:cNvSpPr txBox="1">
            <a:spLocks noGrp="1"/>
          </p:cNvSpPr>
          <p:nvPr>
            <p:ph type="subTitle" idx="5"/>
          </p:nvPr>
        </p:nvSpPr>
        <p:spPr>
          <a:xfrm>
            <a:off x="6333400" y="1842710"/>
            <a:ext cx="2177400" cy="369000"/>
          </a:xfrm>
          <a:prstGeom prst="rect">
            <a:avLst/>
          </a:prstGeom>
        </p:spPr>
        <p:txBody>
          <a:bodyPr spcFirstLastPara="1" wrap="square" lIns="91425" tIns="91425" rIns="91425" bIns="91425" anchor="t" anchorCtr="0">
            <a:noAutofit/>
          </a:bodyPr>
          <a:lstStyle/>
          <a:p>
            <a:pPr marL="0" lvl="0" indent="0"/>
            <a:r>
              <a:rPr lang="es-ES" err="1"/>
              <a:t>Composites</a:t>
            </a:r>
            <a:endParaRPr lang="es-ES"/>
          </a:p>
        </p:txBody>
      </p:sp>
      <p:sp>
        <p:nvSpPr>
          <p:cNvPr id="3627" name="Google Shape;3627;p59"/>
          <p:cNvSpPr txBox="1">
            <a:spLocks noGrp="1"/>
          </p:cNvSpPr>
          <p:nvPr>
            <p:ph type="subTitle" idx="6"/>
          </p:nvPr>
        </p:nvSpPr>
        <p:spPr>
          <a:xfrm>
            <a:off x="4927175" y="3858934"/>
            <a:ext cx="2177400" cy="369000"/>
          </a:xfrm>
          <a:prstGeom prst="rect">
            <a:avLst/>
          </a:prstGeom>
        </p:spPr>
        <p:txBody>
          <a:bodyPr spcFirstLastPara="1" wrap="square" lIns="91425" tIns="91425" rIns="91425" bIns="91425" anchor="t" anchorCtr="0">
            <a:noAutofit/>
          </a:bodyPr>
          <a:lstStyle/>
          <a:p>
            <a:pPr marL="0" lvl="0" indent="0"/>
            <a:r>
              <a:rPr lang="es-ES"/>
              <a:t>Metal </a:t>
            </a:r>
            <a:r>
              <a:rPr lang="es-ES" err="1"/>
              <a:t>infused</a:t>
            </a:r>
            <a:r>
              <a:rPr lang="es-ES"/>
              <a:t> </a:t>
            </a:r>
            <a:r>
              <a:rPr lang="es-ES" err="1"/>
              <a:t>polymers</a:t>
            </a:r>
            <a:r>
              <a:rPr lang="es-ES"/>
              <a:t> </a:t>
            </a:r>
          </a:p>
        </p:txBody>
      </p:sp>
      <p:sp>
        <p:nvSpPr>
          <p:cNvPr id="16" name="CuadroTexto 15">
            <a:extLst>
              <a:ext uri="{FF2B5EF4-FFF2-40B4-BE49-F238E27FC236}">
                <a16:creationId xmlns:a16="http://schemas.microsoft.com/office/drawing/2014/main" id="{83A1C374-BCC0-48D6-BFD2-B79DDE0B423C}"/>
              </a:ext>
            </a:extLst>
          </p:cNvPr>
          <p:cNvSpPr txBox="1"/>
          <p:nvPr/>
        </p:nvSpPr>
        <p:spPr>
          <a:xfrm>
            <a:off x="82238" y="1944917"/>
            <a:ext cx="3004162" cy="954107"/>
          </a:xfrm>
          <a:prstGeom prst="rect">
            <a:avLst/>
          </a:prstGeom>
          <a:noFill/>
        </p:spPr>
        <p:txBody>
          <a:bodyPr wrap="square" lIns="91440" tIns="45720" rIns="91440" bIns="45720" anchor="t">
            <a:spAutoFit/>
          </a:bodyPr>
          <a:lstStyle/>
          <a:p>
            <a:r>
              <a:rPr lang="en-US">
                <a:solidFill>
                  <a:srgbClr val="262626"/>
                </a:solidFill>
                <a:latin typeface="Muli"/>
              </a:rPr>
              <a:t>There are many different types of materials used in 3D Printing, but along this unit, we focus mainly in three of them: </a:t>
            </a:r>
            <a:endParaRPr lang="en-US">
              <a:solidFill>
                <a:srgbClr val="262626"/>
              </a:solidFill>
              <a:latin typeface="Muli" panose="02000503000000000000" pitchFamily="2" charset="0"/>
            </a:endParaRPr>
          </a:p>
        </p:txBody>
      </p:sp>
      <p:pic>
        <p:nvPicPr>
          <p:cNvPr id="4" name="Imagen 3">
            <a:extLst>
              <a:ext uri="{FF2B5EF4-FFF2-40B4-BE49-F238E27FC236}">
                <a16:creationId xmlns:a16="http://schemas.microsoft.com/office/drawing/2014/main" id="{BA38C556-880A-4264-A9EC-41C5599D7164}"/>
              </a:ext>
            </a:extLst>
          </p:cNvPr>
          <p:cNvPicPr>
            <a:picLocks noChangeAspect="1"/>
          </p:cNvPicPr>
          <p:nvPr/>
        </p:nvPicPr>
        <p:blipFill>
          <a:blip r:embed="rId3"/>
          <a:stretch>
            <a:fillRect/>
          </a:stretch>
        </p:blipFill>
        <p:spPr>
          <a:xfrm>
            <a:off x="4316629" y="535593"/>
            <a:ext cx="610546" cy="1275606"/>
          </a:xfrm>
          <a:prstGeom prst="rect">
            <a:avLst/>
          </a:prstGeom>
        </p:spPr>
      </p:pic>
      <p:pic>
        <p:nvPicPr>
          <p:cNvPr id="12" name="Imagen 11">
            <a:extLst>
              <a:ext uri="{FF2B5EF4-FFF2-40B4-BE49-F238E27FC236}">
                <a16:creationId xmlns:a16="http://schemas.microsoft.com/office/drawing/2014/main" id="{A6F97545-49BD-4A78-92AB-1A2449FC7257}"/>
              </a:ext>
            </a:extLst>
          </p:cNvPr>
          <p:cNvPicPr>
            <a:picLocks noChangeAspect="1"/>
          </p:cNvPicPr>
          <p:nvPr/>
        </p:nvPicPr>
        <p:blipFill>
          <a:blip r:embed="rId4"/>
          <a:stretch>
            <a:fillRect/>
          </a:stretch>
        </p:blipFill>
        <p:spPr>
          <a:xfrm>
            <a:off x="5247168" y="2931791"/>
            <a:ext cx="1537413" cy="753271"/>
          </a:xfrm>
          <a:prstGeom prst="rect">
            <a:avLst/>
          </a:prstGeom>
        </p:spPr>
      </p:pic>
      <p:pic>
        <p:nvPicPr>
          <p:cNvPr id="14" name="Imagen 13">
            <a:extLst>
              <a:ext uri="{FF2B5EF4-FFF2-40B4-BE49-F238E27FC236}">
                <a16:creationId xmlns:a16="http://schemas.microsoft.com/office/drawing/2014/main" id="{E322A7D2-7611-4257-8E16-6A01D34A9CA9}"/>
              </a:ext>
            </a:extLst>
          </p:cNvPr>
          <p:cNvPicPr>
            <a:picLocks noChangeAspect="1"/>
          </p:cNvPicPr>
          <p:nvPr/>
        </p:nvPicPr>
        <p:blipFill>
          <a:blip r:embed="rId5"/>
          <a:stretch>
            <a:fillRect/>
          </a:stretch>
        </p:blipFill>
        <p:spPr>
          <a:xfrm>
            <a:off x="6876256" y="682175"/>
            <a:ext cx="1127015" cy="1129024"/>
          </a:xfrm>
          <a:prstGeom prst="rect">
            <a:avLst/>
          </a:prstGeom>
        </p:spPr>
      </p:pic>
    </p:spTree>
    <p:extLst>
      <p:ext uri="{BB962C8B-B14F-4D97-AF65-F5344CB8AC3E}">
        <p14:creationId xmlns:p14="http://schemas.microsoft.com/office/powerpoint/2010/main" val="2204096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34"/>
        <p:cNvGrpSpPr/>
        <p:nvPr/>
      </p:nvGrpSpPr>
      <p:grpSpPr>
        <a:xfrm>
          <a:off x="0" y="0"/>
          <a:ext cx="0" cy="0"/>
          <a:chOff x="0" y="0"/>
          <a:chExt cx="0" cy="0"/>
        </a:xfrm>
      </p:grpSpPr>
      <p:sp>
        <p:nvSpPr>
          <p:cNvPr id="3635" name="Google Shape;3635;p60"/>
          <p:cNvSpPr txBox="1">
            <a:spLocks noGrp="1"/>
          </p:cNvSpPr>
          <p:nvPr>
            <p:ph type="title"/>
          </p:nvPr>
        </p:nvSpPr>
        <p:spPr>
          <a:xfrm>
            <a:off x="97251" y="1651539"/>
            <a:ext cx="3294000" cy="126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a:t>MEX </a:t>
            </a:r>
            <a:r>
              <a:rPr lang="es-ES" err="1"/>
              <a:t>materials</a:t>
            </a:r>
            <a:r>
              <a:rPr lang="es-ES"/>
              <a:t>. </a:t>
            </a:r>
            <a:r>
              <a:rPr lang="es-ES" err="1"/>
              <a:t>Polymers</a:t>
            </a:r>
            <a:endParaRPr/>
          </a:p>
        </p:txBody>
      </p:sp>
      <p:sp>
        <p:nvSpPr>
          <p:cNvPr id="3636" name="Google Shape;3636;p60"/>
          <p:cNvSpPr/>
          <p:nvPr/>
        </p:nvSpPr>
        <p:spPr>
          <a:xfrm>
            <a:off x="3347864" y="997650"/>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60"/>
          <p:cNvSpPr/>
          <p:nvPr/>
        </p:nvSpPr>
        <p:spPr>
          <a:xfrm>
            <a:off x="3347864" y="1891063"/>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60"/>
          <p:cNvSpPr/>
          <p:nvPr/>
        </p:nvSpPr>
        <p:spPr>
          <a:xfrm>
            <a:off x="3347864" y="2784488"/>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60"/>
          <p:cNvSpPr/>
          <p:nvPr/>
        </p:nvSpPr>
        <p:spPr>
          <a:xfrm>
            <a:off x="3347864" y="3730138"/>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60"/>
          <p:cNvSpPr txBox="1">
            <a:spLocks noGrp="1"/>
          </p:cNvSpPr>
          <p:nvPr>
            <p:ph type="subTitle" idx="1"/>
          </p:nvPr>
        </p:nvSpPr>
        <p:spPr>
          <a:xfrm>
            <a:off x="3986501" y="989700"/>
            <a:ext cx="4297910" cy="563400"/>
          </a:xfrm>
          <a:prstGeom prst="rect">
            <a:avLst/>
          </a:prstGeom>
        </p:spPr>
        <p:txBody>
          <a:bodyPr spcFirstLastPara="1" wrap="square" lIns="91425" tIns="91425" rIns="91425" bIns="91425" anchor="t" anchorCtr="0">
            <a:noAutofit/>
          </a:bodyPr>
          <a:lstStyle/>
          <a:p>
            <a:pPr marL="0" indent="0"/>
            <a:r>
              <a:rPr lang="en-US" b="1">
                <a:solidFill>
                  <a:srgbClr val="262626"/>
                </a:solidFill>
                <a:latin typeface="Muli" panose="02000503000000000000" pitchFamily="2" charset="0"/>
              </a:rPr>
              <a:t>Polymers</a:t>
            </a:r>
            <a:r>
              <a:rPr lang="en-US">
                <a:solidFill>
                  <a:srgbClr val="262626"/>
                </a:solidFill>
                <a:latin typeface="Muli" panose="02000503000000000000" pitchFamily="2" charset="0"/>
              </a:rPr>
              <a:t> come in many different forms and their diversity of properties sees them used for a wide range of applications. </a:t>
            </a:r>
          </a:p>
        </p:txBody>
      </p:sp>
      <p:sp>
        <p:nvSpPr>
          <p:cNvPr id="3641" name="Google Shape;3641;p60"/>
          <p:cNvSpPr txBox="1">
            <a:spLocks noGrp="1"/>
          </p:cNvSpPr>
          <p:nvPr>
            <p:ph type="subTitle" idx="2"/>
          </p:nvPr>
        </p:nvSpPr>
        <p:spPr>
          <a:xfrm>
            <a:off x="3986500" y="1881275"/>
            <a:ext cx="4451527" cy="563400"/>
          </a:xfrm>
          <a:prstGeom prst="rect">
            <a:avLst/>
          </a:prstGeom>
        </p:spPr>
        <p:txBody>
          <a:bodyPr spcFirstLastPara="1" wrap="square" lIns="91425" tIns="91425" rIns="91425" bIns="91425" anchor="t" anchorCtr="0">
            <a:noAutofit/>
          </a:bodyPr>
          <a:lstStyle/>
          <a:p>
            <a:pPr marL="0" lvl="0" indent="0"/>
            <a:r>
              <a:rPr lang="en-US">
                <a:solidFill>
                  <a:srgbClr val="262626"/>
                </a:solidFill>
                <a:latin typeface="Muli" panose="02000503000000000000" pitchFamily="2" charset="0"/>
              </a:rPr>
              <a:t>Polymers are found in everything from adhesives to biomedical devices.</a:t>
            </a:r>
            <a:endParaRPr lang="es-ES"/>
          </a:p>
        </p:txBody>
      </p:sp>
      <p:sp>
        <p:nvSpPr>
          <p:cNvPr id="3642" name="Google Shape;3642;p60"/>
          <p:cNvSpPr txBox="1">
            <a:spLocks noGrp="1"/>
          </p:cNvSpPr>
          <p:nvPr>
            <p:ph type="subTitle" idx="3"/>
          </p:nvPr>
        </p:nvSpPr>
        <p:spPr>
          <a:xfrm>
            <a:off x="3986500" y="2757013"/>
            <a:ext cx="4667551" cy="563400"/>
          </a:xfrm>
          <a:prstGeom prst="rect">
            <a:avLst/>
          </a:prstGeom>
        </p:spPr>
        <p:txBody>
          <a:bodyPr spcFirstLastPara="1" wrap="square" lIns="91425" tIns="91425" rIns="91425" bIns="91425" anchor="t" anchorCtr="0">
            <a:noAutofit/>
          </a:bodyPr>
          <a:lstStyle/>
          <a:p>
            <a:pPr marL="0" indent="0"/>
            <a:r>
              <a:rPr lang="en-US">
                <a:solidFill>
                  <a:srgbClr val="262626"/>
                </a:solidFill>
                <a:latin typeface="Muli" panose="02000503000000000000" pitchFamily="2" charset="0"/>
              </a:rPr>
              <a:t>Today, the polymer industry is larger than the steel, aluminum and copper industries combined. </a:t>
            </a:r>
          </a:p>
        </p:txBody>
      </p:sp>
      <p:sp>
        <p:nvSpPr>
          <p:cNvPr id="3643" name="Google Shape;3643;p60"/>
          <p:cNvSpPr txBox="1">
            <a:spLocks noGrp="1"/>
          </p:cNvSpPr>
          <p:nvPr>
            <p:ph type="subTitle" idx="4"/>
          </p:nvPr>
        </p:nvSpPr>
        <p:spPr>
          <a:xfrm>
            <a:off x="3986500" y="3722200"/>
            <a:ext cx="3947471" cy="563400"/>
          </a:xfrm>
          <a:prstGeom prst="rect">
            <a:avLst/>
          </a:prstGeom>
        </p:spPr>
        <p:txBody>
          <a:bodyPr spcFirstLastPara="1" wrap="square" lIns="91425" tIns="91425" rIns="91425" bIns="91425" anchor="t" anchorCtr="0">
            <a:noAutofit/>
          </a:bodyPr>
          <a:lstStyle/>
          <a:p>
            <a:pPr marL="0" lvl="0" indent="0"/>
            <a:r>
              <a:rPr lang="en-US">
                <a:solidFill>
                  <a:srgbClr val="262626"/>
                </a:solidFill>
                <a:latin typeface="Muli" panose="02000503000000000000" pitchFamily="2" charset="0"/>
              </a:rPr>
              <a:t>Polymers in 3D printing generally come in three different forms: filament, resin and powder.</a:t>
            </a:r>
            <a:endParaRPr lang="es-ES"/>
          </a:p>
        </p:txBody>
      </p:sp>
      <p:cxnSp>
        <p:nvCxnSpPr>
          <p:cNvPr id="3648" name="Google Shape;3648;p60"/>
          <p:cNvCxnSpPr>
            <a:endCxn id="3637" idx="0"/>
          </p:cNvCxnSpPr>
          <p:nvPr/>
        </p:nvCxnSpPr>
        <p:spPr>
          <a:xfrm flipH="1">
            <a:off x="3621464" y="1555063"/>
            <a:ext cx="9600" cy="336000"/>
          </a:xfrm>
          <a:prstGeom prst="straightConnector1">
            <a:avLst/>
          </a:prstGeom>
          <a:noFill/>
          <a:ln w="19050" cap="flat" cmpd="sng">
            <a:solidFill>
              <a:schemeClr val="accent2"/>
            </a:solidFill>
            <a:prstDash val="dot"/>
            <a:round/>
            <a:headEnd type="none" w="med" len="med"/>
            <a:tailEnd type="none" w="med" len="med"/>
          </a:ln>
        </p:spPr>
      </p:cxnSp>
      <p:cxnSp>
        <p:nvCxnSpPr>
          <p:cNvPr id="3649" name="Google Shape;3649;p60"/>
          <p:cNvCxnSpPr/>
          <p:nvPr/>
        </p:nvCxnSpPr>
        <p:spPr>
          <a:xfrm flipH="1">
            <a:off x="3621464" y="2450025"/>
            <a:ext cx="9600" cy="336000"/>
          </a:xfrm>
          <a:prstGeom prst="straightConnector1">
            <a:avLst/>
          </a:prstGeom>
          <a:noFill/>
          <a:ln w="19050" cap="flat" cmpd="sng">
            <a:solidFill>
              <a:schemeClr val="accent2"/>
            </a:solidFill>
            <a:prstDash val="dot"/>
            <a:round/>
            <a:headEnd type="none" w="med" len="med"/>
            <a:tailEnd type="none" w="med" len="med"/>
          </a:ln>
        </p:spPr>
      </p:cxnSp>
      <p:cxnSp>
        <p:nvCxnSpPr>
          <p:cNvPr id="3650" name="Google Shape;3650;p60"/>
          <p:cNvCxnSpPr/>
          <p:nvPr/>
        </p:nvCxnSpPr>
        <p:spPr>
          <a:xfrm flipH="1">
            <a:off x="3621464" y="3363063"/>
            <a:ext cx="9600" cy="336000"/>
          </a:xfrm>
          <a:prstGeom prst="straightConnector1">
            <a:avLst/>
          </a:prstGeom>
          <a:noFill/>
          <a:ln w="19050" cap="flat" cmpd="sng">
            <a:solidFill>
              <a:schemeClr val="accent2"/>
            </a:solidFill>
            <a:prstDash val="dot"/>
            <a:round/>
            <a:headEnd type="none" w="med" len="med"/>
            <a:tailEnd type="none" w="med" len="med"/>
          </a:ln>
        </p:spPr>
      </p:cxnSp>
      <p:grpSp>
        <p:nvGrpSpPr>
          <p:cNvPr id="18" name="Google Shape;13156;p87">
            <a:extLst>
              <a:ext uri="{FF2B5EF4-FFF2-40B4-BE49-F238E27FC236}">
                <a16:creationId xmlns:a16="http://schemas.microsoft.com/office/drawing/2014/main" id="{4C6C2000-C17E-4FFA-9297-57F9C5924A9F}"/>
              </a:ext>
            </a:extLst>
          </p:cNvPr>
          <p:cNvGrpSpPr/>
          <p:nvPr/>
        </p:nvGrpSpPr>
        <p:grpSpPr>
          <a:xfrm>
            <a:off x="3454587" y="1993960"/>
            <a:ext cx="349497" cy="349524"/>
            <a:chOff x="-63252250" y="1930850"/>
            <a:chExt cx="319000" cy="319025"/>
          </a:xfrm>
          <a:solidFill>
            <a:srgbClr val="FF7414"/>
          </a:solidFill>
        </p:grpSpPr>
        <p:sp>
          <p:nvSpPr>
            <p:cNvPr id="19" name="Google Shape;13157;p87">
              <a:extLst>
                <a:ext uri="{FF2B5EF4-FFF2-40B4-BE49-F238E27FC236}">
                  <a16:creationId xmlns:a16="http://schemas.microsoft.com/office/drawing/2014/main" id="{21C51D56-881A-4718-9FD6-62088073873B}"/>
                </a:ext>
              </a:extLst>
            </p:cNvPr>
            <p:cNvSpPr/>
            <p:nvPr/>
          </p:nvSpPr>
          <p:spPr>
            <a:xfrm>
              <a:off x="-63252250" y="1930850"/>
              <a:ext cx="319000" cy="319025"/>
            </a:xfrm>
            <a:custGeom>
              <a:avLst/>
              <a:gdLst/>
              <a:ahLst/>
              <a:cxnLst/>
              <a:rect l="l" t="t" r="r" b="b"/>
              <a:pathLst>
                <a:path w="12760" h="12761" extrusionOk="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158;p87">
              <a:extLst>
                <a:ext uri="{FF2B5EF4-FFF2-40B4-BE49-F238E27FC236}">
                  <a16:creationId xmlns:a16="http://schemas.microsoft.com/office/drawing/2014/main" id="{FBC80A70-024E-4F46-91D0-5E7F6564733F}"/>
                </a:ext>
              </a:extLst>
            </p:cNvPr>
            <p:cNvSpPr/>
            <p:nvPr/>
          </p:nvSpPr>
          <p:spPr>
            <a:xfrm>
              <a:off x="-63160900" y="2021425"/>
              <a:ext cx="137850" cy="137850"/>
            </a:xfrm>
            <a:custGeom>
              <a:avLst/>
              <a:gdLst/>
              <a:ahLst/>
              <a:cxnLst/>
              <a:rect l="l" t="t" r="r" b="b"/>
              <a:pathLst>
                <a:path w="5514" h="5514" extrusionOk="0">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2614;p85">
            <a:extLst>
              <a:ext uri="{FF2B5EF4-FFF2-40B4-BE49-F238E27FC236}">
                <a16:creationId xmlns:a16="http://schemas.microsoft.com/office/drawing/2014/main" id="{405BD29D-06E5-4134-84E7-8EDD69F6DDF7}"/>
              </a:ext>
            </a:extLst>
          </p:cNvPr>
          <p:cNvGrpSpPr/>
          <p:nvPr/>
        </p:nvGrpSpPr>
        <p:grpSpPr>
          <a:xfrm>
            <a:off x="3482687" y="2907497"/>
            <a:ext cx="313210" cy="303018"/>
            <a:chOff x="3270550" y="832575"/>
            <a:chExt cx="499375" cy="483125"/>
          </a:xfrm>
          <a:solidFill>
            <a:srgbClr val="FF7414"/>
          </a:solidFill>
        </p:grpSpPr>
        <p:sp>
          <p:nvSpPr>
            <p:cNvPr id="22" name="Google Shape;12615;p85">
              <a:extLst>
                <a:ext uri="{FF2B5EF4-FFF2-40B4-BE49-F238E27FC236}">
                  <a16:creationId xmlns:a16="http://schemas.microsoft.com/office/drawing/2014/main" id="{D97CB3B7-105A-4F14-8321-FE11B85440F0}"/>
                </a:ext>
              </a:extLst>
            </p:cNvPr>
            <p:cNvSpPr/>
            <p:nvPr/>
          </p:nvSpPr>
          <p:spPr>
            <a:xfrm>
              <a:off x="3270550" y="865975"/>
              <a:ext cx="463725" cy="449725"/>
            </a:xfrm>
            <a:custGeom>
              <a:avLst/>
              <a:gdLst/>
              <a:ahLst/>
              <a:cxnLst/>
              <a:rect l="l" t="t" r="r" b="b"/>
              <a:pathLst>
                <a:path w="18549" h="17989" extrusionOk="0">
                  <a:moveTo>
                    <a:pt x="4823" y="1361"/>
                  </a:moveTo>
                  <a:lnTo>
                    <a:pt x="9177" y="8619"/>
                  </a:lnTo>
                  <a:cubicBezTo>
                    <a:pt x="9237" y="8716"/>
                    <a:pt x="9325" y="8794"/>
                    <a:pt x="9427" y="8843"/>
                  </a:cubicBezTo>
                  <a:lnTo>
                    <a:pt x="17136" y="12345"/>
                  </a:lnTo>
                  <a:cubicBezTo>
                    <a:pt x="15653" y="15102"/>
                    <a:pt x="12779" y="16856"/>
                    <a:pt x="9663" y="16856"/>
                  </a:cubicBezTo>
                  <a:cubicBezTo>
                    <a:pt x="4958" y="16856"/>
                    <a:pt x="1133" y="13031"/>
                    <a:pt x="1133" y="8326"/>
                  </a:cubicBezTo>
                  <a:cubicBezTo>
                    <a:pt x="1133" y="5573"/>
                    <a:pt x="2534" y="2952"/>
                    <a:pt x="4823" y="1361"/>
                  </a:cubicBezTo>
                  <a:close/>
                  <a:moveTo>
                    <a:pt x="5005" y="0"/>
                  </a:moveTo>
                  <a:cubicBezTo>
                    <a:pt x="4907" y="0"/>
                    <a:pt x="4807" y="26"/>
                    <a:pt x="4717" y="80"/>
                  </a:cubicBezTo>
                  <a:cubicBezTo>
                    <a:pt x="3313" y="926"/>
                    <a:pt x="2141" y="2106"/>
                    <a:pt x="1311" y="3516"/>
                  </a:cubicBezTo>
                  <a:cubicBezTo>
                    <a:pt x="453" y="4975"/>
                    <a:pt x="1" y="6636"/>
                    <a:pt x="1" y="8326"/>
                  </a:cubicBezTo>
                  <a:cubicBezTo>
                    <a:pt x="1" y="10896"/>
                    <a:pt x="1009" y="13321"/>
                    <a:pt x="2839" y="15150"/>
                  </a:cubicBezTo>
                  <a:cubicBezTo>
                    <a:pt x="4669" y="16980"/>
                    <a:pt x="7093" y="17989"/>
                    <a:pt x="9663" y="17989"/>
                  </a:cubicBezTo>
                  <a:cubicBezTo>
                    <a:pt x="13410" y="17989"/>
                    <a:pt x="16846" y="15757"/>
                    <a:pt x="18419" y="12306"/>
                  </a:cubicBezTo>
                  <a:cubicBezTo>
                    <a:pt x="18549" y="12022"/>
                    <a:pt x="18422" y="11687"/>
                    <a:pt x="18138" y="11557"/>
                  </a:cubicBezTo>
                  <a:lnTo>
                    <a:pt x="10058" y="7886"/>
                  </a:lnTo>
                  <a:lnTo>
                    <a:pt x="5493" y="277"/>
                  </a:lnTo>
                  <a:cubicBezTo>
                    <a:pt x="5387" y="99"/>
                    <a:pt x="5198" y="0"/>
                    <a:pt x="50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12616;p85">
              <a:extLst>
                <a:ext uri="{FF2B5EF4-FFF2-40B4-BE49-F238E27FC236}">
                  <a16:creationId xmlns:a16="http://schemas.microsoft.com/office/drawing/2014/main" id="{2C3FEE7A-B9E9-4546-88F2-7FA1F5C44761}"/>
                </a:ext>
              </a:extLst>
            </p:cNvPr>
            <p:cNvSpPr/>
            <p:nvPr/>
          </p:nvSpPr>
          <p:spPr>
            <a:xfrm>
              <a:off x="3562600" y="876075"/>
              <a:ext cx="207325" cy="241775"/>
            </a:xfrm>
            <a:custGeom>
              <a:avLst/>
              <a:gdLst/>
              <a:ahLst/>
              <a:cxnLst/>
              <a:rect l="l" t="t" r="r" b="b"/>
              <a:pathLst>
                <a:path w="8293" h="9671" extrusionOk="0">
                  <a:moveTo>
                    <a:pt x="4204" y="1437"/>
                  </a:moveTo>
                  <a:cubicBezTo>
                    <a:pt x="5680" y="2826"/>
                    <a:pt x="6517" y="4764"/>
                    <a:pt x="6511" y="6790"/>
                  </a:cubicBezTo>
                  <a:cubicBezTo>
                    <a:pt x="6511" y="7300"/>
                    <a:pt x="6459" y="7811"/>
                    <a:pt x="6354" y="8309"/>
                  </a:cubicBezTo>
                  <a:lnTo>
                    <a:pt x="1468" y="6090"/>
                  </a:lnTo>
                  <a:lnTo>
                    <a:pt x="4204" y="1437"/>
                  </a:lnTo>
                  <a:close/>
                  <a:moveTo>
                    <a:pt x="4060" y="1"/>
                  </a:moveTo>
                  <a:cubicBezTo>
                    <a:pt x="3867" y="1"/>
                    <a:pt x="3677" y="99"/>
                    <a:pt x="3570" y="280"/>
                  </a:cubicBezTo>
                  <a:lnTo>
                    <a:pt x="173" y="6056"/>
                  </a:lnTo>
                  <a:cubicBezTo>
                    <a:pt x="1" y="6346"/>
                    <a:pt x="119" y="6721"/>
                    <a:pt x="427" y="6860"/>
                  </a:cubicBezTo>
                  <a:lnTo>
                    <a:pt x="6499" y="9622"/>
                  </a:lnTo>
                  <a:cubicBezTo>
                    <a:pt x="6574" y="9656"/>
                    <a:pt x="6653" y="9671"/>
                    <a:pt x="6734" y="9671"/>
                  </a:cubicBezTo>
                  <a:cubicBezTo>
                    <a:pt x="6982" y="9671"/>
                    <a:pt x="7202" y="9508"/>
                    <a:pt x="7275" y="9269"/>
                  </a:cubicBezTo>
                  <a:cubicBezTo>
                    <a:pt x="8292" y="5921"/>
                    <a:pt x="7157" y="2291"/>
                    <a:pt x="4409" y="123"/>
                  </a:cubicBezTo>
                  <a:cubicBezTo>
                    <a:pt x="4305" y="40"/>
                    <a:pt x="418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12617;p85">
              <a:extLst>
                <a:ext uri="{FF2B5EF4-FFF2-40B4-BE49-F238E27FC236}">
                  <a16:creationId xmlns:a16="http://schemas.microsoft.com/office/drawing/2014/main" id="{56D17EE7-EF9A-4E7E-A2A6-AED5581D4ADB}"/>
                </a:ext>
              </a:extLst>
            </p:cNvPr>
            <p:cNvSpPr/>
            <p:nvPr/>
          </p:nvSpPr>
          <p:spPr>
            <a:xfrm>
              <a:off x="3443500" y="832575"/>
              <a:ext cx="187300" cy="173625"/>
            </a:xfrm>
            <a:custGeom>
              <a:avLst/>
              <a:gdLst/>
              <a:ahLst/>
              <a:cxnLst/>
              <a:rect l="l" t="t" r="r" b="b"/>
              <a:pathLst>
                <a:path w="7492" h="6945" extrusionOk="0">
                  <a:moveTo>
                    <a:pt x="3877" y="1133"/>
                  </a:moveTo>
                  <a:cubicBezTo>
                    <a:pt x="4588" y="1133"/>
                    <a:pt x="5300" y="1235"/>
                    <a:pt x="5991" y="1440"/>
                  </a:cubicBezTo>
                  <a:lnTo>
                    <a:pt x="3735" y="5269"/>
                  </a:lnTo>
                  <a:lnTo>
                    <a:pt x="1492" y="1528"/>
                  </a:lnTo>
                  <a:cubicBezTo>
                    <a:pt x="2264" y="1265"/>
                    <a:pt x="3070" y="1133"/>
                    <a:pt x="3877" y="1133"/>
                  </a:cubicBezTo>
                  <a:close/>
                  <a:moveTo>
                    <a:pt x="3877" y="0"/>
                  </a:moveTo>
                  <a:cubicBezTo>
                    <a:pt x="2702" y="0"/>
                    <a:pt x="1528" y="243"/>
                    <a:pt x="432" y="728"/>
                  </a:cubicBezTo>
                  <a:cubicBezTo>
                    <a:pt x="121" y="867"/>
                    <a:pt x="0" y="1244"/>
                    <a:pt x="175" y="1537"/>
                  </a:cubicBezTo>
                  <a:lnTo>
                    <a:pt x="3255" y="6670"/>
                  </a:lnTo>
                  <a:cubicBezTo>
                    <a:pt x="3358" y="6839"/>
                    <a:pt x="3542" y="6945"/>
                    <a:pt x="3741" y="6945"/>
                  </a:cubicBezTo>
                  <a:lnTo>
                    <a:pt x="3744" y="6945"/>
                  </a:lnTo>
                  <a:cubicBezTo>
                    <a:pt x="3943" y="6945"/>
                    <a:pt x="4128" y="6839"/>
                    <a:pt x="4230" y="6667"/>
                  </a:cubicBezTo>
                  <a:lnTo>
                    <a:pt x="7313" y="1419"/>
                  </a:lnTo>
                  <a:cubicBezTo>
                    <a:pt x="7491" y="1120"/>
                    <a:pt x="7358" y="737"/>
                    <a:pt x="7038" y="607"/>
                  </a:cubicBezTo>
                  <a:cubicBezTo>
                    <a:pt x="6023" y="202"/>
                    <a:pt x="4950" y="0"/>
                    <a:pt x="38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5" name="Google Shape;13359;p87">
            <a:extLst>
              <a:ext uri="{FF2B5EF4-FFF2-40B4-BE49-F238E27FC236}">
                <a16:creationId xmlns:a16="http://schemas.microsoft.com/office/drawing/2014/main" id="{05415E17-0F52-4192-B6AE-83383E486D52}"/>
              </a:ext>
            </a:extLst>
          </p:cNvPr>
          <p:cNvSpPr/>
          <p:nvPr/>
        </p:nvSpPr>
        <p:spPr>
          <a:xfrm>
            <a:off x="3507564" y="1168531"/>
            <a:ext cx="296520" cy="294976"/>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33;p89">
            <a:extLst>
              <a:ext uri="{FF2B5EF4-FFF2-40B4-BE49-F238E27FC236}">
                <a16:creationId xmlns:a16="http://schemas.microsoft.com/office/drawing/2014/main" id="{D1AF66B0-856B-4CAE-BCD5-B92F2B9505A2}"/>
              </a:ext>
            </a:extLst>
          </p:cNvPr>
          <p:cNvSpPr/>
          <p:nvPr/>
        </p:nvSpPr>
        <p:spPr>
          <a:xfrm>
            <a:off x="3472956" y="3853609"/>
            <a:ext cx="297349" cy="277956"/>
          </a:xfrm>
          <a:custGeom>
            <a:avLst/>
            <a:gdLst/>
            <a:ahLst/>
            <a:cxnLst/>
            <a:rect l="l" t="t" r="r" b="b"/>
            <a:pathLst>
              <a:path w="12067" h="11280" extrusionOk="0">
                <a:moveTo>
                  <a:pt x="5986" y="757"/>
                </a:moveTo>
                <a:cubicBezTo>
                  <a:pt x="7656" y="757"/>
                  <a:pt x="9011" y="2049"/>
                  <a:pt x="9137" y="3718"/>
                </a:cubicBezTo>
                <a:cubicBezTo>
                  <a:pt x="8822" y="3624"/>
                  <a:pt x="8475" y="3561"/>
                  <a:pt x="8066" y="3561"/>
                </a:cubicBezTo>
                <a:cubicBezTo>
                  <a:pt x="7278" y="3561"/>
                  <a:pt x="6585" y="3781"/>
                  <a:pt x="5955" y="4191"/>
                </a:cubicBezTo>
                <a:cubicBezTo>
                  <a:pt x="5356" y="3781"/>
                  <a:pt x="4632" y="3561"/>
                  <a:pt x="3844" y="3561"/>
                </a:cubicBezTo>
                <a:cubicBezTo>
                  <a:pt x="3466" y="3561"/>
                  <a:pt x="3119" y="3592"/>
                  <a:pt x="2773" y="3718"/>
                </a:cubicBezTo>
                <a:cubicBezTo>
                  <a:pt x="2930" y="2049"/>
                  <a:pt x="4285" y="757"/>
                  <a:pt x="5986" y="757"/>
                </a:cubicBezTo>
                <a:close/>
                <a:moveTo>
                  <a:pt x="3875" y="4254"/>
                </a:moveTo>
                <a:cubicBezTo>
                  <a:pt x="4411" y="4254"/>
                  <a:pt x="4915" y="4411"/>
                  <a:pt x="5388" y="4663"/>
                </a:cubicBezTo>
                <a:cubicBezTo>
                  <a:pt x="4852" y="5168"/>
                  <a:pt x="4505" y="5829"/>
                  <a:pt x="4285" y="6585"/>
                </a:cubicBezTo>
                <a:cubicBezTo>
                  <a:pt x="3560" y="6113"/>
                  <a:pt x="2993" y="5325"/>
                  <a:pt x="2836" y="4411"/>
                </a:cubicBezTo>
                <a:cubicBezTo>
                  <a:pt x="3151" y="4317"/>
                  <a:pt x="3497" y="4254"/>
                  <a:pt x="3875" y="4254"/>
                </a:cubicBezTo>
                <a:close/>
                <a:moveTo>
                  <a:pt x="8129" y="4254"/>
                </a:moveTo>
                <a:cubicBezTo>
                  <a:pt x="8475" y="4254"/>
                  <a:pt x="8822" y="4317"/>
                  <a:pt x="9137" y="4411"/>
                </a:cubicBezTo>
                <a:cubicBezTo>
                  <a:pt x="8979" y="5325"/>
                  <a:pt x="8444" y="6113"/>
                  <a:pt x="7687" y="6585"/>
                </a:cubicBezTo>
                <a:cubicBezTo>
                  <a:pt x="7498" y="5829"/>
                  <a:pt x="7089" y="5168"/>
                  <a:pt x="6585" y="4663"/>
                </a:cubicBezTo>
                <a:cubicBezTo>
                  <a:pt x="7026" y="4411"/>
                  <a:pt x="7561" y="4254"/>
                  <a:pt x="8129" y="4254"/>
                </a:cubicBezTo>
                <a:close/>
                <a:moveTo>
                  <a:pt x="5986" y="5042"/>
                </a:moveTo>
                <a:cubicBezTo>
                  <a:pt x="6490" y="5514"/>
                  <a:pt x="6900" y="6144"/>
                  <a:pt x="7026" y="6900"/>
                </a:cubicBezTo>
                <a:cubicBezTo>
                  <a:pt x="6648" y="7026"/>
                  <a:pt x="6364" y="7058"/>
                  <a:pt x="5986" y="7058"/>
                </a:cubicBezTo>
                <a:cubicBezTo>
                  <a:pt x="5640" y="7058"/>
                  <a:pt x="5293" y="7026"/>
                  <a:pt x="4978" y="6900"/>
                </a:cubicBezTo>
                <a:cubicBezTo>
                  <a:pt x="5073" y="6176"/>
                  <a:pt x="5451" y="5514"/>
                  <a:pt x="5986" y="5042"/>
                </a:cubicBezTo>
                <a:close/>
                <a:moveTo>
                  <a:pt x="4915" y="7625"/>
                </a:moveTo>
                <a:lnTo>
                  <a:pt x="4915" y="7625"/>
                </a:lnTo>
                <a:cubicBezTo>
                  <a:pt x="5230" y="7688"/>
                  <a:pt x="5608" y="7782"/>
                  <a:pt x="5986" y="7782"/>
                </a:cubicBezTo>
                <a:cubicBezTo>
                  <a:pt x="6333" y="7782"/>
                  <a:pt x="6711" y="7719"/>
                  <a:pt x="7057" y="7625"/>
                </a:cubicBezTo>
                <a:lnTo>
                  <a:pt x="7057" y="7625"/>
                </a:lnTo>
                <a:cubicBezTo>
                  <a:pt x="6963" y="8476"/>
                  <a:pt x="6585" y="9232"/>
                  <a:pt x="5986" y="9767"/>
                </a:cubicBezTo>
                <a:cubicBezTo>
                  <a:pt x="5388" y="9232"/>
                  <a:pt x="5010" y="8476"/>
                  <a:pt x="4915" y="7625"/>
                </a:cubicBezTo>
                <a:close/>
                <a:moveTo>
                  <a:pt x="2206" y="4726"/>
                </a:moveTo>
                <a:cubicBezTo>
                  <a:pt x="2458" y="5892"/>
                  <a:pt x="3245" y="6837"/>
                  <a:pt x="4222" y="7373"/>
                </a:cubicBezTo>
                <a:lnTo>
                  <a:pt x="4222" y="7467"/>
                </a:lnTo>
                <a:cubicBezTo>
                  <a:pt x="4222" y="8570"/>
                  <a:pt x="4663" y="9515"/>
                  <a:pt x="5388" y="10208"/>
                </a:cubicBezTo>
                <a:cubicBezTo>
                  <a:pt x="4915" y="10460"/>
                  <a:pt x="4411" y="10555"/>
                  <a:pt x="3875" y="10555"/>
                </a:cubicBezTo>
                <a:cubicBezTo>
                  <a:pt x="2080" y="10555"/>
                  <a:pt x="662" y="9137"/>
                  <a:pt x="662" y="7404"/>
                </a:cubicBezTo>
                <a:cubicBezTo>
                  <a:pt x="662" y="6270"/>
                  <a:pt x="1260" y="5294"/>
                  <a:pt x="2206" y="4726"/>
                </a:cubicBezTo>
                <a:close/>
                <a:moveTo>
                  <a:pt x="9735" y="4695"/>
                </a:moveTo>
                <a:cubicBezTo>
                  <a:pt x="10649" y="5262"/>
                  <a:pt x="11279" y="6239"/>
                  <a:pt x="11279" y="7373"/>
                </a:cubicBezTo>
                <a:cubicBezTo>
                  <a:pt x="11279" y="9137"/>
                  <a:pt x="9861" y="10555"/>
                  <a:pt x="8066" y="10555"/>
                </a:cubicBezTo>
                <a:cubicBezTo>
                  <a:pt x="7530" y="10555"/>
                  <a:pt x="7026" y="10397"/>
                  <a:pt x="6553" y="10177"/>
                </a:cubicBezTo>
                <a:cubicBezTo>
                  <a:pt x="7246" y="9452"/>
                  <a:pt x="7719" y="8476"/>
                  <a:pt x="7719" y="7404"/>
                </a:cubicBezTo>
                <a:lnTo>
                  <a:pt x="7719" y="7341"/>
                </a:lnTo>
                <a:cubicBezTo>
                  <a:pt x="8759" y="6837"/>
                  <a:pt x="9515" y="5892"/>
                  <a:pt x="9735" y="4695"/>
                </a:cubicBezTo>
                <a:close/>
                <a:moveTo>
                  <a:pt x="5986" y="1"/>
                </a:moveTo>
                <a:cubicBezTo>
                  <a:pt x="3875" y="1"/>
                  <a:pt x="2143" y="1734"/>
                  <a:pt x="2143" y="3876"/>
                </a:cubicBezTo>
                <a:lnTo>
                  <a:pt x="2143" y="3939"/>
                </a:lnTo>
                <a:cubicBezTo>
                  <a:pt x="882" y="4569"/>
                  <a:pt x="0" y="5892"/>
                  <a:pt x="0" y="7404"/>
                </a:cubicBezTo>
                <a:cubicBezTo>
                  <a:pt x="0" y="9547"/>
                  <a:pt x="1733" y="11279"/>
                  <a:pt x="3907" y="11279"/>
                </a:cubicBezTo>
                <a:cubicBezTo>
                  <a:pt x="4695" y="11279"/>
                  <a:pt x="5388" y="11027"/>
                  <a:pt x="6018" y="10649"/>
                </a:cubicBezTo>
                <a:cubicBezTo>
                  <a:pt x="6616" y="11027"/>
                  <a:pt x="7372" y="11279"/>
                  <a:pt x="8160" y="11279"/>
                </a:cubicBezTo>
                <a:cubicBezTo>
                  <a:pt x="10271" y="11279"/>
                  <a:pt x="12067" y="9547"/>
                  <a:pt x="12067" y="7404"/>
                </a:cubicBezTo>
                <a:cubicBezTo>
                  <a:pt x="11972" y="5924"/>
                  <a:pt x="11122" y="4632"/>
                  <a:pt x="9861" y="3939"/>
                </a:cubicBezTo>
                <a:lnTo>
                  <a:pt x="9861" y="3876"/>
                </a:lnTo>
                <a:cubicBezTo>
                  <a:pt x="9861" y="1734"/>
                  <a:pt x="8129" y="1"/>
                  <a:pt x="5986"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r>
              <a:rPr lang="pt-PT"/>
              <a:t>MEX Process Overview</a:t>
            </a:r>
            <a:endParaRPr lang="es-ES"/>
          </a:p>
        </p:txBody>
      </p:sp>
      <p:sp>
        <p:nvSpPr>
          <p:cNvPr id="1071" name="Google Shape;1071;p46"/>
          <p:cNvSpPr txBox="1">
            <a:spLocks noGrp="1"/>
          </p:cNvSpPr>
          <p:nvPr>
            <p:ph type="title" idx="2"/>
          </p:nvPr>
        </p:nvSpPr>
        <p:spPr>
          <a:xfrm>
            <a:off x="2489650" y="1298438"/>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747982"/>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a:t>MEX </a:t>
            </a:r>
            <a:r>
              <a:rPr lang="es-ES" err="1"/>
              <a:t>materials</a:t>
            </a:r>
            <a:r>
              <a:rPr lang="es-ES"/>
              <a:t>. </a:t>
            </a:r>
            <a:r>
              <a:rPr lang="es-ES" err="1"/>
              <a:t>Polymers</a:t>
            </a:r>
            <a:endParaRPr/>
          </a:p>
        </p:txBody>
      </p:sp>
      <p:sp>
        <p:nvSpPr>
          <p:cNvPr id="1137" name="Google Shape;1137;p49"/>
          <p:cNvSpPr/>
          <p:nvPr/>
        </p:nvSpPr>
        <p:spPr>
          <a:xfrm>
            <a:off x="1213338"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49"/>
          <p:cNvSpPr/>
          <p:nvPr/>
        </p:nvSpPr>
        <p:spPr>
          <a:xfrm>
            <a:off x="4092044"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49"/>
          <p:cNvSpPr/>
          <p:nvPr/>
        </p:nvSpPr>
        <p:spPr>
          <a:xfrm>
            <a:off x="6684713"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49"/>
          <p:cNvSpPr txBox="1">
            <a:spLocks noGrp="1"/>
          </p:cNvSpPr>
          <p:nvPr>
            <p:ph type="subTitle" idx="1"/>
          </p:nvPr>
        </p:nvSpPr>
        <p:spPr>
          <a:xfrm>
            <a:off x="35495" y="3108455"/>
            <a:ext cx="3528393" cy="1028700"/>
          </a:xfrm>
          <a:prstGeom prst="rect">
            <a:avLst/>
          </a:prstGeom>
        </p:spPr>
        <p:txBody>
          <a:bodyPr spcFirstLastPara="1" wrap="square" lIns="91425" tIns="91425" rIns="91425" bIns="91425" anchor="t" anchorCtr="0">
            <a:noAutofit/>
          </a:bodyPr>
          <a:lstStyle/>
          <a:p>
            <a:pPr marL="177800" indent="0">
              <a:tabLst>
                <a:tab pos="177800" algn="l"/>
              </a:tabLst>
            </a:pPr>
            <a:r>
              <a:rPr lang="en-US">
                <a:solidFill>
                  <a:srgbClr val="262626"/>
                </a:solidFill>
                <a:latin typeface="Muli" panose="02000503000000000000" pitchFamily="2" charset="0"/>
              </a:rPr>
              <a:t>Polymers in 3D printing are generally divided into two categories: thermoplastics and thermosets. They differ mainly in their thermal behavior. In MEX thermoplastics is a common material</a:t>
            </a:r>
          </a:p>
        </p:txBody>
      </p:sp>
      <p:sp>
        <p:nvSpPr>
          <p:cNvPr id="1141" name="Google Shape;1141;p49"/>
          <p:cNvSpPr txBox="1">
            <a:spLocks noGrp="1"/>
          </p:cNvSpPr>
          <p:nvPr>
            <p:ph type="subTitle" idx="2"/>
          </p:nvPr>
        </p:nvSpPr>
        <p:spPr>
          <a:xfrm>
            <a:off x="3491880" y="3108450"/>
            <a:ext cx="2663287" cy="1028700"/>
          </a:xfrm>
          <a:prstGeom prst="rect">
            <a:avLst/>
          </a:prstGeom>
        </p:spPr>
        <p:txBody>
          <a:bodyPr spcFirstLastPara="1" wrap="square" lIns="91425" tIns="91425" rIns="91425" bIns="91425" anchor="t" anchorCtr="0">
            <a:noAutofit/>
          </a:bodyPr>
          <a:lstStyle/>
          <a:p>
            <a:pPr marL="92075" indent="0"/>
            <a:r>
              <a:rPr lang="en-US">
                <a:solidFill>
                  <a:srgbClr val="262626"/>
                </a:solidFill>
                <a:latin typeface="Muli" panose="02000503000000000000" pitchFamily="2" charset="0"/>
              </a:rPr>
              <a:t>Thermoplastics can be melted and solidified over and over again while generally retaining their properties. </a:t>
            </a:r>
          </a:p>
        </p:txBody>
      </p:sp>
      <p:sp>
        <p:nvSpPr>
          <p:cNvPr id="1142" name="Google Shape;1142;p49"/>
          <p:cNvSpPr txBox="1">
            <a:spLocks noGrp="1"/>
          </p:cNvSpPr>
          <p:nvPr>
            <p:ph type="subTitle" idx="3"/>
          </p:nvPr>
        </p:nvSpPr>
        <p:spPr>
          <a:xfrm>
            <a:off x="6084575" y="3128242"/>
            <a:ext cx="2519874" cy="1028700"/>
          </a:xfrm>
          <a:prstGeom prst="rect">
            <a:avLst/>
          </a:prstGeom>
        </p:spPr>
        <p:txBody>
          <a:bodyPr spcFirstLastPara="1" wrap="square" lIns="91425" tIns="91425" rIns="91425" bIns="91425" anchor="t" anchorCtr="0">
            <a:noAutofit/>
          </a:bodyPr>
          <a:lstStyle/>
          <a:p>
            <a:pPr marL="92075" indent="0"/>
            <a:r>
              <a:rPr lang="en-US">
                <a:solidFill>
                  <a:srgbClr val="262626"/>
                </a:solidFill>
                <a:latin typeface="Muli" panose="02000503000000000000" pitchFamily="2" charset="0"/>
              </a:rPr>
              <a:t>Common thermoplastic products include plastic bottles, LEGO bricks and food packaging.</a:t>
            </a:r>
          </a:p>
        </p:txBody>
      </p:sp>
      <p:sp>
        <p:nvSpPr>
          <p:cNvPr id="1159" name="Google Shape;1159;p49"/>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p>
            <a:pPr marL="0" lvl="0" indent="0"/>
            <a:r>
              <a:rPr lang="es-ES" err="1"/>
              <a:t>Categories</a:t>
            </a:r>
            <a:endParaRPr/>
          </a:p>
        </p:txBody>
      </p:sp>
      <p:sp>
        <p:nvSpPr>
          <p:cNvPr id="1160" name="Google Shape;1160;p49"/>
          <p:cNvSpPr txBox="1">
            <a:spLocks noGrp="1"/>
          </p:cNvSpPr>
          <p:nvPr>
            <p:ph type="subTitle" idx="5"/>
          </p:nvPr>
        </p:nvSpPr>
        <p:spPr>
          <a:xfrm>
            <a:off x="3491906" y="2773868"/>
            <a:ext cx="2446200" cy="369000"/>
          </a:xfrm>
          <a:prstGeom prst="rect">
            <a:avLst/>
          </a:prstGeom>
        </p:spPr>
        <p:txBody>
          <a:bodyPr spcFirstLastPara="1" wrap="square" lIns="91425" tIns="91425" rIns="91425" bIns="91425" anchor="t" anchorCtr="0">
            <a:noAutofit/>
          </a:bodyPr>
          <a:lstStyle/>
          <a:p>
            <a:pPr marL="0" lvl="0" indent="0"/>
            <a:r>
              <a:rPr lang="es-ES" err="1"/>
              <a:t>State</a:t>
            </a:r>
            <a:endParaRPr lang="es-ES"/>
          </a:p>
          <a:p>
            <a:pPr marL="0" lvl="0" indent="0"/>
            <a:endParaRPr lang="es-ES"/>
          </a:p>
          <a:p>
            <a:pPr marL="0" lvl="0" indent="0"/>
            <a:endParaRPr/>
          </a:p>
        </p:txBody>
      </p:sp>
      <p:sp>
        <p:nvSpPr>
          <p:cNvPr id="1161" name="Google Shape;1161;p49"/>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p>
            <a:pPr marL="0" lvl="0" indent="0"/>
            <a:r>
              <a:rPr lang="es-ES" err="1"/>
              <a:t>Products</a:t>
            </a:r>
            <a:endParaRPr/>
          </a:p>
        </p:txBody>
      </p:sp>
      <p:sp>
        <p:nvSpPr>
          <p:cNvPr id="28" name="Google Shape;13392;p87">
            <a:extLst>
              <a:ext uri="{FF2B5EF4-FFF2-40B4-BE49-F238E27FC236}">
                <a16:creationId xmlns:a16="http://schemas.microsoft.com/office/drawing/2014/main" id="{63CBC208-BF7E-4459-B43F-FCD9A036F5A1}"/>
              </a:ext>
            </a:extLst>
          </p:cNvPr>
          <p:cNvSpPr/>
          <p:nvPr/>
        </p:nvSpPr>
        <p:spPr>
          <a:xfrm>
            <a:off x="1667171" y="1926984"/>
            <a:ext cx="348542" cy="345740"/>
          </a:xfrm>
          <a:custGeom>
            <a:avLst/>
            <a:gdLst/>
            <a:ahLst/>
            <a:cxnLst/>
            <a:rect l="l" t="t" r="r" b="b"/>
            <a:pathLst>
              <a:path w="11816" h="11721" extrusionOk="0">
                <a:moveTo>
                  <a:pt x="2395" y="631"/>
                </a:moveTo>
                <a:cubicBezTo>
                  <a:pt x="2584" y="631"/>
                  <a:pt x="2742" y="789"/>
                  <a:pt x="2742" y="978"/>
                </a:cubicBezTo>
                <a:cubicBezTo>
                  <a:pt x="2742" y="1167"/>
                  <a:pt x="2584" y="1324"/>
                  <a:pt x="2395" y="1324"/>
                </a:cubicBezTo>
                <a:lnTo>
                  <a:pt x="1009" y="1324"/>
                </a:lnTo>
                <a:cubicBezTo>
                  <a:pt x="820" y="1324"/>
                  <a:pt x="663" y="1167"/>
                  <a:pt x="663" y="978"/>
                </a:cubicBezTo>
                <a:cubicBezTo>
                  <a:pt x="663" y="789"/>
                  <a:pt x="820" y="631"/>
                  <a:pt x="1009" y="631"/>
                </a:cubicBezTo>
                <a:close/>
                <a:moveTo>
                  <a:pt x="6554" y="631"/>
                </a:moveTo>
                <a:cubicBezTo>
                  <a:pt x="6774" y="631"/>
                  <a:pt x="6932" y="789"/>
                  <a:pt x="6932" y="978"/>
                </a:cubicBezTo>
                <a:cubicBezTo>
                  <a:pt x="6932" y="1167"/>
                  <a:pt x="6774" y="1324"/>
                  <a:pt x="6554" y="1324"/>
                </a:cubicBezTo>
                <a:lnTo>
                  <a:pt x="5199" y="1324"/>
                </a:lnTo>
                <a:cubicBezTo>
                  <a:pt x="4979" y="1324"/>
                  <a:pt x="4821" y="1167"/>
                  <a:pt x="4821" y="978"/>
                </a:cubicBezTo>
                <a:cubicBezTo>
                  <a:pt x="4821" y="789"/>
                  <a:pt x="4979" y="631"/>
                  <a:pt x="5199" y="631"/>
                </a:cubicBezTo>
                <a:close/>
                <a:moveTo>
                  <a:pt x="10776" y="631"/>
                </a:moveTo>
                <a:cubicBezTo>
                  <a:pt x="10965" y="631"/>
                  <a:pt x="11122" y="789"/>
                  <a:pt x="11122" y="978"/>
                </a:cubicBezTo>
                <a:cubicBezTo>
                  <a:pt x="11122" y="1167"/>
                  <a:pt x="10965" y="1324"/>
                  <a:pt x="10776" y="1324"/>
                </a:cubicBezTo>
                <a:lnTo>
                  <a:pt x="9389" y="1324"/>
                </a:lnTo>
                <a:cubicBezTo>
                  <a:pt x="9200" y="1324"/>
                  <a:pt x="9043" y="1167"/>
                  <a:pt x="9043" y="978"/>
                </a:cubicBezTo>
                <a:cubicBezTo>
                  <a:pt x="9043" y="789"/>
                  <a:pt x="9200" y="631"/>
                  <a:pt x="9389" y="631"/>
                </a:cubicBezTo>
                <a:close/>
                <a:moveTo>
                  <a:pt x="7279" y="4790"/>
                </a:moveTo>
                <a:cubicBezTo>
                  <a:pt x="7468" y="4790"/>
                  <a:pt x="7625" y="4947"/>
                  <a:pt x="7625" y="5136"/>
                </a:cubicBezTo>
                <a:lnTo>
                  <a:pt x="7625" y="6554"/>
                </a:lnTo>
                <a:cubicBezTo>
                  <a:pt x="7625" y="6775"/>
                  <a:pt x="7468" y="6932"/>
                  <a:pt x="7279" y="6932"/>
                </a:cubicBezTo>
                <a:lnTo>
                  <a:pt x="4506" y="6932"/>
                </a:lnTo>
                <a:cubicBezTo>
                  <a:pt x="4317" y="6932"/>
                  <a:pt x="4160" y="6775"/>
                  <a:pt x="4160" y="6554"/>
                </a:cubicBezTo>
                <a:lnTo>
                  <a:pt x="4160" y="5136"/>
                </a:lnTo>
                <a:cubicBezTo>
                  <a:pt x="4160" y="4947"/>
                  <a:pt x="4317" y="4790"/>
                  <a:pt x="4506" y="4790"/>
                </a:cubicBezTo>
                <a:close/>
                <a:moveTo>
                  <a:pt x="2395" y="10398"/>
                </a:moveTo>
                <a:cubicBezTo>
                  <a:pt x="2584" y="10398"/>
                  <a:pt x="2742" y="10555"/>
                  <a:pt x="2742" y="10744"/>
                </a:cubicBezTo>
                <a:cubicBezTo>
                  <a:pt x="2742" y="10933"/>
                  <a:pt x="2584" y="11091"/>
                  <a:pt x="2395" y="11091"/>
                </a:cubicBezTo>
                <a:lnTo>
                  <a:pt x="1009" y="11091"/>
                </a:lnTo>
                <a:cubicBezTo>
                  <a:pt x="820" y="11091"/>
                  <a:pt x="663" y="10933"/>
                  <a:pt x="663" y="10744"/>
                </a:cubicBezTo>
                <a:cubicBezTo>
                  <a:pt x="663" y="10555"/>
                  <a:pt x="820" y="10398"/>
                  <a:pt x="1009" y="10398"/>
                </a:cubicBezTo>
                <a:close/>
                <a:moveTo>
                  <a:pt x="6585" y="10398"/>
                </a:moveTo>
                <a:cubicBezTo>
                  <a:pt x="6806" y="10398"/>
                  <a:pt x="6964" y="10555"/>
                  <a:pt x="6964" y="10744"/>
                </a:cubicBezTo>
                <a:cubicBezTo>
                  <a:pt x="6964" y="10933"/>
                  <a:pt x="6806" y="11091"/>
                  <a:pt x="6585" y="11091"/>
                </a:cubicBezTo>
                <a:lnTo>
                  <a:pt x="5231" y="11091"/>
                </a:lnTo>
                <a:cubicBezTo>
                  <a:pt x="5010" y="11091"/>
                  <a:pt x="4853" y="10933"/>
                  <a:pt x="4853" y="10744"/>
                </a:cubicBezTo>
                <a:cubicBezTo>
                  <a:pt x="4853" y="10555"/>
                  <a:pt x="5010" y="10398"/>
                  <a:pt x="5231" y="10398"/>
                </a:cubicBezTo>
                <a:close/>
                <a:moveTo>
                  <a:pt x="10776" y="10398"/>
                </a:moveTo>
                <a:cubicBezTo>
                  <a:pt x="10965" y="10398"/>
                  <a:pt x="11122" y="10555"/>
                  <a:pt x="11122" y="10744"/>
                </a:cubicBezTo>
                <a:cubicBezTo>
                  <a:pt x="11122" y="10933"/>
                  <a:pt x="10965" y="11091"/>
                  <a:pt x="10776" y="11091"/>
                </a:cubicBezTo>
                <a:lnTo>
                  <a:pt x="9389" y="11091"/>
                </a:lnTo>
                <a:cubicBezTo>
                  <a:pt x="9200" y="11091"/>
                  <a:pt x="9043" y="10933"/>
                  <a:pt x="9043" y="10744"/>
                </a:cubicBezTo>
                <a:cubicBezTo>
                  <a:pt x="9043" y="10555"/>
                  <a:pt x="9200" y="10398"/>
                  <a:pt x="9389" y="10398"/>
                </a:cubicBezTo>
                <a:close/>
                <a:moveTo>
                  <a:pt x="1009" y="1"/>
                </a:moveTo>
                <a:cubicBezTo>
                  <a:pt x="410" y="1"/>
                  <a:pt x="1" y="474"/>
                  <a:pt x="1" y="1009"/>
                </a:cubicBezTo>
                <a:cubicBezTo>
                  <a:pt x="1" y="1608"/>
                  <a:pt x="473" y="2049"/>
                  <a:pt x="1009" y="2049"/>
                </a:cubicBezTo>
                <a:lnTo>
                  <a:pt x="1356" y="2049"/>
                </a:lnTo>
                <a:lnTo>
                  <a:pt x="1356" y="2395"/>
                </a:lnTo>
                <a:cubicBezTo>
                  <a:pt x="1356" y="2994"/>
                  <a:pt x="1828" y="3403"/>
                  <a:pt x="2395" y="3403"/>
                </a:cubicBezTo>
                <a:lnTo>
                  <a:pt x="5546" y="3403"/>
                </a:lnTo>
                <a:lnTo>
                  <a:pt x="5546" y="4128"/>
                </a:lnTo>
                <a:lnTo>
                  <a:pt x="4506" y="4128"/>
                </a:lnTo>
                <a:cubicBezTo>
                  <a:pt x="3939" y="4128"/>
                  <a:pt x="3466" y="4601"/>
                  <a:pt x="3466" y="5136"/>
                </a:cubicBezTo>
                <a:lnTo>
                  <a:pt x="3466" y="6554"/>
                </a:lnTo>
                <a:cubicBezTo>
                  <a:pt x="3466" y="7153"/>
                  <a:pt x="3939" y="7594"/>
                  <a:pt x="4506" y="7594"/>
                </a:cubicBezTo>
                <a:lnTo>
                  <a:pt x="5546" y="7594"/>
                </a:lnTo>
                <a:lnTo>
                  <a:pt x="5546" y="8287"/>
                </a:lnTo>
                <a:lnTo>
                  <a:pt x="2395" y="8287"/>
                </a:lnTo>
                <a:cubicBezTo>
                  <a:pt x="1797" y="8287"/>
                  <a:pt x="1356" y="8759"/>
                  <a:pt x="1356" y="9326"/>
                </a:cubicBezTo>
                <a:lnTo>
                  <a:pt x="1356" y="9673"/>
                </a:lnTo>
                <a:lnTo>
                  <a:pt x="1009" y="9673"/>
                </a:lnTo>
                <a:cubicBezTo>
                  <a:pt x="410" y="9673"/>
                  <a:pt x="1" y="10146"/>
                  <a:pt x="1" y="10713"/>
                </a:cubicBezTo>
                <a:cubicBezTo>
                  <a:pt x="1" y="11280"/>
                  <a:pt x="473" y="11721"/>
                  <a:pt x="1009" y="11721"/>
                </a:cubicBezTo>
                <a:lnTo>
                  <a:pt x="2395" y="11721"/>
                </a:lnTo>
                <a:cubicBezTo>
                  <a:pt x="2994" y="11721"/>
                  <a:pt x="3403" y="11248"/>
                  <a:pt x="3403" y="10713"/>
                </a:cubicBezTo>
                <a:cubicBezTo>
                  <a:pt x="3403" y="10114"/>
                  <a:pt x="2931" y="9673"/>
                  <a:pt x="2395" y="9673"/>
                </a:cubicBezTo>
                <a:lnTo>
                  <a:pt x="2049" y="9673"/>
                </a:lnTo>
                <a:lnTo>
                  <a:pt x="2049" y="9326"/>
                </a:lnTo>
                <a:cubicBezTo>
                  <a:pt x="2049" y="9137"/>
                  <a:pt x="2206" y="8980"/>
                  <a:pt x="2395" y="8980"/>
                </a:cubicBezTo>
                <a:lnTo>
                  <a:pt x="5546" y="8980"/>
                </a:lnTo>
                <a:lnTo>
                  <a:pt x="5546" y="9673"/>
                </a:lnTo>
                <a:lnTo>
                  <a:pt x="5199" y="9673"/>
                </a:lnTo>
                <a:cubicBezTo>
                  <a:pt x="4601" y="9673"/>
                  <a:pt x="4160" y="10146"/>
                  <a:pt x="4160" y="10713"/>
                </a:cubicBezTo>
                <a:cubicBezTo>
                  <a:pt x="4160" y="11280"/>
                  <a:pt x="4632" y="11721"/>
                  <a:pt x="5199" y="11721"/>
                </a:cubicBezTo>
                <a:lnTo>
                  <a:pt x="6554" y="11721"/>
                </a:lnTo>
                <a:cubicBezTo>
                  <a:pt x="7153" y="11721"/>
                  <a:pt x="7594" y="11248"/>
                  <a:pt x="7594" y="10713"/>
                </a:cubicBezTo>
                <a:cubicBezTo>
                  <a:pt x="7594" y="10114"/>
                  <a:pt x="7121" y="9673"/>
                  <a:pt x="6554" y="9673"/>
                </a:cubicBezTo>
                <a:lnTo>
                  <a:pt x="6207" y="9673"/>
                </a:lnTo>
                <a:lnTo>
                  <a:pt x="6207" y="8980"/>
                </a:lnTo>
                <a:lnTo>
                  <a:pt x="9358" y="8980"/>
                </a:lnTo>
                <a:cubicBezTo>
                  <a:pt x="9547" y="8980"/>
                  <a:pt x="9704" y="9137"/>
                  <a:pt x="9704" y="9326"/>
                </a:cubicBezTo>
                <a:lnTo>
                  <a:pt x="9704" y="9673"/>
                </a:lnTo>
                <a:lnTo>
                  <a:pt x="9358" y="9673"/>
                </a:lnTo>
                <a:cubicBezTo>
                  <a:pt x="8759" y="9673"/>
                  <a:pt x="8350" y="10146"/>
                  <a:pt x="8350" y="10713"/>
                </a:cubicBezTo>
                <a:cubicBezTo>
                  <a:pt x="8350" y="11280"/>
                  <a:pt x="8791" y="11721"/>
                  <a:pt x="9358" y="11721"/>
                </a:cubicBezTo>
                <a:lnTo>
                  <a:pt x="10744" y="11721"/>
                </a:lnTo>
                <a:cubicBezTo>
                  <a:pt x="11311" y="11721"/>
                  <a:pt x="11752" y="11248"/>
                  <a:pt x="11752" y="10713"/>
                </a:cubicBezTo>
                <a:cubicBezTo>
                  <a:pt x="11752" y="10114"/>
                  <a:pt x="11280" y="9673"/>
                  <a:pt x="10744" y="9673"/>
                </a:cubicBezTo>
                <a:lnTo>
                  <a:pt x="10366" y="9673"/>
                </a:lnTo>
                <a:lnTo>
                  <a:pt x="10366" y="9326"/>
                </a:lnTo>
                <a:cubicBezTo>
                  <a:pt x="10366" y="8728"/>
                  <a:pt x="9925" y="8287"/>
                  <a:pt x="9358" y="8287"/>
                </a:cubicBezTo>
                <a:lnTo>
                  <a:pt x="6207" y="8287"/>
                </a:lnTo>
                <a:lnTo>
                  <a:pt x="6207" y="7594"/>
                </a:lnTo>
                <a:lnTo>
                  <a:pt x="7216" y="7594"/>
                </a:lnTo>
                <a:cubicBezTo>
                  <a:pt x="7814" y="7594"/>
                  <a:pt x="8287" y="7121"/>
                  <a:pt x="8287" y="6554"/>
                </a:cubicBezTo>
                <a:lnTo>
                  <a:pt x="8287" y="5136"/>
                </a:lnTo>
                <a:cubicBezTo>
                  <a:pt x="8287" y="4569"/>
                  <a:pt x="7814" y="4128"/>
                  <a:pt x="7216" y="4128"/>
                </a:cubicBezTo>
                <a:lnTo>
                  <a:pt x="6207" y="4128"/>
                </a:lnTo>
                <a:lnTo>
                  <a:pt x="6207" y="3403"/>
                </a:lnTo>
                <a:lnTo>
                  <a:pt x="9389" y="3403"/>
                </a:lnTo>
                <a:cubicBezTo>
                  <a:pt x="9988" y="3403"/>
                  <a:pt x="10429" y="2931"/>
                  <a:pt x="10429" y="2395"/>
                </a:cubicBezTo>
                <a:lnTo>
                  <a:pt x="10429" y="2049"/>
                </a:lnTo>
                <a:lnTo>
                  <a:pt x="10776" y="2049"/>
                </a:lnTo>
                <a:cubicBezTo>
                  <a:pt x="11374" y="2049"/>
                  <a:pt x="11815" y="1576"/>
                  <a:pt x="11815" y="1009"/>
                </a:cubicBezTo>
                <a:cubicBezTo>
                  <a:pt x="11815" y="411"/>
                  <a:pt x="11343" y="1"/>
                  <a:pt x="10776" y="1"/>
                </a:cubicBezTo>
                <a:lnTo>
                  <a:pt x="9389" y="1"/>
                </a:lnTo>
                <a:cubicBezTo>
                  <a:pt x="8822" y="1"/>
                  <a:pt x="8381" y="474"/>
                  <a:pt x="8381" y="1009"/>
                </a:cubicBezTo>
                <a:cubicBezTo>
                  <a:pt x="8381" y="1608"/>
                  <a:pt x="8854" y="2049"/>
                  <a:pt x="9389" y="2049"/>
                </a:cubicBezTo>
                <a:lnTo>
                  <a:pt x="9767" y="2049"/>
                </a:lnTo>
                <a:lnTo>
                  <a:pt x="9767" y="2395"/>
                </a:lnTo>
                <a:cubicBezTo>
                  <a:pt x="9767" y="2584"/>
                  <a:pt x="9610" y="2742"/>
                  <a:pt x="9389" y="2742"/>
                </a:cubicBezTo>
                <a:lnTo>
                  <a:pt x="6239" y="2742"/>
                </a:lnTo>
                <a:lnTo>
                  <a:pt x="6239" y="2049"/>
                </a:lnTo>
                <a:lnTo>
                  <a:pt x="6617" y="2049"/>
                </a:lnTo>
                <a:cubicBezTo>
                  <a:pt x="7184" y="2049"/>
                  <a:pt x="7625" y="1576"/>
                  <a:pt x="7625" y="1009"/>
                </a:cubicBezTo>
                <a:cubicBezTo>
                  <a:pt x="7625" y="411"/>
                  <a:pt x="7153" y="1"/>
                  <a:pt x="6617" y="1"/>
                </a:cubicBezTo>
                <a:lnTo>
                  <a:pt x="5231" y="1"/>
                </a:lnTo>
                <a:cubicBezTo>
                  <a:pt x="4632" y="1"/>
                  <a:pt x="4191" y="474"/>
                  <a:pt x="4191" y="1009"/>
                </a:cubicBezTo>
                <a:cubicBezTo>
                  <a:pt x="4191" y="1608"/>
                  <a:pt x="4664" y="2049"/>
                  <a:pt x="5231" y="2049"/>
                </a:cubicBezTo>
                <a:lnTo>
                  <a:pt x="5577" y="2049"/>
                </a:lnTo>
                <a:lnTo>
                  <a:pt x="5577" y="2742"/>
                </a:lnTo>
                <a:lnTo>
                  <a:pt x="2427" y="2742"/>
                </a:lnTo>
                <a:cubicBezTo>
                  <a:pt x="2238" y="2742"/>
                  <a:pt x="2080" y="2584"/>
                  <a:pt x="2080" y="2395"/>
                </a:cubicBezTo>
                <a:lnTo>
                  <a:pt x="2080" y="2049"/>
                </a:lnTo>
                <a:lnTo>
                  <a:pt x="2427" y="2049"/>
                </a:lnTo>
                <a:cubicBezTo>
                  <a:pt x="3025" y="2049"/>
                  <a:pt x="3466" y="1576"/>
                  <a:pt x="3466" y="1009"/>
                </a:cubicBezTo>
                <a:cubicBezTo>
                  <a:pt x="3466" y="411"/>
                  <a:pt x="2994" y="1"/>
                  <a:pt x="2427"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4500;p91">
            <a:extLst>
              <a:ext uri="{FF2B5EF4-FFF2-40B4-BE49-F238E27FC236}">
                <a16:creationId xmlns:a16="http://schemas.microsoft.com/office/drawing/2014/main" id="{41A6D7AE-6157-4B8A-B2C2-D2A4C23C3D40}"/>
              </a:ext>
            </a:extLst>
          </p:cNvPr>
          <p:cNvGrpSpPr/>
          <p:nvPr/>
        </p:nvGrpSpPr>
        <p:grpSpPr>
          <a:xfrm>
            <a:off x="4497513" y="1873897"/>
            <a:ext cx="414840" cy="420832"/>
            <a:chOff x="-2777700" y="2049775"/>
            <a:chExt cx="287325" cy="291475"/>
          </a:xfrm>
          <a:solidFill>
            <a:srgbClr val="FF7414"/>
          </a:solidFill>
        </p:grpSpPr>
        <p:sp>
          <p:nvSpPr>
            <p:cNvPr id="30" name="Google Shape;14501;p91">
              <a:extLst>
                <a:ext uri="{FF2B5EF4-FFF2-40B4-BE49-F238E27FC236}">
                  <a16:creationId xmlns:a16="http://schemas.microsoft.com/office/drawing/2014/main" id="{ED2F1011-3F44-43D5-8CCF-C13597FD979E}"/>
                </a:ext>
              </a:extLst>
            </p:cNvPr>
            <p:cNvSpPr/>
            <p:nvPr/>
          </p:nvSpPr>
          <p:spPr>
            <a:xfrm>
              <a:off x="-2777700" y="2049775"/>
              <a:ext cx="287325" cy="291475"/>
            </a:xfrm>
            <a:custGeom>
              <a:avLst/>
              <a:gdLst/>
              <a:ahLst/>
              <a:cxnLst/>
              <a:rect l="l" t="t" r="r" b="b"/>
              <a:pathLst>
                <a:path w="11493" h="11659" extrusionOk="0">
                  <a:moveTo>
                    <a:pt x="7121" y="662"/>
                  </a:moveTo>
                  <a:cubicBezTo>
                    <a:pt x="7341" y="662"/>
                    <a:pt x="7499" y="820"/>
                    <a:pt x="7499" y="1040"/>
                  </a:cubicBezTo>
                  <a:cubicBezTo>
                    <a:pt x="7499" y="1230"/>
                    <a:pt x="7341" y="1387"/>
                    <a:pt x="7121" y="1387"/>
                  </a:cubicBezTo>
                  <a:lnTo>
                    <a:pt x="4380" y="1387"/>
                  </a:lnTo>
                  <a:cubicBezTo>
                    <a:pt x="4191" y="1387"/>
                    <a:pt x="4033" y="1230"/>
                    <a:pt x="4033" y="1040"/>
                  </a:cubicBezTo>
                  <a:cubicBezTo>
                    <a:pt x="4033" y="820"/>
                    <a:pt x="4191" y="662"/>
                    <a:pt x="4380" y="662"/>
                  </a:cubicBezTo>
                  <a:close/>
                  <a:moveTo>
                    <a:pt x="6774" y="2049"/>
                  </a:moveTo>
                  <a:lnTo>
                    <a:pt x="6774" y="4285"/>
                  </a:lnTo>
                  <a:cubicBezTo>
                    <a:pt x="6774" y="4412"/>
                    <a:pt x="6774" y="4443"/>
                    <a:pt x="7499" y="5514"/>
                  </a:cubicBezTo>
                  <a:lnTo>
                    <a:pt x="3970" y="5514"/>
                  </a:lnTo>
                  <a:cubicBezTo>
                    <a:pt x="4758" y="4412"/>
                    <a:pt x="4726" y="4443"/>
                    <a:pt x="4726" y="4348"/>
                  </a:cubicBezTo>
                  <a:lnTo>
                    <a:pt x="4726" y="2049"/>
                  </a:lnTo>
                  <a:close/>
                  <a:moveTo>
                    <a:pt x="8003" y="6176"/>
                  </a:moveTo>
                  <a:cubicBezTo>
                    <a:pt x="8696" y="7215"/>
                    <a:pt x="9578" y="8507"/>
                    <a:pt x="10177" y="9389"/>
                  </a:cubicBezTo>
                  <a:cubicBezTo>
                    <a:pt x="10649" y="10082"/>
                    <a:pt x="10177" y="10996"/>
                    <a:pt x="9294" y="10996"/>
                  </a:cubicBezTo>
                  <a:lnTo>
                    <a:pt x="2206" y="10996"/>
                  </a:lnTo>
                  <a:cubicBezTo>
                    <a:pt x="1387" y="10996"/>
                    <a:pt x="914" y="10051"/>
                    <a:pt x="1387" y="9389"/>
                  </a:cubicBezTo>
                  <a:cubicBezTo>
                    <a:pt x="1859" y="8665"/>
                    <a:pt x="2804" y="7341"/>
                    <a:pt x="3561" y="6176"/>
                  </a:cubicBezTo>
                  <a:close/>
                  <a:moveTo>
                    <a:pt x="4380" y="1"/>
                  </a:moveTo>
                  <a:cubicBezTo>
                    <a:pt x="3813" y="1"/>
                    <a:pt x="3340" y="473"/>
                    <a:pt x="3340" y="1040"/>
                  </a:cubicBezTo>
                  <a:cubicBezTo>
                    <a:pt x="3340" y="1513"/>
                    <a:pt x="3655" y="1860"/>
                    <a:pt x="4065" y="2017"/>
                  </a:cubicBezTo>
                  <a:lnTo>
                    <a:pt x="4065" y="4222"/>
                  </a:lnTo>
                  <a:cubicBezTo>
                    <a:pt x="3718" y="4790"/>
                    <a:pt x="1198" y="8413"/>
                    <a:pt x="788" y="8980"/>
                  </a:cubicBezTo>
                  <a:cubicBezTo>
                    <a:pt x="1" y="10114"/>
                    <a:pt x="820" y="11658"/>
                    <a:pt x="2206" y="11658"/>
                  </a:cubicBezTo>
                  <a:lnTo>
                    <a:pt x="9294" y="11658"/>
                  </a:lnTo>
                  <a:cubicBezTo>
                    <a:pt x="9308" y="11658"/>
                    <a:pt x="9322" y="11658"/>
                    <a:pt x="9335" y="11658"/>
                  </a:cubicBezTo>
                  <a:cubicBezTo>
                    <a:pt x="10697" y="11658"/>
                    <a:pt x="11492" y="10103"/>
                    <a:pt x="10712" y="9011"/>
                  </a:cubicBezTo>
                  <a:cubicBezTo>
                    <a:pt x="10271" y="8444"/>
                    <a:pt x="7845" y="4853"/>
                    <a:pt x="7499" y="4254"/>
                  </a:cubicBezTo>
                  <a:lnTo>
                    <a:pt x="7499" y="1986"/>
                  </a:lnTo>
                  <a:cubicBezTo>
                    <a:pt x="7877" y="1828"/>
                    <a:pt x="8160" y="1450"/>
                    <a:pt x="8160" y="1040"/>
                  </a:cubicBezTo>
                  <a:cubicBezTo>
                    <a:pt x="8160" y="473"/>
                    <a:pt x="7688" y="1"/>
                    <a:pt x="7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502;p91">
              <a:extLst>
                <a:ext uri="{FF2B5EF4-FFF2-40B4-BE49-F238E27FC236}">
                  <a16:creationId xmlns:a16="http://schemas.microsoft.com/office/drawing/2014/main" id="{FE2B7340-184C-4425-AE14-BB5A3E132200}"/>
                </a:ext>
              </a:extLst>
            </p:cNvPr>
            <p:cNvSpPr/>
            <p:nvPr/>
          </p:nvSpPr>
          <p:spPr>
            <a:xfrm>
              <a:off x="-2694200" y="2221475"/>
              <a:ext cx="69325" cy="68550"/>
            </a:xfrm>
            <a:custGeom>
              <a:avLst/>
              <a:gdLst/>
              <a:ahLst/>
              <a:cxnLst/>
              <a:rect l="l" t="t" r="r" b="b"/>
              <a:pathLst>
                <a:path w="2773" h="2742" extrusionOk="0">
                  <a:moveTo>
                    <a:pt x="1386" y="694"/>
                  </a:moveTo>
                  <a:cubicBezTo>
                    <a:pt x="1733" y="694"/>
                    <a:pt x="2048" y="1009"/>
                    <a:pt x="2048" y="1356"/>
                  </a:cubicBezTo>
                  <a:cubicBezTo>
                    <a:pt x="2048" y="1765"/>
                    <a:pt x="1764" y="2049"/>
                    <a:pt x="1386" y="2049"/>
                  </a:cubicBezTo>
                  <a:cubicBezTo>
                    <a:pt x="1008" y="2049"/>
                    <a:pt x="725" y="1702"/>
                    <a:pt x="725" y="1356"/>
                  </a:cubicBezTo>
                  <a:cubicBezTo>
                    <a:pt x="725" y="978"/>
                    <a:pt x="1040" y="694"/>
                    <a:pt x="1386" y="694"/>
                  </a:cubicBezTo>
                  <a:close/>
                  <a:moveTo>
                    <a:pt x="1386" y="1"/>
                  </a:moveTo>
                  <a:cubicBezTo>
                    <a:pt x="630" y="1"/>
                    <a:pt x="0" y="631"/>
                    <a:pt x="0" y="1356"/>
                  </a:cubicBezTo>
                  <a:cubicBezTo>
                    <a:pt x="0" y="2112"/>
                    <a:pt x="630" y="2742"/>
                    <a:pt x="1386" y="2742"/>
                  </a:cubicBezTo>
                  <a:cubicBezTo>
                    <a:pt x="2142" y="2742"/>
                    <a:pt x="2772" y="2112"/>
                    <a:pt x="2772" y="1356"/>
                  </a:cubicBezTo>
                  <a:cubicBezTo>
                    <a:pt x="2772" y="631"/>
                    <a:pt x="2142" y="1"/>
                    <a:pt x="13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503;p91">
              <a:extLst>
                <a:ext uri="{FF2B5EF4-FFF2-40B4-BE49-F238E27FC236}">
                  <a16:creationId xmlns:a16="http://schemas.microsoft.com/office/drawing/2014/main" id="{27E474B7-7E8E-4656-9738-59B43D36B8C5}"/>
                </a:ext>
              </a:extLst>
            </p:cNvPr>
            <p:cNvSpPr/>
            <p:nvPr/>
          </p:nvSpPr>
          <p:spPr>
            <a:xfrm>
              <a:off x="-2608350" y="2255350"/>
              <a:ext cx="51200" cy="51225"/>
            </a:xfrm>
            <a:custGeom>
              <a:avLst/>
              <a:gdLst/>
              <a:ahLst/>
              <a:cxnLst/>
              <a:rect l="l" t="t" r="r" b="b"/>
              <a:pathLst>
                <a:path w="2048" h="2049" extrusionOk="0">
                  <a:moveTo>
                    <a:pt x="1040" y="694"/>
                  </a:moveTo>
                  <a:cubicBezTo>
                    <a:pt x="1229" y="694"/>
                    <a:pt x="1386" y="851"/>
                    <a:pt x="1386" y="1040"/>
                  </a:cubicBezTo>
                  <a:cubicBezTo>
                    <a:pt x="1386" y="1229"/>
                    <a:pt x="1229" y="1387"/>
                    <a:pt x="1040" y="1387"/>
                  </a:cubicBezTo>
                  <a:cubicBezTo>
                    <a:pt x="819" y="1387"/>
                    <a:pt x="693" y="1229"/>
                    <a:pt x="693" y="1040"/>
                  </a:cubicBezTo>
                  <a:cubicBezTo>
                    <a:pt x="693" y="851"/>
                    <a:pt x="819" y="694"/>
                    <a:pt x="1040" y="694"/>
                  </a:cubicBezTo>
                  <a:close/>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2842;p85">
            <a:extLst>
              <a:ext uri="{FF2B5EF4-FFF2-40B4-BE49-F238E27FC236}">
                <a16:creationId xmlns:a16="http://schemas.microsoft.com/office/drawing/2014/main" id="{ECF09C9A-829A-457D-960A-6FF59A3C25CC}"/>
              </a:ext>
            </a:extLst>
          </p:cNvPr>
          <p:cNvSpPr/>
          <p:nvPr/>
        </p:nvSpPr>
        <p:spPr>
          <a:xfrm>
            <a:off x="7164288" y="1908713"/>
            <a:ext cx="363917" cy="364011"/>
          </a:xfrm>
          <a:custGeom>
            <a:avLst/>
            <a:gdLst/>
            <a:ahLst/>
            <a:cxnLst/>
            <a:rect l="l" t="t" r="r" b="b"/>
            <a:pathLst>
              <a:path w="19326" h="19331" extrusionOk="0">
                <a:moveTo>
                  <a:pt x="9470" y="1131"/>
                </a:moveTo>
                <a:cubicBezTo>
                  <a:pt x="9519" y="1131"/>
                  <a:pt x="9569" y="1143"/>
                  <a:pt x="9615" y="1165"/>
                </a:cubicBezTo>
                <a:lnTo>
                  <a:pt x="17504" y="5208"/>
                </a:lnTo>
                <a:lnTo>
                  <a:pt x="14283" y="6820"/>
                </a:lnTo>
                <a:lnTo>
                  <a:pt x="6360" y="2756"/>
                </a:lnTo>
                <a:lnTo>
                  <a:pt x="9325" y="1168"/>
                </a:lnTo>
                <a:cubicBezTo>
                  <a:pt x="9369" y="1143"/>
                  <a:pt x="9419" y="1131"/>
                  <a:pt x="9470" y="1131"/>
                </a:cubicBezTo>
                <a:close/>
                <a:moveTo>
                  <a:pt x="5149" y="3405"/>
                </a:moveTo>
                <a:lnTo>
                  <a:pt x="13027" y="7448"/>
                </a:lnTo>
                <a:lnTo>
                  <a:pt x="9467" y="9230"/>
                </a:lnTo>
                <a:lnTo>
                  <a:pt x="1779" y="5208"/>
                </a:lnTo>
                <a:lnTo>
                  <a:pt x="5149" y="3405"/>
                </a:lnTo>
                <a:close/>
                <a:moveTo>
                  <a:pt x="1133" y="6150"/>
                </a:moveTo>
                <a:lnTo>
                  <a:pt x="8896" y="10208"/>
                </a:lnTo>
                <a:lnTo>
                  <a:pt x="8896" y="17935"/>
                </a:lnTo>
                <a:lnTo>
                  <a:pt x="1299" y="13916"/>
                </a:lnTo>
                <a:cubicBezTo>
                  <a:pt x="1196" y="13862"/>
                  <a:pt x="1133" y="13753"/>
                  <a:pt x="1133" y="13638"/>
                </a:cubicBezTo>
                <a:lnTo>
                  <a:pt x="1133" y="6150"/>
                </a:lnTo>
                <a:close/>
                <a:moveTo>
                  <a:pt x="18190" y="6132"/>
                </a:moveTo>
                <a:lnTo>
                  <a:pt x="18190" y="13629"/>
                </a:lnTo>
                <a:cubicBezTo>
                  <a:pt x="18193" y="13744"/>
                  <a:pt x="18126" y="13853"/>
                  <a:pt x="18021" y="13907"/>
                </a:cubicBezTo>
                <a:lnTo>
                  <a:pt x="10028" y="17953"/>
                </a:lnTo>
                <a:lnTo>
                  <a:pt x="10028" y="10217"/>
                </a:lnTo>
                <a:lnTo>
                  <a:pt x="13730" y="8363"/>
                </a:lnTo>
                <a:lnTo>
                  <a:pt x="13730" y="10281"/>
                </a:lnTo>
                <a:cubicBezTo>
                  <a:pt x="13730" y="10592"/>
                  <a:pt x="13984" y="10845"/>
                  <a:pt x="14298" y="10845"/>
                </a:cubicBezTo>
                <a:cubicBezTo>
                  <a:pt x="14609" y="10845"/>
                  <a:pt x="14862" y="10592"/>
                  <a:pt x="14862" y="10281"/>
                </a:cubicBezTo>
                <a:lnTo>
                  <a:pt x="14862" y="7796"/>
                </a:lnTo>
                <a:lnTo>
                  <a:pt x="18190" y="6132"/>
                </a:lnTo>
                <a:close/>
                <a:moveTo>
                  <a:pt x="9473" y="0"/>
                </a:moveTo>
                <a:cubicBezTo>
                  <a:pt x="9238" y="0"/>
                  <a:pt x="9003" y="58"/>
                  <a:pt x="8790" y="172"/>
                </a:cubicBezTo>
                <a:lnTo>
                  <a:pt x="765" y="4468"/>
                </a:lnTo>
                <a:cubicBezTo>
                  <a:pt x="294" y="4719"/>
                  <a:pt x="1" y="5208"/>
                  <a:pt x="1" y="5739"/>
                </a:cubicBezTo>
                <a:lnTo>
                  <a:pt x="1" y="13638"/>
                </a:lnTo>
                <a:cubicBezTo>
                  <a:pt x="1" y="14173"/>
                  <a:pt x="297" y="14665"/>
                  <a:pt x="771" y="14913"/>
                </a:cubicBezTo>
                <a:lnTo>
                  <a:pt x="8796" y="19164"/>
                </a:lnTo>
                <a:cubicBezTo>
                  <a:pt x="9008" y="19275"/>
                  <a:pt x="9240" y="19331"/>
                  <a:pt x="9473" y="19331"/>
                </a:cubicBezTo>
                <a:cubicBezTo>
                  <a:pt x="9696" y="19331"/>
                  <a:pt x="9919" y="19279"/>
                  <a:pt x="10125" y="19176"/>
                </a:cubicBezTo>
                <a:lnTo>
                  <a:pt x="18534" y="14916"/>
                </a:lnTo>
                <a:cubicBezTo>
                  <a:pt x="19020" y="14671"/>
                  <a:pt x="19325" y="14173"/>
                  <a:pt x="19325" y="13629"/>
                </a:cubicBezTo>
                <a:lnTo>
                  <a:pt x="19325" y="5752"/>
                </a:lnTo>
                <a:cubicBezTo>
                  <a:pt x="19325" y="5208"/>
                  <a:pt x="19023" y="4713"/>
                  <a:pt x="18537" y="4465"/>
                </a:cubicBezTo>
                <a:lnTo>
                  <a:pt x="10131" y="160"/>
                </a:lnTo>
                <a:cubicBezTo>
                  <a:pt x="9924" y="53"/>
                  <a:pt x="9698" y="0"/>
                  <a:pt x="9473" y="0"/>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extLst>
      <p:ext uri="{BB962C8B-B14F-4D97-AF65-F5344CB8AC3E}">
        <p14:creationId xmlns:p14="http://schemas.microsoft.com/office/powerpoint/2010/main" val="3995926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788024" y="1131590"/>
            <a:ext cx="3924436" cy="36539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solidFill>
                  <a:srgbClr val="262626"/>
                </a:solidFill>
                <a:latin typeface="Muli" panose="02000503000000000000" pitchFamily="2" charset="0"/>
              </a:rPr>
              <a:t>Metal infused polymers</a:t>
            </a:r>
          </a:p>
          <a:p>
            <a:endParaRPr lang="en-US">
              <a:solidFill>
                <a:srgbClr val="262626"/>
              </a:solidFill>
              <a:latin typeface="Muli" panose="02000503000000000000" pitchFamily="2" charset="0"/>
            </a:endParaRPr>
          </a:p>
          <a:p>
            <a:r>
              <a:rPr lang="en-US">
                <a:solidFill>
                  <a:srgbClr val="262626"/>
                </a:solidFill>
                <a:latin typeface="Muli" panose="02000503000000000000" pitchFamily="2" charset="0"/>
              </a:rPr>
              <a:t>Metal 3D printing filament is basically normal filament with some amount of metal added. That means it can be used with a regular desktop MEX printer, possibly with a special nozzle. Metal filaments come in a variety of materials, ranging from copper and bronze to iron and stainless steel. Metal filament prints can feel more solid and look similar to cast metal. </a:t>
            </a:r>
          </a:p>
          <a:p>
            <a:endParaRPr lang="en-US">
              <a:solidFill>
                <a:srgbClr val="262626"/>
              </a:solidFill>
              <a:latin typeface="Muli" panose="02000503000000000000" pitchFamily="2" charset="0"/>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74150" y="384048"/>
            <a:ext cx="6995700" cy="566400"/>
          </a:xfrm>
        </p:spPr>
        <p:txBody>
          <a:bodyPr/>
          <a:lstStyle/>
          <a:p>
            <a:r>
              <a:rPr lang="es-ES"/>
              <a:t>MEX </a:t>
            </a:r>
            <a:r>
              <a:rPr lang="es-ES" err="1"/>
              <a:t>materials</a:t>
            </a:r>
            <a:r>
              <a:rPr lang="es-ES"/>
              <a:t>. </a:t>
            </a:r>
            <a:r>
              <a:rPr lang="en-US"/>
              <a:t>Metal infused polymers</a:t>
            </a:r>
          </a:p>
        </p:txBody>
      </p:sp>
      <p:pic>
        <p:nvPicPr>
          <p:cNvPr id="6146" name="Picture 2" descr="image00">
            <a:extLst>
              <a:ext uri="{FF2B5EF4-FFF2-40B4-BE49-F238E27FC236}">
                <a16:creationId xmlns:a16="http://schemas.microsoft.com/office/drawing/2014/main" id="{6413D593-2FFC-44A7-9B0D-91419E587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972" y="1131590"/>
            <a:ext cx="3415308" cy="341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292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31540" y="1131590"/>
            <a:ext cx="8280920" cy="36539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solidFill>
                  <a:srgbClr val="262626"/>
                </a:solidFill>
                <a:latin typeface="Muli" panose="02000503000000000000" pitchFamily="2" charset="0"/>
              </a:rPr>
              <a:t>Metal infused polymers</a:t>
            </a:r>
          </a:p>
          <a:p>
            <a:endParaRPr lang="en-US">
              <a:solidFill>
                <a:srgbClr val="262626"/>
              </a:solidFill>
              <a:latin typeface="Muli" panose="02000503000000000000" pitchFamily="2" charset="0"/>
            </a:endParaRPr>
          </a:p>
          <a:p>
            <a:r>
              <a:rPr lang="en-US">
                <a:solidFill>
                  <a:srgbClr val="262626"/>
                </a:solidFill>
                <a:latin typeface="Muli" panose="02000503000000000000" pitchFamily="2" charset="0"/>
              </a:rPr>
              <a:t>It could be confusing because sometimes there is only “metal” in the name, as this might simply indicate a metallic color or shine. For example, </a:t>
            </a:r>
            <a:r>
              <a:rPr lang="en-US" err="1">
                <a:solidFill>
                  <a:srgbClr val="262626"/>
                </a:solidFill>
                <a:latin typeface="Muli" panose="02000503000000000000" pitchFamily="2" charset="0"/>
              </a:rPr>
              <a:t>Amolen’s</a:t>
            </a:r>
            <a:r>
              <a:rPr lang="en-US">
                <a:solidFill>
                  <a:srgbClr val="262626"/>
                </a:solidFill>
                <a:latin typeface="Muli" panose="02000503000000000000" pitchFamily="2" charset="0"/>
              </a:rPr>
              <a:t> Multicolor Silk Metal Rainbow is meant to exhibit a “metallic color.” Also know that, though a manufacturer may list the percentage of metal that’s in its filament, this could be by either volume or weight, making comparing materials difficult; the latter tends to look more impressive, as metal is much denser than plastic. </a:t>
            </a: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74150" y="384048"/>
            <a:ext cx="6995700" cy="566400"/>
          </a:xfrm>
        </p:spPr>
        <p:txBody>
          <a:bodyPr/>
          <a:lstStyle/>
          <a:p>
            <a:r>
              <a:rPr lang="es-ES"/>
              <a:t>MEX </a:t>
            </a:r>
            <a:r>
              <a:rPr lang="es-ES" err="1"/>
              <a:t>materials</a:t>
            </a:r>
            <a:r>
              <a:rPr lang="es-ES"/>
              <a:t>. </a:t>
            </a:r>
            <a:r>
              <a:rPr lang="en-US"/>
              <a:t>Metal infused polymers</a:t>
            </a:r>
          </a:p>
        </p:txBody>
      </p:sp>
      <p:pic>
        <p:nvPicPr>
          <p:cNvPr id="8" name="Picture 2" descr="Filamet copper printed part and sintered part">
            <a:extLst>
              <a:ext uri="{FF2B5EF4-FFF2-40B4-BE49-F238E27FC236}">
                <a16:creationId xmlns:a16="http://schemas.microsoft.com/office/drawing/2014/main" id="{73E05679-38ED-4ED3-AC9B-532AF6920B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3" b="96069" l="53750" r="95375"/>
                    </a14:imgEffect>
                  </a14:imgLayer>
                </a14:imgProps>
              </a:ext>
              <a:ext uri="{28A0092B-C50C-407E-A947-70E740481C1C}">
                <a14:useLocalDpi xmlns:a14="http://schemas.microsoft.com/office/drawing/2010/main" val="0"/>
              </a:ext>
            </a:extLst>
          </a:blip>
          <a:srcRect/>
          <a:stretch>
            <a:fillRect/>
          </a:stretch>
        </p:blipFill>
        <p:spPr bwMode="auto">
          <a:xfrm>
            <a:off x="2339752" y="2984437"/>
            <a:ext cx="4039204" cy="205494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F0DB9C2-DE6F-419F-94E0-9393F6C206CF}"/>
              </a:ext>
            </a:extLst>
          </p:cNvPr>
          <p:cNvSpPr txBox="1"/>
          <p:nvPr/>
        </p:nvSpPr>
        <p:spPr>
          <a:xfrm>
            <a:off x="6363079" y="3363838"/>
            <a:ext cx="2169361" cy="1169551"/>
          </a:xfrm>
          <a:prstGeom prst="rect">
            <a:avLst/>
          </a:prstGeom>
          <a:noFill/>
        </p:spPr>
        <p:txBody>
          <a:bodyPr wrap="square">
            <a:spAutoFit/>
          </a:bodyPr>
          <a:lstStyle/>
          <a:p>
            <a:r>
              <a:rPr lang="en-US" b="0" i="0">
                <a:solidFill>
                  <a:srgbClr val="777777"/>
                </a:solidFill>
                <a:effectLst/>
                <a:latin typeface="Roboto" panose="02000000000000000000" pitchFamily="2" charset="0"/>
              </a:rPr>
              <a:t>3D printed part with Filament Copper and part after sintering. Source: The Virtual Foundry.</a:t>
            </a:r>
            <a:endParaRPr lang="es-ES"/>
          </a:p>
        </p:txBody>
      </p:sp>
      <p:pic>
        <p:nvPicPr>
          <p:cNvPr id="10" name="Picture 2" descr="Filamet copper printed part and sintered part">
            <a:extLst>
              <a:ext uri="{FF2B5EF4-FFF2-40B4-BE49-F238E27FC236}">
                <a16:creationId xmlns:a16="http://schemas.microsoft.com/office/drawing/2014/main" id="{77135C42-918D-4875-B8FD-08FFCA453490}"/>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2948" b="93612" l="4750" r="47375"/>
                    </a14:imgEffect>
                  </a14:imgLayer>
                </a14:imgProps>
              </a:ext>
              <a:ext uri="{28A0092B-C50C-407E-A947-70E740481C1C}">
                <a14:useLocalDpi xmlns:a14="http://schemas.microsoft.com/office/drawing/2010/main" val="0"/>
              </a:ext>
            </a:extLst>
          </a:blip>
          <a:srcRect/>
          <a:stretch>
            <a:fillRect/>
          </a:stretch>
        </p:blipFill>
        <p:spPr bwMode="auto">
          <a:xfrm>
            <a:off x="2309276" y="2984437"/>
            <a:ext cx="4039204" cy="205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775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323528" y="1294073"/>
            <a:ext cx="8208912" cy="22137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b="1">
                <a:solidFill>
                  <a:srgbClr val="262626"/>
                </a:solidFill>
                <a:latin typeface="Muli" panose="02000503000000000000" pitchFamily="2" charset="0"/>
              </a:rPr>
              <a:t>Composites</a:t>
            </a:r>
          </a:p>
          <a:p>
            <a:endParaRPr lang="es-ES" b="1">
              <a:solidFill>
                <a:srgbClr val="262626"/>
              </a:solidFill>
              <a:latin typeface="Muli" panose="02000503000000000000" pitchFamily="2" charset="0"/>
            </a:endParaRPr>
          </a:p>
          <a:p>
            <a:r>
              <a:rPr lang="en-US">
                <a:solidFill>
                  <a:srgbClr val="262626"/>
                </a:solidFill>
                <a:latin typeface="Muli" panose="02000503000000000000" pitchFamily="2" charset="0"/>
              </a:rPr>
              <a:t>Some 3D printing technologies make use of ceramics (typically a polymer filled with ceramic powder) or composites (chopped </a:t>
            </a:r>
            <a:r>
              <a:rPr lang="en-US" err="1">
                <a:solidFill>
                  <a:srgbClr val="262626"/>
                </a:solidFill>
                <a:latin typeface="Muli" panose="02000503000000000000" pitchFamily="2" charset="0"/>
              </a:rPr>
              <a:t>carbonfilled</a:t>
            </a:r>
            <a:r>
              <a:rPr lang="en-US">
                <a:solidFill>
                  <a:srgbClr val="262626"/>
                </a:solidFill>
                <a:latin typeface="Muli" panose="02000503000000000000" pitchFamily="2" charset="0"/>
              </a:rPr>
              <a:t> filaments or metal-nylon powder). </a:t>
            </a:r>
          </a:p>
          <a:p>
            <a:endParaRPr lang="en-US">
              <a:solidFill>
                <a:srgbClr val="262626"/>
              </a:solidFill>
              <a:latin typeface="Muli" panose="02000503000000000000" pitchFamily="2" charset="0"/>
            </a:endParaRPr>
          </a:p>
          <a:p>
            <a:r>
              <a:rPr lang="en-US">
                <a:solidFill>
                  <a:srgbClr val="262626"/>
                </a:solidFill>
                <a:latin typeface="Muli" panose="02000503000000000000" pitchFamily="2" charset="0"/>
              </a:rPr>
              <a:t>Composites will be commented with more details along this unit.</a:t>
            </a: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74150" y="384048"/>
            <a:ext cx="6995700" cy="566400"/>
          </a:xfrm>
        </p:spPr>
        <p:txBody>
          <a:bodyPr/>
          <a:lstStyle/>
          <a:p>
            <a:r>
              <a:rPr lang="es-ES"/>
              <a:t>MEX </a:t>
            </a:r>
            <a:r>
              <a:rPr lang="es-ES" err="1"/>
              <a:t>materials</a:t>
            </a:r>
            <a:r>
              <a:rPr lang="es-ES"/>
              <a:t>. </a:t>
            </a:r>
            <a:r>
              <a:rPr lang="es-ES" err="1"/>
              <a:t>Composites</a:t>
            </a:r>
            <a:endParaRPr lang="es-ES"/>
          </a:p>
        </p:txBody>
      </p:sp>
      <p:pic>
        <p:nvPicPr>
          <p:cNvPr id="7170" name="Picture 2" descr="5 Tips For Tooling Design Using FDM Composites – Human Boundary">
            <a:extLst>
              <a:ext uri="{FF2B5EF4-FFF2-40B4-BE49-F238E27FC236}">
                <a16:creationId xmlns:a16="http://schemas.microsoft.com/office/drawing/2014/main" id="{CF551110-3EFD-4269-86B9-EA111BF52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85" y="2911059"/>
            <a:ext cx="4748115" cy="211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287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characteristics</a:t>
            </a:r>
            <a:endParaRPr lang="es-ES"/>
          </a:p>
        </p:txBody>
      </p:sp>
      <p:sp>
        <p:nvSpPr>
          <p:cNvPr id="6" name="Google Shape;1029;p44"/>
          <p:cNvSpPr txBox="1">
            <a:spLocks/>
          </p:cNvSpPr>
          <p:nvPr/>
        </p:nvSpPr>
        <p:spPr>
          <a:xfrm>
            <a:off x="622483" y="1384945"/>
            <a:ext cx="7932699" cy="2373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Printer parameters</a:t>
            </a:r>
          </a:p>
          <a:p>
            <a:r>
              <a:rPr lang="en-US" dirty="0">
                <a:latin typeface="Muli"/>
              </a:rPr>
              <a:t>There are many parameters that can be adjusted on most MEX machines to achieve an accurate print. Build speed, extrusion speed and nozzle temperature control the consistency of the extruded filament and are set by the operator (some machines use automatic presets based on the type of material that is being printed).</a:t>
            </a:r>
          </a:p>
          <a:p>
            <a:endParaRPr lang="en-US" dirty="0">
              <a:latin typeface="Muli"/>
            </a:endParaRPr>
          </a:p>
          <a:p>
            <a:r>
              <a:rPr lang="en-US" dirty="0">
                <a:latin typeface="Muli"/>
              </a:rPr>
              <a:t>At a fundamental level, nozzle diameter and layer height define the resolution of an MEX printed part. While all parameters define the dimensional accuracy of a part, a smaller nozzle diameter and lower layer height are generally seen as the solutions for parts where a smooth surface and higher level of detail is required.</a:t>
            </a:r>
          </a:p>
          <a:p>
            <a:endParaRPr lang="en-US" dirty="0">
              <a:latin typeface="Muli"/>
            </a:endParaRPr>
          </a:p>
        </p:txBody>
      </p:sp>
    </p:spTree>
    <p:extLst>
      <p:ext uri="{BB962C8B-B14F-4D97-AF65-F5344CB8AC3E}">
        <p14:creationId xmlns:p14="http://schemas.microsoft.com/office/powerpoint/2010/main" val="3968643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characteristics</a:t>
            </a:r>
            <a:endParaRPr lang="es-ES"/>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Technical Specifications for MEX</a:t>
            </a:r>
          </a:p>
          <a:p>
            <a:endParaRPr lang="en-US" b="1" dirty="0">
              <a:latin typeface="Muli"/>
            </a:endParaRPr>
          </a:p>
          <a:p>
            <a:pPr marL="285750" indent="-285750">
              <a:buFont typeface="Arial" panose="020B0604020202020204" pitchFamily="34" charset="0"/>
              <a:buChar char="•"/>
            </a:pPr>
            <a:r>
              <a:rPr lang="en-US" i="1" dirty="0">
                <a:latin typeface="Muli"/>
              </a:rPr>
              <a:t>Standard lead time: </a:t>
            </a:r>
            <a:r>
              <a:rPr lang="en-US" dirty="0">
                <a:latin typeface="Muli"/>
              </a:rPr>
              <a:t>Depend on size of the part, number of parts and degrees of finishing. </a:t>
            </a:r>
          </a:p>
          <a:p>
            <a:pPr marL="285750" indent="-285750">
              <a:buFont typeface="Arial" panose="020B0604020202020204" pitchFamily="34" charset="0"/>
              <a:buChar char="•"/>
            </a:pPr>
            <a:r>
              <a:rPr lang="en-US" i="1" dirty="0">
                <a:latin typeface="Muli"/>
              </a:rPr>
              <a:t>Accuracy</a:t>
            </a:r>
            <a:r>
              <a:rPr lang="en-US" dirty="0">
                <a:latin typeface="Muli"/>
              </a:rPr>
              <a:t>: ± 0.15% (together with lower limitation on ± 0.2 mm) </a:t>
            </a:r>
          </a:p>
          <a:p>
            <a:pPr marL="285750" indent="-285750">
              <a:buFont typeface="Arial" panose="020B0604020202020204" pitchFamily="34" charset="0"/>
              <a:buChar char="•"/>
            </a:pPr>
            <a:r>
              <a:rPr lang="en-US" i="1" dirty="0">
                <a:latin typeface="Muli"/>
              </a:rPr>
              <a:t>Thickness</a:t>
            </a:r>
            <a:r>
              <a:rPr lang="en-US" dirty="0">
                <a:latin typeface="Muli"/>
              </a:rPr>
              <a:t> </a:t>
            </a:r>
            <a:r>
              <a:rPr lang="en-US" i="1" dirty="0">
                <a:latin typeface="Muli"/>
              </a:rPr>
              <a:t>of</a:t>
            </a:r>
            <a:r>
              <a:rPr lang="en-US" dirty="0">
                <a:latin typeface="Muli"/>
              </a:rPr>
              <a:t> </a:t>
            </a:r>
            <a:r>
              <a:rPr lang="en-US" i="1" dirty="0">
                <a:latin typeface="Muli"/>
              </a:rPr>
              <a:t>layer</a:t>
            </a:r>
            <a:r>
              <a:rPr lang="en-US" dirty="0">
                <a:latin typeface="Muli"/>
              </a:rPr>
              <a:t>: 0.18 – 0.25 mm (varies according to depending on the material) </a:t>
            </a:r>
          </a:p>
          <a:p>
            <a:pPr marL="285750" indent="-285750">
              <a:buFont typeface="Arial" panose="020B0604020202020204" pitchFamily="34" charset="0"/>
              <a:buChar char="•"/>
            </a:pPr>
            <a:r>
              <a:rPr lang="en-US" i="1" dirty="0">
                <a:latin typeface="Muli"/>
              </a:rPr>
              <a:t>Minimum</a:t>
            </a:r>
            <a:r>
              <a:rPr lang="en-US" dirty="0">
                <a:latin typeface="Muli"/>
              </a:rPr>
              <a:t> thic</a:t>
            </a:r>
            <a:r>
              <a:rPr lang="en-US" i="1" dirty="0">
                <a:latin typeface="Muli"/>
              </a:rPr>
              <a:t>k</a:t>
            </a:r>
            <a:r>
              <a:rPr lang="en-US" dirty="0">
                <a:latin typeface="Muli"/>
              </a:rPr>
              <a:t>ness </a:t>
            </a:r>
            <a:r>
              <a:rPr lang="en-US" i="1" dirty="0">
                <a:latin typeface="Muli"/>
              </a:rPr>
              <a:t>of</a:t>
            </a:r>
            <a:r>
              <a:rPr lang="en-US" dirty="0">
                <a:latin typeface="Muli"/>
              </a:rPr>
              <a:t> </a:t>
            </a:r>
            <a:r>
              <a:rPr lang="en-US" i="1" dirty="0">
                <a:latin typeface="Muli"/>
              </a:rPr>
              <a:t>wall</a:t>
            </a:r>
            <a:r>
              <a:rPr lang="en-US" dirty="0">
                <a:latin typeface="Muli"/>
              </a:rPr>
              <a:t>: 1 mm </a:t>
            </a:r>
          </a:p>
          <a:p>
            <a:pPr marL="285750" indent="-285750">
              <a:buFont typeface="Arial" panose="020B0604020202020204" pitchFamily="34" charset="0"/>
              <a:buChar char="•"/>
            </a:pPr>
            <a:r>
              <a:rPr lang="en-US" i="1" dirty="0">
                <a:latin typeface="Muli"/>
              </a:rPr>
              <a:t>Maximum</a:t>
            </a:r>
            <a:r>
              <a:rPr lang="en-US" dirty="0">
                <a:latin typeface="Muli"/>
              </a:rPr>
              <a:t> </a:t>
            </a:r>
            <a:r>
              <a:rPr lang="en-US" i="1" dirty="0">
                <a:latin typeface="Muli"/>
              </a:rPr>
              <a:t>dimensions</a:t>
            </a:r>
            <a:r>
              <a:rPr lang="en-US" dirty="0">
                <a:latin typeface="Muli"/>
              </a:rPr>
              <a:t> </a:t>
            </a:r>
            <a:r>
              <a:rPr lang="en-US" i="1" dirty="0">
                <a:latin typeface="Muli"/>
              </a:rPr>
              <a:t>of</a:t>
            </a:r>
            <a:r>
              <a:rPr lang="en-US" dirty="0">
                <a:latin typeface="Muli"/>
              </a:rPr>
              <a:t> </a:t>
            </a:r>
            <a:r>
              <a:rPr lang="en-US" i="1" dirty="0">
                <a:latin typeface="Muli"/>
              </a:rPr>
              <a:t>build</a:t>
            </a:r>
            <a:r>
              <a:rPr lang="en-US" dirty="0">
                <a:latin typeface="Muli"/>
              </a:rPr>
              <a:t>: Unlimited Dimensions as parts may be composed of the number of sub-parts. The maximum build envelope is 914 x 610 x 914 mm </a:t>
            </a:r>
          </a:p>
          <a:p>
            <a:pPr marL="285750" indent="-285750">
              <a:buFont typeface="Arial" panose="020B0604020202020204" pitchFamily="34" charset="0"/>
              <a:buChar char="•"/>
            </a:pPr>
            <a:r>
              <a:rPr lang="en-US" i="1" dirty="0">
                <a:latin typeface="Muli"/>
              </a:rPr>
              <a:t>Surface</a:t>
            </a:r>
            <a:r>
              <a:rPr lang="en-US" dirty="0">
                <a:latin typeface="Muli"/>
              </a:rPr>
              <a:t> </a:t>
            </a:r>
            <a:r>
              <a:rPr lang="en-US" i="1" dirty="0">
                <a:latin typeface="Muli"/>
              </a:rPr>
              <a:t>structure</a:t>
            </a:r>
            <a:r>
              <a:rPr lang="en-US" dirty="0">
                <a:latin typeface="Muli"/>
              </a:rPr>
              <a:t>: A rough surface of unfinished parts but it is possible to all types of fine finishes. MEX parts can be colored/impregnated, smoothed, sandblasted, coated and painted.</a:t>
            </a:r>
          </a:p>
          <a:p>
            <a:endParaRPr lang="en-US" dirty="0">
              <a:latin typeface="Muli"/>
            </a:endParaRPr>
          </a:p>
          <a:p>
            <a:endParaRPr lang="es-ES" dirty="0">
              <a:latin typeface="Muli"/>
            </a:endParaRPr>
          </a:p>
        </p:txBody>
      </p:sp>
    </p:spTree>
    <p:extLst>
      <p:ext uri="{BB962C8B-B14F-4D97-AF65-F5344CB8AC3E}">
        <p14:creationId xmlns:p14="http://schemas.microsoft.com/office/powerpoint/2010/main" val="1097729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858800"/>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dirty="0">
                <a:solidFill>
                  <a:srgbClr val="FF0000"/>
                </a:solidFill>
              </a:rPr>
              <a:t>M</a:t>
            </a:r>
            <a:r>
              <a:rPr lang="en" dirty="0">
                <a:solidFill>
                  <a:srgbClr val="FF0000"/>
                </a:solidFill>
              </a:rPr>
              <a:t>ark which NOT is a printer parameter</a:t>
            </a:r>
            <a:endParaRPr dirty="0">
              <a:solidFill>
                <a:srgbClr val="FF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dirty="0">
                <a:solidFill>
                  <a:srgbClr val="262626"/>
                </a:solidFill>
                <a:latin typeface="Muli" panose="02000503000000000000" pitchFamily="2" charset="0"/>
              </a:rPr>
              <a:t>Build speed</a:t>
            </a:r>
          </a:p>
          <a:p>
            <a:pPr marL="285750" indent="-285750">
              <a:buFont typeface="Arial" panose="020B0604020202020204" pitchFamily="34" charset="0"/>
              <a:buChar char="•"/>
            </a:pPr>
            <a:r>
              <a:rPr lang="en-US" dirty="0">
                <a:solidFill>
                  <a:srgbClr val="262626"/>
                </a:solidFill>
                <a:latin typeface="Muli" panose="02000503000000000000" pitchFamily="2" charset="0"/>
              </a:rPr>
              <a:t>Extrusion speed</a:t>
            </a:r>
          </a:p>
          <a:p>
            <a:pPr marL="285750" indent="-285750">
              <a:buFont typeface="Arial" panose="020B0604020202020204" pitchFamily="34" charset="0"/>
              <a:buChar char="•"/>
            </a:pPr>
            <a:r>
              <a:rPr lang="en-US" dirty="0">
                <a:solidFill>
                  <a:srgbClr val="262626"/>
                </a:solidFill>
                <a:latin typeface="Muli" panose="02000503000000000000" pitchFamily="2" charset="0"/>
              </a:rPr>
              <a:t>Nozzle temperature </a:t>
            </a:r>
          </a:p>
          <a:p>
            <a:pPr marL="285750" indent="-285750">
              <a:buFont typeface="Arial" panose="020B0604020202020204" pitchFamily="34" charset="0"/>
              <a:buChar char="•"/>
            </a:pPr>
            <a:r>
              <a:rPr lang="en-US" b="0" i="0" dirty="0">
                <a:solidFill>
                  <a:srgbClr val="FF0000"/>
                </a:solidFill>
                <a:effectLst/>
                <a:latin typeface="Muli" panose="02000503000000000000" pitchFamily="2" charset="0"/>
              </a:rPr>
              <a:t>Filament temperature</a:t>
            </a:r>
          </a:p>
        </p:txBody>
      </p:sp>
    </p:spTree>
    <p:extLst>
      <p:ext uri="{BB962C8B-B14F-4D97-AF65-F5344CB8AC3E}">
        <p14:creationId xmlns:p14="http://schemas.microsoft.com/office/powerpoint/2010/main" val="3278483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902989" y="2355726"/>
            <a:ext cx="5139219" cy="2609681"/>
          </a:xfrm>
          <a:prstGeom prst="rect">
            <a:avLst/>
          </a:prstGeom>
        </p:spPr>
      </p:pic>
      <p:sp>
        <p:nvSpPr>
          <p:cNvPr id="5" name="Título 4"/>
          <p:cNvSpPr>
            <a:spLocks noGrp="1"/>
          </p:cNvSpPr>
          <p:nvPr>
            <p:ph type="title"/>
          </p:nvPr>
        </p:nvSpPr>
        <p:spPr>
          <a:xfrm>
            <a:off x="971600" y="411510"/>
            <a:ext cx="6995700" cy="566400"/>
          </a:xfrm>
        </p:spPr>
        <p:txBody>
          <a:bodyPr/>
          <a:lstStyle/>
          <a:p>
            <a:r>
              <a:rPr lang="es-ES"/>
              <a:t>MEX </a:t>
            </a:r>
            <a:r>
              <a:rPr lang="es-ES" err="1"/>
              <a:t>advantages</a:t>
            </a:r>
            <a:endParaRPr lang="es-ES"/>
          </a:p>
        </p:txBody>
      </p:sp>
      <p:sp>
        <p:nvSpPr>
          <p:cNvPr id="6" name="Google Shape;1029;p44"/>
          <p:cNvSpPr txBox="1">
            <a:spLocks/>
          </p:cNvSpPr>
          <p:nvPr/>
        </p:nvSpPr>
        <p:spPr>
          <a:xfrm>
            <a:off x="589374" y="1148180"/>
            <a:ext cx="4883224" cy="21221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Advantages</a:t>
            </a:r>
          </a:p>
          <a:p>
            <a:endParaRPr lang="en-US" dirty="0">
              <a:latin typeface="Muli"/>
            </a:endParaRPr>
          </a:p>
          <a:p>
            <a:pPr marL="285750" indent="-285750">
              <a:buFont typeface="Arial" panose="020B0604020202020204" pitchFamily="34" charset="0"/>
              <a:buChar char="•"/>
            </a:pPr>
            <a:r>
              <a:rPr lang="en-US" dirty="0">
                <a:solidFill>
                  <a:srgbClr val="262626"/>
                </a:solidFill>
                <a:latin typeface="Muli" panose="02000503000000000000" pitchFamily="2" charset="0"/>
              </a:rPr>
              <a:t>MEX is the most cost-effective way to produce custom thermoplastic parts and prototypes.</a:t>
            </a:r>
          </a:p>
          <a:p>
            <a:pPr marL="285750" indent="-285750">
              <a:buFont typeface="Arial" panose="020B0604020202020204" pitchFamily="34" charset="0"/>
              <a:buChar char="•"/>
            </a:pPr>
            <a:r>
              <a:rPr lang="en-US" dirty="0">
                <a:solidFill>
                  <a:srgbClr val="262626"/>
                </a:solidFill>
                <a:latin typeface="Muli" panose="02000503000000000000" pitchFamily="2" charset="0"/>
              </a:rPr>
              <a:t>Lead times are short due to the ubiquity of the technology.</a:t>
            </a:r>
          </a:p>
          <a:p>
            <a:pPr marL="285750" indent="-285750">
              <a:buFont typeface="Arial" panose="020B0604020202020204" pitchFamily="34" charset="0"/>
              <a:buChar char="•"/>
            </a:pPr>
            <a:r>
              <a:rPr lang="en-US" dirty="0">
                <a:solidFill>
                  <a:srgbClr val="262626"/>
                </a:solidFill>
                <a:latin typeface="Muli" panose="02000503000000000000" pitchFamily="2" charset="0"/>
              </a:rPr>
              <a:t>A wide range of materials is available, suitable for both prototyping and some functional applications. </a:t>
            </a:r>
          </a:p>
          <a:p>
            <a:pPr marL="285750" indent="-285750">
              <a:buFont typeface="Arial" panose="020B0604020202020204" pitchFamily="34" charset="0"/>
              <a:buChar char="•"/>
            </a:pPr>
            <a:r>
              <a:rPr lang="en-US" dirty="0">
                <a:solidFill>
                  <a:srgbClr val="262626"/>
                </a:solidFill>
                <a:latin typeface="Muli" panose="02000503000000000000" pitchFamily="2" charset="0"/>
              </a:rPr>
              <a:t>Safer material handling </a:t>
            </a:r>
          </a:p>
          <a:p>
            <a:endParaRPr lang="en-US" dirty="0">
              <a:latin typeface="Muli"/>
            </a:endParaRPr>
          </a:p>
          <a:p>
            <a:endParaRPr lang="es-ES" dirty="0">
              <a:latin typeface="Muli"/>
            </a:endParaRPr>
          </a:p>
        </p:txBody>
      </p:sp>
    </p:spTree>
    <p:extLst>
      <p:ext uri="{BB962C8B-B14F-4D97-AF65-F5344CB8AC3E}">
        <p14:creationId xmlns:p14="http://schemas.microsoft.com/office/powerpoint/2010/main" val="589317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disadvantages</a:t>
            </a:r>
            <a:endParaRPr lang="es-ES"/>
          </a:p>
        </p:txBody>
      </p:sp>
      <p:sp>
        <p:nvSpPr>
          <p:cNvPr id="6" name="Google Shape;1029;p44"/>
          <p:cNvSpPr txBox="1">
            <a:spLocks/>
          </p:cNvSpPr>
          <p:nvPr/>
        </p:nvSpPr>
        <p:spPr>
          <a:xfrm>
            <a:off x="4572000" y="1418694"/>
            <a:ext cx="4008975"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Disadvantages</a:t>
            </a:r>
            <a:endParaRPr lang="en-US">
              <a:solidFill>
                <a:srgbClr val="262626"/>
              </a:solidFill>
              <a:latin typeface="Muli" panose="02000503000000000000" pitchFamily="2" charset="0"/>
            </a:endParaRPr>
          </a:p>
          <a:p>
            <a:endParaRPr lang="en-US">
              <a:solidFill>
                <a:srgbClr val="262626"/>
              </a:solidFill>
              <a:latin typeface="Muli" panose="02000503000000000000" pitchFamily="2" charset="0"/>
            </a:endParaRPr>
          </a:p>
          <a:p>
            <a:pPr marL="285750" indent="-285750">
              <a:buFont typeface="Arial" panose="020B0604020202020204" pitchFamily="34" charset="0"/>
              <a:buChar char="•"/>
            </a:pPr>
            <a:r>
              <a:rPr lang="en-US">
                <a:solidFill>
                  <a:srgbClr val="262626"/>
                </a:solidFill>
                <a:latin typeface="Muli" panose="02000503000000000000" pitchFamily="2" charset="0"/>
              </a:rPr>
              <a:t>MEX has the lowest resolution compared to other 3D printing technologies, so it is not suitable for parts with very small details.</a:t>
            </a:r>
          </a:p>
          <a:p>
            <a:pPr marL="285750" indent="-285750">
              <a:buFont typeface="Arial" panose="020B0604020202020204" pitchFamily="34" charset="0"/>
              <a:buChar char="•"/>
            </a:pPr>
            <a:r>
              <a:rPr lang="en-US">
                <a:solidFill>
                  <a:srgbClr val="262626"/>
                </a:solidFill>
                <a:latin typeface="Muli" panose="02000503000000000000" pitchFamily="2" charset="0"/>
              </a:rPr>
              <a:t>Parts are likely to have visible layer lines, so post-processing is required for a smooth finish.</a:t>
            </a:r>
          </a:p>
          <a:p>
            <a:pPr marL="285750" indent="-285750">
              <a:buFont typeface="Arial" panose="020B0604020202020204" pitchFamily="34" charset="0"/>
              <a:buChar char="•"/>
            </a:pPr>
            <a:r>
              <a:rPr lang="en-US">
                <a:solidFill>
                  <a:srgbClr val="262626"/>
                </a:solidFill>
                <a:latin typeface="Muli" panose="02000503000000000000" pitchFamily="2" charset="0"/>
              </a:rPr>
              <a:t>The layer adhesion mechanism makes parts inherently anisotropic. </a:t>
            </a:r>
            <a:endParaRPr lang="es-ES">
              <a:latin typeface="Muli"/>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93136" y="1131589"/>
            <a:ext cx="3674807" cy="3045427"/>
          </a:xfrm>
          <a:prstGeom prst="rect">
            <a:avLst/>
          </a:prstGeom>
        </p:spPr>
      </p:pic>
    </p:spTree>
    <p:extLst>
      <p:ext uri="{BB962C8B-B14F-4D97-AF65-F5344CB8AC3E}">
        <p14:creationId xmlns:p14="http://schemas.microsoft.com/office/powerpoint/2010/main" val="4184201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Comparision</a:t>
            </a:r>
            <a:r>
              <a:rPr lang="es-ES" dirty="0"/>
              <a:t> MEX vs VP and PBF</a:t>
            </a:r>
            <a:endParaRPr dirty="0">
              <a:latin typeface="Roboto"/>
              <a:ea typeface="Roboto"/>
              <a:cs typeface="Roboto"/>
              <a:sym typeface="Roboto"/>
            </a:endParaRPr>
          </a:p>
        </p:txBody>
      </p:sp>
      <p:sp>
        <p:nvSpPr>
          <p:cNvPr id="3656" name="Google Shape;3656;p61"/>
          <p:cNvSpPr/>
          <p:nvPr/>
        </p:nvSpPr>
        <p:spPr>
          <a:xfrm>
            <a:off x="1650214" y="1491631"/>
            <a:ext cx="5564541"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376606"/>
            <a:ext cx="5564541"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1453340435"/>
              </p:ext>
            </p:extLst>
          </p:nvPr>
        </p:nvGraphicFramePr>
        <p:xfrm>
          <a:off x="1907704" y="1491630"/>
          <a:ext cx="4855046" cy="2708896"/>
        </p:xfrm>
        <a:graphic>
          <a:graphicData uri="http://schemas.openxmlformats.org/drawingml/2006/table">
            <a:tbl>
              <a:tblPr>
                <a:noFill/>
                <a:tableStyleId>{CC153E04-9E27-44B1-9A26-C33CE457BB0D}</a:tableStyleId>
              </a:tblPr>
              <a:tblGrid>
                <a:gridCol w="1373198">
                  <a:extLst>
                    <a:ext uri="{9D8B030D-6E8A-4147-A177-3AD203B41FA5}">
                      <a16:colId xmlns:a16="http://schemas.microsoft.com/office/drawing/2014/main" val="20000"/>
                    </a:ext>
                  </a:extLst>
                </a:gridCol>
                <a:gridCol w="1244558">
                  <a:extLst>
                    <a:ext uri="{9D8B030D-6E8A-4147-A177-3AD203B41FA5}">
                      <a16:colId xmlns:a16="http://schemas.microsoft.com/office/drawing/2014/main" val="20001"/>
                    </a:ext>
                  </a:extLst>
                </a:gridCol>
                <a:gridCol w="1192264">
                  <a:extLst>
                    <a:ext uri="{9D8B030D-6E8A-4147-A177-3AD203B41FA5}">
                      <a16:colId xmlns:a16="http://schemas.microsoft.com/office/drawing/2014/main" val="20002"/>
                    </a:ext>
                  </a:extLst>
                </a:gridCol>
                <a:gridCol w="1045026">
                  <a:extLst>
                    <a:ext uri="{9D8B030D-6E8A-4147-A177-3AD203B41FA5}">
                      <a16:colId xmlns:a16="http://schemas.microsoft.com/office/drawing/2014/main" val="20003"/>
                    </a:ext>
                  </a:extLst>
                </a:gridCol>
              </a:tblGrid>
              <a:tr h="556675">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MEX</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VP</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PBF</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0595">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Operating</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principle</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s-ES" sz="800" u="none" strike="noStrike" cap="none" err="1">
                          <a:solidFill>
                            <a:schemeClr val="dk2"/>
                          </a:solidFill>
                          <a:latin typeface="Muli"/>
                          <a:ea typeface="Muli"/>
                          <a:cs typeface="Muli"/>
                          <a:sym typeface="Muli"/>
                        </a:rPr>
                        <a:t>Extrusion</a:t>
                      </a:r>
                      <a:r>
                        <a:rPr lang="es-ES" sz="800" u="none" strike="noStrike" cap="none">
                          <a:solidFill>
                            <a:schemeClr val="dk2"/>
                          </a:solidFill>
                          <a:latin typeface="Muli"/>
                          <a:ea typeface="Muli"/>
                          <a:cs typeface="Muli"/>
                          <a:sym typeface="Muli"/>
                        </a:rPr>
                        <a:t> </a:t>
                      </a:r>
                      <a:r>
                        <a:rPr lang="es-ES" sz="800" u="none" strike="noStrike" cap="none" err="1">
                          <a:solidFill>
                            <a:schemeClr val="dk2"/>
                          </a:solidFill>
                          <a:latin typeface="Muli"/>
                          <a:ea typeface="Muli"/>
                          <a:cs typeface="Muli"/>
                          <a:sym typeface="Muli"/>
                        </a:rPr>
                        <a:t>of</a:t>
                      </a:r>
                      <a:r>
                        <a:rPr lang="es-ES" sz="800" u="none" strike="noStrike" cap="none">
                          <a:solidFill>
                            <a:schemeClr val="dk2"/>
                          </a:solidFill>
                          <a:latin typeface="Muli"/>
                          <a:ea typeface="Muli"/>
                          <a:cs typeface="Muli"/>
                          <a:sym typeface="Muli"/>
                        </a:rPr>
                        <a:t> </a:t>
                      </a:r>
                      <a:r>
                        <a:rPr lang="es-ES" sz="800" u="none" strike="noStrike" cap="none" err="1">
                          <a:solidFill>
                            <a:schemeClr val="dk2"/>
                          </a:solidFill>
                          <a:latin typeface="Muli"/>
                          <a:ea typeface="Muli"/>
                          <a:cs typeface="Muli"/>
                          <a:sym typeface="Muli"/>
                        </a:rPr>
                        <a:t>molten</a:t>
                      </a:r>
                      <a:r>
                        <a:rPr lang="es-ES" sz="800" u="none" strike="noStrike" cap="none">
                          <a:solidFill>
                            <a:schemeClr val="dk2"/>
                          </a:solidFill>
                          <a:latin typeface="Muli"/>
                          <a:ea typeface="Muli"/>
                          <a:cs typeface="Muli"/>
                          <a:sym typeface="Muli"/>
                        </a:rPr>
                        <a:t> material</a:t>
                      </a: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Resin</a:t>
                      </a:r>
                      <a:r>
                        <a:rPr lang="es-ES" sz="800" b="0" i="0" u="none" strike="noStrike" cap="none">
                          <a:solidFill>
                            <a:schemeClr val="dk2"/>
                          </a:solidFill>
                          <a:latin typeface="Muli"/>
                          <a:sym typeface="Arial"/>
                        </a:rPr>
                        <a:t> </a:t>
                      </a:r>
                      <a:r>
                        <a:rPr lang="es-ES" sz="800" b="0" i="0" u="none" strike="noStrike" cap="none" err="1">
                          <a:solidFill>
                            <a:schemeClr val="dk2"/>
                          </a:solidFill>
                          <a:latin typeface="Muli"/>
                          <a:sym typeface="Arial"/>
                        </a:rPr>
                        <a:t>photopolymerization</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Sintered</a:t>
                      </a:r>
                      <a:r>
                        <a:rPr lang="es-ES" sz="800" b="0" i="0" u="none" strike="noStrike" cap="none">
                          <a:solidFill>
                            <a:schemeClr val="dk2"/>
                          </a:solidFill>
                          <a:latin typeface="Muli"/>
                          <a:sym typeface="Arial"/>
                        </a:rPr>
                        <a:t> </a:t>
                      </a:r>
                      <a:r>
                        <a:rPr lang="es-ES" sz="800" b="0" i="0" u="none" strike="noStrike" cap="none" err="1">
                          <a:solidFill>
                            <a:schemeClr val="dk2"/>
                          </a:solidFill>
                          <a:latin typeface="Muli"/>
                          <a:sym typeface="Arial"/>
                        </a:rPr>
                        <a:t>microparticles</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Type</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of</a:t>
                      </a:r>
                      <a:r>
                        <a:rPr lang="es-ES" sz="800" b="1">
                          <a:solidFill>
                            <a:schemeClr val="dk2"/>
                          </a:solidFill>
                          <a:latin typeface="Muli"/>
                          <a:ea typeface="Muli"/>
                          <a:cs typeface="Muli"/>
                          <a:sym typeface="Muli"/>
                        </a:rPr>
                        <a:t> compatible </a:t>
                      </a:r>
                      <a:r>
                        <a:rPr lang="es-ES" sz="800" b="1" err="1">
                          <a:solidFill>
                            <a:schemeClr val="dk2"/>
                          </a:solidFill>
                          <a:latin typeface="Muli"/>
                          <a:ea typeface="Muli"/>
                          <a:cs typeface="Muli"/>
                          <a:sym typeface="Muli"/>
                        </a:rPr>
                        <a:t>materials</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Thermoplastics</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Light-</a:t>
                      </a:r>
                      <a:r>
                        <a:rPr lang="es-ES" sz="800" b="0" i="0" u="none" strike="noStrike" cap="none" err="1">
                          <a:solidFill>
                            <a:schemeClr val="dk2"/>
                          </a:solidFill>
                          <a:latin typeface="Muli"/>
                          <a:sym typeface="Arial"/>
                        </a:rPr>
                        <a:t>curing</a:t>
                      </a:r>
                      <a:r>
                        <a:rPr lang="es-ES" sz="800" b="0" i="0" u="none" strike="noStrike" cap="none">
                          <a:solidFill>
                            <a:schemeClr val="dk2"/>
                          </a:solidFill>
                          <a:latin typeface="Muli"/>
                          <a:sym typeface="Arial"/>
                        </a:rPr>
                        <a:t> </a:t>
                      </a:r>
                      <a:r>
                        <a:rPr lang="es-ES" sz="800" b="0" i="0" u="none" strike="noStrike" cap="none" err="1">
                          <a:solidFill>
                            <a:schemeClr val="dk2"/>
                          </a:solidFill>
                          <a:latin typeface="Muli"/>
                          <a:sym typeface="Arial"/>
                        </a:rPr>
                        <a:t>resin</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Thermoplastics</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Amount</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of</a:t>
                      </a:r>
                      <a:r>
                        <a:rPr lang="es-ES" sz="800" b="1">
                          <a:solidFill>
                            <a:schemeClr val="dk2"/>
                          </a:solidFill>
                          <a:latin typeface="Muli"/>
                          <a:ea typeface="Muli"/>
                          <a:cs typeface="Muli"/>
                          <a:sym typeface="Muli"/>
                        </a:rPr>
                        <a:t> compatible </a:t>
                      </a:r>
                      <a:r>
                        <a:rPr lang="es-ES" sz="800" b="1" err="1">
                          <a:solidFill>
                            <a:schemeClr val="dk2"/>
                          </a:solidFill>
                          <a:latin typeface="Muli"/>
                          <a:ea typeface="Muli"/>
                          <a:cs typeface="Muli"/>
                          <a:sym typeface="Muli"/>
                        </a:rPr>
                        <a:t>materials</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Very</a:t>
                      </a:r>
                      <a:r>
                        <a:rPr lang="es-ES" sz="800" b="0" i="0" u="none" strike="noStrike" cap="none">
                          <a:solidFill>
                            <a:schemeClr val="dk2"/>
                          </a:solidFill>
                          <a:latin typeface="Muli"/>
                          <a:sym typeface="Arial"/>
                        </a:rPr>
                        <a:t> </a:t>
                      </a:r>
                      <a:r>
                        <a:rPr lang="es-ES" sz="800" b="0" i="0" u="none" strike="noStrike" cap="none" err="1">
                          <a:solidFill>
                            <a:schemeClr val="dk2"/>
                          </a:solidFill>
                          <a:latin typeface="Muli"/>
                          <a:sym typeface="Arial"/>
                        </a:rPr>
                        <a:t>high</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Medium</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Low</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244933">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Materials</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price</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Medium - Low</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High</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Medium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Complexity</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High</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Medium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Medium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557595902"/>
                  </a:ext>
                </a:extLst>
              </a:tr>
              <a:tr h="244933">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Immediacy</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cs typeface="Arial"/>
                          <a:sym typeface="Arial"/>
                        </a:rPr>
                        <a:t>Very</a:t>
                      </a:r>
                      <a:r>
                        <a:rPr lang="es-ES" sz="800" b="0" i="0" u="none" strike="noStrike" cap="none">
                          <a:solidFill>
                            <a:schemeClr val="dk2"/>
                          </a:solidFill>
                          <a:latin typeface="Muli"/>
                          <a:cs typeface="Arial"/>
                          <a:sym typeface="Arial"/>
                        </a:rPr>
                        <a:t> </a:t>
                      </a:r>
                      <a:r>
                        <a:rPr lang="es-ES" sz="800" b="0" i="0" u="none" strike="noStrike" cap="none" err="1">
                          <a:solidFill>
                            <a:schemeClr val="dk2"/>
                          </a:solidFill>
                          <a:latin typeface="Muli"/>
                          <a:cs typeface="Arial"/>
                          <a:sym typeface="Arial"/>
                        </a:rPr>
                        <a:t>high</a:t>
                      </a:r>
                      <a:endParaRPr lang="es-ES" sz="800" b="0" i="0" u="none" strike="noStrike" cap="none">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Medium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Low</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2803547918"/>
                  </a:ext>
                </a:extLst>
              </a:tr>
              <a:tr h="443256">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Minimum</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layer</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resolution</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0.1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0.05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0.06 mm</a:t>
                      </a:r>
                    </a:p>
                  </a:txBody>
                  <a:tcPr marL="30369" marR="30369" marT="27333" marB="27333" anchor="ctr">
                    <a:lnL w="28575" cap="flat" cmpd="sng" algn="ctr">
                      <a:solidFill>
                        <a:srgbClr val="F0F7ED"/>
                      </a:solidFill>
                      <a:prstDash val="solid"/>
                      <a:round/>
                      <a:headEnd type="none" w="sm" len="sm"/>
                      <a:tailEnd type="none" w="sm" len="sm"/>
                    </a:lnL>
                    <a:lnR w="12700" cap="flat" cmpd="sng" algn="ctr">
                      <a:noFill/>
                      <a:prstDash val="solid"/>
                      <a:round/>
                      <a:headEnd type="none" w="med" len="med"/>
                      <a:tailEnd type="none" w="med" len="med"/>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extLst>
                  <a:ext uri="{0D108BD9-81ED-4DB2-BD59-A6C34878D82A}">
                    <a16:rowId xmlns:a16="http://schemas.microsoft.com/office/drawing/2014/main" val="1734215965"/>
                  </a:ext>
                </a:extLst>
              </a:tr>
            </a:tbl>
          </a:graphicData>
        </a:graphic>
      </p:graphicFrame>
    </p:spTree>
    <p:extLst>
      <p:ext uri="{BB962C8B-B14F-4D97-AF65-F5344CB8AC3E}">
        <p14:creationId xmlns:p14="http://schemas.microsoft.com/office/powerpoint/2010/main" val="1606386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679253"/>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What is 3D Printing?</a:t>
            </a:r>
            <a:endParaRPr/>
          </a:p>
        </p:txBody>
      </p:sp>
      <p:sp>
        <p:nvSpPr>
          <p:cNvPr id="1122" name="Google Shape;1122;p48"/>
          <p:cNvSpPr txBox="1">
            <a:spLocks noGrp="1"/>
          </p:cNvSpPr>
          <p:nvPr>
            <p:ph type="subTitle" idx="3"/>
          </p:nvPr>
        </p:nvSpPr>
        <p:spPr>
          <a:xfrm>
            <a:off x="1719999" y="3151918"/>
            <a:ext cx="2528202" cy="1796095"/>
          </a:xfrm>
          <a:prstGeom prst="rect">
            <a:avLst/>
          </a:prstGeom>
        </p:spPr>
        <p:txBody>
          <a:bodyPr spcFirstLastPara="1" wrap="square" lIns="91425" tIns="91425" rIns="91425" bIns="91425" anchor="t" anchorCtr="0">
            <a:noAutofit/>
          </a:bodyPr>
          <a:lstStyle/>
          <a:p>
            <a:pPr marL="0" lvl="0" indent="0"/>
            <a:r>
              <a:rPr lang="en-US" dirty="0"/>
              <a:t>3D Printing is the process of building objects by creating successive layers of a material. It creates objects by adding material layer-by-layer until completion</a:t>
            </a:r>
            <a:endParaRPr dirty="0"/>
          </a:p>
        </p:txBody>
      </p:sp>
      <p:sp>
        <p:nvSpPr>
          <p:cNvPr id="1123" name="Google Shape;1123;p48"/>
          <p:cNvSpPr txBox="1">
            <a:spLocks noGrp="1"/>
          </p:cNvSpPr>
          <p:nvPr>
            <p:ph type="subTitle" idx="4"/>
          </p:nvPr>
        </p:nvSpPr>
        <p:spPr>
          <a:xfrm>
            <a:off x="4572000" y="3110592"/>
            <a:ext cx="2960200" cy="1034700"/>
          </a:xfrm>
          <a:prstGeom prst="rect">
            <a:avLst/>
          </a:prstGeom>
        </p:spPr>
        <p:txBody>
          <a:bodyPr spcFirstLastPara="1" wrap="square" lIns="91425" tIns="91425" rIns="91425" bIns="91425" anchor="t" anchorCtr="0">
            <a:noAutofit/>
          </a:bodyPr>
          <a:lstStyle/>
          <a:p>
            <a:pPr indent="-11113"/>
            <a:r>
              <a:rPr lang="en-US"/>
              <a:t>Think of how a house of bricks is built. 3D Printing builds objects in a similar way, starting with very small pieces of material and combining them, layer-by-layer, to form a larger finished product.</a:t>
            </a:r>
            <a:endParaRPr lang="es-ES"/>
          </a:p>
        </p:txBody>
      </p:sp>
      <p:sp>
        <p:nvSpPr>
          <p:cNvPr id="1124" name="Google Shape;1124;p48"/>
          <p:cNvSpPr/>
          <p:nvPr/>
        </p:nvSpPr>
        <p:spPr>
          <a:xfrm>
            <a:off x="2426449"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a:off x="5536888"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a:off x="2894863" y="1906019"/>
            <a:ext cx="309071" cy="356611"/>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p>
            <a:pPr marL="0" lvl="0" indent="0"/>
            <a:r>
              <a:rPr lang="es-ES" err="1"/>
              <a:t>What</a:t>
            </a:r>
            <a:r>
              <a:rPr lang="es-ES"/>
              <a:t> </a:t>
            </a:r>
            <a:r>
              <a:rPr lang="es-ES" err="1"/>
              <a:t>is</a:t>
            </a:r>
            <a:r>
              <a:rPr lang="es-ES"/>
              <a:t>?</a:t>
            </a:r>
            <a:endParaRPr/>
          </a:p>
        </p:txBody>
      </p:sp>
      <p:sp>
        <p:nvSpPr>
          <p:cNvPr id="1131" name="Google Shape;1131;p48"/>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p>
            <a:pPr marL="0" lvl="0" indent="0"/>
            <a:r>
              <a:rPr lang="es-ES" err="1"/>
              <a:t>Example</a:t>
            </a:r>
            <a:endParaRPr/>
          </a:p>
        </p:txBody>
      </p:sp>
      <p:grpSp>
        <p:nvGrpSpPr>
          <p:cNvPr id="13" name="Google Shape;12658;p85">
            <a:extLst>
              <a:ext uri="{FF2B5EF4-FFF2-40B4-BE49-F238E27FC236}">
                <a16:creationId xmlns:a16="http://schemas.microsoft.com/office/drawing/2014/main" id="{1B2AD0B7-AFDC-41D9-951D-639F3210FADF}"/>
              </a:ext>
            </a:extLst>
          </p:cNvPr>
          <p:cNvGrpSpPr/>
          <p:nvPr/>
        </p:nvGrpSpPr>
        <p:grpSpPr>
          <a:xfrm>
            <a:off x="5987527" y="1914222"/>
            <a:ext cx="344622" cy="340204"/>
            <a:chOff x="6238300" y="1426975"/>
            <a:chExt cx="489450" cy="483175"/>
          </a:xfrm>
          <a:solidFill>
            <a:srgbClr val="FF7210"/>
          </a:solidFill>
        </p:grpSpPr>
        <p:sp>
          <p:nvSpPr>
            <p:cNvPr id="14" name="Google Shape;12659;p85">
              <a:extLst>
                <a:ext uri="{FF2B5EF4-FFF2-40B4-BE49-F238E27FC236}">
                  <a16:creationId xmlns:a16="http://schemas.microsoft.com/office/drawing/2014/main" id="{F63C0794-9A09-4D19-8CD9-04C249259ABC}"/>
                </a:ext>
              </a:extLst>
            </p:cNvPr>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12660;p85">
              <a:extLst>
                <a:ext uri="{FF2B5EF4-FFF2-40B4-BE49-F238E27FC236}">
                  <a16:creationId xmlns:a16="http://schemas.microsoft.com/office/drawing/2014/main" id="{D17A210E-8695-4C99-A46B-5A35543C6174}"/>
                </a:ext>
              </a:extLst>
            </p:cNvPr>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 name="Google Shape;12661;p85">
              <a:extLst>
                <a:ext uri="{FF2B5EF4-FFF2-40B4-BE49-F238E27FC236}">
                  <a16:creationId xmlns:a16="http://schemas.microsoft.com/office/drawing/2014/main" id="{40BA0F82-8AD1-4024-935E-638DAF71AD16}"/>
                </a:ext>
              </a:extLst>
            </p:cNvPr>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1882232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Comparision</a:t>
            </a:r>
            <a:r>
              <a:rPr lang="es-ES" dirty="0"/>
              <a:t> MEX vs VP and PBF</a:t>
            </a:r>
            <a:endParaRPr dirty="0">
              <a:latin typeface="Roboto"/>
              <a:ea typeface="Roboto"/>
              <a:cs typeface="Roboto"/>
              <a:sym typeface="Roboto"/>
            </a:endParaRPr>
          </a:p>
        </p:txBody>
      </p:sp>
      <p:sp>
        <p:nvSpPr>
          <p:cNvPr id="3656" name="Google Shape;3656;p61"/>
          <p:cNvSpPr/>
          <p:nvPr/>
        </p:nvSpPr>
        <p:spPr>
          <a:xfrm>
            <a:off x="1650214" y="1203599"/>
            <a:ext cx="6572653" cy="3528391"/>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088574"/>
            <a:ext cx="6572653" cy="3528391"/>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1784020140"/>
              </p:ext>
            </p:extLst>
          </p:nvPr>
        </p:nvGraphicFramePr>
        <p:xfrm>
          <a:off x="1835696" y="1221318"/>
          <a:ext cx="5976664" cy="3320609"/>
        </p:xfrm>
        <a:graphic>
          <a:graphicData uri="http://schemas.openxmlformats.org/drawingml/2006/table">
            <a:tbl>
              <a:tblPr>
                <a:noFill/>
                <a:tableStyleId>{CC153E04-9E27-44B1-9A26-C33CE457BB0D}</a:tableStyleId>
              </a:tblPr>
              <a:tblGrid>
                <a:gridCol w="1340997">
                  <a:extLst>
                    <a:ext uri="{9D8B030D-6E8A-4147-A177-3AD203B41FA5}">
                      <a16:colId xmlns:a16="http://schemas.microsoft.com/office/drawing/2014/main" val="20000"/>
                    </a:ext>
                  </a:extLst>
                </a:gridCol>
                <a:gridCol w="1606708">
                  <a:extLst>
                    <a:ext uri="{9D8B030D-6E8A-4147-A177-3AD203B41FA5}">
                      <a16:colId xmlns:a16="http://schemas.microsoft.com/office/drawing/2014/main" val="20001"/>
                    </a:ext>
                  </a:extLst>
                </a:gridCol>
                <a:gridCol w="1924895">
                  <a:extLst>
                    <a:ext uri="{9D8B030D-6E8A-4147-A177-3AD203B41FA5}">
                      <a16:colId xmlns:a16="http://schemas.microsoft.com/office/drawing/2014/main" val="20002"/>
                    </a:ext>
                  </a:extLst>
                </a:gridCol>
                <a:gridCol w="1104064">
                  <a:extLst>
                    <a:ext uri="{9D8B030D-6E8A-4147-A177-3AD203B41FA5}">
                      <a16:colId xmlns:a16="http://schemas.microsoft.com/office/drawing/2014/main" val="20003"/>
                    </a:ext>
                  </a:extLst>
                </a:gridCol>
              </a:tblGrid>
              <a:tr h="582358">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MEX</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VP</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PBF</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14464">
                <a:tc>
                  <a:txBody>
                    <a:bodyPr/>
                    <a:lstStyle/>
                    <a:p>
                      <a:pPr algn="ctr" fontAlgn="ctr"/>
                      <a:r>
                        <a:rPr lang="es-ES" sz="800" b="1" i="0" u="none" strike="noStrike" cap="none" err="1">
                          <a:solidFill>
                            <a:schemeClr val="dk2"/>
                          </a:solidFill>
                          <a:latin typeface="Muli"/>
                          <a:sym typeface="Arial"/>
                        </a:rPr>
                        <a:t>Maximum</a:t>
                      </a:r>
                      <a:r>
                        <a:rPr lang="es-ES" sz="800" b="1" i="0" u="none" strike="noStrike" cap="none">
                          <a:solidFill>
                            <a:schemeClr val="dk2"/>
                          </a:solidFill>
                          <a:latin typeface="Muli"/>
                          <a:sym typeface="Arial"/>
                        </a:rPr>
                        <a:t> </a:t>
                      </a:r>
                      <a:r>
                        <a:rPr lang="es-ES" sz="800" b="1" i="0" u="none" strike="noStrike" cap="none" err="1">
                          <a:solidFill>
                            <a:schemeClr val="dk2"/>
                          </a:solidFill>
                          <a:latin typeface="Muli"/>
                          <a:sym typeface="Arial"/>
                        </a:rPr>
                        <a:t>resolution</a:t>
                      </a:r>
                      <a:r>
                        <a:rPr lang="es-ES" sz="800" b="1" i="0" u="none" strike="noStrike" cap="none">
                          <a:solidFill>
                            <a:schemeClr val="dk2"/>
                          </a:solidFill>
                          <a:latin typeface="Muli"/>
                          <a:sym typeface="Arial"/>
                        </a:rPr>
                        <a:t> in XY</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0.25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0.05 mm</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0.08 - 0.08 mm</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20294">
                <a:tc>
                  <a:txBody>
                    <a:bodyPr/>
                    <a:lstStyle/>
                    <a:p>
                      <a:pPr algn="ctr" fontAlgn="ctr"/>
                      <a:r>
                        <a:rPr lang="es-ES" sz="800" b="1" i="0" u="none" strike="noStrike" cap="none" err="1">
                          <a:solidFill>
                            <a:schemeClr val="dk2"/>
                          </a:solidFill>
                          <a:latin typeface="Muli"/>
                          <a:sym typeface="Arial"/>
                        </a:rPr>
                        <a:t>Precision</a:t>
                      </a:r>
                      <a:endParaRPr lang="es-ES" sz="800" b="1"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Low</a:t>
                      </a: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Medium</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High</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903286">
                <a:tc>
                  <a:txBody>
                    <a:bodyPr/>
                    <a:lstStyle/>
                    <a:p>
                      <a:pPr algn="ctr" fontAlgn="ctr"/>
                      <a:r>
                        <a:rPr lang="es-ES" sz="800" b="1" i="0" u="none" strike="noStrike" cap="none" err="1">
                          <a:solidFill>
                            <a:schemeClr val="dk2"/>
                          </a:solidFill>
                          <a:latin typeface="Muli"/>
                          <a:sym typeface="Arial"/>
                        </a:rPr>
                        <a:t>Applications</a:t>
                      </a:r>
                      <a:endParaRPr lang="es-ES" sz="800" b="1"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Rapid prototyping.</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Education.</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Manufacture of templates and tools.</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Models with small details.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Castable negatives for jewelry and dentistry.</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Splints.</a:t>
                      </a: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Functional prototypes.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Short series.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Templates and tools.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Orthopedic components.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Medical models</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782013">
                <a:tc>
                  <a:txBody>
                    <a:bodyPr/>
                    <a:lstStyle/>
                    <a:p>
                      <a:pPr algn="ctr" fontAlgn="ctr"/>
                      <a:r>
                        <a:rPr lang="es-ES" sz="800" b="1" i="0" u="none" strike="noStrike" cap="none" err="1">
                          <a:solidFill>
                            <a:schemeClr val="dk2"/>
                          </a:solidFill>
                          <a:latin typeface="Muli"/>
                          <a:sym typeface="Arial"/>
                        </a:rPr>
                        <a:t>Advantages</a:t>
                      </a:r>
                      <a:endParaRPr lang="es-ES" sz="800" b="1"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Low price.</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Immediacy.</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Materials available.</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High resolution.</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Quality dental and castable materials.</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Print without supports.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High quality parts.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Print assemblies directly.</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High accuracy.</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418194">
                <a:tc>
                  <a:txBody>
                    <a:bodyPr/>
                    <a:lstStyle/>
                    <a:p>
                      <a:pPr algn="ctr" fontAlgn="ctr"/>
                      <a:r>
                        <a:rPr lang="es-ES" sz="800" b="1" i="0" u="none" strike="noStrike" cap="none" err="1">
                          <a:solidFill>
                            <a:schemeClr val="dk2"/>
                          </a:solidFill>
                          <a:latin typeface="Muli"/>
                          <a:sym typeface="Arial"/>
                        </a:rPr>
                        <a:t>Disadvantages</a:t>
                      </a:r>
                      <a:endParaRPr lang="es-ES" sz="800" b="1" i="0" u="none" strike="noStrike" cap="none">
                        <a:solidFill>
                          <a:schemeClr val="dk2"/>
                        </a:solidFill>
                        <a:latin typeface="Muli"/>
                        <a:sym typeface="Arial"/>
                      </a:endParaRPr>
                    </a:p>
                  </a:txBody>
                  <a:tcPr marL="30369" marR="30369" marT="27333" marB="27333" anchor="ctr">
                    <a:lnL w="12700" cap="flat" cmpd="sng" algn="ctr">
                      <a:noFill/>
                      <a:prstDash val="solid"/>
                      <a:round/>
                      <a:headEnd type="none" w="med" len="med"/>
                      <a:tailEnd type="none" w="med" len="med"/>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en-US" sz="800" b="0" i="0" u="none" strike="noStrike" cap="none">
                          <a:solidFill>
                            <a:schemeClr val="dk2"/>
                          </a:solidFill>
                          <a:latin typeface="Muli"/>
                          <a:cs typeface="Arial"/>
                          <a:sym typeface="Arial"/>
                        </a:rPr>
                        <a:t>Need to use supports.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Some materials have high shrinkage.</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en-US" sz="800" b="0" i="0" u="none" strike="noStrike" cap="none">
                          <a:solidFill>
                            <a:schemeClr val="dk2"/>
                          </a:solidFill>
                          <a:latin typeface="Muli"/>
                          <a:cs typeface="Arial"/>
                          <a:sym typeface="Arial"/>
                        </a:rPr>
                        <a:t>High cost of materials.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Low print volume.</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en-US" sz="800" b="0" i="0" u="none" strike="noStrike" cap="none" dirty="0">
                          <a:solidFill>
                            <a:schemeClr val="dk2"/>
                          </a:solidFill>
                          <a:latin typeface="Muli"/>
                          <a:cs typeface="Arial"/>
                          <a:sym typeface="Arial"/>
                        </a:rPr>
                        <a:t>Long printing times.</a:t>
                      </a:r>
                      <a:br>
                        <a:rPr lang="en-US" sz="800" b="0" i="0" u="none" strike="noStrike" cap="none" dirty="0">
                          <a:solidFill>
                            <a:schemeClr val="dk2"/>
                          </a:solidFill>
                          <a:latin typeface="Muli"/>
                          <a:cs typeface="Arial"/>
                          <a:sym typeface="Arial"/>
                        </a:rPr>
                      </a:br>
                      <a:r>
                        <a:rPr lang="en-US" sz="800" b="0" i="0" u="none" strike="noStrike" cap="none" dirty="0">
                          <a:solidFill>
                            <a:schemeClr val="dk2"/>
                          </a:solidFill>
                          <a:latin typeface="Muli"/>
                          <a:cs typeface="Arial"/>
                          <a:sym typeface="Arial"/>
                        </a:rPr>
                        <a:t>Low print volume.</a:t>
                      </a:r>
                    </a:p>
                  </a:txBody>
                  <a:tcPr marL="30369" marR="30369" marT="27333" marB="27333" anchor="ctr">
                    <a:lnL w="28575" cap="flat" cmpd="sng" algn="ctr">
                      <a:solidFill>
                        <a:srgbClr val="F0F7ED"/>
                      </a:solidFill>
                      <a:prstDash val="solid"/>
                      <a:round/>
                      <a:headEnd type="none" w="sm" len="sm"/>
                      <a:tailEnd type="none" w="sm" len="sm"/>
                    </a:lnL>
                    <a:lnR w="12700" cap="flat" cmpd="sng" algn="ctr">
                      <a:noFill/>
                      <a:prstDash val="solid"/>
                      <a:round/>
                      <a:headEnd type="none" w="med" len="med"/>
                      <a:tailEnd type="none" w="med" len="med"/>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extLst>
                  <a:ext uri="{0D108BD9-81ED-4DB2-BD59-A6C34878D82A}">
                    <a16:rowId xmlns:a16="http://schemas.microsoft.com/office/drawing/2014/main" val="557595902"/>
                  </a:ext>
                </a:extLst>
              </a:tr>
            </a:tbl>
          </a:graphicData>
        </a:graphic>
      </p:graphicFrame>
    </p:spTree>
    <p:extLst>
      <p:ext uri="{BB962C8B-B14F-4D97-AF65-F5344CB8AC3E}">
        <p14:creationId xmlns:p14="http://schemas.microsoft.com/office/powerpoint/2010/main" val="3210513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dirty="0" err="1"/>
              <a:t>Comparision</a:t>
            </a:r>
            <a:r>
              <a:rPr lang="es-ES" dirty="0"/>
              <a:t> MEX vs VP and PBF</a:t>
            </a:r>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a:p>
            <a:endParaRPr lang="es-ES">
              <a:latin typeface="Muli"/>
            </a:endParaRPr>
          </a:p>
        </p:txBody>
      </p:sp>
      <p:pic>
        <p:nvPicPr>
          <p:cNvPr id="8" name="Picture 2">
            <a:extLst>
              <a:ext uri="{FF2B5EF4-FFF2-40B4-BE49-F238E27FC236}">
                <a16:creationId xmlns:a16="http://schemas.microsoft.com/office/drawing/2014/main" id="{BEDC14D4-D26E-493C-B55B-6F5636FF977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927" b="36062"/>
          <a:stretch/>
        </p:blipFill>
        <p:spPr bwMode="auto">
          <a:xfrm>
            <a:off x="1331640" y="977910"/>
            <a:ext cx="6630570" cy="412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26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Mark the right sentence</a:t>
            </a:r>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a:solidFill>
                  <a:srgbClr val="262626"/>
                </a:solidFill>
                <a:latin typeface="Muli" panose="02000503000000000000" pitchFamily="2" charset="0"/>
              </a:rPr>
              <a:t>Polymer Powder Bed Fusion prints require support</a:t>
            </a:r>
          </a:p>
          <a:p>
            <a:pPr marL="285750" indent="-285750">
              <a:buFont typeface="Arial" panose="020B0604020202020204" pitchFamily="34" charset="0"/>
              <a:buChar char="•"/>
            </a:pPr>
            <a:r>
              <a:rPr lang="en-US" b="0" i="0">
                <a:solidFill>
                  <a:srgbClr val="262626"/>
                </a:solidFill>
                <a:effectLst/>
                <a:latin typeface="Muli" panose="02000503000000000000" pitchFamily="2" charset="0"/>
              </a:rPr>
              <a:t>Vat Photopolymerization has a low resolution</a:t>
            </a:r>
            <a:endParaRPr lang="en-US">
              <a:solidFill>
                <a:srgbClr val="262626"/>
              </a:solidFill>
              <a:latin typeface="Muli" panose="02000503000000000000" pitchFamily="2" charset="0"/>
            </a:endParaRPr>
          </a:p>
          <a:p>
            <a:pPr marL="285750" indent="-285750">
              <a:buFont typeface="Arial" panose="020B0604020202020204" pitchFamily="34" charset="0"/>
              <a:buChar char="•"/>
            </a:pPr>
            <a:r>
              <a:rPr lang="en-US" b="0" i="0">
                <a:solidFill>
                  <a:schemeClr val="tx1"/>
                </a:solidFill>
                <a:effectLst/>
                <a:latin typeface="Muli" panose="02000503000000000000" pitchFamily="2" charset="0"/>
              </a:rPr>
              <a:t>MEX is suitable for parts with very small details.</a:t>
            </a:r>
          </a:p>
          <a:p>
            <a:pPr marL="285750" indent="-285750">
              <a:buFont typeface="Arial" panose="020B0604020202020204" pitchFamily="34" charset="0"/>
              <a:buChar char="•"/>
            </a:pPr>
            <a:r>
              <a:rPr lang="en-US">
                <a:solidFill>
                  <a:srgbClr val="FF0000"/>
                </a:solidFill>
              </a:rPr>
              <a:t>One of PBF’s applications is </a:t>
            </a:r>
            <a:r>
              <a:rPr lang="en-US">
                <a:solidFill>
                  <a:srgbClr val="FF0000"/>
                </a:solidFill>
                <a:sym typeface="Arial"/>
              </a:rPr>
              <a:t>orthopedics. </a:t>
            </a:r>
            <a:endParaRPr lang="en-US">
              <a:solidFill>
                <a:srgbClr val="FF0000"/>
              </a:solidFill>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382941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applications</a:t>
            </a:r>
            <a:endParaRPr lang="es-ES"/>
          </a:p>
        </p:txBody>
      </p:sp>
      <p:sp>
        <p:nvSpPr>
          <p:cNvPr id="6" name="Google Shape;1029;p44"/>
          <p:cNvSpPr txBox="1">
            <a:spLocks/>
          </p:cNvSpPr>
          <p:nvPr/>
        </p:nvSpPr>
        <p:spPr>
          <a:xfrm>
            <a:off x="755576" y="102566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1400" b="0" i="0" u="none" strike="noStrike" baseline="0">
                <a:latin typeface="Muli" panose="02000503000000000000" pitchFamily="2" charset="0"/>
              </a:rPr>
              <a:t>MEX serves as a quick, cost effective, prototyping and design verification tool. It is also suited for creating functional parts for mainly non-commercial use. Some of the most common applications of MEX printers are presented throughout this section.</a:t>
            </a:r>
          </a:p>
          <a:p>
            <a:pPr algn="l"/>
            <a:endParaRPr lang="en-US" sz="1400" b="0" i="0" u="none" strike="noStrike" baseline="0">
              <a:latin typeface="Muli" panose="02000503000000000000" pitchFamily="2" charset="0"/>
            </a:endParaRPr>
          </a:p>
          <a:p>
            <a:pPr algn="l"/>
            <a:r>
              <a:rPr lang="es-ES" sz="1400" b="1" i="0" u="none" strike="noStrike" baseline="0" err="1">
                <a:latin typeface="Muli" panose="02000503000000000000" pitchFamily="2" charset="0"/>
              </a:rPr>
              <a:t>Investment</a:t>
            </a:r>
            <a:r>
              <a:rPr lang="es-ES" sz="1400" b="1" i="0" u="none" strike="noStrike" baseline="0">
                <a:latin typeface="Muli" panose="02000503000000000000" pitchFamily="2" charset="0"/>
              </a:rPr>
              <a:t> casting </a:t>
            </a:r>
            <a:r>
              <a:rPr lang="es-ES" sz="1400" b="1" i="0" u="none" strike="noStrike" baseline="0" err="1">
                <a:latin typeface="Muli" panose="02000503000000000000" pitchFamily="2" charset="0"/>
              </a:rPr>
              <a:t>patterns</a:t>
            </a:r>
            <a:endParaRPr lang="es-ES" sz="1400" b="1" i="0" u="none" strike="noStrike" baseline="0">
              <a:latin typeface="Muli" panose="02000503000000000000" pitchFamily="2" charset="0"/>
            </a:endParaRPr>
          </a:p>
          <a:p>
            <a:pPr algn="l"/>
            <a:r>
              <a:rPr lang="en-US" sz="1400" b="0" i="0" u="none" strike="noStrike" baseline="0">
                <a:latin typeface="Muli" panose="02000503000000000000" pitchFamily="2" charset="0"/>
              </a:rPr>
              <a:t>The low cost of MEX materials and the geometries the process is able to produce make it a good solution for investment casting patterns.</a:t>
            </a:r>
          </a:p>
          <a:p>
            <a:pPr algn="l"/>
            <a:endParaRPr lang="en-US" sz="1400" b="0" i="0" u="none" strike="noStrike" baseline="0">
              <a:latin typeface="Muli" panose="02000503000000000000" pitchFamily="2" charset="0"/>
            </a:endParaRPr>
          </a:p>
          <a:p>
            <a:pPr algn="l"/>
            <a:r>
              <a:rPr lang="en-US" sz="1400" b="0" i="0" u="none" strike="noStrike" baseline="0">
                <a:latin typeface="Muli" panose="02000503000000000000" pitchFamily="2" charset="0"/>
              </a:rPr>
              <a:t>Because the infill structure printed inside MEX parts is not solid, it also allows for less material to be used, making burnout easier during the </a:t>
            </a:r>
            <a:r>
              <a:rPr lang="es-ES" sz="1400" b="0" i="0" u="none" strike="noStrike" baseline="0">
                <a:latin typeface="Muli" panose="02000503000000000000" pitchFamily="2" charset="0"/>
              </a:rPr>
              <a:t>casting </a:t>
            </a:r>
            <a:r>
              <a:rPr lang="es-ES" sz="1400" b="0" i="0" u="none" strike="noStrike" baseline="0" err="1">
                <a:latin typeface="Muli" panose="02000503000000000000" pitchFamily="2" charset="0"/>
              </a:rPr>
              <a:t>process</a:t>
            </a:r>
            <a:r>
              <a:rPr lang="es-ES" sz="1400" b="0" i="0" u="none" strike="noStrike" baseline="0">
                <a:latin typeface="Muli" panose="02000503000000000000" pitchFamily="2" charset="0"/>
              </a:rPr>
              <a:t>.</a:t>
            </a:r>
            <a:endParaRPr lang="es-ES" sz="1400" b="0" i="0" u="none" strike="noStrike" baseline="0">
              <a:solidFill>
                <a:srgbClr val="FF0000"/>
              </a:solidFill>
              <a:latin typeface="Muli" panose="02000503000000000000" pitchFamily="2" charset="0"/>
            </a:endParaRPr>
          </a:p>
          <a:p>
            <a:endParaRPr lang="en-US">
              <a:latin typeface="Muli" panose="02000503000000000000" pitchFamily="2" charset="0"/>
            </a:endParaRPr>
          </a:p>
          <a:p>
            <a:endParaRPr lang="en-US">
              <a:latin typeface="Muli" panose="02000503000000000000" pitchFamily="2" charset="0"/>
            </a:endParaRPr>
          </a:p>
          <a:p>
            <a:endParaRPr lang="es-ES">
              <a:latin typeface="Muli" panose="02000503000000000000" pitchFamily="2" charset="0"/>
            </a:endParaRPr>
          </a:p>
        </p:txBody>
      </p:sp>
      <p:pic>
        <p:nvPicPr>
          <p:cNvPr id="2050" name="Picture 2" descr="FDM Improves On Investment Casting | Stratasys Direct Manufacturing">
            <a:extLst>
              <a:ext uri="{FF2B5EF4-FFF2-40B4-BE49-F238E27FC236}">
                <a16:creationId xmlns:a16="http://schemas.microsoft.com/office/drawing/2014/main" id="{468F0E80-8411-42EA-AB3E-51A64C45C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435846"/>
            <a:ext cx="2736304" cy="158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3751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applications</a:t>
            </a:r>
            <a:endParaRPr lang="es-ES"/>
          </a:p>
        </p:txBody>
      </p:sp>
      <p:sp>
        <p:nvSpPr>
          <p:cNvPr id="6" name="Google Shape;1029;p44"/>
          <p:cNvSpPr txBox="1">
            <a:spLocks/>
          </p:cNvSpPr>
          <p:nvPr/>
        </p:nvSpPr>
        <p:spPr>
          <a:xfrm>
            <a:off x="1043608" y="1275606"/>
            <a:ext cx="4032448" cy="15121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s-ES" sz="1400" b="1" i="0" u="none" strike="noStrike" baseline="0" dirty="0" err="1">
                <a:latin typeface="Muli" panose="02000503000000000000" pitchFamily="2" charset="0"/>
              </a:rPr>
              <a:t>Electronics</a:t>
            </a:r>
            <a:r>
              <a:rPr lang="es-ES" sz="1400" b="1" i="0" u="none" strike="noStrike" baseline="0" dirty="0">
                <a:latin typeface="Muli" panose="02000503000000000000" pitchFamily="2" charset="0"/>
              </a:rPr>
              <a:t> </a:t>
            </a:r>
            <a:r>
              <a:rPr lang="es-ES" sz="1400" b="1" i="0" u="none" strike="noStrike" baseline="0" dirty="0" err="1">
                <a:latin typeface="Muli" panose="02000503000000000000" pitchFamily="2" charset="0"/>
              </a:rPr>
              <a:t>housings</a:t>
            </a:r>
            <a:endParaRPr lang="es-ES" sz="1400" b="1" i="0" u="none" strike="noStrike" baseline="0" dirty="0">
              <a:latin typeface="Muli" panose="02000503000000000000" pitchFamily="2" charset="0"/>
            </a:endParaRPr>
          </a:p>
          <a:p>
            <a:pPr algn="l"/>
            <a:r>
              <a:rPr lang="en-US" sz="1400" b="0" i="0" u="none" strike="noStrike" baseline="0" dirty="0">
                <a:latin typeface="Muli" panose="02000503000000000000" pitchFamily="2" charset="0"/>
              </a:rPr>
              <a:t>Electronic housings or enclosures are one of the most popular applications for MEX printing. MEX allows a designer to create a prototype or final design in a matter of hours and is much cheaper compared to traditional manufacturing methods. </a:t>
            </a:r>
          </a:p>
          <a:p>
            <a:pPr algn="l"/>
            <a:endParaRPr lang="en-US" dirty="0">
              <a:latin typeface="Muli" panose="02000503000000000000" pitchFamily="2" charset="0"/>
            </a:endParaRPr>
          </a:p>
          <a:p>
            <a:pPr algn="l"/>
            <a:r>
              <a:rPr lang="en-US" sz="1400" b="0" i="0" u="none" strike="noStrike" baseline="0" dirty="0">
                <a:latin typeface="Muli" panose="02000503000000000000" pitchFamily="2" charset="0"/>
              </a:rPr>
              <a:t>3D printed enclosures offer an effective method of confirming design geometry and several of the materials that can be used for printing enclosures are suitable for end use applications.</a:t>
            </a:r>
          </a:p>
        </p:txBody>
      </p:sp>
      <p:pic>
        <p:nvPicPr>
          <p:cNvPr id="3" name="Imagen 2">
            <a:extLst>
              <a:ext uri="{FF2B5EF4-FFF2-40B4-BE49-F238E27FC236}">
                <a16:creationId xmlns:a16="http://schemas.microsoft.com/office/drawing/2014/main" id="{EEA5A32A-EC97-49D6-B6E1-A0F5FEB92C28}"/>
              </a:ext>
            </a:extLst>
          </p:cNvPr>
          <p:cNvPicPr>
            <a:picLocks noChangeAspect="1"/>
          </p:cNvPicPr>
          <p:nvPr/>
        </p:nvPicPr>
        <p:blipFill rotWithShape="1">
          <a:blip r:embed="rId2"/>
          <a:srcRect l="2624" t="1450" r="8201" b="7124"/>
          <a:stretch/>
        </p:blipFill>
        <p:spPr>
          <a:xfrm>
            <a:off x="5177439" y="1131590"/>
            <a:ext cx="2448272" cy="3312368"/>
          </a:xfrm>
          <a:prstGeom prst="rect">
            <a:avLst/>
          </a:prstGeom>
        </p:spPr>
      </p:pic>
    </p:spTree>
    <p:extLst>
      <p:ext uri="{BB962C8B-B14F-4D97-AF65-F5344CB8AC3E}">
        <p14:creationId xmlns:p14="http://schemas.microsoft.com/office/powerpoint/2010/main" val="1815861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applications</a:t>
            </a:r>
            <a:endParaRPr lang="es-ES"/>
          </a:p>
        </p:txBody>
      </p:sp>
      <p:sp>
        <p:nvSpPr>
          <p:cNvPr id="6" name="Google Shape;1029;p44"/>
          <p:cNvSpPr txBox="1">
            <a:spLocks/>
          </p:cNvSpPr>
          <p:nvPr/>
        </p:nvSpPr>
        <p:spPr>
          <a:xfrm>
            <a:off x="755576" y="1357278"/>
            <a:ext cx="7987852" cy="187220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s-ES" sz="1400" b="1" i="0" u="none" strike="noStrike" baseline="0" err="1">
                <a:latin typeface="Muli" panose="02000503000000000000" pitchFamily="2" charset="0"/>
              </a:rPr>
              <a:t>Form</a:t>
            </a:r>
            <a:r>
              <a:rPr lang="es-ES" sz="1400" b="1" i="0" u="none" strike="noStrike" baseline="0">
                <a:latin typeface="Muli" panose="02000503000000000000" pitchFamily="2" charset="0"/>
              </a:rPr>
              <a:t> and </a:t>
            </a:r>
            <a:r>
              <a:rPr lang="es-ES" sz="1400" b="1" i="0" u="none" strike="noStrike" baseline="0" err="1">
                <a:latin typeface="Muli" panose="02000503000000000000" pitchFamily="2" charset="0"/>
              </a:rPr>
              <a:t>fit</a:t>
            </a:r>
            <a:r>
              <a:rPr lang="es-ES" sz="1400" b="1" i="0" u="none" strike="noStrike" baseline="0">
                <a:latin typeface="Muli" panose="02000503000000000000" pitchFamily="2" charset="0"/>
              </a:rPr>
              <a:t> </a:t>
            </a:r>
            <a:r>
              <a:rPr lang="es-ES" sz="1400" b="1" i="0" u="none" strike="noStrike" baseline="0" err="1">
                <a:latin typeface="Muli" panose="02000503000000000000" pitchFamily="2" charset="0"/>
              </a:rPr>
              <a:t>testing</a:t>
            </a:r>
            <a:endParaRPr lang="es-ES" sz="1400" b="1" i="0" u="none" strike="noStrike" baseline="0">
              <a:latin typeface="Muli" panose="02000503000000000000" pitchFamily="2" charset="0"/>
            </a:endParaRPr>
          </a:p>
          <a:p>
            <a:pPr algn="l"/>
            <a:r>
              <a:rPr lang="en-US" sz="1400" b="0" i="0" u="none" strike="noStrike" baseline="0">
                <a:latin typeface="Muli" panose="02000503000000000000" pitchFamily="2" charset="0"/>
              </a:rPr>
              <a:t>Form and fit designs are used to showcase the geometry as well as provide haptic feedback to the designer. MEX allows for the creation of curves and organic shapes which would be difficult to produce using </a:t>
            </a:r>
            <a:r>
              <a:rPr lang="es-ES" sz="1400" b="0" i="0" u="none" strike="noStrike" baseline="0" err="1">
                <a:latin typeface="Muli" panose="02000503000000000000" pitchFamily="2" charset="0"/>
              </a:rPr>
              <a:t>traditional</a:t>
            </a:r>
            <a:r>
              <a:rPr lang="es-ES" sz="1400" b="0" i="0" u="none" strike="noStrike" baseline="0">
                <a:latin typeface="Muli" panose="02000503000000000000" pitchFamily="2" charset="0"/>
              </a:rPr>
              <a:t> </a:t>
            </a:r>
            <a:r>
              <a:rPr lang="es-ES" sz="1400" b="0" i="0" u="none" strike="noStrike" baseline="0" err="1">
                <a:latin typeface="Muli" panose="02000503000000000000" pitchFamily="2" charset="0"/>
              </a:rPr>
              <a:t>manufacturing</a:t>
            </a:r>
            <a:r>
              <a:rPr lang="es-ES" sz="1400" b="0" i="0" u="none" strike="noStrike" baseline="0">
                <a:latin typeface="Muli" panose="02000503000000000000" pitchFamily="2" charset="0"/>
              </a:rPr>
              <a:t> </a:t>
            </a:r>
            <a:r>
              <a:rPr lang="es-ES" sz="1400" b="0" i="0" u="none" strike="noStrike" baseline="0" err="1">
                <a:latin typeface="Muli" panose="02000503000000000000" pitchFamily="2" charset="0"/>
              </a:rPr>
              <a:t>techniques</a:t>
            </a:r>
            <a:r>
              <a:rPr lang="es-ES" sz="1400" b="0" i="0" u="none" strike="noStrike" baseline="0">
                <a:latin typeface="Muli" panose="02000503000000000000" pitchFamily="2" charset="0"/>
              </a:rPr>
              <a:t>.</a:t>
            </a:r>
          </a:p>
          <a:p>
            <a:pPr algn="l"/>
            <a:endParaRPr lang="es-ES" sz="1400" b="1" i="0" u="none" strike="noStrike" baseline="0">
              <a:latin typeface="Muli" panose="02000503000000000000" pitchFamily="2" charset="0"/>
            </a:endParaRPr>
          </a:p>
          <a:p>
            <a:pPr algn="l"/>
            <a:r>
              <a:rPr lang="es-ES" sz="1400" b="1" i="0" u="none" strike="noStrike" baseline="0" err="1">
                <a:latin typeface="Muli" panose="02000503000000000000" pitchFamily="2" charset="0"/>
              </a:rPr>
              <a:t>Jig</a:t>
            </a:r>
            <a:r>
              <a:rPr lang="es-ES" sz="1400" b="1" i="0" u="none" strike="noStrike" baseline="0">
                <a:latin typeface="Muli" panose="02000503000000000000" pitchFamily="2" charset="0"/>
              </a:rPr>
              <a:t> and fixtures </a:t>
            </a:r>
            <a:r>
              <a:rPr lang="en-US" sz="1400" b="0" i="0" u="none" strike="noStrike" baseline="0">
                <a:latin typeface="Muli" panose="02000503000000000000" pitchFamily="2" charset="0"/>
              </a:rPr>
              <a:t>The high level of customization and complexity that MEX allows for in a design coupled with the speed and accuracy at which parts can be produced, make it suitable for creating grips, jigs and fixtures.</a:t>
            </a:r>
            <a:endParaRPr lang="es-ES">
              <a:latin typeface="Muli" panose="02000503000000000000" pitchFamily="2" charset="0"/>
            </a:endParaRPr>
          </a:p>
          <a:p>
            <a:endParaRPr lang="en-US">
              <a:latin typeface="Muli"/>
            </a:endParaRPr>
          </a:p>
          <a:p>
            <a:endParaRPr lang="en-US">
              <a:latin typeface="Muli"/>
            </a:endParaRPr>
          </a:p>
          <a:p>
            <a:endParaRPr lang="es-ES">
              <a:latin typeface="Muli"/>
            </a:endParaRPr>
          </a:p>
        </p:txBody>
      </p:sp>
      <p:pic>
        <p:nvPicPr>
          <p:cNvPr id="3074" name="Picture 2">
            <a:extLst>
              <a:ext uri="{FF2B5EF4-FFF2-40B4-BE49-F238E27FC236}">
                <a16:creationId xmlns:a16="http://schemas.microsoft.com/office/drawing/2014/main" id="{9D1AD7B2-8F9E-4F8A-AE24-D4EAC3A68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216" y="3324484"/>
            <a:ext cx="2705249" cy="162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766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pic>
        <p:nvPicPr>
          <p:cNvPr id="7" name="Imagen 6">
            <a:extLst>
              <a:ext uri="{FF2B5EF4-FFF2-40B4-BE49-F238E27FC236}">
                <a16:creationId xmlns:a16="http://schemas.microsoft.com/office/drawing/2014/main" id="{1216F2AD-0033-4DAC-8D01-9E8EEF4EA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11337"/>
            <a:ext cx="5184576" cy="3856296"/>
          </a:xfrm>
          <a:prstGeom prst="rect">
            <a:avLst/>
          </a:prstGeom>
        </p:spPr>
      </p:pic>
    </p:spTree>
    <p:extLst>
      <p:ext uri="{BB962C8B-B14F-4D97-AF65-F5344CB8AC3E}">
        <p14:creationId xmlns:p14="http://schemas.microsoft.com/office/powerpoint/2010/main" val="3331094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sp>
        <p:nvSpPr>
          <p:cNvPr id="6" name="Google Shape;1029;p44"/>
          <p:cNvSpPr txBox="1">
            <a:spLocks/>
          </p:cNvSpPr>
          <p:nvPr/>
        </p:nvSpPr>
        <p:spPr>
          <a:xfrm>
            <a:off x="1115616" y="1131590"/>
            <a:ext cx="3600400"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Extruder</a:t>
            </a:r>
          </a:p>
          <a:p>
            <a:r>
              <a:rPr lang="en-US">
                <a:latin typeface="Muli"/>
              </a:rPr>
              <a:t>The extruder is one of the main significant components in the 3D printer. It is responsible for transmitting and sending the right amount of filament material to the hot end where the filament is melted and extruded down in thin layers to create an object. It is momentous to note that the extruder isn’t the same as the hot end. The extruder is generally referred to as the “cold end” because the filament material is “cold” when it transmits through the extruder to the hot end. </a:t>
            </a:r>
          </a:p>
          <a:p>
            <a:endParaRPr lang="en-US">
              <a:latin typeface="Muli"/>
            </a:endParaRPr>
          </a:p>
          <a:p>
            <a:endParaRPr lang="en-US">
              <a:latin typeface="Muli"/>
            </a:endParaRPr>
          </a:p>
          <a:p>
            <a:endParaRPr lang="en-US">
              <a:latin typeface="Muli"/>
            </a:endParaRPr>
          </a:p>
          <a:p>
            <a:endParaRPr lang="es-ES">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347614"/>
            <a:ext cx="3419905" cy="2880320"/>
          </a:xfrm>
          <a:prstGeom prst="rect">
            <a:avLst/>
          </a:prstGeom>
        </p:spPr>
      </p:pic>
    </p:spTree>
    <p:extLst>
      <p:ext uri="{BB962C8B-B14F-4D97-AF65-F5344CB8AC3E}">
        <p14:creationId xmlns:p14="http://schemas.microsoft.com/office/powerpoint/2010/main" val="3516451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sp>
        <p:nvSpPr>
          <p:cNvPr id="6" name="Google Shape;1029;p44"/>
          <p:cNvSpPr txBox="1">
            <a:spLocks/>
          </p:cNvSpPr>
          <p:nvPr/>
        </p:nvSpPr>
        <p:spPr>
          <a:xfrm>
            <a:off x="4067945" y="1385702"/>
            <a:ext cx="4968552"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Extruder</a:t>
            </a:r>
          </a:p>
          <a:p>
            <a:r>
              <a:rPr lang="en-US">
                <a:latin typeface="Muli"/>
              </a:rPr>
              <a:t>There are two basic types of extruder depending to the drive– Direct extruder and Bowden extruder</a:t>
            </a:r>
          </a:p>
          <a:p>
            <a:endParaRPr lang="en-US">
              <a:latin typeface="Muli"/>
            </a:endParaRPr>
          </a:p>
          <a:p>
            <a:pPr marL="285750" indent="-285750">
              <a:buFont typeface="Arial" panose="020B0604020202020204" pitchFamily="34" charset="0"/>
              <a:buChar char="•"/>
            </a:pPr>
            <a:r>
              <a:rPr lang="en-US" b="1" i="1">
                <a:latin typeface="Muli"/>
              </a:rPr>
              <a:t>Direct Extruder: </a:t>
            </a:r>
            <a:r>
              <a:rPr lang="en-US">
                <a:latin typeface="Muli"/>
              </a:rPr>
              <a:t>Direct extruders are simply extruders that are directly attached to the hot end. It’s important to note that a direct extruder is not necessarily the same thing as a direct drive extruder. A direct drive extruder just means that the filament drive mechanism is directly mounted to the motor shaft. Both </a:t>
            </a:r>
            <a:r>
              <a:rPr lang="en-US" err="1">
                <a:latin typeface="Muli"/>
              </a:rPr>
              <a:t>bowden</a:t>
            </a:r>
            <a:r>
              <a:rPr lang="en-US">
                <a:latin typeface="Muli"/>
              </a:rPr>
              <a:t> and direct extruders can be direct drive.</a:t>
            </a:r>
          </a:p>
          <a:p>
            <a:endParaRPr lang="en-US">
              <a:latin typeface="Muli"/>
            </a:endParaRPr>
          </a:p>
          <a:p>
            <a:endParaRPr lang="en-US">
              <a:latin typeface="Muli"/>
            </a:endParaRPr>
          </a:p>
          <a:p>
            <a:endParaRPr lang="es-ES">
              <a:latin typeface="Muli"/>
            </a:endParaRPr>
          </a:p>
        </p:txBody>
      </p:sp>
      <p:pic>
        <p:nvPicPr>
          <p:cNvPr id="3" name="Imagen 2"/>
          <p:cNvPicPr>
            <a:picLocks noChangeAspect="1"/>
          </p:cNvPicPr>
          <p:nvPr/>
        </p:nvPicPr>
        <p:blipFill>
          <a:blip r:embed="rId2"/>
          <a:stretch>
            <a:fillRect/>
          </a:stretch>
        </p:blipFill>
        <p:spPr>
          <a:xfrm>
            <a:off x="755576" y="1275606"/>
            <a:ext cx="3281220" cy="2768455"/>
          </a:xfrm>
          <a:prstGeom prst="rect">
            <a:avLst/>
          </a:prstGeom>
        </p:spPr>
      </p:pic>
    </p:spTree>
    <p:extLst>
      <p:ext uri="{BB962C8B-B14F-4D97-AF65-F5344CB8AC3E}">
        <p14:creationId xmlns:p14="http://schemas.microsoft.com/office/powerpoint/2010/main" val="2410802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sp>
        <p:nvSpPr>
          <p:cNvPr id="6" name="Google Shape;1029;p44"/>
          <p:cNvSpPr txBox="1">
            <a:spLocks/>
          </p:cNvSpPr>
          <p:nvPr/>
        </p:nvSpPr>
        <p:spPr>
          <a:xfrm>
            <a:off x="779049" y="1385702"/>
            <a:ext cx="3792951"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Extruder</a:t>
            </a:r>
          </a:p>
          <a:p>
            <a:r>
              <a:rPr lang="en-US">
                <a:latin typeface="Muli"/>
              </a:rPr>
              <a:t>There are two basic types of extruder depending to the drive– Direct extruder and Bowden extruder</a:t>
            </a:r>
          </a:p>
          <a:p>
            <a:endParaRPr lang="en-US">
              <a:latin typeface="Muli"/>
            </a:endParaRPr>
          </a:p>
          <a:p>
            <a:pPr marL="285750" indent="-285750">
              <a:buFont typeface="Arial" panose="020B0604020202020204" pitchFamily="34" charset="0"/>
              <a:buChar char="•"/>
            </a:pPr>
            <a:r>
              <a:rPr lang="en-US" b="1" i="1">
                <a:latin typeface="Muli"/>
              </a:rPr>
              <a:t>Bowden Extruder: </a:t>
            </a:r>
            <a:r>
              <a:rPr lang="en-US">
                <a:latin typeface="Muli"/>
              </a:rPr>
              <a:t>A Bowden extruder is not directly attached to the hot end. Instead, a tube extends from the extruder body to the hot end. This is called a Bowden tube. The filament is constrained by the tube and travels through it to the hot end. </a:t>
            </a:r>
          </a:p>
        </p:txBody>
      </p:sp>
      <p:pic>
        <p:nvPicPr>
          <p:cNvPr id="2" name="Imagen 1"/>
          <p:cNvPicPr>
            <a:picLocks noChangeAspect="1"/>
          </p:cNvPicPr>
          <p:nvPr/>
        </p:nvPicPr>
        <p:blipFill>
          <a:blip r:embed="rId2"/>
          <a:stretch>
            <a:fillRect/>
          </a:stretch>
        </p:blipFill>
        <p:spPr>
          <a:xfrm>
            <a:off x="4860032" y="1131590"/>
            <a:ext cx="3213859" cy="2907754"/>
          </a:xfrm>
          <a:prstGeom prst="rect">
            <a:avLst/>
          </a:prstGeom>
        </p:spPr>
      </p:pic>
    </p:spTree>
    <p:extLst>
      <p:ext uri="{BB962C8B-B14F-4D97-AF65-F5344CB8AC3E}">
        <p14:creationId xmlns:p14="http://schemas.microsoft.com/office/powerpoint/2010/main" val="2263388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2942055" y="2553935"/>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Elementos multimedia en línea 1" title="What Is 3D Printing and How Does It Work? | Mashable Explains">
            <a:hlinkClick r:id="" action="ppaction://media"/>
            <a:extLst>
              <a:ext uri="{FF2B5EF4-FFF2-40B4-BE49-F238E27FC236}">
                <a16:creationId xmlns:a16="http://schemas.microsoft.com/office/drawing/2014/main" id="{8BD32C16-0164-4FD6-960E-7A8AF059B7A6}"/>
              </a:ext>
            </a:extLst>
          </p:cNvPr>
          <p:cNvPicPr>
            <a:picLocks noRot="1" noChangeAspect="1"/>
          </p:cNvPicPr>
          <p:nvPr>
            <a:videoFile r:link="rId1"/>
          </p:nvPr>
        </p:nvPicPr>
        <p:blipFill>
          <a:blip r:embed="rId5"/>
          <a:stretch>
            <a:fillRect/>
          </a:stretch>
        </p:blipFill>
        <p:spPr>
          <a:xfrm>
            <a:off x="124687" y="200002"/>
            <a:ext cx="7394712" cy="4178013"/>
          </a:xfrm>
          <a:prstGeom prst="rect">
            <a:avLst/>
          </a:prstGeom>
        </p:spPr>
      </p:pic>
      <p:sp>
        <p:nvSpPr>
          <p:cNvPr id="81" name="CuadroTexto 80">
            <a:extLst>
              <a:ext uri="{FF2B5EF4-FFF2-40B4-BE49-F238E27FC236}">
                <a16:creationId xmlns:a16="http://schemas.microsoft.com/office/drawing/2014/main" id="{01DFCD52-C7BE-4718-B597-B042652C4166}"/>
              </a:ext>
            </a:extLst>
          </p:cNvPr>
          <p:cNvSpPr txBox="1"/>
          <p:nvPr/>
        </p:nvSpPr>
        <p:spPr>
          <a:xfrm>
            <a:off x="2817535" y="4646053"/>
            <a:ext cx="5337462" cy="307777"/>
          </a:xfrm>
          <a:prstGeom prst="rect">
            <a:avLst/>
          </a:prstGeom>
          <a:noFill/>
        </p:spPr>
        <p:txBody>
          <a:bodyPr wrap="square">
            <a:spAutoFit/>
          </a:bodyPr>
          <a:lstStyle/>
          <a:p>
            <a:r>
              <a:rPr lang="es-ES" sz="1400" b="0" i="0" u="none" strike="noStrike" baseline="0">
                <a:latin typeface="Muli" panose="02000503000000000000"/>
              </a:rPr>
              <a:t>https://www.youtube.com/watch?v=Vx0Z6LplaMU</a:t>
            </a:r>
            <a:endParaRPr lang="es-ES">
              <a:latin typeface="Muli" panose="02000503000000000000"/>
            </a:endParaRPr>
          </a:p>
        </p:txBody>
      </p:sp>
    </p:spTree>
    <p:extLst>
      <p:ext uri="{BB962C8B-B14F-4D97-AF65-F5344CB8AC3E}">
        <p14:creationId xmlns:p14="http://schemas.microsoft.com/office/powerpoint/2010/main" val="17216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sp>
        <p:nvSpPr>
          <p:cNvPr id="6" name="Google Shape;1029;p44"/>
          <p:cNvSpPr txBox="1">
            <a:spLocks/>
          </p:cNvSpPr>
          <p:nvPr/>
        </p:nvSpPr>
        <p:spPr>
          <a:xfrm>
            <a:off x="779049" y="1203598"/>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Nozzle</a:t>
            </a:r>
          </a:p>
          <a:p>
            <a:r>
              <a:rPr lang="en-US">
                <a:latin typeface="Muli"/>
              </a:rPr>
              <a:t>The peak of Hot End is called Nozzle. Filament material turns out in the nozzle. According to requirement nozzle should be exchangeable. Size of the nozzle is really important. It generally varies within 0.25 mm to 0.80 mm. 0.5 mm nozzle is the most widely used. But according to desired output and required design, the best practice is that change sizes of the nozzle. </a:t>
            </a:r>
          </a:p>
          <a:p>
            <a:endParaRPr lang="en-US">
              <a:latin typeface="Muli"/>
            </a:endParaRPr>
          </a:p>
          <a:p>
            <a:endParaRPr lang="en-US">
              <a:latin typeface="Muli"/>
            </a:endParaRPr>
          </a:p>
          <a:p>
            <a:endParaRPr lang="es-ES">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238" y="2499742"/>
            <a:ext cx="3816424" cy="2255931"/>
          </a:xfrm>
          <a:prstGeom prst="rect">
            <a:avLst/>
          </a:prstGeom>
        </p:spPr>
      </p:pic>
    </p:spTree>
    <p:extLst>
      <p:ext uri="{BB962C8B-B14F-4D97-AF65-F5344CB8AC3E}">
        <p14:creationId xmlns:p14="http://schemas.microsoft.com/office/powerpoint/2010/main" val="2998058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sp>
        <p:nvSpPr>
          <p:cNvPr id="6" name="Google Shape;1029;p44"/>
          <p:cNvSpPr txBox="1">
            <a:spLocks/>
          </p:cNvSpPr>
          <p:nvPr/>
        </p:nvSpPr>
        <p:spPr>
          <a:xfrm>
            <a:off x="779049" y="1203598"/>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Hot End</a:t>
            </a:r>
          </a:p>
          <a:p>
            <a:r>
              <a:rPr lang="en-US">
                <a:latin typeface="Muli"/>
              </a:rPr>
              <a:t>The Hot End is one of the main part in the extruder of a 3D printer. Hot End is the part where the plastic is melted and after that extruded in small tiny layers. Nowadays in the market there are a wide range of types of Hot Ends available.</a:t>
            </a:r>
          </a:p>
          <a:p>
            <a:endParaRPr lang="en-US">
              <a:latin typeface="Muli"/>
            </a:endParaRPr>
          </a:p>
          <a:p>
            <a:endParaRPr lang="es-ES">
              <a:latin typeface="Muli"/>
            </a:endParaRP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ackgroundRemoval t="818" b="99182" l="0" r="100000"/>
                    </a14:imgEffect>
                  </a14:imgLayer>
                </a14:imgProps>
              </a:ext>
              <a:ext uri="{28A0092B-C50C-407E-A947-70E740481C1C}">
                <a14:useLocalDpi xmlns:a14="http://schemas.microsoft.com/office/drawing/2010/main" val="0"/>
              </a:ext>
            </a:extLst>
          </a:blip>
          <a:stretch>
            <a:fillRect/>
          </a:stretch>
        </p:blipFill>
        <p:spPr>
          <a:xfrm>
            <a:off x="2579240" y="2287762"/>
            <a:ext cx="3780420" cy="2622164"/>
          </a:xfrm>
          <a:prstGeom prst="rect">
            <a:avLst/>
          </a:prstGeom>
        </p:spPr>
      </p:pic>
      <p:pic>
        <p:nvPicPr>
          <p:cNvPr id="7" name="Imagen 6">
            <a:extLst>
              <a:ext uri="{FF2B5EF4-FFF2-40B4-BE49-F238E27FC236}">
                <a16:creationId xmlns:a16="http://schemas.microsoft.com/office/drawing/2014/main" id="{08565508-FB2A-4263-8317-40467434B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2355726"/>
            <a:ext cx="3780420" cy="2622164"/>
          </a:xfrm>
          <a:prstGeom prst="rect">
            <a:avLst/>
          </a:prstGeom>
        </p:spPr>
      </p:pic>
    </p:spTree>
    <p:extLst>
      <p:ext uri="{BB962C8B-B14F-4D97-AF65-F5344CB8AC3E}">
        <p14:creationId xmlns:p14="http://schemas.microsoft.com/office/powerpoint/2010/main" val="31642680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sp>
        <p:nvSpPr>
          <p:cNvPr id="6" name="Google Shape;1029;p44"/>
          <p:cNvSpPr txBox="1">
            <a:spLocks/>
          </p:cNvSpPr>
          <p:nvPr/>
        </p:nvSpPr>
        <p:spPr>
          <a:xfrm>
            <a:off x="971599" y="1059582"/>
            <a:ext cx="7776865"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Heated Bed</a:t>
            </a:r>
          </a:p>
          <a:p>
            <a:r>
              <a:rPr lang="en-US">
                <a:latin typeface="Muli"/>
              </a:rPr>
              <a:t>A heated bed needed for high-level temperature extrusion filament materials. Heated bed will keep heated up to the plastic during a printing procedure as well as detain it from distorting. Also, heated bed will guarantee the best adhesion among the layers of output material, which is the outcome in the best structural integrity of printed objects. Heated bed was pivotal to the first layer to ensuring the best level of foundation. Generally temperature range is 40 °C to 110 °C. </a:t>
            </a:r>
          </a:p>
          <a:p>
            <a:endParaRPr lang="en-US">
              <a:latin typeface="Muli"/>
            </a:endParaRPr>
          </a:p>
          <a:p>
            <a:r>
              <a:rPr lang="en-US" b="1">
                <a:latin typeface="Muli"/>
              </a:rPr>
              <a:t>Cooling Fan</a:t>
            </a:r>
          </a:p>
          <a:p>
            <a:r>
              <a:rPr lang="en-US">
                <a:latin typeface="Muli"/>
              </a:rPr>
              <a:t>A major role in the 3D printing process is played by Cooling Fan. A cooling process is not required in every one of the 3D printing materials, but it is really advantageous for most 3D printers. Some 3D printers have only one cooling fan, where other 3D printers have up-to three cooling fans. A Cooling Fan will be accurately modified overhanging characteristics, will brittle but rigid the sharp edges and will result in better bridging capabilities. </a:t>
            </a:r>
          </a:p>
          <a:p>
            <a:endParaRPr lang="es-ES">
              <a:latin typeface="Muli"/>
            </a:endParaRPr>
          </a:p>
        </p:txBody>
      </p:sp>
    </p:spTree>
    <p:extLst>
      <p:ext uri="{BB962C8B-B14F-4D97-AF65-F5344CB8AC3E}">
        <p14:creationId xmlns:p14="http://schemas.microsoft.com/office/powerpoint/2010/main" val="17383486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sp>
        <p:nvSpPr>
          <p:cNvPr id="6" name="Google Shape;1029;p44"/>
          <p:cNvSpPr txBox="1">
            <a:spLocks/>
          </p:cNvSpPr>
          <p:nvPr/>
        </p:nvSpPr>
        <p:spPr>
          <a:xfrm>
            <a:off x="755576" y="105958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LCD Display</a:t>
            </a:r>
          </a:p>
          <a:p>
            <a:r>
              <a:rPr lang="en-US">
                <a:latin typeface="Muli"/>
              </a:rPr>
              <a:t>The LCD Display controller enables to 3D printing without any requirement of a computer connection or by using the software host, for example, </a:t>
            </a:r>
            <a:r>
              <a:rPr lang="en-US" err="1">
                <a:latin typeface="Muli"/>
              </a:rPr>
              <a:t>Cura</a:t>
            </a:r>
            <a:r>
              <a:rPr lang="en-US">
                <a:latin typeface="Muli"/>
              </a:rPr>
              <a:t>. It required an SD card for reading the G-code commands. The display permits more effective space usage and frees up to the computer for other works. It is perfect for everyday printing and will be utilized in the majority of print objects. </a:t>
            </a:r>
          </a:p>
          <a:p>
            <a:endParaRPr lang="en-US">
              <a:latin typeface="Muli"/>
            </a:endParaRPr>
          </a:p>
          <a:p>
            <a:r>
              <a:rPr lang="en-US" b="1">
                <a:latin typeface="Muli"/>
              </a:rPr>
              <a:t>Stepper Motor</a:t>
            </a:r>
          </a:p>
          <a:p>
            <a:r>
              <a:rPr lang="en-US">
                <a:latin typeface="Muli"/>
              </a:rPr>
              <a:t>For 3D printer, stepper motor is another essential component. Stepper motor is a DC motor that has multiple coils allowing them to move in small increments. These multiple coils are connected in the groups which are called phases. By energizing every phase in order, a motor will be rotated, in only 1 step at a time. By using a computer that movements will be control, it can be very precise. Stepper motor is the best utilized for low-speed torque, speed control, and positioning.</a:t>
            </a:r>
          </a:p>
          <a:p>
            <a:endParaRPr lang="en-US">
              <a:latin typeface="Muli"/>
            </a:endParaRPr>
          </a:p>
          <a:p>
            <a:endParaRPr lang="es-ES">
              <a:latin typeface="Muli"/>
            </a:endParaRPr>
          </a:p>
        </p:txBody>
      </p:sp>
    </p:spTree>
    <p:extLst>
      <p:ext uri="{BB962C8B-B14F-4D97-AF65-F5344CB8AC3E}">
        <p14:creationId xmlns:p14="http://schemas.microsoft.com/office/powerpoint/2010/main" val="8130677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Stepper Motor</a:t>
            </a:r>
          </a:p>
          <a:p>
            <a:r>
              <a:rPr lang="en-US">
                <a:latin typeface="Muli"/>
              </a:rPr>
              <a:t>According to the variety of 3D printer, stepper motor is utilized for different applications e.g., a stepper motor is utilized for moving the extruder or build the stage in x, y, and z-direction. Even the extruder have a stepper motor for pulling the filament material. It is regularly utilized for printers and robotics. </a:t>
            </a:r>
          </a:p>
          <a:p>
            <a:endParaRPr lang="en-US">
              <a:latin typeface="Muli"/>
            </a:endParaRPr>
          </a:p>
          <a:p>
            <a:endParaRPr lang="es-ES">
              <a:latin typeface="Muli"/>
            </a:endParaRPr>
          </a:p>
        </p:txBody>
      </p:sp>
      <p:pic>
        <p:nvPicPr>
          <p:cNvPr id="2" name="Imagen 1"/>
          <p:cNvPicPr>
            <a:picLocks noChangeAspect="1"/>
          </p:cNvPicPr>
          <p:nvPr/>
        </p:nvPicPr>
        <p:blipFill>
          <a:blip r:embed="rId2"/>
          <a:stretch>
            <a:fillRect/>
          </a:stretch>
        </p:blipFill>
        <p:spPr>
          <a:xfrm>
            <a:off x="2843808" y="2643758"/>
            <a:ext cx="3024336" cy="2230339"/>
          </a:xfrm>
          <a:prstGeom prst="rect">
            <a:avLst/>
          </a:prstGeom>
        </p:spPr>
      </p:pic>
    </p:spTree>
    <p:extLst>
      <p:ext uri="{BB962C8B-B14F-4D97-AF65-F5344CB8AC3E}">
        <p14:creationId xmlns:p14="http://schemas.microsoft.com/office/powerpoint/2010/main" val="3980464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and </a:t>
            </a:r>
            <a:r>
              <a:rPr lang="es-ES" err="1"/>
              <a:t>terminology</a:t>
            </a:r>
            <a:endParaRPr lang="es-ES"/>
          </a:p>
        </p:txBody>
      </p:sp>
      <p:sp>
        <p:nvSpPr>
          <p:cNvPr id="6" name="Google Shape;1029;p44"/>
          <p:cNvSpPr txBox="1">
            <a:spLocks/>
          </p:cNvSpPr>
          <p:nvPr/>
        </p:nvSpPr>
        <p:spPr>
          <a:xfrm>
            <a:off x="1259632" y="1385702"/>
            <a:ext cx="3888432"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Controller Board</a:t>
            </a:r>
          </a:p>
          <a:p>
            <a:r>
              <a:rPr lang="en-US">
                <a:latin typeface="Muli"/>
              </a:rPr>
              <a:t>Controller board are the brains of the 3D printer, powering everything from motors to Hot End. The processing power of the controller board can play a large role in how detailed prints of a 3D model which come out as a final product. </a:t>
            </a:r>
          </a:p>
          <a:p>
            <a:endParaRPr lang="en-US">
              <a:latin typeface="Muli"/>
            </a:endParaRPr>
          </a:p>
          <a:p>
            <a:r>
              <a:rPr lang="en-US">
                <a:latin typeface="Muli"/>
              </a:rPr>
              <a:t>The Control board is made up of two components: a microcontroller and a circuit board. These components can be either combined into one board or be separate units attached to each other. Both work simultaneously to control and distribute power to all other components. </a:t>
            </a:r>
          </a:p>
          <a:p>
            <a:endParaRPr lang="es-ES">
              <a:latin typeface="Muli"/>
            </a:endParaRPr>
          </a:p>
        </p:txBody>
      </p:sp>
      <p:pic>
        <p:nvPicPr>
          <p:cNvPr id="3" name="Imagen 2"/>
          <p:cNvPicPr>
            <a:picLocks noChangeAspect="1"/>
          </p:cNvPicPr>
          <p:nvPr/>
        </p:nvPicPr>
        <p:blipFill>
          <a:blip r:embed="rId2"/>
          <a:stretch>
            <a:fillRect/>
          </a:stretch>
        </p:blipFill>
        <p:spPr>
          <a:xfrm>
            <a:off x="5292080" y="2067694"/>
            <a:ext cx="2514064" cy="1872208"/>
          </a:xfrm>
          <a:prstGeom prst="rect">
            <a:avLst/>
          </a:prstGeom>
        </p:spPr>
      </p:pic>
    </p:spTree>
    <p:extLst>
      <p:ext uri="{BB962C8B-B14F-4D97-AF65-F5344CB8AC3E}">
        <p14:creationId xmlns:p14="http://schemas.microsoft.com/office/powerpoint/2010/main" val="2486306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t>
            </a:r>
            <a:r>
              <a:rPr lang="es-ES" err="1"/>
              <a:t>types</a:t>
            </a:r>
            <a:endParaRPr lang="es-ES"/>
          </a:p>
        </p:txBody>
      </p:sp>
      <p:sp>
        <p:nvSpPr>
          <p:cNvPr id="6" name="Google Shape;1029;p44"/>
          <p:cNvSpPr txBox="1">
            <a:spLocks/>
          </p:cNvSpPr>
          <p:nvPr/>
        </p:nvSpPr>
        <p:spPr>
          <a:xfrm>
            <a:off x="971600" y="1437172"/>
            <a:ext cx="3888432" cy="28627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Desktop 3D printer</a:t>
            </a:r>
          </a:p>
          <a:p>
            <a:endParaRPr lang="en-US">
              <a:latin typeface="Muli"/>
            </a:endParaRPr>
          </a:p>
          <a:p>
            <a:r>
              <a:rPr lang="en-US">
                <a:latin typeface="Muli"/>
              </a:rPr>
              <a:t>Desktop 3D or consumer MEX printing targets hobbyist and amateur home users with small, affordable and easy-to-use 3D printers. It lets the consumers or hobbyists experiment with their CAD designs and get an idea about their feasibility. </a:t>
            </a:r>
          </a:p>
          <a:p>
            <a:endParaRPr lang="en-US">
              <a:latin typeface="Muli"/>
            </a:endParaRPr>
          </a:p>
          <a:p>
            <a:r>
              <a:rPr lang="en-US">
                <a:latin typeface="Muli"/>
              </a:rPr>
              <a:t>Since MEX filaments are also cheaper in price, it gives a large scope for the correction of the initial design and for any modifications.</a:t>
            </a:r>
          </a:p>
          <a:p>
            <a:endParaRPr lang="en-US">
              <a:latin typeface="Muli"/>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851670"/>
            <a:ext cx="3384376" cy="2115235"/>
          </a:xfrm>
          <a:prstGeom prst="rect">
            <a:avLst/>
          </a:prstGeom>
        </p:spPr>
      </p:pic>
    </p:spTree>
    <p:extLst>
      <p:ext uri="{BB962C8B-B14F-4D97-AF65-F5344CB8AC3E}">
        <p14:creationId xmlns:p14="http://schemas.microsoft.com/office/powerpoint/2010/main" val="9980831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MEX </a:t>
            </a:r>
            <a:r>
              <a:rPr lang="es-ES" err="1"/>
              <a:t>equipment</a:t>
            </a:r>
            <a:r>
              <a:rPr lang="es-ES"/>
              <a:t> </a:t>
            </a:r>
            <a:r>
              <a:rPr lang="es-ES" err="1"/>
              <a:t>types</a:t>
            </a:r>
            <a:endParaRPr lang="es-ES"/>
          </a:p>
        </p:txBody>
      </p:sp>
      <p:sp>
        <p:nvSpPr>
          <p:cNvPr id="6" name="Google Shape;1029;p44"/>
          <p:cNvSpPr txBox="1">
            <a:spLocks/>
          </p:cNvSpPr>
          <p:nvPr/>
        </p:nvSpPr>
        <p:spPr>
          <a:xfrm>
            <a:off x="971600" y="1437172"/>
            <a:ext cx="3888432" cy="32228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Industrial 3D Printer</a:t>
            </a:r>
          </a:p>
          <a:p>
            <a:endParaRPr lang="en-US">
              <a:latin typeface="Muli"/>
            </a:endParaRPr>
          </a:p>
          <a:p>
            <a:r>
              <a:rPr lang="en-US">
                <a:latin typeface="Muli"/>
              </a:rPr>
              <a:t>Industrial 3D printing (also called professional 3D printing) is the industrial-grade counterpart to consumer 3D printing. It is mainly used for concept modeling, tooling, manufacturing, functional prototypes as well as end-use parts. </a:t>
            </a:r>
          </a:p>
          <a:p>
            <a:endParaRPr lang="en-US">
              <a:latin typeface="Muli"/>
            </a:endParaRPr>
          </a:p>
          <a:p>
            <a:r>
              <a:rPr lang="en-US">
                <a:latin typeface="Muli"/>
              </a:rPr>
              <a:t>Professional printers, like </a:t>
            </a:r>
            <a:r>
              <a:rPr lang="en-US" err="1">
                <a:latin typeface="Muli"/>
              </a:rPr>
              <a:t>Stratasys</a:t>
            </a:r>
            <a:r>
              <a:rPr lang="en-US">
                <a:latin typeface="Muli"/>
              </a:rPr>
              <a:t> 3D printers, are significantly more expensive, powerful and efficient than desktop printers.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067694"/>
            <a:ext cx="3456384" cy="2160240"/>
          </a:xfrm>
          <a:prstGeom prst="rect">
            <a:avLst/>
          </a:prstGeom>
        </p:spPr>
      </p:pic>
    </p:spTree>
    <p:extLst>
      <p:ext uri="{BB962C8B-B14F-4D97-AF65-F5344CB8AC3E}">
        <p14:creationId xmlns:p14="http://schemas.microsoft.com/office/powerpoint/2010/main" val="31103246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a:t>Desktop vs Industrial 3D </a:t>
            </a:r>
            <a:r>
              <a:rPr lang="es-ES" err="1"/>
              <a:t>Printer</a:t>
            </a:r>
            <a:endParaRPr>
              <a:latin typeface="Roboto"/>
              <a:ea typeface="Roboto"/>
              <a:cs typeface="Roboto"/>
              <a:sym typeface="Roboto"/>
            </a:endParaRPr>
          </a:p>
        </p:txBody>
      </p:sp>
      <p:sp>
        <p:nvSpPr>
          <p:cNvPr id="3656" name="Google Shape;3656;p61"/>
          <p:cNvSpPr/>
          <p:nvPr/>
        </p:nvSpPr>
        <p:spPr>
          <a:xfrm>
            <a:off x="1650214" y="1491631"/>
            <a:ext cx="5564541"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376606"/>
            <a:ext cx="5564541"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248418083"/>
              </p:ext>
            </p:extLst>
          </p:nvPr>
        </p:nvGraphicFramePr>
        <p:xfrm>
          <a:off x="1825733" y="1491631"/>
          <a:ext cx="5050522" cy="2025545"/>
        </p:xfrm>
        <a:graphic>
          <a:graphicData uri="http://schemas.openxmlformats.org/drawingml/2006/table">
            <a:tbl>
              <a:tblPr>
                <a:noFill/>
                <a:tableStyleId>{CC153E04-9E27-44B1-9A26-C33CE457BB0D}</a:tableStyleId>
              </a:tblPr>
              <a:tblGrid>
                <a:gridCol w="979952">
                  <a:extLst>
                    <a:ext uri="{9D8B030D-6E8A-4147-A177-3AD203B41FA5}">
                      <a16:colId xmlns:a16="http://schemas.microsoft.com/office/drawing/2014/main" val="20000"/>
                    </a:ext>
                  </a:extLst>
                </a:gridCol>
                <a:gridCol w="2035285">
                  <a:extLst>
                    <a:ext uri="{9D8B030D-6E8A-4147-A177-3AD203B41FA5}">
                      <a16:colId xmlns:a16="http://schemas.microsoft.com/office/drawing/2014/main" val="20001"/>
                    </a:ext>
                  </a:extLst>
                </a:gridCol>
                <a:gridCol w="2035285">
                  <a:extLst>
                    <a:ext uri="{9D8B030D-6E8A-4147-A177-3AD203B41FA5}">
                      <a16:colId xmlns:a16="http://schemas.microsoft.com/office/drawing/2014/main" val="20002"/>
                    </a:ext>
                  </a:extLst>
                </a:gridCol>
              </a:tblGrid>
              <a:tr h="0">
                <a:tc>
                  <a:txBody>
                    <a:bodyPr/>
                    <a:lstStyle/>
                    <a:p>
                      <a:pPr marL="0" marR="0" lvl="0" indent="0" algn="l" rtl="0">
                        <a:lnSpc>
                          <a:spcPct val="100000"/>
                        </a:lnSpc>
                        <a:spcBef>
                          <a:spcPts val="0"/>
                        </a:spcBef>
                        <a:spcAft>
                          <a:spcPts val="0"/>
                        </a:spcAft>
                        <a:buNone/>
                      </a:pPr>
                      <a:endParaRPr sz="1000" u="none" strike="noStrike" cap="none" dirty="0">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Desktop</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Industrial</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95453">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Price</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US" sz="800" u="none" strike="noStrike" cap="none" dirty="0">
                          <a:solidFill>
                            <a:schemeClr val="dk2"/>
                          </a:solidFill>
                          <a:latin typeface="Muli"/>
                          <a:ea typeface="Muli"/>
                          <a:cs typeface="Muli"/>
                          <a:sym typeface="Muli"/>
                        </a:rPr>
                        <a:t>MEX  is one of the cheapest printing options available in the market. Its price may start with already 200 €</a:t>
                      </a:r>
                      <a:endParaRPr lang="es-ES" sz="800" u="none" strike="noStrike" cap="none" dirty="0">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endParaRPr lang="en-US" sz="800" b="0" i="0" u="none" strike="noStrike" cap="none" dirty="0">
                        <a:solidFill>
                          <a:schemeClr val="dk2"/>
                        </a:solidFill>
                        <a:latin typeface="Muli"/>
                        <a:sym typeface="Arial"/>
                      </a:endParaRPr>
                    </a:p>
                    <a:p>
                      <a:pPr algn="ctr" fontAlgn="ctr"/>
                      <a:endParaRPr lang="en-US" sz="800" b="0" i="0" u="none" strike="noStrike" cap="none" dirty="0">
                        <a:solidFill>
                          <a:schemeClr val="dk2"/>
                        </a:solidFill>
                        <a:latin typeface="Muli"/>
                        <a:sym typeface="Arial"/>
                      </a:endParaRPr>
                    </a:p>
                    <a:p>
                      <a:pPr algn="ctr" fontAlgn="ctr"/>
                      <a:r>
                        <a:rPr lang="en-US" sz="800" b="0" i="0" u="none" strike="noStrike" cap="none" dirty="0">
                          <a:solidFill>
                            <a:schemeClr val="dk2"/>
                          </a:solidFill>
                          <a:latin typeface="Muli"/>
                          <a:sym typeface="Arial"/>
                        </a:rPr>
                        <a:t>Professional 3D printers are used by designers and product manufacturers for making </a:t>
                      </a:r>
                      <a:r>
                        <a:rPr lang="en-US" sz="800" b="0" i="0" u="none" strike="noStrike" cap="none" dirty="0" err="1">
                          <a:solidFill>
                            <a:schemeClr val="dk2"/>
                          </a:solidFill>
                          <a:latin typeface="Muli"/>
                          <a:sym typeface="Arial"/>
                        </a:rPr>
                        <a:t>moulds</a:t>
                      </a:r>
                      <a:r>
                        <a:rPr lang="en-US" sz="800" b="0" i="0" u="none" strike="noStrike" cap="none" dirty="0">
                          <a:solidFill>
                            <a:schemeClr val="dk2"/>
                          </a:solidFill>
                          <a:latin typeface="Muli"/>
                          <a:sym typeface="Arial"/>
                        </a:rPr>
                        <a:t> and prototypes. They must also be capable of printing large objects efficiently and hence are expensive.</a:t>
                      </a:r>
                      <a:endParaRPr lang="es-ES" sz="800" b="0" i="0" u="none" strike="noStrike" cap="none" dirty="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Build</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volume</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sym typeface="Arial"/>
                        </a:rPr>
                        <a:t>Consumer 3D printers are designed for home use. The size of print varies from 10 x 10 x 10 mm to 200 x 200 x 200 mm.</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sym typeface="Arial"/>
                        </a:rPr>
                        <a:t>Build volume determines the largest part that can be built at once. The build size varies from 200 x 200 x 300 mm to 914 x 610 x 914 mm depending on the printer.</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Materials</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sym typeface="Arial"/>
                        </a:rPr>
                        <a:t>The most common materials for hobbyist 3D printing are PLA, ABS and PETG</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dirty="0">
                          <a:solidFill>
                            <a:schemeClr val="dk2"/>
                          </a:solidFill>
                          <a:latin typeface="Muli"/>
                          <a:sym typeface="Arial"/>
                        </a:rPr>
                        <a:t>The most common materials are PC and ABS.</a:t>
                      </a:r>
                      <a:endParaRPr lang="es-ES" sz="800" b="0" i="0" u="none" strike="noStrike" cap="none" dirty="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824289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s-ES"/>
              <a:t>Industrial 3D </a:t>
            </a:r>
            <a:r>
              <a:rPr lang="es-ES" err="1"/>
              <a:t>Printer</a:t>
            </a:r>
            <a:r>
              <a:rPr lang="es-ES"/>
              <a:t>. </a:t>
            </a:r>
            <a:r>
              <a:rPr lang="es-ES" err="1"/>
              <a:t>Examples</a:t>
            </a:r>
            <a:endParaRPr lang="es-ES"/>
          </a:p>
        </p:txBody>
      </p:sp>
      <p:sp>
        <p:nvSpPr>
          <p:cNvPr id="6" name="Google Shape;1029;p44"/>
          <p:cNvSpPr txBox="1">
            <a:spLocks/>
          </p:cNvSpPr>
          <p:nvPr/>
        </p:nvSpPr>
        <p:spPr>
          <a:xfrm>
            <a:off x="581018" y="1031110"/>
            <a:ext cx="3888432" cy="2754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Stratasys MEX printers</a:t>
            </a:r>
          </a:p>
          <a:p>
            <a:endParaRPr lang="en-US">
              <a:latin typeface="Muli"/>
            </a:endParaRPr>
          </a:p>
        </p:txBody>
      </p:sp>
      <p:pic>
        <p:nvPicPr>
          <p:cNvPr id="7170" name="Picture 2" descr="F900">
            <a:extLst>
              <a:ext uri="{FF2B5EF4-FFF2-40B4-BE49-F238E27FC236}">
                <a16:creationId xmlns:a16="http://schemas.microsoft.com/office/drawing/2014/main" id="{2CD5329C-1ABF-4D8D-8FAC-CD6192016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849" y="3409414"/>
            <a:ext cx="2753866" cy="20603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770">
            <a:extLst>
              <a:ext uri="{FF2B5EF4-FFF2-40B4-BE49-F238E27FC236}">
                <a16:creationId xmlns:a16="http://schemas.microsoft.com/office/drawing/2014/main" id="{7871DF33-87B4-4E06-9737-5B0870797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93" y="1727970"/>
            <a:ext cx="26098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123 Series">
            <a:extLst>
              <a:ext uri="{FF2B5EF4-FFF2-40B4-BE49-F238E27FC236}">
                <a16:creationId xmlns:a16="http://schemas.microsoft.com/office/drawing/2014/main" id="{B7681241-9150-4286-AE7E-B07F0AAC7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715" y="1436404"/>
            <a:ext cx="3325562" cy="24881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ORTUS 450MC">
            <a:extLst>
              <a:ext uri="{FF2B5EF4-FFF2-40B4-BE49-F238E27FC236}">
                <a16:creationId xmlns:a16="http://schemas.microsoft.com/office/drawing/2014/main" id="{50E792DC-B2E6-4137-BBCB-5ECC9CF2E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60263"/>
            <a:ext cx="3068134" cy="22955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23827230-8AF8-485F-BBFD-B9046C028CF1}"/>
              </a:ext>
            </a:extLst>
          </p:cNvPr>
          <p:cNvSpPr/>
          <p:nvPr/>
        </p:nvSpPr>
        <p:spPr>
          <a:xfrm>
            <a:off x="5004613" y="4659932"/>
            <a:ext cx="576064" cy="276999"/>
          </a:xfrm>
          <a:prstGeom prst="rect">
            <a:avLst/>
          </a:prstGeom>
        </p:spPr>
        <p:txBody>
          <a:bodyPr wrap="square">
            <a:spAutoFit/>
          </a:bodyPr>
          <a:lstStyle/>
          <a:p>
            <a:pPr algn="ctr"/>
            <a:r>
              <a:rPr lang="en-GB" sz="1200" b="1">
                <a:solidFill>
                  <a:schemeClr val="accent1"/>
                </a:solidFill>
                <a:latin typeface="Muli" panose="02000503000000000000" pitchFamily="2" charset="0"/>
              </a:rPr>
              <a:t>F900</a:t>
            </a:r>
          </a:p>
        </p:txBody>
      </p:sp>
      <p:sp>
        <p:nvSpPr>
          <p:cNvPr id="12" name="Rectangle 5">
            <a:extLst>
              <a:ext uri="{FF2B5EF4-FFF2-40B4-BE49-F238E27FC236}">
                <a16:creationId xmlns:a16="http://schemas.microsoft.com/office/drawing/2014/main" id="{E3EB57D8-CF71-4C23-855E-F726FC3D4568}"/>
              </a:ext>
            </a:extLst>
          </p:cNvPr>
          <p:cNvSpPr/>
          <p:nvPr/>
        </p:nvSpPr>
        <p:spPr>
          <a:xfrm>
            <a:off x="604052" y="3647508"/>
            <a:ext cx="1737730" cy="276999"/>
          </a:xfrm>
          <a:prstGeom prst="rect">
            <a:avLst/>
          </a:prstGeom>
        </p:spPr>
        <p:txBody>
          <a:bodyPr wrap="square">
            <a:spAutoFit/>
          </a:bodyPr>
          <a:lstStyle/>
          <a:p>
            <a:pPr algn="ctr"/>
            <a:r>
              <a:rPr lang="en-GB" sz="1200" b="1">
                <a:solidFill>
                  <a:schemeClr val="accent1"/>
                </a:solidFill>
                <a:latin typeface="Muli" panose="02000503000000000000" pitchFamily="2" charset="0"/>
              </a:rPr>
              <a:t>FORTUS 450MC</a:t>
            </a:r>
          </a:p>
        </p:txBody>
      </p:sp>
      <p:sp>
        <p:nvSpPr>
          <p:cNvPr id="13" name="Rectangle 5">
            <a:extLst>
              <a:ext uri="{FF2B5EF4-FFF2-40B4-BE49-F238E27FC236}">
                <a16:creationId xmlns:a16="http://schemas.microsoft.com/office/drawing/2014/main" id="{D36384C3-E450-46A2-8134-B2ED31D2B45D}"/>
              </a:ext>
            </a:extLst>
          </p:cNvPr>
          <p:cNvSpPr/>
          <p:nvPr/>
        </p:nvSpPr>
        <p:spPr>
          <a:xfrm>
            <a:off x="3707904" y="3568402"/>
            <a:ext cx="576064" cy="276999"/>
          </a:xfrm>
          <a:prstGeom prst="rect">
            <a:avLst/>
          </a:prstGeom>
        </p:spPr>
        <p:txBody>
          <a:bodyPr wrap="square">
            <a:spAutoFit/>
          </a:bodyPr>
          <a:lstStyle/>
          <a:p>
            <a:pPr algn="ctr"/>
            <a:r>
              <a:rPr lang="en-GB" sz="1200" b="1">
                <a:solidFill>
                  <a:schemeClr val="accent1"/>
                </a:solidFill>
                <a:latin typeface="Muli" panose="02000503000000000000" pitchFamily="2" charset="0"/>
              </a:rPr>
              <a:t>F770</a:t>
            </a:r>
          </a:p>
        </p:txBody>
      </p:sp>
      <p:sp>
        <p:nvSpPr>
          <p:cNvPr id="15" name="Rectangle 5">
            <a:extLst>
              <a:ext uri="{FF2B5EF4-FFF2-40B4-BE49-F238E27FC236}">
                <a16:creationId xmlns:a16="http://schemas.microsoft.com/office/drawing/2014/main" id="{CBBDFC7E-296D-4C2F-B144-D7667789A4B7}"/>
              </a:ext>
            </a:extLst>
          </p:cNvPr>
          <p:cNvSpPr/>
          <p:nvPr/>
        </p:nvSpPr>
        <p:spPr>
          <a:xfrm>
            <a:off x="6660232" y="3767738"/>
            <a:ext cx="1510215" cy="276999"/>
          </a:xfrm>
          <a:prstGeom prst="rect">
            <a:avLst/>
          </a:prstGeom>
        </p:spPr>
        <p:txBody>
          <a:bodyPr wrap="square">
            <a:spAutoFit/>
          </a:bodyPr>
          <a:lstStyle/>
          <a:p>
            <a:pPr algn="ctr"/>
            <a:r>
              <a:rPr lang="en-GB" sz="1200" b="1">
                <a:solidFill>
                  <a:schemeClr val="accent1"/>
                </a:solidFill>
                <a:latin typeface="Muli" panose="02000503000000000000" pitchFamily="2" charset="0"/>
              </a:rPr>
              <a:t>F123 Series</a:t>
            </a:r>
          </a:p>
        </p:txBody>
      </p:sp>
    </p:spTree>
    <p:extLst>
      <p:ext uri="{BB962C8B-B14F-4D97-AF65-F5344CB8AC3E}">
        <p14:creationId xmlns:p14="http://schemas.microsoft.com/office/powerpoint/2010/main" val="1502525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179512" y="717957"/>
            <a:ext cx="503692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sz="2700"/>
              <a:t>3D </a:t>
            </a:r>
            <a:r>
              <a:rPr lang="es-ES" sz="2700" err="1"/>
              <a:t>Printing</a:t>
            </a:r>
            <a:r>
              <a:rPr lang="es-ES" sz="2700"/>
              <a:t> </a:t>
            </a:r>
            <a:r>
              <a:rPr lang="es-ES" sz="2700" err="1"/>
              <a:t>process</a:t>
            </a:r>
            <a:r>
              <a:rPr lang="es-ES" sz="2700"/>
              <a:t> </a:t>
            </a:r>
            <a:r>
              <a:rPr lang="es-ES" sz="2700" err="1"/>
              <a:t>categories</a:t>
            </a:r>
            <a:r>
              <a:rPr lang="es-ES" sz="2700"/>
              <a:t> </a:t>
            </a:r>
          </a:p>
        </p:txBody>
      </p:sp>
      <p:sp>
        <p:nvSpPr>
          <p:cNvPr id="1029" name="Google Shape;1029;p44"/>
          <p:cNvSpPr txBox="1">
            <a:spLocks noGrp="1"/>
          </p:cNvSpPr>
          <p:nvPr>
            <p:ph type="subTitle" idx="1"/>
          </p:nvPr>
        </p:nvSpPr>
        <p:spPr>
          <a:xfrm>
            <a:off x="168361" y="2186192"/>
            <a:ext cx="4104456" cy="1465677"/>
          </a:xfrm>
          <a:prstGeom prst="rect">
            <a:avLst/>
          </a:prstGeom>
        </p:spPr>
        <p:txBody>
          <a:bodyPr spcFirstLastPara="1" wrap="square" lIns="91425" tIns="91425" rIns="91425" bIns="91425" anchor="t" anchorCtr="0">
            <a:noAutofit/>
          </a:bodyPr>
          <a:lstStyle/>
          <a:p>
            <a:pPr marL="0" indent="0"/>
            <a:r>
              <a:rPr lang="en-US" dirty="0"/>
              <a:t>The </a:t>
            </a:r>
            <a:r>
              <a:rPr lang="en-US" b="1" dirty="0"/>
              <a:t>ISO/ASTM 52900 </a:t>
            </a:r>
            <a:r>
              <a:rPr lang="en-US" dirty="0"/>
              <a:t>Standard was created in 2015 to standardize all terminology as well as classify each of the different methods of 3D printing. A total of </a:t>
            </a:r>
            <a:r>
              <a:rPr lang="en-US" b="1" dirty="0"/>
              <a:t>seven process categories </a:t>
            </a:r>
            <a:r>
              <a:rPr lang="en-US" dirty="0"/>
              <a:t>were established.</a:t>
            </a:r>
            <a:endParaRPr lang="es-ES" dirty="0"/>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Imagen 30">
            <a:extLst>
              <a:ext uri="{FF2B5EF4-FFF2-40B4-BE49-F238E27FC236}">
                <a16:creationId xmlns:a16="http://schemas.microsoft.com/office/drawing/2014/main" id="{82D3CD2B-0C69-4D79-8316-3528C3DA547A}"/>
              </a:ext>
            </a:extLst>
          </p:cNvPr>
          <p:cNvPicPr>
            <a:picLocks noChangeAspect="1"/>
          </p:cNvPicPr>
          <p:nvPr/>
        </p:nvPicPr>
        <p:blipFill rotWithShape="1">
          <a:blip r:embed="rId3"/>
          <a:srcRect b="11377"/>
          <a:stretch/>
        </p:blipFill>
        <p:spPr bwMode="auto">
          <a:xfrm>
            <a:off x="5322902" y="1635646"/>
            <a:ext cx="3787895" cy="21580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Mark which is not a part of the MEX 3D Printer</a:t>
            </a:r>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a:solidFill>
                  <a:srgbClr val="262626"/>
                </a:solidFill>
                <a:latin typeface="Muli" panose="02000503000000000000" pitchFamily="2" charset="0"/>
              </a:rPr>
              <a:t>Hot End</a:t>
            </a:r>
          </a:p>
          <a:p>
            <a:pPr marL="285750" indent="-285750">
              <a:buFont typeface="Arial" panose="020B0604020202020204" pitchFamily="34" charset="0"/>
              <a:buChar char="•"/>
            </a:pPr>
            <a:r>
              <a:rPr lang="en-US" b="0" i="0">
                <a:solidFill>
                  <a:srgbClr val="262626"/>
                </a:solidFill>
                <a:effectLst/>
                <a:latin typeface="Muli" panose="02000503000000000000" pitchFamily="2" charset="0"/>
              </a:rPr>
              <a:t>Nozzle</a:t>
            </a:r>
          </a:p>
          <a:p>
            <a:pPr marL="285750" indent="-285750">
              <a:buFont typeface="Arial" panose="020B0604020202020204" pitchFamily="34" charset="0"/>
              <a:buChar char="•"/>
            </a:pPr>
            <a:r>
              <a:rPr lang="en-US">
                <a:solidFill>
                  <a:srgbClr val="FF0000"/>
                </a:solidFill>
              </a:rPr>
              <a:t>Point Laser </a:t>
            </a:r>
          </a:p>
          <a:p>
            <a:pPr marL="285750" indent="-285750">
              <a:buFont typeface="Arial" panose="020B0604020202020204" pitchFamily="34" charset="0"/>
              <a:buChar char="•"/>
            </a:pPr>
            <a:r>
              <a:rPr lang="en-US">
                <a:solidFill>
                  <a:schemeClr val="tx1"/>
                </a:solidFill>
                <a:latin typeface="Muli" panose="02000503000000000000" pitchFamily="2" charset="0"/>
              </a:rPr>
              <a:t>Cooling Fan</a:t>
            </a:r>
            <a:endParaRPr lang="en-US" b="0" i="0">
              <a:solidFill>
                <a:schemeClr val="tx1"/>
              </a:solidFill>
              <a:effectLst/>
              <a:latin typeface="Muli" panose="02000503000000000000" pitchFamily="2" charset="0"/>
            </a:endParaRPr>
          </a:p>
        </p:txBody>
      </p:sp>
    </p:spTree>
    <p:extLst>
      <p:ext uri="{BB962C8B-B14F-4D97-AF65-F5344CB8AC3E}">
        <p14:creationId xmlns:p14="http://schemas.microsoft.com/office/powerpoint/2010/main" val="40601411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n-US"/>
              <a:t>Properties of </a:t>
            </a:r>
            <a:r>
              <a:rPr lang="es-ES"/>
              <a:t>MEX</a:t>
            </a:r>
            <a:r>
              <a:rPr lang="en-US"/>
              <a:t> parts </a:t>
            </a:r>
            <a:endParaRPr lang="es-ES"/>
          </a:p>
        </p:txBody>
      </p:sp>
      <p:sp>
        <p:nvSpPr>
          <p:cNvPr id="6" name="Google Shape;1029;p44"/>
          <p:cNvSpPr txBox="1">
            <a:spLocks/>
          </p:cNvSpPr>
          <p:nvPr/>
        </p:nvSpPr>
        <p:spPr>
          <a:xfrm>
            <a:off x="4211960" y="1131590"/>
            <a:ext cx="4675484"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b="0" i="0">
                <a:solidFill>
                  <a:srgbClr val="262626"/>
                </a:solidFill>
                <a:effectLst/>
                <a:latin typeface="Muli" panose="02000503000000000000" pitchFamily="2" charset="0"/>
              </a:rPr>
              <a:t>MEX has the lowest resolution compared to other 3D printing technologies, so it is not suitable for parts with very small details.</a:t>
            </a:r>
          </a:p>
          <a:p>
            <a:pPr algn="l"/>
            <a:endParaRPr lang="en-US">
              <a:solidFill>
                <a:srgbClr val="262626"/>
              </a:solidFill>
              <a:latin typeface="Muli" panose="02000503000000000000" pitchFamily="2" charset="0"/>
            </a:endParaRPr>
          </a:p>
          <a:p>
            <a:pPr algn="just">
              <a:spcBef>
                <a:spcPts val="600"/>
              </a:spcBef>
              <a:spcAft>
                <a:spcPts val="600"/>
              </a:spcAft>
            </a:pPr>
            <a:r>
              <a:rPr lang="en-US" sz="1400">
                <a:effectLst/>
                <a:latin typeface="Muli" panose="02000503000000000000" pitchFamily="2" charset="0"/>
                <a:ea typeface="MS Mincho" panose="02020609040205080304" pitchFamily="49" charset="-128"/>
                <a:cs typeface="Times New Roman" panose="02020603050405020304" pitchFamily="18" charset="0"/>
              </a:rPr>
              <a:t>Infill percentage also has an effect the strength of a part. Most printers produce parts with 20% infill. Higher levels of infill will resulting a stronger part, but will increase build time and cost.</a:t>
            </a:r>
            <a:endParaRPr lang="es-ES" sz="1400">
              <a:effectLst/>
              <a:latin typeface="Muli" panose="02000503000000000000" pitchFamily="2" charset="0"/>
              <a:ea typeface="MS Mincho" panose="02020609040205080304" pitchFamily="49" charset="-128"/>
              <a:cs typeface="Times New Roman" panose="02020603050405020304" pitchFamily="18" charset="0"/>
            </a:endParaRPr>
          </a:p>
          <a:p>
            <a:pPr algn="just">
              <a:spcBef>
                <a:spcPts val="600"/>
              </a:spcBef>
              <a:spcAft>
                <a:spcPts val="600"/>
              </a:spcAft>
            </a:pPr>
            <a:r>
              <a:rPr lang="en-US" sz="1400">
                <a:effectLst/>
                <a:latin typeface="Muli" panose="02000503000000000000" pitchFamily="2" charset="0"/>
                <a:ea typeface="MS Mincho" panose="02020609040205080304" pitchFamily="49" charset="-128"/>
                <a:cs typeface="Times New Roman" panose="02020603050405020304" pitchFamily="18" charset="0"/>
              </a:rPr>
              <a:t>The layer-by-layer method of printing also means that MEX parts are likely to have visible layer lines and often require some form of postprocessing if a smooth surface finish is desirable. </a:t>
            </a:r>
            <a:endParaRPr lang="es-ES" sz="1400">
              <a:effectLst/>
              <a:latin typeface="Muli" panose="02000503000000000000" pitchFamily="2" charset="0"/>
              <a:ea typeface="MS Mincho" panose="02020609040205080304" pitchFamily="49" charset="-128"/>
              <a:cs typeface="Times New Roman" panose="02020603050405020304" pitchFamily="18" charset="0"/>
            </a:endParaRPr>
          </a:p>
          <a:p>
            <a:endParaRPr lang="en-US">
              <a:latin typeface="Muli" panose="02000503000000000000" pitchFamily="2" charset="0"/>
            </a:endParaRPr>
          </a:p>
          <a:p>
            <a:endParaRPr lang="en-US">
              <a:latin typeface="Muli" panose="02000503000000000000" pitchFamily="2" charset="0"/>
            </a:endParaRPr>
          </a:p>
          <a:p>
            <a:endParaRPr lang="es-ES">
              <a:latin typeface="Muli" panose="02000503000000000000" pitchFamily="2" charset="0"/>
            </a:endParaRPr>
          </a:p>
        </p:txBody>
      </p:sp>
      <p:pic>
        <p:nvPicPr>
          <p:cNvPr id="4100" name="Picture 4" descr="Visible Layer Lines On A 3D Printed Part - 3DHubs - Manufactur3D">
            <a:extLst>
              <a:ext uri="{FF2B5EF4-FFF2-40B4-BE49-F238E27FC236}">
                <a16:creationId xmlns:a16="http://schemas.microsoft.com/office/drawing/2014/main" id="{B960F245-41A7-4AA9-8935-08D18432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91630"/>
            <a:ext cx="3282833" cy="205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615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627534"/>
            <a:ext cx="6995700" cy="566400"/>
          </a:xfrm>
        </p:spPr>
        <p:txBody>
          <a:bodyPr/>
          <a:lstStyle/>
          <a:p>
            <a:r>
              <a:rPr lang="en-US" sz="2800"/>
              <a:t>Process chain operations. </a:t>
            </a:r>
            <a:r>
              <a:rPr lang="en-US" sz="2800" err="1">
                <a:effectLst/>
                <a:latin typeface="Calibri" panose="020F0502020204030204" pitchFamily="34" charset="0"/>
                <a:ea typeface="Calibri" panose="020F0502020204030204" pitchFamily="34" charset="0"/>
                <a:cs typeface="Times New Roman" panose="02020603050405020304" pitchFamily="18" charset="0"/>
              </a:rPr>
              <a:t>Post-processing</a:t>
            </a:r>
            <a:endParaRPr lang="es-ES"/>
          </a:p>
        </p:txBody>
      </p:sp>
      <p:sp>
        <p:nvSpPr>
          <p:cNvPr id="6" name="Google Shape;1029;p44"/>
          <p:cNvSpPr txBox="1">
            <a:spLocks/>
          </p:cNvSpPr>
          <p:nvPr/>
        </p:nvSpPr>
        <p:spPr>
          <a:xfrm>
            <a:off x="1046521" y="1275606"/>
            <a:ext cx="4461583" cy="34903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a:solidFill>
                  <a:srgbClr val="262626"/>
                </a:solidFill>
                <a:latin typeface="Muli" panose="02000503000000000000" pitchFamily="2" charset="0"/>
              </a:rPr>
              <a:t>Some process chain operations as post-processing are actually umbrella terms for a number of stages that 3D Printing parts may need to go through after they come out of the 3D Printing system and before they are fit for purpose. The term “post-processing” is often used interchangeably with “finishing”, which is somewhat confusing. Thus “finishing” is actually a subset of post-processing, not a term that should be used interchangeably with post-processing.  </a:t>
            </a:r>
          </a:p>
          <a:p>
            <a:pPr algn="l"/>
            <a:endParaRPr lang="en-US">
              <a:solidFill>
                <a:srgbClr val="262626"/>
              </a:solidFill>
              <a:latin typeface="Muli" panose="02000503000000000000" pitchFamily="2" charset="0"/>
            </a:endParaRPr>
          </a:p>
          <a:p>
            <a:pPr algn="l"/>
            <a:r>
              <a:rPr lang="en-US">
                <a:solidFill>
                  <a:srgbClr val="262626"/>
                </a:solidFill>
                <a:latin typeface="Muli" panose="02000503000000000000" pitchFamily="2" charset="0"/>
              </a:rPr>
              <a:t>Post-processing will be explained in details in other unit. </a:t>
            </a:r>
          </a:p>
          <a:p>
            <a:endParaRPr lang="en-US">
              <a:latin typeface="Muli" panose="02000503000000000000" pitchFamily="2" charset="0"/>
            </a:endParaRPr>
          </a:p>
          <a:p>
            <a:endParaRPr lang="en-US">
              <a:latin typeface="Muli" panose="02000503000000000000" pitchFamily="2" charset="0"/>
            </a:endParaRPr>
          </a:p>
          <a:p>
            <a:endParaRPr lang="es-ES">
              <a:latin typeface="Muli" panose="02000503000000000000" pitchFamily="2" charset="0"/>
            </a:endParaRPr>
          </a:p>
        </p:txBody>
      </p:sp>
      <p:pic>
        <p:nvPicPr>
          <p:cNvPr id="4098" name="Picture 2" descr="Post-processing of FDM 3D printed parts">
            <a:extLst>
              <a:ext uri="{FF2B5EF4-FFF2-40B4-BE49-F238E27FC236}">
                <a16:creationId xmlns:a16="http://schemas.microsoft.com/office/drawing/2014/main" id="{1522B741-8FC7-450E-90EC-D7A8D54B3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505372"/>
            <a:ext cx="3424167" cy="228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61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4" y="2376087"/>
            <a:ext cx="6726275" cy="1035300"/>
          </a:xfrm>
          <a:prstGeom prst="rect">
            <a:avLst/>
          </a:prstGeom>
        </p:spPr>
        <p:txBody>
          <a:bodyPr spcFirstLastPara="1" wrap="square" lIns="91425" tIns="91425" rIns="91425" bIns="91425" anchor="ctr" anchorCtr="0">
            <a:noAutofit/>
          </a:bodyPr>
          <a:lstStyle/>
          <a:p>
            <a:r>
              <a:rPr lang="pt-PT" dirty="0"/>
              <a:t>Overview on Polymer Materials, their properties and applications</a:t>
            </a:r>
            <a:endParaRPr lang="es-ES" dirty="0"/>
          </a:p>
        </p:txBody>
      </p:sp>
      <p:sp>
        <p:nvSpPr>
          <p:cNvPr id="3559" name="Google Shape;3559;p57"/>
          <p:cNvSpPr txBox="1">
            <a:spLocks noGrp="1"/>
          </p:cNvSpPr>
          <p:nvPr>
            <p:ph type="title" idx="2"/>
          </p:nvPr>
        </p:nvSpPr>
        <p:spPr>
          <a:xfrm>
            <a:off x="2417725" y="1355975"/>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323528" y="1294073"/>
            <a:ext cx="4032448" cy="9361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rgbClr val="262626"/>
                </a:solidFill>
                <a:latin typeface="Muli" panose="02000503000000000000" pitchFamily="2" charset="0"/>
              </a:rPr>
              <a:t>The most of materials using in MEX are </a:t>
            </a:r>
            <a:r>
              <a:rPr lang="en-US" b="1" dirty="0">
                <a:solidFill>
                  <a:srgbClr val="262626"/>
                </a:solidFill>
                <a:latin typeface="Muli" panose="02000503000000000000" pitchFamily="2" charset="0"/>
              </a:rPr>
              <a:t>polymers</a:t>
            </a:r>
            <a:r>
              <a:rPr lang="en-US" dirty="0">
                <a:solidFill>
                  <a:srgbClr val="262626"/>
                </a:solidFill>
                <a:latin typeface="Muli" panose="02000503000000000000" pitchFamily="2" charset="0"/>
              </a:rPr>
              <a:t>. The figure summarizes the current availability of the most important polymer types as filaments for MEX.</a:t>
            </a:r>
          </a:p>
          <a:p>
            <a:endParaRPr lang="en-US" dirty="0">
              <a:solidFill>
                <a:srgbClr val="262626"/>
              </a:solidFill>
              <a:latin typeface="Muli" panose="02000503000000000000" pitchFamily="2" charset="0"/>
            </a:endParaRPr>
          </a:p>
          <a:p>
            <a:r>
              <a:rPr lang="en-US" dirty="0">
                <a:solidFill>
                  <a:srgbClr val="262626"/>
                </a:solidFill>
                <a:latin typeface="Muli" panose="02000503000000000000" pitchFamily="2" charset="0"/>
              </a:rPr>
              <a:t>Apart from PLA and ABS, particularly poly(ethylene terephthalate) and PC can nowadays be already declared as standard MEX-AM materials</a:t>
            </a: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pic>
        <p:nvPicPr>
          <p:cNvPr id="1028" name="Picture 4" descr="MAS.865 2018 How to Make Something that Makes (almost) Anything">
            <a:extLst>
              <a:ext uri="{FF2B5EF4-FFF2-40B4-BE49-F238E27FC236}">
                <a16:creationId xmlns:a16="http://schemas.microsoft.com/office/drawing/2014/main" id="{EDCBC280-7E29-4DE5-92D1-62182FB245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 b="100000" l="0" r="100000"/>
                    </a14:imgEffect>
                  </a14:imgLayer>
                </a14:imgProps>
              </a:ext>
              <a:ext uri="{28A0092B-C50C-407E-A947-70E740481C1C}">
                <a14:useLocalDpi xmlns:a14="http://schemas.microsoft.com/office/drawing/2010/main" val="0"/>
              </a:ext>
            </a:extLst>
          </a:blip>
          <a:srcRect/>
          <a:stretch>
            <a:fillRect/>
          </a:stretch>
        </p:blipFill>
        <p:spPr bwMode="auto">
          <a:xfrm>
            <a:off x="4234620" y="950448"/>
            <a:ext cx="4490156"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310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774942"/>
            <a:ext cx="3528392" cy="3319849"/>
          </a:xfrm>
          <a:prstGeom prst="rect">
            <a:avLst/>
          </a:prstGeom>
        </p:spPr>
      </p:pic>
      <p:sp>
        <p:nvSpPr>
          <p:cNvPr id="5" name="Título 4"/>
          <p:cNvSpPr>
            <a:spLocks noGrp="1"/>
          </p:cNvSpPr>
          <p:nvPr>
            <p:ph type="title"/>
          </p:nvPr>
        </p:nvSpPr>
        <p:spPr>
          <a:xfrm>
            <a:off x="1074150" y="228733"/>
            <a:ext cx="6995700" cy="566400"/>
          </a:xfrm>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4152528" y="1438081"/>
            <a:ext cx="460851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Muli"/>
              </a:rPr>
              <a:t>In contrast to photopolymerization, and powder-based AM techniques, MEX allows to use a wide range of thermoplastics that are commercially available in spools, satisfy nearly all the material requirements discussed above, and are moderately priced compared with other 3D Printing techniques.</a:t>
            </a:r>
          </a:p>
          <a:p>
            <a:endParaRPr lang="en-US" dirty="0">
              <a:latin typeface="Muli"/>
            </a:endParaRPr>
          </a:p>
          <a:p>
            <a:endParaRPr lang="en-US" dirty="0">
              <a:latin typeface="Muli"/>
            </a:endParaRPr>
          </a:p>
          <a:p>
            <a:endParaRPr lang="es-ES" dirty="0">
              <a:latin typeface="Muli"/>
            </a:endParaRPr>
          </a:p>
        </p:txBody>
      </p:sp>
    </p:spTree>
    <p:extLst>
      <p:ext uri="{BB962C8B-B14F-4D97-AF65-F5344CB8AC3E}">
        <p14:creationId xmlns:p14="http://schemas.microsoft.com/office/powerpoint/2010/main" val="34780709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724" y="795133"/>
            <a:ext cx="4236395" cy="3986005"/>
          </a:xfrm>
          <a:prstGeom prst="rect">
            <a:avLst/>
          </a:prstGeom>
        </p:spPr>
      </p:pic>
      <p:sp>
        <p:nvSpPr>
          <p:cNvPr id="5" name="Título 4"/>
          <p:cNvSpPr>
            <a:spLocks noGrp="1"/>
          </p:cNvSpPr>
          <p:nvPr>
            <p:ph type="title"/>
          </p:nvPr>
        </p:nvSpPr>
        <p:spPr>
          <a:xfrm>
            <a:off x="1074150" y="228733"/>
            <a:ext cx="6995700" cy="566400"/>
          </a:xfrm>
        </p:spPr>
        <p:txBody>
          <a:bodyPr/>
          <a:lstStyle/>
          <a:p>
            <a:r>
              <a:rPr lang="es-ES">
                <a:latin typeface="Roboto"/>
                <a:ea typeface="Roboto"/>
              </a:rPr>
              <a:t>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331079" y="1229399"/>
            <a:ext cx="4032447"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Muli"/>
              </a:rPr>
              <a:t>Until the year 2012, the materials for MEX , especially those for low cost 3D printers, were mainly limited to poly(lactic acid) (PLA) and acrylonitrile butadiene styrene (ABS), due to their facile processability both in terms of filament extrusion and MEX. </a:t>
            </a:r>
          </a:p>
          <a:p>
            <a:endParaRPr lang="en-US" dirty="0">
              <a:latin typeface="Muli"/>
            </a:endParaRPr>
          </a:p>
          <a:p>
            <a:r>
              <a:rPr lang="en-US" dirty="0">
                <a:latin typeface="Muli"/>
              </a:rPr>
              <a:t>Up to now, these two materials are still the top sellers among the MEX material portfolio and are two of the few materials that can be processed nearly without distortions.</a:t>
            </a:r>
          </a:p>
          <a:p>
            <a:endParaRPr lang="en-US" dirty="0">
              <a:latin typeface="Muli"/>
            </a:endParaRPr>
          </a:p>
          <a:p>
            <a:endParaRPr lang="es-ES" dirty="0">
              <a:latin typeface="Muli"/>
            </a:endParaRPr>
          </a:p>
        </p:txBody>
      </p:sp>
    </p:spTree>
    <p:extLst>
      <p:ext uri="{BB962C8B-B14F-4D97-AF65-F5344CB8AC3E}">
        <p14:creationId xmlns:p14="http://schemas.microsoft.com/office/powerpoint/2010/main" val="1020062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180029" y="1323595"/>
            <a:ext cx="657637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s-ES" b="1" dirty="0">
                <a:latin typeface="Muli"/>
              </a:rPr>
              <a:t>A</a:t>
            </a:r>
            <a:r>
              <a:rPr lang="en-US" altLang="es-ES" b="1" dirty="0" bmk="">
                <a:latin typeface="Muli"/>
              </a:rPr>
              <a:t>crylonitrile butadiene styrene-ABS</a:t>
            </a:r>
            <a:endParaRPr lang="es-ES" altLang="es-ES" b="1" dirty="0" bmk="">
              <a:latin typeface="Muli"/>
            </a:endParaRPr>
          </a:p>
          <a:p>
            <a:r>
              <a:rPr lang="es-ES" altLang="ja-JP" dirty="0" bmk="">
                <a:latin typeface="Muli"/>
              </a:rPr>
              <a:t>ABS </a:t>
            </a:r>
            <a:r>
              <a:rPr lang="en-US" altLang="ja-JP" dirty="0">
                <a:latin typeface="Muli"/>
              </a:rPr>
              <a:t>filament is the most commonly used 3D printing plastics. It is used in the bodywork of cars, appliances, and mobile phone cases. It is a thermoplastic which contains a base of elastomers based on polybutadiene, making it more flexible, and resistant to shocks. ABS can also be found in powder form for powder bed processes such as SLS, and liquid form for SLA and </a:t>
            </a:r>
            <a:r>
              <a:rPr lang="en-US" altLang="ja-JP" dirty="0" err="1">
                <a:latin typeface="Muli"/>
              </a:rPr>
              <a:t>PolyJet</a:t>
            </a:r>
            <a:r>
              <a:rPr lang="en-US" altLang="ja-JP" dirty="0">
                <a:latin typeface="Muli"/>
              </a:rPr>
              <a:t> technologies. It is readily affordable, strong, and lightweight. ABS filament comes in a broad range of colors and can be used for anything from architectural and concept models to DIY projects and manufacturing.</a:t>
            </a:r>
          </a:p>
          <a:p>
            <a:endParaRPr lang="es-ES" altLang="ja-JP" dirty="0">
              <a:latin typeface="Muli"/>
            </a:endParaRPr>
          </a:p>
        </p:txBody>
      </p:sp>
      <p:pic>
        <p:nvPicPr>
          <p:cNvPr id="4" name="Imagen 3">
            <a:extLst>
              <a:ext uri="{FF2B5EF4-FFF2-40B4-BE49-F238E27FC236}">
                <a16:creationId xmlns:a16="http://schemas.microsoft.com/office/drawing/2014/main" id="{5F6BFE57-1910-4AF8-9D88-D4FFFCB19ECB}"/>
              </a:ext>
            </a:extLst>
          </p:cNvPr>
          <p:cNvPicPr>
            <a:picLocks noChangeAspect="1"/>
          </p:cNvPicPr>
          <p:nvPr/>
        </p:nvPicPr>
        <p:blipFill rotWithShape="1">
          <a:blip r:embed="rId3"/>
          <a:srcRect l="20767" r="18750" b="12500"/>
          <a:stretch/>
        </p:blipFill>
        <p:spPr>
          <a:xfrm>
            <a:off x="6925551" y="928416"/>
            <a:ext cx="1958596" cy="2833453"/>
          </a:xfrm>
          <a:prstGeom prst="rect">
            <a:avLst/>
          </a:prstGeom>
        </p:spPr>
      </p:pic>
      <p:sp>
        <p:nvSpPr>
          <p:cNvPr id="7" name="CuadroTexto 6">
            <a:extLst>
              <a:ext uri="{FF2B5EF4-FFF2-40B4-BE49-F238E27FC236}">
                <a16:creationId xmlns:a16="http://schemas.microsoft.com/office/drawing/2014/main" id="{572D57C7-0E72-4D53-93F9-B934D058AF65}"/>
              </a:ext>
            </a:extLst>
          </p:cNvPr>
          <p:cNvSpPr txBox="1"/>
          <p:nvPr/>
        </p:nvSpPr>
        <p:spPr>
          <a:xfrm>
            <a:off x="1248321" y="4020788"/>
            <a:ext cx="6074136" cy="738664"/>
          </a:xfrm>
          <a:prstGeom prst="rect">
            <a:avLst/>
          </a:prstGeom>
          <a:noFill/>
        </p:spPr>
        <p:txBody>
          <a:bodyPr wrap="square">
            <a:spAutoFit/>
          </a:bodyPr>
          <a:lstStyle/>
          <a:p>
            <a:pPr lvl="0" eaLnBrk="0" fontAlgn="base" hangingPunct="0">
              <a:spcBef>
                <a:spcPct val="0"/>
              </a:spcBef>
              <a:spcAft>
                <a:spcPct val="0"/>
              </a:spcAft>
              <a:buClrTx/>
            </a:pPr>
            <a:r>
              <a:rPr lang="en-US" altLang="ja-JP" dirty="0">
                <a:latin typeface="Muli"/>
              </a:rPr>
              <a:t>Compared to many other fiber filaments ABS is quite cost-effective. Along with being durable against impact and fatigue, ABS is also heat resistant and water-resistant.</a:t>
            </a:r>
            <a:endParaRPr lang="es-ES" altLang="ja-JP" dirty="0">
              <a:latin typeface="Muli"/>
            </a:endParaRPr>
          </a:p>
        </p:txBody>
      </p:sp>
    </p:spTree>
    <p:extLst>
      <p:ext uri="{BB962C8B-B14F-4D97-AF65-F5344CB8AC3E}">
        <p14:creationId xmlns:p14="http://schemas.microsoft.com/office/powerpoint/2010/main" val="19119818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3779912" y="1059582"/>
            <a:ext cx="510753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s-ES" b="1">
                <a:latin typeface="Muli"/>
              </a:rPr>
              <a:t>A</a:t>
            </a:r>
            <a:r>
              <a:rPr lang="en-US" altLang="es-ES" b="1" bmk="">
                <a:latin typeface="Muli"/>
              </a:rPr>
              <a:t>crylonitrile butadiene styrene-ABS</a:t>
            </a:r>
            <a:endParaRPr lang="es-ES" altLang="es-ES" b="1" bmk="">
              <a:latin typeface="Muli"/>
            </a:endParaRPr>
          </a:p>
          <a:p>
            <a:pPr lvl="0" eaLnBrk="0" fontAlgn="base" hangingPunct="0">
              <a:spcBef>
                <a:spcPct val="0"/>
              </a:spcBef>
              <a:spcAft>
                <a:spcPct val="0"/>
              </a:spcAft>
              <a:buClrTx/>
            </a:pPr>
            <a:r>
              <a:rPr lang="en-US" altLang="ja-JP">
                <a:latin typeface="Muli"/>
              </a:rPr>
              <a:t>ABS is used in 3D printing when heated between 230ºC and 260ºC. It is a tough material, able to easily withstand temperatures of -20ºC to 80ºC. In addition to its high strength, it is a reusable material and can be welded with chemical processes. However, ABS is not biodegradable and shrinks in contact with air, so the printing platform must be heated to prevent warping. Moreover, it is recommended to use a closed chamber 3D printer to limit particle emissions when printing with ABS.</a:t>
            </a:r>
          </a:p>
          <a:p>
            <a:pPr lvl="0" eaLnBrk="0" fontAlgn="base" hangingPunct="0">
              <a:spcBef>
                <a:spcPct val="0"/>
              </a:spcBef>
              <a:spcAft>
                <a:spcPct val="0"/>
              </a:spcAft>
              <a:buClrTx/>
            </a:pPr>
            <a:endParaRPr lang="es-ES" altLang="ja-JP">
              <a:latin typeface="Muli"/>
            </a:endParaRPr>
          </a:p>
          <a:p>
            <a:pPr lvl="0" eaLnBrk="0" fontAlgn="base" hangingPunct="0">
              <a:spcBef>
                <a:spcPct val="0"/>
              </a:spcBef>
              <a:spcAft>
                <a:spcPct val="0"/>
              </a:spcAft>
              <a:buClrTx/>
            </a:pPr>
            <a:r>
              <a:rPr lang="en-US" altLang="ja-JP">
                <a:latin typeface="Muli"/>
              </a:rPr>
              <a:t>ABS is the perfect 3D printing material to use for a moving part, high mechanical stress, or for high-stress functionality. ABS is also a good option for an end-use product, as it has an attractive surface finish.</a:t>
            </a:r>
            <a:endParaRPr lang="es-ES" altLang="ja-JP">
              <a:latin typeface="Muli"/>
            </a:endParaRPr>
          </a:p>
        </p:txBody>
      </p:sp>
      <p:pic>
        <p:nvPicPr>
          <p:cNvPr id="2050" name="Picture 2" descr="Material de impresión 3d - plástico abs">
            <a:extLst>
              <a:ext uri="{FF2B5EF4-FFF2-40B4-BE49-F238E27FC236}">
                <a16:creationId xmlns:a16="http://schemas.microsoft.com/office/drawing/2014/main" id="{E5C25E85-F99B-400E-A0A4-AC0267B6C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23" b="93275" l="0" r="100000"/>
                    </a14:imgEffect>
                  </a14:imgLayer>
                </a14:imgProps>
              </a:ext>
              <a:ext uri="{28A0092B-C50C-407E-A947-70E740481C1C}">
                <a14:useLocalDpi xmlns:a14="http://schemas.microsoft.com/office/drawing/2010/main" val="0"/>
              </a:ext>
            </a:extLst>
          </a:blip>
          <a:srcRect/>
          <a:stretch>
            <a:fillRect/>
          </a:stretch>
        </p:blipFill>
        <p:spPr bwMode="auto">
          <a:xfrm>
            <a:off x="107504" y="1275606"/>
            <a:ext cx="3600400" cy="272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6473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1074150" y="1203598"/>
            <a:ext cx="388843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s-ES" b="1">
                <a:latin typeface="Muli"/>
              </a:rPr>
              <a:t>A</a:t>
            </a:r>
            <a:r>
              <a:rPr lang="en-US" altLang="es-ES" b="1" bmk="">
                <a:latin typeface="Muli"/>
              </a:rPr>
              <a:t>crylonitrile butadiene styrene-ABS</a:t>
            </a:r>
            <a:endParaRPr lang="es-ES" altLang="es-ES" b="1" bmk="">
              <a:latin typeface="Muli"/>
            </a:endParaRPr>
          </a:p>
          <a:p>
            <a:pPr lvl="0" eaLnBrk="0" fontAlgn="base" hangingPunct="0">
              <a:spcBef>
                <a:spcPct val="0"/>
              </a:spcBef>
              <a:spcAft>
                <a:spcPct val="0"/>
              </a:spcAft>
              <a:buClrTx/>
            </a:pPr>
            <a:r>
              <a:rPr lang="en-US" altLang="ja-JP">
                <a:latin typeface="Muli"/>
              </a:rPr>
              <a:t>The downside of ABS is that it has to be extruded at a higher temperature: Its glass transition temperature is ~105 °C. ABS is amorphous and therefore has no true melting point, however 230°C is the standard for printing.</a:t>
            </a:r>
          </a:p>
          <a:p>
            <a:pPr lvl="0" eaLnBrk="0" fontAlgn="base" hangingPunct="0">
              <a:spcBef>
                <a:spcPct val="0"/>
              </a:spcBef>
              <a:spcAft>
                <a:spcPct val="0"/>
              </a:spcAft>
              <a:buClrTx/>
            </a:pPr>
            <a:endParaRPr lang="en-US" altLang="ja-JP">
              <a:latin typeface="Muli"/>
            </a:endParaRPr>
          </a:p>
          <a:p>
            <a:pPr eaLnBrk="0" fontAlgn="base" hangingPunct="0">
              <a:spcBef>
                <a:spcPct val="0"/>
              </a:spcBef>
              <a:spcAft>
                <a:spcPct val="0"/>
              </a:spcAft>
            </a:pPr>
            <a:r>
              <a:rPr lang="en-US">
                <a:latin typeface="Muli"/>
              </a:rPr>
              <a:t>Not only does it have better strength and toughness than PLA, but it also has better resistance to corrosive chemicals, making ABS more attractive for use in MEX. However, it is slightly difficult to print due to the tendency to warp, attributed to a high shrinkage factor. </a:t>
            </a:r>
          </a:p>
          <a:p>
            <a:endParaRPr lang="es-ES">
              <a:latin typeface="Muli"/>
            </a:endParaRPr>
          </a:p>
        </p:txBody>
      </p:sp>
      <p:pic>
        <p:nvPicPr>
          <p:cNvPr id="4098" name="Picture 2">
            <a:extLst>
              <a:ext uri="{FF2B5EF4-FFF2-40B4-BE49-F238E27FC236}">
                <a16:creationId xmlns:a16="http://schemas.microsoft.com/office/drawing/2014/main" id="{2521BC79-A2F5-432A-8A37-A2F0E434A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265343"/>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es-ES"/>
          </a:p>
        </p:txBody>
      </p:sp>
      <p:pic>
        <p:nvPicPr>
          <p:cNvPr id="7" name="Imagen 6">
            <a:extLst>
              <a:ext uri="{FF2B5EF4-FFF2-40B4-BE49-F238E27FC236}">
                <a16:creationId xmlns:a16="http://schemas.microsoft.com/office/drawing/2014/main" id="{FE9E20B0-FFC7-4A48-B264-640D7A4226AC}"/>
              </a:ext>
            </a:extLst>
          </p:cNvPr>
          <p:cNvPicPr>
            <a:picLocks noChangeAspect="1"/>
          </p:cNvPicPr>
          <p:nvPr/>
        </p:nvPicPr>
        <p:blipFill>
          <a:blip r:embed="rId2"/>
          <a:stretch>
            <a:fillRect/>
          </a:stretch>
        </p:blipFill>
        <p:spPr>
          <a:xfrm>
            <a:off x="1362328" y="555526"/>
            <a:ext cx="6594048" cy="4583473"/>
          </a:xfrm>
          <a:prstGeom prst="rect">
            <a:avLst/>
          </a:prstGeom>
        </p:spPr>
      </p:pic>
    </p:spTree>
    <p:extLst>
      <p:ext uri="{BB962C8B-B14F-4D97-AF65-F5344CB8AC3E}">
        <p14:creationId xmlns:p14="http://schemas.microsoft.com/office/powerpoint/2010/main" val="29845480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1074150" y="1131590"/>
            <a:ext cx="4433954"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JP" b="1" dirty="0">
                <a:latin typeface="Muli"/>
              </a:rPr>
              <a:t>Polylactic acid-PLA</a:t>
            </a:r>
          </a:p>
          <a:p>
            <a:r>
              <a:rPr lang="en-US" altLang="ja-JP" dirty="0">
                <a:latin typeface="Muli"/>
              </a:rPr>
              <a:t>Known as polylactic acid, or PLA, this material has the benefit of being biodegradable, unlike ABS. PLA is manufactured using renewable raw materials such as corn starch but sugar cane and tapioca varieties can also be found. </a:t>
            </a:r>
          </a:p>
          <a:p>
            <a:endParaRPr lang="en-US" altLang="ja-JP" dirty="0">
              <a:latin typeface="Muli"/>
            </a:endParaRPr>
          </a:p>
          <a:p>
            <a:r>
              <a:rPr lang="en-US" altLang="ja-JP" dirty="0">
                <a:latin typeface="Muli"/>
              </a:rPr>
              <a:t>PLA is one of the easiest materials to print, though it does have a tendency to shrink slightly after 3D printing. It is not necessary a heated platform when printing in PLA, unlike with ABS. PLA also prints at a lower temperature than ABS, between 190ºC to 230ºC. PLA has a relatively low melt point around 145–186 ◦C and can be easily formed into filament with a temperature over 185–190 ◦C. </a:t>
            </a:r>
          </a:p>
          <a:p>
            <a:endParaRPr lang="es-ES" dirty="0">
              <a:latin typeface="Muli"/>
            </a:endParaRPr>
          </a:p>
        </p:txBody>
      </p:sp>
      <p:pic>
        <p:nvPicPr>
          <p:cNvPr id="1026" name="Picture 2">
            <a:extLst>
              <a:ext uri="{FF2B5EF4-FFF2-40B4-BE49-F238E27FC236}">
                <a16:creationId xmlns:a16="http://schemas.microsoft.com/office/drawing/2014/main" id="{D2848187-2B76-4965-AAB8-ECCBD25E01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0112" y="1132965"/>
            <a:ext cx="3354834" cy="246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266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ja-JP" b="1" dirty="0">
                <a:latin typeface="Muli"/>
              </a:rPr>
              <a:t>Polylactic acid-PLA</a:t>
            </a:r>
          </a:p>
          <a:p>
            <a:pPr lvl="0" eaLnBrk="0" fontAlgn="base" hangingPunct="0">
              <a:spcBef>
                <a:spcPct val="0"/>
              </a:spcBef>
              <a:spcAft>
                <a:spcPct val="0"/>
              </a:spcAft>
              <a:buClrTx/>
            </a:pPr>
            <a:r>
              <a:rPr lang="en-US" altLang="ja-JP" dirty="0">
                <a:latin typeface="Muli"/>
              </a:rPr>
              <a:t>PLA is a more difficult material to manipulate due to its high cooling and solidification speed. It is also important to mention that models can deteriorate when in contact with water. However, the material is consistent, simple to use, and comes in a wide variety of colors, making it suitable for MEX 3D printing. For this reason, many people prefer it over ABS. Moreover, it is a suitable 3D printing material for single-use food contact and it contracts less than ABS when cooling. Biocompatibility and good mechanical properties (relatively high strength and modulus) of PLA make it popular in the industrial packing and biomedical field. However, PLA is less durable than ABS and susceptible to heat.</a:t>
            </a:r>
          </a:p>
          <a:p>
            <a:pPr lvl="0" eaLnBrk="0" fontAlgn="base" hangingPunct="0">
              <a:spcBef>
                <a:spcPct val="0"/>
              </a:spcBef>
              <a:spcAft>
                <a:spcPct val="0"/>
              </a:spcAft>
              <a:buClrTx/>
            </a:pPr>
            <a:endParaRPr lang="en-US" altLang="ja-JP" dirty="0">
              <a:latin typeface="Muli"/>
            </a:endParaRPr>
          </a:p>
          <a:p>
            <a:pPr lvl="0" eaLnBrk="0" fontAlgn="base" hangingPunct="0">
              <a:spcBef>
                <a:spcPct val="0"/>
              </a:spcBef>
              <a:spcAft>
                <a:spcPct val="0"/>
              </a:spcAft>
              <a:buClrTx/>
            </a:pPr>
            <a:r>
              <a:rPr lang="en-US" altLang="ja-JP" dirty="0">
                <a:latin typeface="Muli"/>
              </a:rPr>
              <a:t>The name "polylactic acid" does not comply with IUPAC standard nomenclature, and is potentially ambiguous or confusing, because PLA is not a polyacid (polyelectrolyte), but rather a polyester. PLA has a crystallinity of around 37%, a glass transition temperature 60–65 °C, a melting temperature 173–178 °C and a tensile modulus 2.7–16 </a:t>
            </a:r>
            <a:r>
              <a:rPr lang="en-US" altLang="ja-JP" dirty="0" err="1">
                <a:latin typeface="Muli"/>
              </a:rPr>
              <a:t>Gpa</a:t>
            </a:r>
            <a:r>
              <a:rPr lang="en-US" altLang="ja-JP" dirty="0">
                <a:latin typeface="Muli"/>
              </a:rPr>
              <a:t>.</a:t>
            </a:r>
          </a:p>
          <a:p>
            <a:pPr lvl="0" eaLnBrk="0" fontAlgn="base" hangingPunct="0">
              <a:spcBef>
                <a:spcPct val="0"/>
              </a:spcBef>
              <a:spcAft>
                <a:spcPct val="0"/>
              </a:spcAft>
              <a:buClrTx/>
            </a:pPr>
            <a:endParaRPr lang="en-US" altLang="ja-JP" dirty="0">
              <a:latin typeface="Muli"/>
            </a:endParaRPr>
          </a:p>
          <a:p>
            <a:endParaRPr lang="es-ES" dirty="0">
              <a:latin typeface="Muli"/>
            </a:endParaRPr>
          </a:p>
        </p:txBody>
      </p:sp>
    </p:spTree>
    <p:extLst>
      <p:ext uri="{BB962C8B-B14F-4D97-AF65-F5344CB8AC3E}">
        <p14:creationId xmlns:p14="http://schemas.microsoft.com/office/powerpoint/2010/main" val="4179515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971600" y="1059582"/>
            <a:ext cx="7560840"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a:latin typeface="Muli"/>
              </a:rPr>
              <a:t>Polyethylene terephthalate-PET</a:t>
            </a:r>
          </a:p>
          <a:p>
            <a:pPr lvl="0" eaLnBrk="0" fontAlgn="base" hangingPunct="0">
              <a:spcBef>
                <a:spcPct val="0"/>
              </a:spcBef>
              <a:spcAft>
                <a:spcPct val="0"/>
              </a:spcAft>
              <a:buClrTx/>
            </a:pPr>
            <a:r>
              <a:rPr lang="en-US" altLang="ja-JP">
                <a:latin typeface="Muli"/>
              </a:rPr>
              <a:t>Polyethylene terephthalate, or PET, is a semi-crystalline polymer and one of the polyester family and is commonly seen in disposable plastic bottles. PET is the ideal filament for any pieces intended for contact with food. Moreover, the material is fairly rigid and has good chemical resistance. To obtain the best results when printing with PET, print between 75 – 90ºC. PET is commonly marketed as a translucent filament, with variants such as PETG, PETE, and PETT also sold. Advantages of PET include that the material doesn’t release any </a:t>
            </a:r>
            <a:r>
              <a:rPr lang="en-US" altLang="ja-JP" err="1">
                <a:latin typeface="Muli"/>
              </a:rPr>
              <a:t>odours</a:t>
            </a:r>
            <a:r>
              <a:rPr lang="en-US" altLang="ja-JP">
                <a:latin typeface="Muli"/>
              </a:rPr>
              <a:t> when printing, and is 100% recyclable. </a:t>
            </a:r>
          </a:p>
          <a:p>
            <a:pPr lvl="0" eaLnBrk="0" fontAlgn="base" hangingPunct="0">
              <a:spcBef>
                <a:spcPct val="0"/>
              </a:spcBef>
              <a:spcAft>
                <a:spcPct val="0"/>
              </a:spcAft>
              <a:buClrTx/>
            </a:pPr>
            <a:endParaRPr lang="en-US" altLang="ja-JP">
              <a:latin typeface="Muli"/>
            </a:endParaRPr>
          </a:p>
          <a:p>
            <a:pPr lvl="0" eaLnBrk="0" fontAlgn="base" hangingPunct="0">
              <a:spcBef>
                <a:spcPct val="0"/>
              </a:spcBef>
              <a:spcAft>
                <a:spcPct val="0"/>
              </a:spcAft>
              <a:buClrTx/>
            </a:pPr>
            <a:r>
              <a:rPr lang="en-US" altLang="ja-JP">
                <a:latin typeface="Muli"/>
              </a:rPr>
              <a:t>This material is the second alternative to ABS. Unlike ABS, PET does not emit odorous fumes when melted, but it is just as strong and flexible. </a:t>
            </a:r>
          </a:p>
          <a:p>
            <a:pPr lvl="0" eaLnBrk="0" fontAlgn="base" hangingPunct="0">
              <a:spcBef>
                <a:spcPct val="0"/>
              </a:spcBef>
              <a:spcAft>
                <a:spcPct val="0"/>
              </a:spcAft>
              <a:buClrTx/>
            </a:pPr>
            <a:endParaRPr lang="en-US" altLang="ja-JP">
              <a:latin typeface="Muli"/>
            </a:endParaRPr>
          </a:p>
          <a:p>
            <a:pPr eaLnBrk="0" fontAlgn="base" hangingPunct="0">
              <a:spcBef>
                <a:spcPct val="0"/>
              </a:spcBef>
              <a:spcAft>
                <a:spcPct val="0"/>
              </a:spcAft>
              <a:buClrTx/>
            </a:pPr>
            <a:r>
              <a:rPr lang="en-US" altLang="ja-JP">
                <a:latin typeface="Muli"/>
              </a:rPr>
              <a:t>More importantly, PET does not require a heated bed. This material has a glossy finish, is flexible, and is food safe, which makes it a popular choice for many consumer products. PET 3D printing materials must store in vacuum bags or containers to protect against humidity.</a:t>
            </a:r>
          </a:p>
          <a:p>
            <a:pPr lvl="0" eaLnBrk="0" fontAlgn="base" hangingPunct="0">
              <a:spcBef>
                <a:spcPct val="0"/>
              </a:spcBef>
              <a:spcAft>
                <a:spcPct val="0"/>
              </a:spcAft>
              <a:buClrTx/>
            </a:pPr>
            <a:endParaRPr lang="en-US" altLang="ja-JP">
              <a:latin typeface="Muli"/>
            </a:endParaRPr>
          </a:p>
        </p:txBody>
      </p:sp>
    </p:spTree>
    <p:extLst>
      <p:ext uri="{BB962C8B-B14F-4D97-AF65-F5344CB8AC3E}">
        <p14:creationId xmlns:p14="http://schemas.microsoft.com/office/powerpoint/2010/main" val="37219076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a:latin typeface="Muli"/>
              </a:rPr>
              <a:t>Polyethylene terephthalate-PET</a:t>
            </a:r>
          </a:p>
          <a:p>
            <a:pPr lvl="0" eaLnBrk="0" fontAlgn="base" hangingPunct="0">
              <a:spcBef>
                <a:spcPct val="0"/>
              </a:spcBef>
              <a:spcAft>
                <a:spcPct val="0"/>
              </a:spcAft>
              <a:buClrTx/>
            </a:pPr>
            <a:endParaRPr lang="en-US" altLang="ja-JP">
              <a:latin typeface="Muli"/>
            </a:endParaRPr>
          </a:p>
          <a:p>
            <a:pPr lvl="0" eaLnBrk="0" fontAlgn="base" hangingPunct="0">
              <a:spcBef>
                <a:spcPct val="0"/>
              </a:spcBef>
              <a:spcAft>
                <a:spcPct val="0"/>
              </a:spcAft>
              <a:buClrTx/>
            </a:pPr>
            <a:r>
              <a:rPr lang="en-US" altLang="ja-JP">
                <a:latin typeface="Muli"/>
              </a:rPr>
              <a:t>It's strength is much higher than PLA, it is FDA approved for food containers and tools used for food consumption, it barely warps, and produces no odors or fumes when printed. PET filament is not biodegradable, but it is 100% reclaimable. PET 3D printer filament is known for its clarity and is also very good at bridging.</a:t>
            </a:r>
          </a:p>
        </p:txBody>
      </p:sp>
      <p:pic>
        <p:nvPicPr>
          <p:cNvPr id="2" name="Elementos multimedia en línea 1" title="PET Filament Review - 3D Printing - Testing Layers And Speed">
            <a:hlinkClick r:id="" action="ppaction://media"/>
            <a:extLst>
              <a:ext uri="{FF2B5EF4-FFF2-40B4-BE49-F238E27FC236}">
                <a16:creationId xmlns:a16="http://schemas.microsoft.com/office/drawing/2014/main" id="{6996D03A-75FE-432D-AAB7-333FC9849580}"/>
              </a:ext>
            </a:extLst>
          </p:cNvPr>
          <p:cNvPicPr>
            <a:picLocks noRot="1" noChangeAspect="1"/>
          </p:cNvPicPr>
          <p:nvPr>
            <a:videoFile r:link="rId1"/>
          </p:nvPr>
        </p:nvPicPr>
        <p:blipFill>
          <a:blip r:embed="rId4"/>
          <a:stretch>
            <a:fillRect/>
          </a:stretch>
        </p:blipFill>
        <p:spPr>
          <a:xfrm>
            <a:off x="2662522" y="2601742"/>
            <a:ext cx="3818956" cy="2157710"/>
          </a:xfrm>
          <a:prstGeom prst="rect">
            <a:avLst/>
          </a:prstGeom>
        </p:spPr>
      </p:pic>
    </p:spTree>
    <p:extLst>
      <p:ext uri="{BB962C8B-B14F-4D97-AF65-F5344CB8AC3E}">
        <p14:creationId xmlns:p14="http://schemas.microsoft.com/office/powerpoint/2010/main" val="16479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err="1">
                <a:latin typeface="Muli"/>
              </a:rPr>
              <a:t>Glycolized</a:t>
            </a:r>
            <a:r>
              <a:rPr lang="en-US" altLang="ja-JP" b="1">
                <a:latin typeface="Muli"/>
              </a:rPr>
              <a:t> polyester-PETG</a:t>
            </a:r>
          </a:p>
          <a:p>
            <a:pPr lvl="0" eaLnBrk="0" fontAlgn="base" hangingPunct="0">
              <a:spcBef>
                <a:spcPct val="0"/>
              </a:spcBef>
              <a:spcAft>
                <a:spcPct val="0"/>
              </a:spcAft>
              <a:buClrTx/>
            </a:pPr>
            <a:r>
              <a:rPr lang="en-US" altLang="ja-JP">
                <a:latin typeface="Muli"/>
              </a:rPr>
              <a:t>PETG, or </a:t>
            </a:r>
            <a:r>
              <a:rPr lang="en-US" altLang="ja-JP" err="1">
                <a:latin typeface="Muli"/>
              </a:rPr>
              <a:t>glycolized</a:t>
            </a:r>
            <a:r>
              <a:rPr lang="en-US" altLang="ja-JP">
                <a:latin typeface="Muli"/>
              </a:rPr>
              <a:t> polyester, is a thermoplastic widely used in the additive manufacturing market, combining both the simplicity of PLA 3D printing and the strength of ABS. It is a variant of polyethylene terephthalate-PET that has been combined with glycol to achieve a number of desirable effects for 3D printing such as high transparency. It is an amorphous plastic, which can be 100% recycled. It has the same chemical composition as PET. Glycol has been added to reduce its brittleness and therefore its fragility. PETG has better printability compared to ABS and enables the production of 3D products with smooth surface finish and excellent impact resistance, but PETG has the high absorbability of moisture from the air. </a:t>
            </a:r>
          </a:p>
          <a:p>
            <a:pPr lvl="0" eaLnBrk="0" fontAlgn="base" hangingPunct="0">
              <a:spcBef>
                <a:spcPct val="0"/>
              </a:spcBef>
              <a:spcAft>
                <a:spcPct val="0"/>
              </a:spcAft>
              <a:buClrTx/>
            </a:pPr>
            <a:endParaRPr lang="en-US" altLang="ja-JP">
              <a:latin typeface="Muli"/>
            </a:endParaRPr>
          </a:p>
          <a:p>
            <a:pPr eaLnBrk="0" fontAlgn="base" hangingPunct="0">
              <a:spcBef>
                <a:spcPct val="0"/>
              </a:spcBef>
              <a:spcAft>
                <a:spcPct val="0"/>
              </a:spcAft>
              <a:buClrTx/>
            </a:pPr>
            <a:r>
              <a:rPr lang="en-US" altLang="ja-JP">
                <a:latin typeface="Muli"/>
              </a:rPr>
              <a:t>Moreover, PETG 3D printing materials can be printed at lower temperatures while increasing its flow speed (up to 100 mm/s) which in turn translates into speedier prints. PETG components are weather-resistant and are thus often used for garden appliances.</a:t>
            </a:r>
          </a:p>
          <a:p>
            <a:pPr lvl="0" eaLnBrk="0" fontAlgn="base" hangingPunct="0">
              <a:spcBef>
                <a:spcPct val="0"/>
              </a:spcBef>
              <a:spcAft>
                <a:spcPct val="0"/>
              </a:spcAft>
              <a:buClrTx/>
            </a:pPr>
            <a:endParaRPr lang="en-US" altLang="ja-JP">
              <a:latin typeface="Muli"/>
            </a:endParaRPr>
          </a:p>
          <a:p>
            <a:endParaRPr lang="es-ES">
              <a:latin typeface="Muli"/>
            </a:endParaRPr>
          </a:p>
        </p:txBody>
      </p:sp>
    </p:spTree>
    <p:extLst>
      <p:ext uri="{BB962C8B-B14F-4D97-AF65-F5344CB8AC3E}">
        <p14:creationId xmlns:p14="http://schemas.microsoft.com/office/powerpoint/2010/main" val="18627413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3241995" y="1066308"/>
            <a:ext cx="5693119" cy="27363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err="1">
                <a:latin typeface="Muli"/>
              </a:rPr>
              <a:t>Glycolized</a:t>
            </a:r>
            <a:r>
              <a:rPr lang="en-US" altLang="ja-JP" b="1">
                <a:latin typeface="Muli"/>
              </a:rPr>
              <a:t> polyester-PETG</a:t>
            </a:r>
          </a:p>
          <a:p>
            <a:pPr lvl="0" eaLnBrk="0" fontAlgn="base" hangingPunct="0">
              <a:spcBef>
                <a:spcPct val="0"/>
              </a:spcBef>
              <a:spcAft>
                <a:spcPct val="0"/>
              </a:spcAft>
              <a:buClrTx/>
            </a:pPr>
            <a:r>
              <a:rPr lang="en-US" altLang="ja-JP">
                <a:latin typeface="Muli"/>
              </a:rPr>
              <a:t>Another selling point is its use as a food-safe 3D printing material. When using for home 3D printing, store this material in vacuum bags or containers to protect against humidity.</a:t>
            </a:r>
          </a:p>
          <a:p>
            <a:pPr lvl="0" eaLnBrk="0" fontAlgn="base" hangingPunct="0">
              <a:spcBef>
                <a:spcPct val="0"/>
              </a:spcBef>
              <a:spcAft>
                <a:spcPct val="0"/>
              </a:spcAft>
              <a:buClrTx/>
            </a:pPr>
            <a:r>
              <a:rPr lang="en-US" altLang="ja-JP">
                <a:latin typeface="Muli"/>
              </a:rPr>
              <a:t>3D printing beginners should turn to PET-G (Polyethylene terephthalate glycol-modified) when looking for a 3D printing material that is both strong and easy to print. </a:t>
            </a:r>
          </a:p>
          <a:p>
            <a:pPr lvl="0" eaLnBrk="0" fontAlgn="base" hangingPunct="0">
              <a:spcBef>
                <a:spcPct val="0"/>
              </a:spcBef>
              <a:spcAft>
                <a:spcPct val="0"/>
              </a:spcAft>
              <a:buClrTx/>
            </a:pPr>
            <a:endParaRPr lang="en-US" altLang="ja-JP">
              <a:latin typeface="Muli"/>
            </a:endParaRPr>
          </a:p>
          <a:p>
            <a:pPr lvl="0" eaLnBrk="0" fontAlgn="base" hangingPunct="0">
              <a:spcBef>
                <a:spcPct val="0"/>
              </a:spcBef>
              <a:spcAft>
                <a:spcPct val="0"/>
              </a:spcAft>
              <a:buClrTx/>
            </a:pPr>
            <a:r>
              <a:rPr lang="en-US" altLang="ja-JP">
                <a:latin typeface="Muli"/>
              </a:rPr>
              <a:t>PET-G is easier to print than ABS, yet stronger and more technical than PLA. PET-G is impact-resistant, abrasion-resistant, and also features some flexibility.</a:t>
            </a:r>
          </a:p>
          <a:p>
            <a:endParaRPr lang="es-ES">
              <a:latin typeface="Muli"/>
            </a:endParaRPr>
          </a:p>
        </p:txBody>
      </p:sp>
      <p:pic>
        <p:nvPicPr>
          <p:cNvPr id="2050" name="Picture 2">
            <a:extLst>
              <a:ext uri="{FF2B5EF4-FFF2-40B4-BE49-F238E27FC236}">
                <a16:creationId xmlns:a16="http://schemas.microsoft.com/office/drawing/2014/main" id="{869067A5-9C05-4B0C-937D-374E47C9A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17" y="1269951"/>
            <a:ext cx="2952328" cy="224437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970BF39-5905-41D9-8BA6-C9678A6E8FA4}"/>
              </a:ext>
            </a:extLst>
          </p:cNvPr>
          <p:cNvSpPr txBox="1"/>
          <p:nvPr/>
        </p:nvSpPr>
        <p:spPr>
          <a:xfrm>
            <a:off x="1074150" y="3873549"/>
            <a:ext cx="6995700" cy="738664"/>
          </a:xfrm>
          <a:prstGeom prst="rect">
            <a:avLst/>
          </a:prstGeom>
          <a:noFill/>
        </p:spPr>
        <p:txBody>
          <a:bodyPr wrap="square">
            <a:spAutoFit/>
          </a:bodyPr>
          <a:lstStyle/>
          <a:p>
            <a:pPr lvl="0" eaLnBrk="0" fontAlgn="base" hangingPunct="0">
              <a:spcBef>
                <a:spcPct val="0"/>
              </a:spcBef>
              <a:spcAft>
                <a:spcPct val="0"/>
              </a:spcAft>
              <a:buClrTx/>
            </a:pPr>
            <a:r>
              <a:rPr lang="en-US" altLang="ja-JP">
                <a:latin typeface="Muli"/>
              </a:rPr>
              <a:t>Featuring a shiny finish and good levels of strength, PET-G is a great option for end-use parts. It is commonly used to print functional prototypes, mild-stress parts, and protective cases.</a:t>
            </a:r>
          </a:p>
        </p:txBody>
      </p:sp>
    </p:spTree>
    <p:extLst>
      <p:ext uri="{BB962C8B-B14F-4D97-AF65-F5344CB8AC3E}">
        <p14:creationId xmlns:p14="http://schemas.microsoft.com/office/powerpoint/2010/main" val="6539122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066059"/>
            <a:ext cx="5616624"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a:latin typeface="Muli"/>
              </a:rPr>
              <a:t>Polycarbonate-PC</a:t>
            </a:r>
          </a:p>
          <a:p>
            <a:pPr lvl="0" eaLnBrk="0" fontAlgn="base" hangingPunct="0">
              <a:spcBef>
                <a:spcPct val="0"/>
              </a:spcBef>
              <a:spcAft>
                <a:spcPct val="0"/>
              </a:spcAft>
              <a:buClrTx/>
            </a:pPr>
            <a:r>
              <a:rPr lang="en-US" altLang="ja-JP">
                <a:latin typeface="Muli"/>
              </a:rPr>
              <a:t>PC is one of the engineering plastics and has carbonate groups in their chemical structure. PC is popular in 3D printing owing to its excellent mechanical properties (toughness, flexural strength, and impact resistance) and wide heat resistance ranging from 150 ◦C to 140 ◦C. Therefore, it is widely used for tough applications such as functional testing and tooling. </a:t>
            </a:r>
          </a:p>
          <a:p>
            <a:pPr lvl="0" eaLnBrk="0" fontAlgn="base" hangingPunct="0">
              <a:spcBef>
                <a:spcPct val="0"/>
              </a:spcBef>
              <a:spcAft>
                <a:spcPct val="0"/>
              </a:spcAft>
              <a:buClrTx/>
            </a:pPr>
            <a:endParaRPr lang="en-US" altLang="ja-JP">
              <a:latin typeface="Muli"/>
            </a:endParaRPr>
          </a:p>
          <a:p>
            <a:pPr lvl="0" eaLnBrk="0" fontAlgn="base" hangingPunct="0">
              <a:spcBef>
                <a:spcPct val="0"/>
              </a:spcBef>
              <a:spcAft>
                <a:spcPct val="0"/>
              </a:spcAft>
              <a:buClrTx/>
            </a:pPr>
            <a:r>
              <a:rPr lang="en-US" altLang="ja-JP">
                <a:latin typeface="Muli"/>
              </a:rPr>
              <a:t>However, PC is one of hygroscopic plastics, meaning that it absorbs moisture in the air. To prevent the degradation of the filament, it should be stored in dry or airtight environment. It is also prone to occur warping between the filaments and the build plate or between filaments. </a:t>
            </a:r>
          </a:p>
        </p:txBody>
      </p:sp>
      <p:pic>
        <p:nvPicPr>
          <p:cNvPr id="5122" name="Picture 2" descr="PC-Policarbonato 1,75mm Natural">
            <a:extLst>
              <a:ext uri="{FF2B5EF4-FFF2-40B4-BE49-F238E27FC236}">
                <a16:creationId xmlns:a16="http://schemas.microsoft.com/office/drawing/2014/main" id="{DA2B2FED-BF5D-483F-AA8F-EFAC507FFC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30" b="89738" l="6550" r="89738"/>
                    </a14:imgEffect>
                  </a14:imgLayer>
                </a14:imgProps>
              </a:ext>
              <a:ext uri="{28A0092B-C50C-407E-A947-70E740481C1C}">
                <a14:useLocalDpi xmlns:a14="http://schemas.microsoft.com/office/drawing/2010/main" val="0"/>
              </a:ext>
            </a:extLst>
          </a:blip>
          <a:srcRect/>
          <a:stretch>
            <a:fillRect/>
          </a:stretch>
        </p:blipFill>
        <p:spPr bwMode="auto">
          <a:xfrm>
            <a:off x="5884915" y="1076352"/>
            <a:ext cx="3151581" cy="3151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60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a:latin typeface="Muli"/>
              </a:rPr>
              <a:t>Polycarbonate-PC</a:t>
            </a:r>
          </a:p>
          <a:p>
            <a:pPr lvl="0" eaLnBrk="0" fontAlgn="base" hangingPunct="0">
              <a:spcBef>
                <a:spcPct val="0"/>
              </a:spcBef>
              <a:spcAft>
                <a:spcPct val="0"/>
              </a:spcAft>
              <a:buClrTx/>
            </a:pPr>
            <a:r>
              <a:rPr lang="en-US" altLang="ja-JP">
                <a:latin typeface="Muli"/>
              </a:rPr>
              <a:t>When the PC is printed without heated environment, residual stress can be created in the polymer, and as printing proceeds, the residual stress eventually overcome the bed or inter-layer adhesion, causing distortion. Therefore, it is important to ensure sufficient bed adhesion by controlling the bed and environmental temperature (Bed temperature: 90–105 ◦C, environmental temperature: ~250 ◦C) and adjusting the gap between nozzle and the bed. </a:t>
            </a:r>
          </a:p>
        </p:txBody>
      </p:sp>
      <p:pic>
        <p:nvPicPr>
          <p:cNvPr id="5122" name="Picture 2" descr="PC">
            <a:extLst>
              <a:ext uri="{FF2B5EF4-FFF2-40B4-BE49-F238E27FC236}">
                <a16:creationId xmlns:a16="http://schemas.microsoft.com/office/drawing/2014/main" id="{2D95E6F9-B550-4C02-ABBB-5819F4CD1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448041"/>
            <a:ext cx="269557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08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a:latin typeface="Muli"/>
              </a:rPr>
              <a:t>Thermoplastic polyurethane-TPU</a:t>
            </a:r>
          </a:p>
          <a:p>
            <a:pPr lvl="0" eaLnBrk="0" fontAlgn="base" hangingPunct="0">
              <a:spcBef>
                <a:spcPct val="0"/>
              </a:spcBef>
              <a:spcAft>
                <a:spcPct val="0"/>
              </a:spcAft>
              <a:buClrTx/>
            </a:pPr>
            <a:r>
              <a:rPr lang="en-US" altLang="ja-JP">
                <a:latin typeface="Muli"/>
              </a:rPr>
              <a:t>TPU, or thermoplastic polyurethane, is another common flexible material and is easily confused with TPE.</a:t>
            </a:r>
          </a:p>
          <a:p>
            <a:pPr lvl="0" eaLnBrk="0" fontAlgn="base" hangingPunct="0">
              <a:spcBef>
                <a:spcPct val="0"/>
              </a:spcBef>
              <a:spcAft>
                <a:spcPct val="0"/>
              </a:spcAft>
              <a:buClrTx/>
            </a:pPr>
            <a:endParaRPr lang="en-US" altLang="ja-JP">
              <a:latin typeface="Muli"/>
            </a:endParaRPr>
          </a:p>
          <a:p>
            <a:pPr lvl="0" eaLnBrk="0" fontAlgn="base" hangingPunct="0">
              <a:spcBef>
                <a:spcPct val="0"/>
              </a:spcBef>
              <a:spcAft>
                <a:spcPct val="0"/>
              </a:spcAft>
              <a:buClrTx/>
            </a:pPr>
            <a:r>
              <a:rPr lang="en-US" altLang="ja-JP">
                <a:latin typeface="Muli"/>
              </a:rPr>
              <a:t>A simple explanation is that TPU is a type of TPE. That’s because TPE isn’t really one specific material; it refers to a range of elastic thermoplastics, of which TPU is one.</a:t>
            </a:r>
          </a:p>
          <a:p>
            <a:pPr lvl="0" eaLnBrk="0" fontAlgn="base" hangingPunct="0">
              <a:spcBef>
                <a:spcPct val="0"/>
              </a:spcBef>
              <a:spcAft>
                <a:spcPct val="0"/>
              </a:spcAft>
              <a:buClrTx/>
            </a:pPr>
            <a:endParaRPr lang="en-US" altLang="ja-JP">
              <a:latin typeface="Muli"/>
            </a:endParaRPr>
          </a:p>
          <a:p>
            <a:pPr lvl="0" eaLnBrk="0" fontAlgn="base" hangingPunct="0">
              <a:spcBef>
                <a:spcPct val="0"/>
              </a:spcBef>
              <a:spcAft>
                <a:spcPct val="0"/>
              </a:spcAft>
              <a:buClrTx/>
            </a:pPr>
            <a:r>
              <a:rPr lang="en-US" altLang="ja-JP">
                <a:latin typeface="Muli"/>
              </a:rPr>
              <a:t>Recently, “TPU”, both as a term and as a material, has been gaining popularity over “TPE”. In today’s 3D printing scene, most flexible offerings are TPU-based materials, with TPE having fallen largely out of favor due to difficulties faced while printing.</a:t>
            </a:r>
          </a:p>
          <a:p>
            <a:pPr lvl="0" eaLnBrk="0" fontAlgn="base" hangingPunct="0">
              <a:spcBef>
                <a:spcPct val="0"/>
              </a:spcBef>
              <a:spcAft>
                <a:spcPct val="0"/>
              </a:spcAft>
              <a:buClrTx/>
            </a:pPr>
            <a:endParaRPr lang="en-US" altLang="ja-JP">
              <a:latin typeface="Muli"/>
            </a:endParaRPr>
          </a:p>
          <a:p>
            <a:pPr lvl="0" eaLnBrk="0" fontAlgn="base" hangingPunct="0">
              <a:spcBef>
                <a:spcPct val="0"/>
              </a:spcBef>
              <a:spcAft>
                <a:spcPct val="0"/>
              </a:spcAft>
              <a:buClrTx/>
            </a:pPr>
            <a:r>
              <a:rPr lang="en-US" altLang="ja-JP">
                <a:latin typeface="Muli"/>
              </a:rPr>
              <a:t>To avoid any confusion, it is better will differentiate the materials based on technical hardness ratings. Flexibles rated at 90A hardness or below will be considered TPE, even if the material is TPU-based.</a:t>
            </a:r>
          </a:p>
        </p:txBody>
      </p:sp>
    </p:spTree>
    <p:extLst>
      <p:ext uri="{BB962C8B-B14F-4D97-AF65-F5344CB8AC3E}">
        <p14:creationId xmlns:p14="http://schemas.microsoft.com/office/powerpoint/2010/main" val="12284779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latin typeface="Roboto"/>
                <a:ea typeface="Roboto"/>
              </a:rPr>
              <a:t>Polymers</a:t>
            </a:r>
            <a:r>
              <a:rPr lang="es-ES">
                <a:latin typeface="Roboto"/>
                <a:ea typeface="Roboto"/>
              </a:rPr>
              <a:t>. MEX </a:t>
            </a:r>
            <a:r>
              <a:rPr lang="es-ES" err="1">
                <a:latin typeface="Roboto"/>
                <a:ea typeface="Roboto"/>
              </a:rPr>
              <a:t>processable</a:t>
            </a:r>
            <a:r>
              <a:rPr lang="es-ES">
                <a:latin typeface="Roboto"/>
                <a:ea typeface="Roboto"/>
              </a:rPr>
              <a:t> </a:t>
            </a:r>
            <a:r>
              <a:rPr lang="es-ES" err="1">
                <a:latin typeface="Roboto"/>
                <a:ea typeface="Roboto"/>
              </a:rPr>
              <a:t>materials</a:t>
            </a:r>
            <a:endParaRPr lang="es-ES">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a:latin typeface="Muli"/>
              </a:rPr>
              <a:t>Thermoplastic polyurethane-TPU</a:t>
            </a:r>
          </a:p>
          <a:p>
            <a:pPr lvl="0" eaLnBrk="0" fontAlgn="base" hangingPunct="0">
              <a:spcBef>
                <a:spcPct val="0"/>
              </a:spcBef>
              <a:spcAft>
                <a:spcPct val="0"/>
              </a:spcAft>
              <a:buClrTx/>
            </a:pPr>
            <a:r>
              <a:rPr lang="en-US" altLang="ja-JP">
                <a:latin typeface="Muli"/>
              </a:rPr>
              <a:t>With the ability to extend up to 4.5 times its original size without breaking, TPU is a good choice for any prints that require high levels of flexibility and strength. TPU is commonly used to print parts like wheels, springs, shock absorbers, and other flexible objects.</a:t>
            </a:r>
          </a:p>
          <a:p>
            <a:pPr lvl="0" eaLnBrk="0" fontAlgn="base" hangingPunct="0">
              <a:spcBef>
                <a:spcPct val="0"/>
              </a:spcBef>
              <a:spcAft>
                <a:spcPct val="0"/>
              </a:spcAft>
              <a:buClrTx/>
            </a:pPr>
            <a:endParaRPr lang="en-US" altLang="ja-JP">
              <a:latin typeface="Muli"/>
            </a:endParaRPr>
          </a:p>
          <a:p>
            <a:pPr lvl="0" eaLnBrk="0" fontAlgn="base" hangingPunct="0">
              <a:spcBef>
                <a:spcPct val="0"/>
              </a:spcBef>
              <a:spcAft>
                <a:spcPct val="0"/>
              </a:spcAft>
              <a:buClrTx/>
            </a:pPr>
            <a:r>
              <a:rPr lang="en-US" altLang="ja-JP">
                <a:latin typeface="Muli"/>
              </a:rPr>
              <a:t>The disadvantages of TPU filament are often strings and difficult to post process.</a:t>
            </a:r>
          </a:p>
        </p:txBody>
      </p:sp>
      <p:pic>
        <p:nvPicPr>
          <p:cNvPr id="2" name="Elementos multimedia en línea 1" title="Fully assembled 3D-printable wrench made of flexible TPU filament">
            <a:hlinkClick r:id="" action="ppaction://media"/>
            <a:extLst>
              <a:ext uri="{FF2B5EF4-FFF2-40B4-BE49-F238E27FC236}">
                <a16:creationId xmlns:a16="http://schemas.microsoft.com/office/drawing/2014/main" id="{04D2D485-6E5B-44B1-A0A9-51F6BC04E680}"/>
              </a:ext>
            </a:extLst>
          </p:cNvPr>
          <p:cNvPicPr>
            <a:picLocks noRot="1" noChangeAspect="1"/>
          </p:cNvPicPr>
          <p:nvPr>
            <a:videoFile r:link="rId1"/>
          </p:nvPr>
        </p:nvPicPr>
        <p:blipFill>
          <a:blip r:embed="rId4"/>
          <a:stretch>
            <a:fillRect/>
          </a:stretch>
        </p:blipFill>
        <p:spPr>
          <a:xfrm>
            <a:off x="2195736" y="2571750"/>
            <a:ext cx="4276511" cy="2416228"/>
          </a:xfrm>
          <a:prstGeom prst="rect">
            <a:avLst/>
          </a:prstGeom>
        </p:spPr>
      </p:pic>
    </p:spTree>
    <p:extLst>
      <p:ext uri="{BB962C8B-B14F-4D97-AF65-F5344CB8AC3E}">
        <p14:creationId xmlns:p14="http://schemas.microsoft.com/office/powerpoint/2010/main" val="393173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95669E65A86445A307967196B2F0BC" ma:contentTypeVersion="16" ma:contentTypeDescription="Create a new document." ma:contentTypeScope="" ma:versionID="bafd020bc93462b5953cfaba93220a30">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384b4800cc66899a03cb0ee96bc70c90"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BD45D3-84DF-44E1-B5F3-05E89CEF8775}">
  <ds:schemaRefs>
    <ds:schemaRef ds:uri="http://schemas.microsoft.com/office/2006/metadata/properties"/>
    <ds:schemaRef ds:uri="http://schemas.microsoft.com/office/infopath/2007/PartnerControls"/>
    <ds:schemaRef ds:uri="d35ccd97-bc5a-4b5d-b3e3-b9ad630c783b"/>
    <ds:schemaRef ds:uri="fd2cf822-17ae-4c0d-b9d4-97f4ac968dac"/>
  </ds:schemaRefs>
</ds:datastoreItem>
</file>

<file path=customXml/itemProps2.xml><?xml version="1.0" encoding="utf-8"?>
<ds:datastoreItem xmlns:ds="http://schemas.openxmlformats.org/officeDocument/2006/customXml" ds:itemID="{0CFA1D65-7EA5-44D0-AD46-E3C8C4321BB6}">
  <ds:schemaRefs>
    <ds:schemaRef ds:uri="http://schemas.microsoft.com/sharepoint/v3/contenttype/forms"/>
  </ds:schemaRefs>
</ds:datastoreItem>
</file>

<file path=customXml/itemProps3.xml><?xml version="1.0" encoding="utf-8"?>
<ds:datastoreItem xmlns:ds="http://schemas.openxmlformats.org/officeDocument/2006/customXml" ds:itemID="{93C1A59A-0537-4A8C-9350-B5BDC0A56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479</TotalTime>
  <Words>8451</Words>
  <Application>Microsoft Office PowerPoint</Application>
  <PresentationFormat>On-screen Show (16:9)</PresentationFormat>
  <Paragraphs>612</Paragraphs>
  <Slides>122</Slides>
  <Notes>88</Notes>
  <HiddenSlides>0</HiddenSlides>
  <MMClips>11</MMClips>
  <ScaleCrop>false</ScaleCrop>
  <HeadingPairs>
    <vt:vector size="4" baseType="variant">
      <vt:variant>
        <vt:lpstr>Theme</vt:lpstr>
      </vt:variant>
      <vt:variant>
        <vt:i4>2</vt:i4>
      </vt:variant>
      <vt:variant>
        <vt:lpstr>Slide Titles</vt:lpstr>
      </vt:variant>
      <vt:variant>
        <vt:i4>122</vt:i4>
      </vt:variant>
    </vt:vector>
  </HeadingPairs>
  <TitlesOfParts>
    <vt:vector size="124" baseType="lpstr">
      <vt:lpstr>IT Services by Slidesgo</vt:lpstr>
      <vt:lpstr>1_IT Services by Slidesgo</vt:lpstr>
      <vt:lpstr>Material Extrusion</vt:lpstr>
      <vt:lpstr>Content</vt:lpstr>
      <vt:lpstr>Learning Outcomes</vt:lpstr>
      <vt:lpstr>Introduction</vt:lpstr>
      <vt:lpstr>MEX Process Overview</vt:lpstr>
      <vt:lpstr>What is 3D Printing?</vt:lpstr>
      <vt:lpstr>Process</vt:lpstr>
      <vt:lpstr>3D Printing process categories </vt:lpstr>
      <vt:lpstr>PowerPoint Presentation</vt:lpstr>
      <vt:lpstr>—Material Extrusion Process definition according to ISO/ASTM 52900</vt:lpstr>
      <vt:lpstr>Material extrusion</vt:lpstr>
      <vt:lpstr>MEX terminology</vt:lpstr>
      <vt:lpstr>MEX process</vt:lpstr>
      <vt:lpstr>Material Extrusion parts</vt:lpstr>
      <vt:lpstr>PowerPoint Presentation</vt:lpstr>
      <vt:lpstr>MEX examples. COVID-19</vt:lpstr>
      <vt:lpstr>MEX examples. COVID-19</vt:lpstr>
      <vt:lpstr>Biodonostia Health Research Institute created  a precise, anatomically-accurate 3D printed model of the thoracic wall to plan and perform the resection on the 3D model ahead of the surgery with a Stratasys Fortus 450mc. This meant a significant reduction in time under anaesthesia, and for the hospital, freeing up time in operating rooms saves costs.</vt:lpstr>
      <vt:lpstr>MEX examples. Art</vt:lpstr>
      <vt:lpstr>SpaceX has created 3D printed space suits and helmets that can be easily replicated with desktop 3D printers. Each helmet has a visor, valves, locks and microphones, and the suits meet the requirements of space travel. The MEX method of printing the helmets has been used to manufacture this apparel, as it provides a wider range of advanced materials, such as PEKK</vt:lpstr>
      <vt:lpstr>MEX examples. Consumer applications</vt:lpstr>
      <vt:lpstr>MEX examples. Consumer applications</vt:lpstr>
      <vt:lpstr>—Powder Bed Fusion Process definition according to ISO/ASTM 52900</vt:lpstr>
      <vt:lpstr>Powder Bed Fusion</vt:lpstr>
      <vt:lpstr>Powder Bed Fusion process (SLS)</vt:lpstr>
      <vt:lpstr>Powder Bed Fusion process (Multijet)</vt:lpstr>
      <vt:lpstr>PBF parts</vt:lpstr>
      <vt:lpstr>Process</vt:lpstr>
      <vt:lpstr>—Vat Photopolymerization Process definition according to ISO/ASTM 52900</vt:lpstr>
      <vt:lpstr>Vat Photopolymerization</vt:lpstr>
      <vt:lpstr>Vat Photopolymerization</vt:lpstr>
      <vt:lpstr>Vat Photopolymerization process (SLA)</vt:lpstr>
      <vt:lpstr>Vat Photopolymerization parts</vt:lpstr>
      <vt:lpstr>Process</vt:lpstr>
      <vt:lpstr>—Material Jetting Process definition according to ISO/ASTM 52900</vt:lpstr>
      <vt:lpstr>Material jetting</vt:lpstr>
      <vt:lpstr>Material jetting process (Polyjet)</vt:lpstr>
      <vt:lpstr>Material jetting parts</vt:lpstr>
      <vt:lpstr>Process</vt:lpstr>
      <vt:lpstr>—Binder Jetting, Process definition according to ISO/ASTM 52900</vt:lpstr>
      <vt:lpstr>Binder Jetting</vt:lpstr>
      <vt:lpstr>Binder Jetting process</vt:lpstr>
      <vt:lpstr>Binder jetting parts</vt:lpstr>
      <vt:lpstr>Process</vt:lpstr>
      <vt:lpstr>Mark the right sentence</vt:lpstr>
      <vt:lpstr>3D Printing materials</vt:lpstr>
      <vt:lpstr>Feedstock</vt:lpstr>
      <vt:lpstr>Feedstock. MEX materials</vt:lpstr>
      <vt:lpstr>MEX materials. Polymers</vt:lpstr>
      <vt:lpstr>MEX materials. Polymers</vt:lpstr>
      <vt:lpstr>MEX materials. Metal infused polymers</vt:lpstr>
      <vt:lpstr>MEX materials. Metal infused polymers</vt:lpstr>
      <vt:lpstr>MEX materials. Composites</vt:lpstr>
      <vt:lpstr>MEX characteristics</vt:lpstr>
      <vt:lpstr>MEX characteristics</vt:lpstr>
      <vt:lpstr>Mark which NOT is a printer parameter</vt:lpstr>
      <vt:lpstr>MEX advantages</vt:lpstr>
      <vt:lpstr>MEX disadvantages</vt:lpstr>
      <vt:lpstr>Comparision MEX vs VP and PBF</vt:lpstr>
      <vt:lpstr>Comparision MEX vs VP and PBF</vt:lpstr>
      <vt:lpstr>Comparision MEX vs VP and PBF</vt:lpstr>
      <vt:lpstr>Mark the right sentence</vt:lpstr>
      <vt:lpstr>MEX applications</vt:lpstr>
      <vt:lpstr>MEX applications</vt:lpstr>
      <vt:lpstr>MEX applications</vt:lpstr>
      <vt:lpstr>MEX equipment and terminology</vt:lpstr>
      <vt:lpstr>MEX equipment and terminology</vt:lpstr>
      <vt:lpstr>MEX equipment and terminology</vt:lpstr>
      <vt:lpstr>MEX equipment and terminology</vt:lpstr>
      <vt:lpstr>MEX equipment and terminology</vt:lpstr>
      <vt:lpstr>MEX equipment and terminology</vt:lpstr>
      <vt:lpstr>MEX equipment and terminology</vt:lpstr>
      <vt:lpstr>MEX equipment and terminology</vt:lpstr>
      <vt:lpstr>MEX equipment and terminology</vt:lpstr>
      <vt:lpstr>MEX equipment and terminology</vt:lpstr>
      <vt:lpstr>MEX equipment types</vt:lpstr>
      <vt:lpstr>MEX equipment types</vt:lpstr>
      <vt:lpstr>Desktop vs Industrial 3D Printer</vt:lpstr>
      <vt:lpstr>Industrial 3D Printer. Examples</vt:lpstr>
      <vt:lpstr>Mark which is not a part of the MEX 3D Printer</vt:lpstr>
      <vt:lpstr>Properties of MEX parts </vt:lpstr>
      <vt:lpstr>Process chain operations. Post-processing</vt:lpstr>
      <vt:lpstr>Overview on Polymer Materials, their properties and applications</vt:lpstr>
      <vt:lpstr>MEX processable materials</vt:lpstr>
      <vt:lpstr>MEX processable materials</vt:lpstr>
      <vt:lpstr>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MEX processable materials</vt:lpstr>
      <vt:lpstr>Polymers. Characteristics and effects</vt:lpstr>
      <vt:lpstr>Polymers. Characteristics and effects</vt:lpstr>
      <vt:lpstr>Polymers. Characteristics and effects</vt:lpstr>
      <vt:lpstr>Polymers. Characteristics and effects</vt:lpstr>
      <vt:lpstr>The easier to print MEX material is…</vt:lpstr>
      <vt:lpstr>MEX processable materials</vt:lpstr>
      <vt:lpstr>MEX processable materials</vt:lpstr>
      <vt:lpstr>MEX processable materials</vt:lpstr>
      <vt:lpstr>MEX processable materials</vt:lpstr>
      <vt:lpstr>MEX processable materials</vt:lpstr>
      <vt:lpstr>MEX processable materials</vt:lpstr>
      <vt:lpstr>MEX processable materials</vt:lpstr>
      <vt:lpstr>MEX processable materials</vt:lpstr>
      <vt:lpstr>MEX processable materials</vt:lpstr>
      <vt:lpstr>Materials selection</vt:lpstr>
      <vt:lpstr>Join the MEX material with their application *</vt:lpstr>
      <vt:lpstr>Summary</vt:lpstr>
      <vt:lpstr>Summary</vt:lpstr>
      <vt:lpstr>Congratulations! ​ ​ You have completed the unit.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lastModifiedBy>eva.sanchis</cp:lastModifiedBy>
  <cp:revision>33</cp:revision>
  <dcterms:modified xsi:type="dcterms:W3CDTF">2022-11-16T10:44:15Z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y fmtid="{D5CDD505-2E9C-101B-9397-08002B2CF9AE}" pid="3" name="MediaServiceImageTags">
    <vt:lpwstr/>
  </property>
</Properties>
</file>