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 id="2147483690" r:id="rId5"/>
  </p:sldMasterIdLst>
  <p:notesMasterIdLst>
    <p:notesMasterId r:id="rId128"/>
  </p:notesMasterIdLst>
  <p:sldIdLst>
    <p:sldId id="256" r:id="rId6"/>
    <p:sldId id="258" r:id="rId7"/>
    <p:sldId id="262" r:id="rId8"/>
    <p:sldId id="259" r:id="rId9"/>
    <p:sldId id="261" r:id="rId10"/>
    <p:sldId id="325" r:id="rId11"/>
    <p:sldId id="429" r:id="rId12"/>
    <p:sldId id="326" r:id="rId13"/>
    <p:sldId id="308" r:id="rId14"/>
    <p:sldId id="260" r:id="rId15"/>
    <p:sldId id="329" r:id="rId16"/>
    <p:sldId id="478" r:id="rId17"/>
    <p:sldId id="321" r:id="rId18"/>
    <p:sldId id="341" r:id="rId19"/>
    <p:sldId id="456" r:id="rId20"/>
    <p:sldId id="414" r:id="rId21"/>
    <p:sldId id="474" r:id="rId22"/>
    <p:sldId id="477" r:id="rId23"/>
    <p:sldId id="471" r:id="rId24"/>
    <p:sldId id="470" r:id="rId25"/>
    <p:sldId id="475" r:id="rId26"/>
    <p:sldId id="476" r:id="rId27"/>
    <p:sldId id="440" r:id="rId28"/>
    <p:sldId id="327" r:id="rId29"/>
    <p:sldId id="331" r:id="rId30"/>
    <p:sldId id="322" r:id="rId31"/>
    <p:sldId id="342" r:id="rId32"/>
    <p:sldId id="434" r:id="rId33"/>
    <p:sldId id="441" r:id="rId34"/>
    <p:sldId id="334" r:id="rId35"/>
    <p:sldId id="332" r:id="rId36"/>
    <p:sldId id="323" r:id="rId37"/>
    <p:sldId id="343" r:id="rId38"/>
    <p:sldId id="435" r:id="rId39"/>
    <p:sldId id="442" r:id="rId40"/>
    <p:sldId id="336" r:id="rId41"/>
    <p:sldId id="324" r:id="rId42"/>
    <p:sldId id="344" r:id="rId43"/>
    <p:sldId id="436" r:id="rId44"/>
    <p:sldId id="445" r:id="rId45"/>
    <p:sldId id="328" r:id="rId46"/>
    <p:sldId id="446" r:id="rId47"/>
    <p:sldId id="345" r:id="rId48"/>
    <p:sldId id="437" r:id="rId49"/>
    <p:sldId id="265" r:id="rId50"/>
    <p:sldId id="380" r:id="rId51"/>
    <p:sldId id="480" r:id="rId52"/>
    <p:sldId id="449" r:id="rId53"/>
    <p:sldId id="275" r:id="rId54"/>
    <p:sldId id="450" r:id="rId55"/>
    <p:sldId id="383" r:id="rId56"/>
    <p:sldId id="451" r:id="rId57"/>
    <p:sldId id="384" r:id="rId58"/>
    <p:sldId id="340" r:id="rId59"/>
    <p:sldId id="355" r:id="rId60"/>
    <p:sldId id="488" r:id="rId61"/>
    <p:sldId id="463" r:id="rId62"/>
    <p:sldId id="464" r:id="rId63"/>
    <p:sldId id="454" r:id="rId64"/>
    <p:sldId id="455" r:id="rId65"/>
    <p:sldId id="356" r:id="rId66"/>
    <p:sldId id="489" r:id="rId67"/>
    <p:sldId id="357" r:id="rId68"/>
    <p:sldId id="359" r:id="rId69"/>
    <p:sldId id="453" r:id="rId70"/>
    <p:sldId id="358" r:id="rId71"/>
    <p:sldId id="428" r:id="rId72"/>
    <p:sldId id="375" r:id="rId73"/>
    <p:sldId id="371" r:id="rId74"/>
    <p:sldId id="372" r:id="rId75"/>
    <p:sldId id="376" r:id="rId76"/>
    <p:sldId id="377" r:id="rId77"/>
    <p:sldId id="373" r:id="rId78"/>
    <p:sldId id="378" r:id="rId79"/>
    <p:sldId id="379" r:id="rId80"/>
    <p:sldId id="465" r:id="rId81"/>
    <p:sldId id="467" r:id="rId82"/>
    <p:sldId id="485" r:id="rId83"/>
    <p:sldId id="486" r:id="rId84"/>
    <p:sldId id="487" r:id="rId85"/>
    <p:sldId id="362" r:id="rId86"/>
    <p:sldId id="363" r:id="rId87"/>
    <p:sldId id="272" r:id="rId88"/>
    <p:sldId id="385" r:id="rId89"/>
    <p:sldId id="309" r:id="rId90"/>
    <p:sldId id="469" r:id="rId91"/>
    <p:sldId id="389" r:id="rId92"/>
    <p:sldId id="390" r:id="rId93"/>
    <p:sldId id="391" r:id="rId94"/>
    <p:sldId id="392" r:id="rId95"/>
    <p:sldId id="393" r:id="rId96"/>
    <p:sldId id="395" r:id="rId97"/>
    <p:sldId id="430" r:id="rId98"/>
    <p:sldId id="396" r:id="rId99"/>
    <p:sldId id="431" r:id="rId100"/>
    <p:sldId id="398" r:id="rId101"/>
    <p:sldId id="399" r:id="rId102"/>
    <p:sldId id="400" r:id="rId103"/>
    <p:sldId id="401" r:id="rId104"/>
    <p:sldId id="402" r:id="rId105"/>
    <p:sldId id="403" r:id="rId106"/>
    <p:sldId id="404" r:id="rId107"/>
    <p:sldId id="426" r:id="rId108"/>
    <p:sldId id="481" r:id="rId109"/>
    <p:sldId id="482" r:id="rId110"/>
    <p:sldId id="483" r:id="rId111"/>
    <p:sldId id="484" r:id="rId112"/>
    <p:sldId id="490" r:id="rId113"/>
    <p:sldId id="397" r:id="rId114"/>
    <p:sldId id="406" r:id="rId115"/>
    <p:sldId id="408" r:id="rId116"/>
    <p:sldId id="462" r:id="rId117"/>
    <p:sldId id="409" r:id="rId118"/>
    <p:sldId id="410" r:id="rId119"/>
    <p:sldId id="457" r:id="rId120"/>
    <p:sldId id="411" r:id="rId121"/>
    <p:sldId id="412" r:id="rId122"/>
    <p:sldId id="413" r:id="rId123"/>
    <p:sldId id="493" r:id="rId124"/>
    <p:sldId id="492" r:id="rId125"/>
    <p:sldId id="287" r:id="rId126"/>
    <p:sldId id="288" r:id="rId1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948D09-266B-A0C9-DEDD-4351D2A4E618}" name="Eva" initials="E" userId="S-1-5-21-1060284298-746137067-1957994488-3637" providerId="AD"/>
  <p188:author id="{C0C20C46-66C8-4865-51EA-6D6A6E06FFBF}" name="Eujin Pei" initials="EP" userId="S::eujin.pei@ewf.be::ba6c4e9d-533d-48e8-a08f-6813d3ecf3ab" providerId="AD"/>
  <p188:author id="{95B6374C-A9D0-C3A9-782E-EFD6ED1AB1A1}" name="stamatopoulos" initials="st" userId="S::stamatopoulos@ewf.be::670591af-0eed-4fdc-ad91-a6f26291cfc4" providerId="AD"/>
  <p188:author id="{15247F64-37B1-A156-C963-F84EF9C2569E}" name=" " initials="" userId=" " providerId="None"/>
  <p188:author id="{0FF4E595-9C08-8F77-0AD9-DB5D8D0C1B18}" name="Eva Sanchis" initials="ES" userId="S::eva.sanchis@ewf.be::1a09200e-7795-461b-a7ed-ddf681dcfecd" providerId="AD"/>
  <p188:author id="{5484F6E2-FC9F-18EE-A67E-49A10C4CDB1B}" name="Adelaide Almeida" initials="AA" userId="S::madealmeida@ewf.be::b5f773a1-81e5-4fe3-aeef-f6da3cb418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BC1"/>
    <a:srgbClr val="F0F7ED"/>
    <a:srgbClr val="FF7414"/>
    <a:srgbClr val="FF7210"/>
    <a:srgbClr val="FBFBFB"/>
    <a:srgbClr val="FE7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62" y="1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commentAuthors" Target="commen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29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05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49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70357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841816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17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42089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139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007736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2585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676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93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3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02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36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819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730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143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53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189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349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113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534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108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534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89f325e8c8_0_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89f325e8c8_0_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560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356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511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302976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46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1"/>
        <p:cNvGrpSpPr/>
        <p:nvPr/>
      </p:nvGrpSpPr>
      <p:grpSpPr>
        <a:xfrm>
          <a:off x="0" y="0"/>
          <a:ext cx="0" cy="0"/>
          <a:chOff x="0" y="0"/>
          <a:chExt cx="0" cy="0"/>
        </a:xfrm>
      </p:grpSpPr>
      <p:sp>
        <p:nvSpPr>
          <p:cNvPr id="3632" name="Google Shape;3632;g89f325e8c8_0_2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3" name="Google Shape;3633;g89f325e8c8_0_2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48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69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31463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951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35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962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473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402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911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g89f325e8c8_0_2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89f325e8c8_0_2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72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34387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37908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904162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831271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126523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783203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511265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6018201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01467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53194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89f325e8c8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89f325e8c8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353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76163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32961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7629230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96182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5723939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787634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1019906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5001605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0221307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9107ef471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9107ef47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672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964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77253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699903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1722808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16199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30536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825683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7181025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986637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105769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679697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0973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677096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123242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6726248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431009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424978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1197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5573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3"/>
        <p:cNvGrpSpPr/>
        <p:nvPr/>
      </p:nvGrpSpPr>
      <p:grpSpPr>
        <a:xfrm>
          <a:off x="0" y="0"/>
          <a:ext cx="0" cy="0"/>
          <a:chOff x="0" y="0"/>
          <a:chExt cx="0" cy="0"/>
        </a:xfrm>
      </p:grpSpPr>
      <p:sp>
        <p:nvSpPr>
          <p:cNvPr id="3954" name="Google Shape;3954;g89f325e8c8_0_4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5" name="Google Shape;3955;g89f325e8c8_0_4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4899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6"/>
        <p:cNvGrpSpPr/>
        <p:nvPr/>
      </p:nvGrpSpPr>
      <p:grpSpPr>
        <a:xfrm>
          <a:off x="0" y="0"/>
          <a:ext cx="0" cy="0"/>
          <a:chOff x="0" y="0"/>
          <a:chExt cx="0" cy="0"/>
        </a:xfrm>
      </p:grpSpPr>
      <p:sp>
        <p:nvSpPr>
          <p:cNvPr id="4027" name="Google Shape;4027;g89f325e8c8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8" name="Google Shape;4028;g89f325e8c8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014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9f325e8c8_0_1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9f325e8c8_0_1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534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p:cSld name="BLANK_1_1">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p:cSld name="CUSTOM_1">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Image">
  <p:cSld name="CUSTOM_2">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cSld name="CUSTOM_3">
    <p:bg>
      <p:bgPr>
        <a:solidFill>
          <a:srgbClr val="F0F7ED"/>
        </a:solidFill>
        <a:effectLst/>
      </p:bgPr>
    </p:bg>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3">
  <p:cSld name="CUSTOM_4">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 Thanks slide" userDrawn="1">
  <p:cSld name="CUSTOM_13">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CUSTOM_14">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4">
  <p:cSld name="CUSTOM_19">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7323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6491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238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extLst>
      <p:ext uri="{BB962C8B-B14F-4D97-AF65-F5344CB8AC3E}">
        <p14:creationId xmlns:p14="http://schemas.microsoft.com/office/powerpoint/2010/main" val="383425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2246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6464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108"/>
        <p:cNvGrpSpPr/>
        <p:nvPr/>
      </p:nvGrpSpPr>
      <p:grpSpPr>
        <a:xfrm>
          <a:off x="0" y="0"/>
          <a:ext cx="0" cy="0"/>
          <a:chOff x="0" y="0"/>
          <a:chExt cx="0" cy="0"/>
        </a:xfrm>
      </p:grpSpPr>
      <p:sp>
        <p:nvSpPr>
          <p:cNvPr id="109" name="Google Shape;109;p8"/>
          <p:cNvSpPr txBox="1">
            <a:spLocks noGrp="1"/>
          </p:cNvSpPr>
          <p:nvPr>
            <p:ph type="title"/>
          </p:nvPr>
        </p:nvSpPr>
        <p:spPr>
          <a:xfrm>
            <a:off x="692850" y="1444238"/>
            <a:ext cx="3816000" cy="1332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5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110" name="Google Shape;110;p8"/>
          <p:cNvSpPr txBox="1">
            <a:spLocks noGrp="1"/>
          </p:cNvSpPr>
          <p:nvPr>
            <p:ph type="subTitle" idx="1"/>
          </p:nvPr>
        </p:nvSpPr>
        <p:spPr>
          <a:xfrm>
            <a:off x="692850" y="2906650"/>
            <a:ext cx="38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9359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extLst>
      <p:ext uri="{BB962C8B-B14F-4D97-AF65-F5344CB8AC3E}">
        <p14:creationId xmlns:p14="http://schemas.microsoft.com/office/powerpoint/2010/main" val="5097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2" name="Google Shape;72;p5"/>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3" name="Google Shape;73;p5"/>
          <p:cNvSpPr txBox="1">
            <a:spLocks noGrp="1"/>
          </p:cNvSpPr>
          <p:nvPr>
            <p:ph type="title"/>
          </p:nvPr>
        </p:nvSpPr>
        <p:spPr>
          <a:xfrm>
            <a:off x="1074150" y="727000"/>
            <a:ext cx="6995700" cy="55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4" name="Google Shape;74;p5"/>
          <p:cNvSpPr txBox="1">
            <a:spLocks noGrp="1"/>
          </p:cNvSpPr>
          <p:nvPr>
            <p:ph type="subTitle" idx="3"/>
          </p:nvPr>
        </p:nvSpPr>
        <p:spPr>
          <a:xfrm>
            <a:off x="161175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75" name="Google Shape;75;p5"/>
          <p:cNvSpPr txBox="1">
            <a:spLocks noGrp="1"/>
          </p:cNvSpPr>
          <p:nvPr>
            <p:ph type="subTitle" idx="4"/>
          </p:nvPr>
        </p:nvSpPr>
        <p:spPr>
          <a:xfrm>
            <a:off x="4787500" y="3110592"/>
            <a:ext cx="2744700" cy="1034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76" name="Google Shape;76;p5"/>
          <p:cNvGrpSpPr/>
          <p:nvPr/>
        </p:nvGrpSpPr>
        <p:grpSpPr>
          <a:xfrm>
            <a:off x="8064617" y="-289891"/>
            <a:ext cx="1717686" cy="1718100"/>
            <a:chOff x="1347125" y="349025"/>
            <a:chExt cx="4978800" cy="4980000"/>
          </a:xfrm>
        </p:grpSpPr>
        <p:sp>
          <p:nvSpPr>
            <p:cNvPr id="77" name="Google Shape;77;p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5"/>
          <p:cNvSpPr/>
          <p:nvPr/>
        </p:nvSpPr>
        <p:spPr>
          <a:xfrm rot="-6727045">
            <a:off x="-210183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136110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71023" y="389085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40307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8"/>
        <p:cNvGrpSpPr/>
        <p:nvPr/>
      </p:nvGrpSpPr>
      <p:grpSpPr>
        <a:xfrm>
          <a:off x="0" y="0"/>
          <a:ext cx="0" cy="0"/>
          <a:chOff x="0" y="0"/>
          <a:chExt cx="0" cy="0"/>
        </a:xfrm>
      </p:grpSpPr>
      <p:sp>
        <p:nvSpPr>
          <p:cNvPr id="169" name="Google Shape;169;p11"/>
          <p:cNvSpPr txBox="1">
            <a:spLocks noGrp="1"/>
          </p:cNvSpPr>
          <p:nvPr>
            <p:ph type="title" hasCustomPrompt="1"/>
          </p:nvPr>
        </p:nvSpPr>
        <p:spPr>
          <a:xfrm>
            <a:off x="311700" y="1785625"/>
            <a:ext cx="8520600" cy="1151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7210"/>
              </a:buClr>
              <a:buSzPts val="12000"/>
              <a:buNone/>
              <a:defRPr sz="7000">
                <a:solidFill>
                  <a:schemeClr val="accent2"/>
                </a:solidFill>
              </a:defRPr>
            </a:lvl1pPr>
            <a:lvl2pPr lvl="1" algn="ctr" rtl="0">
              <a:spcBef>
                <a:spcPts val="0"/>
              </a:spcBef>
              <a:spcAft>
                <a:spcPts val="0"/>
              </a:spcAft>
              <a:buClr>
                <a:srgbClr val="FF7210"/>
              </a:buClr>
              <a:buSzPts val="12000"/>
              <a:buNone/>
              <a:defRPr sz="12000">
                <a:solidFill>
                  <a:srgbClr val="FF7210"/>
                </a:solidFill>
              </a:defRPr>
            </a:lvl2pPr>
            <a:lvl3pPr lvl="2" algn="ctr" rtl="0">
              <a:spcBef>
                <a:spcPts val="0"/>
              </a:spcBef>
              <a:spcAft>
                <a:spcPts val="0"/>
              </a:spcAft>
              <a:buClr>
                <a:srgbClr val="FF7210"/>
              </a:buClr>
              <a:buSzPts val="12000"/>
              <a:buNone/>
              <a:defRPr sz="12000">
                <a:solidFill>
                  <a:srgbClr val="FF7210"/>
                </a:solidFill>
              </a:defRPr>
            </a:lvl3pPr>
            <a:lvl4pPr lvl="3" algn="ctr" rtl="0">
              <a:spcBef>
                <a:spcPts val="0"/>
              </a:spcBef>
              <a:spcAft>
                <a:spcPts val="0"/>
              </a:spcAft>
              <a:buClr>
                <a:srgbClr val="FF7210"/>
              </a:buClr>
              <a:buSzPts val="12000"/>
              <a:buNone/>
              <a:defRPr sz="12000">
                <a:solidFill>
                  <a:srgbClr val="FF7210"/>
                </a:solidFill>
              </a:defRPr>
            </a:lvl4pPr>
            <a:lvl5pPr lvl="4" algn="ctr" rtl="0">
              <a:spcBef>
                <a:spcPts val="0"/>
              </a:spcBef>
              <a:spcAft>
                <a:spcPts val="0"/>
              </a:spcAft>
              <a:buClr>
                <a:srgbClr val="FF7210"/>
              </a:buClr>
              <a:buSzPts val="12000"/>
              <a:buNone/>
              <a:defRPr sz="12000">
                <a:solidFill>
                  <a:srgbClr val="FF7210"/>
                </a:solidFill>
              </a:defRPr>
            </a:lvl5pPr>
            <a:lvl6pPr lvl="5" algn="ctr" rtl="0">
              <a:spcBef>
                <a:spcPts val="0"/>
              </a:spcBef>
              <a:spcAft>
                <a:spcPts val="0"/>
              </a:spcAft>
              <a:buClr>
                <a:srgbClr val="FF7210"/>
              </a:buClr>
              <a:buSzPts val="12000"/>
              <a:buNone/>
              <a:defRPr sz="12000">
                <a:solidFill>
                  <a:srgbClr val="FF7210"/>
                </a:solidFill>
              </a:defRPr>
            </a:lvl6pPr>
            <a:lvl7pPr lvl="6" algn="ctr" rtl="0">
              <a:spcBef>
                <a:spcPts val="0"/>
              </a:spcBef>
              <a:spcAft>
                <a:spcPts val="0"/>
              </a:spcAft>
              <a:buClr>
                <a:srgbClr val="FF7210"/>
              </a:buClr>
              <a:buSzPts val="12000"/>
              <a:buNone/>
              <a:defRPr sz="12000">
                <a:solidFill>
                  <a:srgbClr val="FF7210"/>
                </a:solidFill>
              </a:defRPr>
            </a:lvl7pPr>
            <a:lvl8pPr lvl="7" algn="ctr" rtl="0">
              <a:spcBef>
                <a:spcPts val="0"/>
              </a:spcBef>
              <a:spcAft>
                <a:spcPts val="0"/>
              </a:spcAft>
              <a:buClr>
                <a:srgbClr val="FF7210"/>
              </a:buClr>
              <a:buSzPts val="12000"/>
              <a:buNone/>
              <a:defRPr sz="12000">
                <a:solidFill>
                  <a:srgbClr val="FF7210"/>
                </a:solidFill>
              </a:defRPr>
            </a:lvl8pPr>
            <a:lvl9pPr lvl="8" algn="ctr" rtl="0">
              <a:spcBef>
                <a:spcPts val="0"/>
              </a:spcBef>
              <a:spcAft>
                <a:spcPts val="0"/>
              </a:spcAft>
              <a:buClr>
                <a:srgbClr val="FF7210"/>
              </a:buClr>
              <a:buSzPts val="12000"/>
              <a:buNone/>
              <a:defRPr sz="12000">
                <a:solidFill>
                  <a:srgbClr val="FF7210"/>
                </a:solidFill>
              </a:defRPr>
            </a:lvl9pPr>
          </a:lstStyle>
          <a:p>
            <a:r>
              <a:t>xx%</a:t>
            </a:r>
          </a:p>
        </p:txBody>
      </p:sp>
      <p:sp>
        <p:nvSpPr>
          <p:cNvPr id="170" name="Google Shape;170;p11"/>
          <p:cNvSpPr txBox="1">
            <a:spLocks noGrp="1"/>
          </p:cNvSpPr>
          <p:nvPr>
            <p:ph type="subTitle" idx="1"/>
          </p:nvPr>
        </p:nvSpPr>
        <p:spPr>
          <a:xfrm>
            <a:off x="2512850" y="2825375"/>
            <a:ext cx="4118400" cy="53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171" name="Google Shape;171;p11"/>
          <p:cNvSpPr/>
          <p:nvPr/>
        </p:nvSpPr>
        <p:spPr>
          <a:xfrm>
            <a:off x="7770599" y="-528325"/>
            <a:ext cx="1159500" cy="1159500"/>
          </a:xfrm>
          <a:prstGeom prst="donut">
            <a:avLst>
              <a:gd name="adj" fmla="val 17842"/>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11"/>
          <p:cNvGrpSpPr/>
          <p:nvPr/>
        </p:nvGrpSpPr>
        <p:grpSpPr>
          <a:xfrm>
            <a:off x="-383533" y="3990559"/>
            <a:ext cx="1717686" cy="1718100"/>
            <a:chOff x="1347125" y="349025"/>
            <a:chExt cx="4978800" cy="4980000"/>
          </a:xfrm>
        </p:grpSpPr>
        <p:sp>
          <p:nvSpPr>
            <p:cNvPr id="173" name="Google Shape;173;p1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11"/>
          <p:cNvSpPr/>
          <p:nvPr/>
        </p:nvSpPr>
        <p:spPr>
          <a:xfrm>
            <a:off x="991750" y="3990550"/>
            <a:ext cx="861000" cy="86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154050" y="3357868"/>
            <a:ext cx="324600" cy="324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7189025" y="246022"/>
            <a:ext cx="233400" cy="2334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8853900" y="479424"/>
            <a:ext cx="135600" cy="1356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597254" y="3941480"/>
            <a:ext cx="1702325" cy="1279919"/>
          </a:xfrm>
          <a:prstGeom prst="rect">
            <a:avLst/>
          </a:prstGeom>
        </p:spPr>
      </p:pic>
    </p:spTree>
    <p:extLst>
      <p:ext uri="{BB962C8B-B14F-4D97-AF65-F5344CB8AC3E}">
        <p14:creationId xmlns:p14="http://schemas.microsoft.com/office/powerpoint/2010/main" val="26430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9"/>
        <p:cNvGrpSpPr/>
        <p:nvPr/>
      </p:nvGrpSpPr>
      <p:grpSpPr>
        <a:xfrm>
          <a:off x="0" y="0"/>
          <a:ext cx="0" cy="0"/>
          <a:chOff x="0" y="0"/>
          <a:chExt cx="0" cy="0"/>
        </a:xfrm>
      </p:grpSpPr>
    </p:spTree>
    <p:extLst>
      <p:ext uri="{BB962C8B-B14F-4D97-AF65-F5344CB8AC3E}">
        <p14:creationId xmlns:p14="http://schemas.microsoft.com/office/powerpoint/2010/main" val="3292028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67284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5466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6400" y="4064230"/>
            <a:ext cx="1702325" cy="1279919"/>
          </a:xfrm>
          <a:prstGeom prst="rect">
            <a:avLst/>
          </a:prstGeom>
        </p:spPr>
      </p:pic>
    </p:spTree>
    <p:extLst>
      <p:ext uri="{BB962C8B-B14F-4D97-AF65-F5344CB8AC3E}">
        <p14:creationId xmlns:p14="http://schemas.microsoft.com/office/powerpoint/2010/main" val="8883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mp; three columns ">
  <p:cSld name="Title &amp; three columns ">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73875" y="4079296"/>
            <a:ext cx="1702325" cy="1279919"/>
          </a:xfrm>
          <a:prstGeom prst="rect">
            <a:avLst/>
          </a:prstGeom>
        </p:spPr>
      </p:pic>
    </p:spTree>
    <p:extLst>
      <p:ext uri="{BB962C8B-B14F-4D97-AF65-F5344CB8AC3E}">
        <p14:creationId xmlns:p14="http://schemas.microsoft.com/office/powerpoint/2010/main" val="226792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23556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5222700" y="3172350"/>
            <a:ext cx="3201300" cy="1017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pic>
        <p:nvPicPr>
          <p:cNvPr id="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31716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25691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36100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37559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six columns">
  <p:cSld name="Title &amp; six columns">
    <p:spTree>
      <p:nvGrpSpPr>
        <p:cNvPr id="1" name="Shape 419"/>
        <p:cNvGrpSpPr/>
        <p:nvPr/>
      </p:nvGrpSpPr>
      <p:grpSpPr>
        <a:xfrm>
          <a:off x="0" y="0"/>
          <a:ext cx="0" cy="0"/>
          <a:chOff x="0" y="0"/>
          <a:chExt cx="0" cy="0"/>
        </a:xfrm>
      </p:grpSpPr>
      <p:sp>
        <p:nvSpPr>
          <p:cNvPr id="420" name="Google Shape;420;p22"/>
          <p:cNvSpPr txBox="1">
            <a:spLocks noGrp="1"/>
          </p:cNvSpPr>
          <p:nvPr>
            <p:ph type="title"/>
          </p:nvPr>
        </p:nvSpPr>
        <p:spPr>
          <a:xfrm>
            <a:off x="1074150" y="384048"/>
            <a:ext cx="6995700" cy="85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22"/>
          <p:cNvSpPr txBox="1">
            <a:spLocks noGrp="1"/>
          </p:cNvSpPr>
          <p:nvPr>
            <p:ph type="subTitle" idx="1"/>
          </p:nvPr>
        </p:nvSpPr>
        <p:spPr>
          <a:xfrm>
            <a:off x="725500"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2" name="Google Shape;422;p22"/>
          <p:cNvSpPr txBox="1">
            <a:spLocks noGrp="1"/>
          </p:cNvSpPr>
          <p:nvPr>
            <p:ph type="subTitle" idx="2"/>
          </p:nvPr>
        </p:nvSpPr>
        <p:spPr>
          <a:xfrm>
            <a:off x="3342344"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3" name="Google Shape;423;p22"/>
          <p:cNvSpPr txBox="1">
            <a:spLocks noGrp="1"/>
          </p:cNvSpPr>
          <p:nvPr>
            <p:ph type="subTitle" idx="3"/>
          </p:nvPr>
        </p:nvSpPr>
        <p:spPr>
          <a:xfrm>
            <a:off x="5950075"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4" name="Google Shape;424;p22"/>
          <p:cNvSpPr txBox="1">
            <a:spLocks noGrp="1"/>
          </p:cNvSpPr>
          <p:nvPr>
            <p:ph type="subTitle" idx="4"/>
          </p:nvPr>
        </p:nvSpPr>
        <p:spPr>
          <a:xfrm>
            <a:off x="725488"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5" name="Google Shape;425;p22"/>
          <p:cNvSpPr txBox="1">
            <a:spLocks noGrp="1"/>
          </p:cNvSpPr>
          <p:nvPr>
            <p:ph type="subTitle" idx="5"/>
          </p:nvPr>
        </p:nvSpPr>
        <p:spPr>
          <a:xfrm>
            <a:off x="3342381"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6" name="Google Shape;426;p22"/>
          <p:cNvSpPr txBox="1">
            <a:spLocks noGrp="1"/>
          </p:cNvSpPr>
          <p:nvPr>
            <p:ph type="subTitle" idx="6"/>
          </p:nvPr>
        </p:nvSpPr>
        <p:spPr>
          <a:xfrm>
            <a:off x="5950113"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7" name="Google Shape;427;p22"/>
          <p:cNvSpPr/>
          <p:nvPr/>
        </p:nvSpPr>
        <p:spPr>
          <a:xfrm>
            <a:off x="-2199500" y="-35539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09725" y="282900"/>
            <a:ext cx="162900" cy="162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8556917" y="633909"/>
            <a:ext cx="1717686" cy="1718100"/>
            <a:chOff x="1347125" y="349025"/>
            <a:chExt cx="4978800" cy="4980000"/>
          </a:xfrm>
        </p:grpSpPr>
        <p:sp>
          <p:nvSpPr>
            <p:cNvPr id="430" name="Google Shape;430;p2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2"/>
          <p:cNvSpPr/>
          <p:nvPr/>
        </p:nvSpPr>
        <p:spPr>
          <a:xfrm>
            <a:off x="8845750" y="2085125"/>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txBox="1">
            <a:spLocks noGrp="1"/>
          </p:cNvSpPr>
          <p:nvPr>
            <p:ph type="subTitle" idx="7"/>
          </p:nvPr>
        </p:nvSpPr>
        <p:spPr>
          <a:xfrm>
            <a:off x="736425"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4" name="Google Shape;454;p22"/>
          <p:cNvSpPr txBox="1">
            <a:spLocks noGrp="1"/>
          </p:cNvSpPr>
          <p:nvPr>
            <p:ph type="subTitle" idx="8"/>
          </p:nvPr>
        </p:nvSpPr>
        <p:spPr>
          <a:xfrm>
            <a:off x="3342381"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5" name="Google Shape;455;p22"/>
          <p:cNvSpPr txBox="1">
            <a:spLocks noGrp="1"/>
          </p:cNvSpPr>
          <p:nvPr>
            <p:ph type="subTitle" idx="9"/>
          </p:nvPr>
        </p:nvSpPr>
        <p:spPr>
          <a:xfrm>
            <a:off x="5950100"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6" name="Google Shape;456;p22"/>
          <p:cNvSpPr txBox="1">
            <a:spLocks noGrp="1"/>
          </p:cNvSpPr>
          <p:nvPr>
            <p:ph type="subTitle" idx="13"/>
          </p:nvPr>
        </p:nvSpPr>
        <p:spPr>
          <a:xfrm>
            <a:off x="59501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7" name="Google Shape;457;p22"/>
          <p:cNvSpPr txBox="1">
            <a:spLocks noGrp="1"/>
          </p:cNvSpPr>
          <p:nvPr>
            <p:ph type="subTitle" idx="14"/>
          </p:nvPr>
        </p:nvSpPr>
        <p:spPr>
          <a:xfrm>
            <a:off x="3342381"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8" name="Google Shape;458;p22"/>
          <p:cNvSpPr txBox="1">
            <a:spLocks noGrp="1"/>
          </p:cNvSpPr>
          <p:nvPr>
            <p:ph type="subTitle" idx="15"/>
          </p:nvPr>
        </p:nvSpPr>
        <p:spPr>
          <a:xfrm>
            <a:off x="7255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76987" y="4650463"/>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3271" y="4013354"/>
            <a:ext cx="1702325" cy="1279919"/>
          </a:xfrm>
          <a:prstGeom prst="rect">
            <a:avLst/>
          </a:prstGeom>
        </p:spPr>
      </p:pic>
    </p:spTree>
    <p:extLst>
      <p:ext uri="{BB962C8B-B14F-4D97-AF65-F5344CB8AC3E}">
        <p14:creationId xmlns:p14="http://schemas.microsoft.com/office/powerpoint/2010/main" val="12665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three columns 2">
  <p:cSld name="Title &amp; three columns 2">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59637" y="3992911"/>
            <a:ext cx="1702325" cy="1279919"/>
          </a:xfrm>
          <a:prstGeom prst="rect">
            <a:avLst/>
          </a:prstGeom>
        </p:spPr>
      </p:pic>
    </p:spTree>
    <p:extLst>
      <p:ext uri="{BB962C8B-B14F-4D97-AF65-F5344CB8AC3E}">
        <p14:creationId xmlns:p14="http://schemas.microsoft.com/office/powerpoint/2010/main" val="16791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mp; four columns">
  <p:cSld name="Title &amp; four columns">
    <p:spTree>
      <p:nvGrpSpPr>
        <p:cNvPr id="1" name="Shape 497"/>
        <p:cNvGrpSpPr/>
        <p:nvPr/>
      </p:nvGrpSpPr>
      <p:grpSpPr>
        <a:xfrm>
          <a:off x="0" y="0"/>
          <a:ext cx="0" cy="0"/>
          <a:chOff x="0" y="0"/>
          <a:chExt cx="0" cy="0"/>
        </a:xfrm>
      </p:grpSpPr>
      <p:sp>
        <p:nvSpPr>
          <p:cNvPr id="498" name="Google Shape;498;p24"/>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99" name="Google Shape;499;p24"/>
          <p:cNvSpPr/>
          <p:nvPr/>
        </p:nvSpPr>
        <p:spPr>
          <a:xfrm>
            <a:off x="8633800" y="3918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24"/>
          <p:cNvGrpSpPr/>
          <p:nvPr/>
        </p:nvGrpSpPr>
        <p:grpSpPr>
          <a:xfrm>
            <a:off x="7904117" y="4335609"/>
            <a:ext cx="1717686" cy="1718100"/>
            <a:chOff x="1347125" y="349025"/>
            <a:chExt cx="4978800" cy="4980000"/>
          </a:xfrm>
        </p:grpSpPr>
        <p:sp>
          <p:nvSpPr>
            <p:cNvPr id="501" name="Google Shape;501;p2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4"/>
          <p:cNvSpPr/>
          <p:nvPr/>
        </p:nvSpPr>
        <p:spPr>
          <a:xfrm>
            <a:off x="221800" y="4722600"/>
            <a:ext cx="258300" cy="2583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338550" y="4642350"/>
            <a:ext cx="141600" cy="141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txBox="1">
            <a:spLocks noGrp="1"/>
          </p:cNvSpPr>
          <p:nvPr>
            <p:ph type="subTitle" idx="1"/>
          </p:nvPr>
        </p:nvSpPr>
        <p:spPr>
          <a:xfrm>
            <a:off x="836975" y="1655824"/>
            <a:ext cx="2368500" cy="829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526" name="Google Shape;526;p24"/>
          <p:cNvSpPr txBox="1">
            <a:spLocks noGrp="1"/>
          </p:cNvSpPr>
          <p:nvPr>
            <p:ph type="subTitle" idx="2"/>
          </p:nvPr>
        </p:nvSpPr>
        <p:spPr>
          <a:xfrm>
            <a:off x="5938525" y="1630649"/>
            <a:ext cx="23685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27" name="Google Shape;527;p24"/>
          <p:cNvSpPr txBox="1">
            <a:spLocks noGrp="1"/>
          </p:cNvSpPr>
          <p:nvPr>
            <p:ph type="subTitle" idx="3"/>
          </p:nvPr>
        </p:nvSpPr>
        <p:spPr>
          <a:xfrm>
            <a:off x="5938500" y="3449599"/>
            <a:ext cx="23685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528" name="Google Shape;528;p24"/>
          <p:cNvSpPr txBox="1">
            <a:spLocks noGrp="1"/>
          </p:cNvSpPr>
          <p:nvPr>
            <p:ph type="subTitle" idx="4"/>
          </p:nvPr>
        </p:nvSpPr>
        <p:spPr>
          <a:xfrm>
            <a:off x="837000" y="3449599"/>
            <a:ext cx="2368500" cy="829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lvl1pPr>
            <a:lvl2pPr lvl="1" algn="r" rtl="0">
              <a:spcBef>
                <a:spcPts val="0"/>
              </a:spcBef>
              <a:spcAft>
                <a:spcPts val="0"/>
              </a:spcAft>
              <a:buNone/>
              <a:defRPr sz="1400"/>
            </a:lvl2pPr>
            <a:lvl3pPr lvl="2" algn="r" rtl="0">
              <a:spcBef>
                <a:spcPts val="0"/>
              </a:spcBef>
              <a:spcAft>
                <a:spcPts val="0"/>
              </a:spcAft>
              <a:buNone/>
              <a:defRPr sz="1400"/>
            </a:lvl3pPr>
            <a:lvl4pPr lvl="3" algn="r" rtl="0">
              <a:spcBef>
                <a:spcPts val="0"/>
              </a:spcBef>
              <a:spcAft>
                <a:spcPts val="0"/>
              </a:spcAft>
              <a:buNone/>
              <a:defRPr sz="1400"/>
            </a:lvl4pPr>
            <a:lvl5pPr lvl="4" algn="r" rtl="0">
              <a:spcBef>
                <a:spcPts val="0"/>
              </a:spcBef>
              <a:spcAft>
                <a:spcPts val="0"/>
              </a:spcAft>
              <a:buNone/>
              <a:defRPr sz="1400"/>
            </a:lvl5pPr>
            <a:lvl6pPr lvl="5" algn="r" rtl="0">
              <a:spcBef>
                <a:spcPts val="0"/>
              </a:spcBef>
              <a:spcAft>
                <a:spcPts val="0"/>
              </a:spcAft>
              <a:buNone/>
              <a:defRPr sz="1400"/>
            </a:lvl6pPr>
            <a:lvl7pPr lvl="6" algn="r" rtl="0">
              <a:spcBef>
                <a:spcPts val="0"/>
              </a:spcBef>
              <a:spcAft>
                <a:spcPts val="0"/>
              </a:spcAft>
              <a:buNone/>
              <a:defRPr sz="1400"/>
            </a:lvl7pPr>
            <a:lvl8pPr lvl="7" algn="r" rtl="0">
              <a:spcBef>
                <a:spcPts val="0"/>
              </a:spcBef>
              <a:spcAft>
                <a:spcPts val="0"/>
              </a:spcAft>
              <a:buNone/>
              <a:defRPr sz="1400"/>
            </a:lvl8pPr>
            <a:lvl9pPr lvl="8" algn="r" rtl="0">
              <a:spcBef>
                <a:spcPts val="0"/>
              </a:spcBef>
              <a:spcAft>
                <a:spcPts val="0"/>
              </a:spcAft>
              <a:buNone/>
              <a:defRPr sz="1400"/>
            </a:lvl9pPr>
          </a:lstStyle>
          <a:p>
            <a:endParaRPr/>
          </a:p>
        </p:txBody>
      </p:sp>
      <p:sp>
        <p:nvSpPr>
          <p:cNvPr id="529" name="Google Shape;529;p24"/>
          <p:cNvSpPr txBox="1">
            <a:spLocks noGrp="1"/>
          </p:cNvSpPr>
          <p:nvPr>
            <p:ph type="subTitle" idx="5"/>
          </p:nvPr>
        </p:nvSpPr>
        <p:spPr>
          <a:xfrm>
            <a:off x="836975" y="1319704"/>
            <a:ext cx="23685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700" b="1">
                <a:latin typeface="Roboto"/>
                <a:ea typeface="Roboto"/>
                <a:cs typeface="Roboto"/>
                <a:sym typeface="Roboto"/>
              </a:defRPr>
            </a:lvl1pPr>
            <a:lvl2pPr lvl="1" algn="r" rtl="0">
              <a:spcBef>
                <a:spcPts val="0"/>
              </a:spcBef>
              <a:spcAft>
                <a:spcPts val="0"/>
              </a:spcAft>
              <a:buNone/>
              <a:defRPr sz="1700" b="1">
                <a:latin typeface="Roboto"/>
                <a:ea typeface="Roboto"/>
                <a:cs typeface="Roboto"/>
                <a:sym typeface="Roboto"/>
              </a:defRPr>
            </a:lvl2pPr>
            <a:lvl3pPr lvl="2" algn="r" rtl="0">
              <a:spcBef>
                <a:spcPts val="0"/>
              </a:spcBef>
              <a:spcAft>
                <a:spcPts val="0"/>
              </a:spcAft>
              <a:buNone/>
              <a:defRPr sz="1700" b="1">
                <a:latin typeface="Roboto"/>
                <a:ea typeface="Roboto"/>
                <a:cs typeface="Roboto"/>
                <a:sym typeface="Roboto"/>
              </a:defRPr>
            </a:lvl3pPr>
            <a:lvl4pPr lvl="3" algn="r" rtl="0">
              <a:spcBef>
                <a:spcPts val="0"/>
              </a:spcBef>
              <a:spcAft>
                <a:spcPts val="0"/>
              </a:spcAft>
              <a:buNone/>
              <a:defRPr sz="1700" b="1">
                <a:latin typeface="Roboto"/>
                <a:ea typeface="Roboto"/>
                <a:cs typeface="Roboto"/>
                <a:sym typeface="Roboto"/>
              </a:defRPr>
            </a:lvl4pPr>
            <a:lvl5pPr lvl="4" algn="r" rtl="0">
              <a:spcBef>
                <a:spcPts val="0"/>
              </a:spcBef>
              <a:spcAft>
                <a:spcPts val="0"/>
              </a:spcAft>
              <a:buNone/>
              <a:defRPr sz="1700" b="1">
                <a:latin typeface="Roboto"/>
                <a:ea typeface="Roboto"/>
                <a:cs typeface="Roboto"/>
                <a:sym typeface="Roboto"/>
              </a:defRPr>
            </a:lvl5pPr>
            <a:lvl6pPr lvl="5" algn="r" rtl="0">
              <a:spcBef>
                <a:spcPts val="0"/>
              </a:spcBef>
              <a:spcAft>
                <a:spcPts val="0"/>
              </a:spcAft>
              <a:buNone/>
              <a:defRPr sz="1700" b="1">
                <a:latin typeface="Roboto"/>
                <a:ea typeface="Roboto"/>
                <a:cs typeface="Roboto"/>
                <a:sym typeface="Roboto"/>
              </a:defRPr>
            </a:lvl6pPr>
            <a:lvl7pPr lvl="6" algn="r" rtl="0">
              <a:spcBef>
                <a:spcPts val="0"/>
              </a:spcBef>
              <a:spcAft>
                <a:spcPts val="0"/>
              </a:spcAft>
              <a:buNone/>
              <a:defRPr sz="1700" b="1">
                <a:latin typeface="Roboto"/>
                <a:ea typeface="Roboto"/>
                <a:cs typeface="Roboto"/>
                <a:sym typeface="Roboto"/>
              </a:defRPr>
            </a:lvl7pPr>
            <a:lvl8pPr lvl="7" algn="r" rtl="0">
              <a:spcBef>
                <a:spcPts val="0"/>
              </a:spcBef>
              <a:spcAft>
                <a:spcPts val="0"/>
              </a:spcAft>
              <a:buNone/>
              <a:defRPr sz="1700" b="1">
                <a:latin typeface="Roboto"/>
                <a:ea typeface="Roboto"/>
                <a:cs typeface="Roboto"/>
                <a:sym typeface="Roboto"/>
              </a:defRPr>
            </a:lvl8pPr>
            <a:lvl9pPr lvl="8" algn="r" rtl="0">
              <a:spcBef>
                <a:spcPts val="0"/>
              </a:spcBef>
              <a:spcAft>
                <a:spcPts val="0"/>
              </a:spcAft>
              <a:buNone/>
              <a:defRPr sz="1700" b="1">
                <a:latin typeface="Roboto"/>
                <a:ea typeface="Roboto"/>
                <a:cs typeface="Roboto"/>
                <a:sym typeface="Roboto"/>
              </a:defRPr>
            </a:lvl9pPr>
          </a:lstStyle>
          <a:p>
            <a:endParaRPr/>
          </a:p>
        </p:txBody>
      </p:sp>
      <p:sp>
        <p:nvSpPr>
          <p:cNvPr id="530" name="Google Shape;530;p24"/>
          <p:cNvSpPr txBox="1">
            <a:spLocks noGrp="1"/>
          </p:cNvSpPr>
          <p:nvPr>
            <p:ph type="subTitle" idx="6"/>
          </p:nvPr>
        </p:nvSpPr>
        <p:spPr>
          <a:xfrm>
            <a:off x="5938525" y="1319704"/>
            <a:ext cx="2368500" cy="3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531" name="Google Shape;531;p24"/>
          <p:cNvSpPr txBox="1">
            <a:spLocks noGrp="1"/>
          </p:cNvSpPr>
          <p:nvPr>
            <p:ph type="subTitle" idx="7"/>
          </p:nvPr>
        </p:nvSpPr>
        <p:spPr>
          <a:xfrm>
            <a:off x="5938500" y="3113479"/>
            <a:ext cx="2368500" cy="36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532" name="Google Shape;532;p24"/>
          <p:cNvSpPr txBox="1">
            <a:spLocks noGrp="1"/>
          </p:cNvSpPr>
          <p:nvPr>
            <p:ph type="subTitle" idx="8"/>
          </p:nvPr>
        </p:nvSpPr>
        <p:spPr>
          <a:xfrm>
            <a:off x="837000" y="3113479"/>
            <a:ext cx="23685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700" b="1">
                <a:latin typeface="Roboto"/>
                <a:ea typeface="Roboto"/>
                <a:cs typeface="Roboto"/>
                <a:sym typeface="Roboto"/>
              </a:defRPr>
            </a:lvl1pPr>
            <a:lvl2pPr lvl="1" algn="r" rtl="0">
              <a:spcBef>
                <a:spcPts val="0"/>
              </a:spcBef>
              <a:spcAft>
                <a:spcPts val="0"/>
              </a:spcAft>
              <a:buNone/>
              <a:defRPr sz="1700" b="1">
                <a:latin typeface="Roboto"/>
                <a:ea typeface="Roboto"/>
                <a:cs typeface="Roboto"/>
                <a:sym typeface="Roboto"/>
              </a:defRPr>
            </a:lvl2pPr>
            <a:lvl3pPr lvl="2" algn="r" rtl="0">
              <a:spcBef>
                <a:spcPts val="0"/>
              </a:spcBef>
              <a:spcAft>
                <a:spcPts val="0"/>
              </a:spcAft>
              <a:buNone/>
              <a:defRPr sz="1700" b="1">
                <a:latin typeface="Roboto"/>
                <a:ea typeface="Roboto"/>
                <a:cs typeface="Roboto"/>
                <a:sym typeface="Roboto"/>
              </a:defRPr>
            </a:lvl3pPr>
            <a:lvl4pPr lvl="3" algn="r" rtl="0">
              <a:spcBef>
                <a:spcPts val="0"/>
              </a:spcBef>
              <a:spcAft>
                <a:spcPts val="0"/>
              </a:spcAft>
              <a:buNone/>
              <a:defRPr sz="1700" b="1">
                <a:latin typeface="Roboto"/>
                <a:ea typeface="Roboto"/>
                <a:cs typeface="Roboto"/>
                <a:sym typeface="Roboto"/>
              </a:defRPr>
            </a:lvl4pPr>
            <a:lvl5pPr lvl="4" algn="r" rtl="0">
              <a:spcBef>
                <a:spcPts val="0"/>
              </a:spcBef>
              <a:spcAft>
                <a:spcPts val="0"/>
              </a:spcAft>
              <a:buNone/>
              <a:defRPr sz="1700" b="1">
                <a:latin typeface="Roboto"/>
                <a:ea typeface="Roboto"/>
                <a:cs typeface="Roboto"/>
                <a:sym typeface="Roboto"/>
              </a:defRPr>
            </a:lvl5pPr>
            <a:lvl6pPr lvl="5" algn="r" rtl="0">
              <a:spcBef>
                <a:spcPts val="0"/>
              </a:spcBef>
              <a:spcAft>
                <a:spcPts val="0"/>
              </a:spcAft>
              <a:buNone/>
              <a:defRPr sz="1700" b="1">
                <a:latin typeface="Roboto"/>
                <a:ea typeface="Roboto"/>
                <a:cs typeface="Roboto"/>
                <a:sym typeface="Roboto"/>
              </a:defRPr>
            </a:lvl6pPr>
            <a:lvl7pPr lvl="6" algn="r" rtl="0">
              <a:spcBef>
                <a:spcPts val="0"/>
              </a:spcBef>
              <a:spcAft>
                <a:spcPts val="0"/>
              </a:spcAft>
              <a:buNone/>
              <a:defRPr sz="1700" b="1">
                <a:latin typeface="Roboto"/>
                <a:ea typeface="Roboto"/>
                <a:cs typeface="Roboto"/>
                <a:sym typeface="Roboto"/>
              </a:defRPr>
            </a:lvl7pPr>
            <a:lvl8pPr lvl="7" algn="r" rtl="0">
              <a:spcBef>
                <a:spcPts val="0"/>
              </a:spcBef>
              <a:spcAft>
                <a:spcPts val="0"/>
              </a:spcAft>
              <a:buNone/>
              <a:defRPr sz="1700" b="1">
                <a:latin typeface="Roboto"/>
                <a:ea typeface="Roboto"/>
                <a:cs typeface="Roboto"/>
                <a:sym typeface="Roboto"/>
              </a:defRPr>
            </a:lvl8pPr>
            <a:lvl9pPr lvl="8" algn="r" rtl="0">
              <a:spcBef>
                <a:spcPts val="0"/>
              </a:spcBef>
              <a:spcAft>
                <a:spcPts val="0"/>
              </a:spcAft>
              <a:buNone/>
              <a:defRPr sz="1700" b="1">
                <a:latin typeface="Roboto"/>
                <a:ea typeface="Roboto"/>
                <a:cs typeface="Roboto"/>
                <a:sym typeface="Roboto"/>
              </a:defRPr>
            </a:lvl9pPr>
          </a:lstStyle>
          <a:p>
            <a:endParaRPr/>
          </a:p>
        </p:txBody>
      </p:sp>
      <p:pic>
        <p:nvPicPr>
          <p:cNvPr id="3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22542" y="-83845"/>
            <a:ext cx="1702325" cy="1279919"/>
          </a:xfrm>
          <a:prstGeom prst="rect">
            <a:avLst/>
          </a:prstGeom>
        </p:spPr>
      </p:pic>
    </p:spTree>
    <p:extLst>
      <p:ext uri="{BB962C8B-B14F-4D97-AF65-F5344CB8AC3E}">
        <p14:creationId xmlns:p14="http://schemas.microsoft.com/office/powerpoint/2010/main" val="4715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 Thanks slide" userDrawn="1">
  <p:cSld name=" Thanks slide">
    <p:bg>
      <p:bgPr>
        <a:solidFill>
          <a:schemeClr val="accent1"/>
        </a:solidFill>
        <a:effectLst/>
      </p:bgPr>
    </p:bg>
    <p:spTree>
      <p:nvGrpSpPr>
        <p:cNvPr id="1" name="Shape 579"/>
        <p:cNvGrpSpPr/>
        <p:nvPr/>
      </p:nvGrpSpPr>
      <p:grpSpPr>
        <a:xfrm>
          <a:off x="0" y="0"/>
          <a:ext cx="0" cy="0"/>
          <a:chOff x="0" y="0"/>
          <a:chExt cx="0" cy="0"/>
        </a:xfrm>
      </p:grpSpPr>
      <p:sp>
        <p:nvSpPr>
          <p:cNvPr id="580" name="Google Shape;580;p29"/>
          <p:cNvSpPr/>
          <p:nvPr/>
        </p:nvSpPr>
        <p:spPr>
          <a:xfrm>
            <a:off x="-936625" y="859450"/>
            <a:ext cx="3151800" cy="31518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29388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582" name="Google Shape;582;p29"/>
          <p:cNvGrpSpPr/>
          <p:nvPr/>
        </p:nvGrpSpPr>
        <p:grpSpPr>
          <a:xfrm>
            <a:off x="1283282" y="788704"/>
            <a:ext cx="781174" cy="781362"/>
            <a:chOff x="1347125" y="349025"/>
            <a:chExt cx="4978800" cy="4980000"/>
          </a:xfrm>
        </p:grpSpPr>
        <p:sp>
          <p:nvSpPr>
            <p:cNvPr id="583" name="Google Shape;583;p2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 name="Google Shape;605;p29"/>
          <p:cNvSpPr txBox="1">
            <a:spLocks noGrp="1"/>
          </p:cNvSpPr>
          <p:nvPr>
            <p:ph type="title"/>
          </p:nvPr>
        </p:nvSpPr>
        <p:spPr>
          <a:xfrm>
            <a:off x="2234125" y="2150850"/>
            <a:ext cx="5679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0F7ED"/>
              </a:buClr>
              <a:buSzPts val="4000"/>
              <a:buNone/>
              <a:defRPr sz="4400">
                <a:solidFill>
                  <a:srgbClr val="F0F7ED"/>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5342502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08"/>
        <p:cNvGrpSpPr/>
        <p:nvPr/>
      </p:nvGrpSpPr>
      <p:grpSpPr>
        <a:xfrm>
          <a:off x="0" y="0"/>
          <a:ext cx="0" cy="0"/>
          <a:chOff x="0" y="0"/>
          <a:chExt cx="0" cy="0"/>
        </a:xfrm>
      </p:grpSpPr>
      <p:sp>
        <p:nvSpPr>
          <p:cNvPr id="609" name="Google Shape;609;p30"/>
          <p:cNvSpPr/>
          <p:nvPr/>
        </p:nvSpPr>
        <p:spPr>
          <a:xfrm>
            <a:off x="-1441968" y="632603"/>
            <a:ext cx="3764100" cy="37641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10" name="Google Shape;610;p30"/>
          <p:cNvGrpSpPr/>
          <p:nvPr/>
        </p:nvGrpSpPr>
        <p:grpSpPr>
          <a:xfrm>
            <a:off x="1335868" y="686194"/>
            <a:ext cx="650729" cy="650886"/>
            <a:chOff x="1347125" y="349025"/>
            <a:chExt cx="4978800" cy="4980000"/>
          </a:xfrm>
        </p:grpSpPr>
        <p:sp>
          <p:nvSpPr>
            <p:cNvPr id="611" name="Google Shape;611;p3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30"/>
          <p:cNvSpPr/>
          <p:nvPr/>
        </p:nvSpPr>
        <p:spPr>
          <a:xfrm>
            <a:off x="246147" y="3433400"/>
            <a:ext cx="501000" cy="50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txBox="1">
            <a:spLocks noGrp="1"/>
          </p:cNvSpPr>
          <p:nvPr>
            <p:ph type="title"/>
          </p:nvPr>
        </p:nvSpPr>
        <p:spPr>
          <a:xfrm>
            <a:off x="2417725" y="1959488"/>
            <a:ext cx="5679300" cy="1035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5" name="Google Shape;635;p30"/>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36" name="Google Shape;636;p30"/>
          <p:cNvSpPr/>
          <p:nvPr/>
        </p:nvSpPr>
        <p:spPr>
          <a:xfrm>
            <a:off x="602498" y="3698775"/>
            <a:ext cx="235500" cy="2355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599150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reserve="1">
  <p:cSld name="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02796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4">
  <p:cSld name="Only title 4">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extLst>
      <p:ext uri="{BB962C8B-B14F-4D97-AF65-F5344CB8AC3E}">
        <p14:creationId xmlns:p14="http://schemas.microsoft.com/office/powerpoint/2010/main" val="1301511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mp; text 3">
  <p:cSld name="Title &amp; text 3">
    <p:spTree>
      <p:nvGrpSpPr>
        <p:cNvPr id="1" name="Shape 753"/>
        <p:cNvGrpSpPr/>
        <p:nvPr/>
      </p:nvGrpSpPr>
      <p:grpSpPr>
        <a:xfrm>
          <a:off x="0" y="0"/>
          <a:ext cx="0" cy="0"/>
          <a:chOff x="0" y="0"/>
          <a:chExt cx="0" cy="0"/>
        </a:xfrm>
      </p:grpSpPr>
      <p:sp>
        <p:nvSpPr>
          <p:cNvPr id="754" name="Google Shape;754;p34"/>
          <p:cNvSpPr txBox="1">
            <a:spLocks noGrp="1"/>
          </p:cNvSpPr>
          <p:nvPr>
            <p:ph type="title"/>
          </p:nvPr>
        </p:nvSpPr>
        <p:spPr>
          <a:xfrm>
            <a:off x="720000" y="1941300"/>
            <a:ext cx="3294000" cy="1260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755" name="Google Shape;755;p34"/>
          <p:cNvSpPr txBox="1">
            <a:spLocks noGrp="1"/>
          </p:cNvSpPr>
          <p:nvPr>
            <p:ph type="subTitle" idx="1"/>
          </p:nvPr>
        </p:nvSpPr>
        <p:spPr>
          <a:xfrm>
            <a:off x="5089025" y="989700"/>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6" name="Google Shape;756;p34"/>
          <p:cNvSpPr txBox="1">
            <a:spLocks noGrp="1"/>
          </p:cNvSpPr>
          <p:nvPr>
            <p:ph type="subTitle" idx="2"/>
          </p:nvPr>
        </p:nvSpPr>
        <p:spPr>
          <a:xfrm>
            <a:off x="5089025" y="1881275"/>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7" name="Google Shape;757;p34"/>
          <p:cNvSpPr txBox="1">
            <a:spLocks noGrp="1"/>
          </p:cNvSpPr>
          <p:nvPr>
            <p:ph type="subTitle" idx="3"/>
          </p:nvPr>
        </p:nvSpPr>
        <p:spPr>
          <a:xfrm>
            <a:off x="5089025" y="2757013"/>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58" name="Google Shape;758;p34"/>
          <p:cNvSpPr txBox="1">
            <a:spLocks noGrp="1"/>
          </p:cNvSpPr>
          <p:nvPr>
            <p:ph type="subTitle" idx="4"/>
          </p:nvPr>
        </p:nvSpPr>
        <p:spPr>
          <a:xfrm>
            <a:off x="5089025" y="3722200"/>
            <a:ext cx="23883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grpSp>
        <p:nvGrpSpPr>
          <p:cNvPr id="759" name="Google Shape;759;p34"/>
          <p:cNvGrpSpPr/>
          <p:nvPr/>
        </p:nvGrpSpPr>
        <p:grpSpPr>
          <a:xfrm>
            <a:off x="8010979" y="-524141"/>
            <a:ext cx="1717686" cy="1718100"/>
            <a:chOff x="1347125" y="349025"/>
            <a:chExt cx="4978800" cy="4980000"/>
          </a:xfrm>
        </p:grpSpPr>
        <p:sp>
          <p:nvSpPr>
            <p:cNvPr id="760" name="Google Shape;760;p3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34"/>
          <p:cNvSpPr/>
          <p:nvPr/>
        </p:nvSpPr>
        <p:spPr>
          <a:xfrm>
            <a:off x="8665988" y="540000"/>
            <a:ext cx="861000" cy="8610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7434013" y="172593"/>
            <a:ext cx="324600" cy="324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46526" y="4003900"/>
            <a:ext cx="1702325" cy="1279919"/>
          </a:xfrm>
          <a:prstGeom prst="rect">
            <a:avLst/>
          </a:prstGeom>
        </p:spPr>
      </p:pic>
    </p:spTree>
    <p:extLst>
      <p:ext uri="{BB962C8B-B14F-4D97-AF65-F5344CB8AC3E}">
        <p14:creationId xmlns:p14="http://schemas.microsoft.com/office/powerpoint/2010/main" val="17784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mp; text 4">
  <p:cSld name="Title &amp; text 4">
    <p:spTree>
      <p:nvGrpSpPr>
        <p:cNvPr id="1" name="Shape 786"/>
        <p:cNvGrpSpPr/>
        <p:nvPr/>
      </p:nvGrpSpPr>
      <p:grpSpPr>
        <a:xfrm>
          <a:off x="0" y="0"/>
          <a:ext cx="0" cy="0"/>
          <a:chOff x="0" y="0"/>
          <a:chExt cx="0" cy="0"/>
        </a:xfrm>
      </p:grpSpPr>
      <p:sp>
        <p:nvSpPr>
          <p:cNvPr id="787" name="Google Shape;787;p35"/>
          <p:cNvSpPr txBox="1">
            <a:spLocks noGrp="1"/>
          </p:cNvSpPr>
          <p:nvPr>
            <p:ph type="title"/>
          </p:nvPr>
        </p:nvSpPr>
        <p:spPr>
          <a:xfrm>
            <a:off x="761000" y="869570"/>
            <a:ext cx="7809300" cy="513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88" name="Google Shape;788;p35"/>
          <p:cNvSpPr txBox="1">
            <a:spLocks noGrp="1"/>
          </p:cNvSpPr>
          <p:nvPr>
            <p:ph type="subTitle" idx="1"/>
          </p:nvPr>
        </p:nvSpPr>
        <p:spPr>
          <a:xfrm>
            <a:off x="1074150" y="18298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89" name="Google Shape;789;p35"/>
          <p:cNvSpPr txBox="1">
            <a:spLocks noGrp="1"/>
          </p:cNvSpPr>
          <p:nvPr>
            <p:ph type="subTitle" idx="2"/>
          </p:nvPr>
        </p:nvSpPr>
        <p:spPr>
          <a:xfrm>
            <a:off x="1074150" y="2953645"/>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0" name="Google Shape;790;p35"/>
          <p:cNvSpPr txBox="1">
            <a:spLocks noGrp="1"/>
          </p:cNvSpPr>
          <p:nvPr>
            <p:ph type="subTitle" idx="3"/>
          </p:nvPr>
        </p:nvSpPr>
        <p:spPr>
          <a:xfrm>
            <a:off x="1074150" y="3515519"/>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1" name="Google Shape;791;p35"/>
          <p:cNvSpPr txBox="1">
            <a:spLocks noGrp="1"/>
          </p:cNvSpPr>
          <p:nvPr>
            <p:ph type="subTitle" idx="4"/>
          </p:nvPr>
        </p:nvSpPr>
        <p:spPr>
          <a:xfrm>
            <a:off x="1074150" y="4077393"/>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2" name="Google Shape;792;p35"/>
          <p:cNvSpPr txBox="1">
            <a:spLocks noGrp="1"/>
          </p:cNvSpPr>
          <p:nvPr>
            <p:ph type="subTitle" idx="5"/>
          </p:nvPr>
        </p:nvSpPr>
        <p:spPr>
          <a:xfrm>
            <a:off x="1074150" y="2391770"/>
            <a:ext cx="42639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8"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9"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19137" y="-153399"/>
            <a:ext cx="1702325" cy="1279919"/>
          </a:xfrm>
          <a:prstGeom prst="rect">
            <a:avLst/>
          </a:prstGeom>
        </p:spPr>
      </p:pic>
    </p:spTree>
    <p:extLst>
      <p:ext uri="{BB962C8B-B14F-4D97-AF65-F5344CB8AC3E}">
        <p14:creationId xmlns:p14="http://schemas.microsoft.com/office/powerpoint/2010/main" val="32633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mp; two columns 2">
  <p:cSld name="Title &amp; two columns 2">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49654" y="-98751"/>
            <a:ext cx="1702325" cy="1279919"/>
          </a:xfrm>
          <a:prstGeom prst="rect">
            <a:avLst/>
          </a:prstGeom>
        </p:spPr>
      </p:pic>
    </p:spTree>
    <p:extLst>
      <p:ext uri="{BB962C8B-B14F-4D97-AF65-F5344CB8AC3E}">
        <p14:creationId xmlns:p14="http://schemas.microsoft.com/office/powerpoint/2010/main" val="689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mp; body 2">
  <p:cSld name="Title &amp; body 2">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77308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802"/>
        <p:cNvGrpSpPr/>
        <p:nvPr/>
      </p:nvGrpSpPr>
      <p:grpSpPr>
        <a:xfrm>
          <a:off x="0" y="0"/>
          <a:ext cx="0" cy="0"/>
          <a:chOff x="0" y="0"/>
          <a:chExt cx="0" cy="0"/>
        </a:xfrm>
      </p:grpSpPr>
      <p:sp>
        <p:nvSpPr>
          <p:cNvPr id="803" name="Google Shape;803;p38"/>
          <p:cNvSpPr txBox="1">
            <a:spLocks noGrp="1"/>
          </p:cNvSpPr>
          <p:nvPr>
            <p:ph type="title"/>
          </p:nvPr>
        </p:nvSpPr>
        <p:spPr>
          <a:xfrm>
            <a:off x="1074142" y="5400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804" name="Google Shape;804;p38"/>
          <p:cNvGrpSpPr/>
          <p:nvPr/>
        </p:nvGrpSpPr>
        <p:grpSpPr>
          <a:xfrm>
            <a:off x="8069842" y="4006534"/>
            <a:ext cx="1717686" cy="1718100"/>
            <a:chOff x="1347125" y="349025"/>
            <a:chExt cx="4978800" cy="4980000"/>
          </a:xfrm>
        </p:grpSpPr>
        <p:sp>
          <p:nvSpPr>
            <p:cNvPr id="805" name="Google Shape;805;p38"/>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8"/>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8"/>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8"/>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8"/>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8"/>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8"/>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8"/>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8"/>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8"/>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8"/>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8"/>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8"/>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8"/>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8"/>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8"/>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38"/>
          <p:cNvGrpSpPr/>
          <p:nvPr/>
        </p:nvGrpSpPr>
        <p:grpSpPr>
          <a:xfrm>
            <a:off x="-40261" y="-268502"/>
            <a:ext cx="760263" cy="760446"/>
            <a:chOff x="1347125" y="349025"/>
            <a:chExt cx="4978800" cy="4980000"/>
          </a:xfrm>
        </p:grpSpPr>
        <p:sp>
          <p:nvSpPr>
            <p:cNvPr id="828" name="Google Shape;828;p38"/>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8"/>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8"/>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8"/>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8"/>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8"/>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8"/>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8"/>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8"/>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8"/>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8"/>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8"/>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8"/>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8"/>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8"/>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8"/>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8"/>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8"/>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8"/>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8"/>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38"/>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8"/>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181168" y="62756"/>
            <a:ext cx="1804088" cy="451696"/>
          </a:xfrm>
          <a:prstGeom prst="rect">
            <a:avLst/>
          </a:prstGeom>
        </p:spPr>
      </p:pic>
      <p:pic>
        <p:nvPicPr>
          <p:cNvPr id="5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extLst>
      <p:ext uri="{BB962C8B-B14F-4D97-AF65-F5344CB8AC3E}">
        <p14:creationId xmlns:p14="http://schemas.microsoft.com/office/powerpoint/2010/main" val="189624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a:stretch>
            <a:fillRect/>
          </a:stretch>
        </p:blipFill>
        <p:spPr>
          <a:xfrm>
            <a:off x="299371" y="188151"/>
            <a:ext cx="1804088" cy="45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
        <p:cNvGrpSpPr/>
        <p:nvPr/>
      </p:nvGrpSpPr>
      <p:grpSpPr>
        <a:xfrm>
          <a:off x="0" y="0"/>
          <a:ext cx="0" cy="0"/>
          <a:chOff x="0" y="0"/>
          <a:chExt cx="0" cy="0"/>
        </a:xfrm>
      </p:grpSpPr>
      <p:grpSp>
        <p:nvGrpSpPr>
          <p:cNvPr id="117" name="Google Shape;117;p10"/>
          <p:cNvGrpSpPr/>
          <p:nvPr/>
        </p:nvGrpSpPr>
        <p:grpSpPr>
          <a:xfrm>
            <a:off x="8064617" y="361184"/>
            <a:ext cx="1717686" cy="1718100"/>
            <a:chOff x="1347125" y="349025"/>
            <a:chExt cx="4978800" cy="4980000"/>
          </a:xfrm>
        </p:grpSpPr>
        <p:sp>
          <p:nvSpPr>
            <p:cNvPr id="118" name="Google Shape;118;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0"/>
          <p:cNvSpPr/>
          <p:nvPr/>
        </p:nvSpPr>
        <p:spPr>
          <a:xfrm>
            <a:off x="-1925625" y="-2803700"/>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0"/>
          <p:cNvGrpSpPr/>
          <p:nvPr/>
        </p:nvGrpSpPr>
        <p:grpSpPr>
          <a:xfrm>
            <a:off x="441939" y="198398"/>
            <a:ext cx="760263" cy="760446"/>
            <a:chOff x="1347125" y="349025"/>
            <a:chExt cx="4978800" cy="4980000"/>
          </a:xfrm>
        </p:grpSpPr>
        <p:sp>
          <p:nvSpPr>
            <p:cNvPr id="142" name="Google Shape;142;p1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0"/>
          <p:cNvSpPr/>
          <p:nvPr/>
        </p:nvSpPr>
        <p:spPr>
          <a:xfrm>
            <a:off x="-98275" y="1604525"/>
            <a:ext cx="258300" cy="2583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49100" y="1230525"/>
            <a:ext cx="159900" cy="159900"/>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txBox="1">
            <a:spLocks noGrp="1"/>
          </p:cNvSpPr>
          <p:nvPr>
            <p:ph type="title"/>
          </p:nvPr>
        </p:nvSpPr>
        <p:spPr>
          <a:xfrm>
            <a:off x="2371050" y="2876275"/>
            <a:ext cx="4401900" cy="369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accent5"/>
                </a:solidFill>
              </a:defRPr>
            </a:lvl1pPr>
            <a:lvl2pPr lvl="1" algn="r" rtl="0">
              <a:spcBef>
                <a:spcPts val="0"/>
              </a:spcBef>
              <a:spcAft>
                <a:spcPts val="0"/>
              </a:spcAft>
              <a:buNone/>
              <a:defRPr sz="2700">
                <a:solidFill>
                  <a:schemeClr val="accent5"/>
                </a:solidFill>
              </a:defRPr>
            </a:lvl2pPr>
            <a:lvl3pPr lvl="2" algn="r" rtl="0">
              <a:spcBef>
                <a:spcPts val="0"/>
              </a:spcBef>
              <a:spcAft>
                <a:spcPts val="0"/>
              </a:spcAft>
              <a:buNone/>
              <a:defRPr sz="2700">
                <a:solidFill>
                  <a:schemeClr val="accent5"/>
                </a:solidFill>
              </a:defRPr>
            </a:lvl3pPr>
            <a:lvl4pPr lvl="3" algn="r" rtl="0">
              <a:spcBef>
                <a:spcPts val="0"/>
              </a:spcBef>
              <a:spcAft>
                <a:spcPts val="0"/>
              </a:spcAft>
              <a:buNone/>
              <a:defRPr sz="2700">
                <a:solidFill>
                  <a:schemeClr val="accent5"/>
                </a:solidFill>
              </a:defRPr>
            </a:lvl4pPr>
            <a:lvl5pPr lvl="4" algn="r" rtl="0">
              <a:spcBef>
                <a:spcPts val="0"/>
              </a:spcBef>
              <a:spcAft>
                <a:spcPts val="0"/>
              </a:spcAft>
              <a:buNone/>
              <a:defRPr sz="2700">
                <a:solidFill>
                  <a:schemeClr val="accent5"/>
                </a:solidFill>
              </a:defRPr>
            </a:lvl5pPr>
            <a:lvl6pPr lvl="5" algn="r" rtl="0">
              <a:spcBef>
                <a:spcPts val="0"/>
              </a:spcBef>
              <a:spcAft>
                <a:spcPts val="0"/>
              </a:spcAft>
              <a:buNone/>
              <a:defRPr sz="2700">
                <a:solidFill>
                  <a:schemeClr val="accent5"/>
                </a:solidFill>
              </a:defRPr>
            </a:lvl6pPr>
            <a:lvl7pPr lvl="6" algn="r" rtl="0">
              <a:spcBef>
                <a:spcPts val="0"/>
              </a:spcBef>
              <a:spcAft>
                <a:spcPts val="0"/>
              </a:spcAft>
              <a:buNone/>
              <a:defRPr sz="2700">
                <a:solidFill>
                  <a:schemeClr val="accent5"/>
                </a:solidFill>
              </a:defRPr>
            </a:lvl7pPr>
            <a:lvl8pPr lvl="7" algn="r" rtl="0">
              <a:spcBef>
                <a:spcPts val="0"/>
              </a:spcBef>
              <a:spcAft>
                <a:spcPts val="0"/>
              </a:spcAft>
              <a:buNone/>
              <a:defRPr sz="2700">
                <a:solidFill>
                  <a:schemeClr val="accent5"/>
                </a:solidFill>
              </a:defRPr>
            </a:lvl8pPr>
            <a:lvl9pPr lvl="8" algn="r" rtl="0">
              <a:spcBef>
                <a:spcPts val="0"/>
              </a:spcBef>
              <a:spcAft>
                <a:spcPts val="0"/>
              </a:spcAft>
              <a:buNone/>
              <a:defRPr sz="2700">
                <a:solidFill>
                  <a:schemeClr val="accent5"/>
                </a:solidFill>
              </a:defRPr>
            </a:lvl9pPr>
          </a:lstStyle>
          <a:p>
            <a:endParaRPr/>
          </a:p>
        </p:txBody>
      </p:sp>
      <p:sp>
        <p:nvSpPr>
          <p:cNvPr id="167" name="Google Shape;167;p10"/>
          <p:cNvSpPr txBox="1">
            <a:spLocks noGrp="1"/>
          </p:cNvSpPr>
          <p:nvPr>
            <p:ph type="subTitle" idx="1"/>
          </p:nvPr>
        </p:nvSpPr>
        <p:spPr>
          <a:xfrm>
            <a:off x="2370975" y="1847925"/>
            <a:ext cx="4401900" cy="90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a:lvl1pPr>
            <a:lvl2pPr lvl="1" rtl="0">
              <a:spcBef>
                <a:spcPts val="0"/>
              </a:spcBef>
              <a:spcAft>
                <a:spcPts val="0"/>
              </a:spcAft>
              <a:buNone/>
              <a:defRPr sz="1700"/>
            </a:lvl2pPr>
            <a:lvl3pPr lvl="2" rtl="0">
              <a:spcBef>
                <a:spcPts val="0"/>
              </a:spcBef>
              <a:spcAft>
                <a:spcPts val="0"/>
              </a:spcAft>
              <a:buNone/>
              <a:defRPr sz="1700"/>
            </a:lvl3pPr>
            <a:lvl4pPr lvl="3" rtl="0">
              <a:spcBef>
                <a:spcPts val="0"/>
              </a:spcBef>
              <a:spcAft>
                <a:spcPts val="0"/>
              </a:spcAft>
              <a:buNone/>
              <a:defRPr sz="1700"/>
            </a:lvl4pPr>
            <a:lvl5pPr lvl="4" rtl="0">
              <a:spcBef>
                <a:spcPts val="0"/>
              </a:spcBef>
              <a:spcAft>
                <a:spcPts val="0"/>
              </a:spcAft>
              <a:buNone/>
              <a:defRPr sz="1700"/>
            </a:lvl5pPr>
            <a:lvl6pPr lvl="5" rtl="0">
              <a:spcBef>
                <a:spcPts val="0"/>
              </a:spcBef>
              <a:spcAft>
                <a:spcPts val="0"/>
              </a:spcAft>
              <a:buNone/>
              <a:defRPr sz="1700"/>
            </a:lvl6pPr>
            <a:lvl7pPr lvl="6" rtl="0">
              <a:spcBef>
                <a:spcPts val="0"/>
              </a:spcBef>
              <a:spcAft>
                <a:spcPts val="0"/>
              </a:spcAft>
              <a:buNone/>
              <a:defRPr sz="1700"/>
            </a:lvl7pPr>
            <a:lvl8pPr lvl="7" rtl="0">
              <a:spcBef>
                <a:spcPts val="0"/>
              </a:spcBef>
              <a:spcAft>
                <a:spcPts val="0"/>
              </a:spcAft>
              <a:buNone/>
              <a:defRPr sz="1700"/>
            </a:lvl8pPr>
            <a:lvl9pPr lvl="8" rtl="0">
              <a:spcBef>
                <a:spcPts val="0"/>
              </a:spcBef>
              <a:spcAft>
                <a:spcPts val="0"/>
              </a:spcAft>
              <a:buNone/>
              <a:defRPr sz="17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7215651" y="4541076"/>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9" r:id="rId8"/>
    <p:sldLayoutId id="2147483660" r:id="rId9"/>
    <p:sldLayoutId id="2147483661" r:id="rId10"/>
    <p:sldLayoutId id="2147483663" r:id="rId11"/>
    <p:sldLayoutId id="2147483664" r:id="rId12"/>
    <p:sldLayoutId id="2147483665" r:id="rId13"/>
    <p:sldLayoutId id="2147483688" r:id="rId14"/>
    <p:sldLayoutId id="2147483666" r:id="rId15"/>
    <p:sldLayoutId id="2147483675" r:id="rId16"/>
    <p:sldLayoutId id="2147483676" r:id="rId17"/>
    <p:sldLayoutId id="2147483687" r:id="rId18"/>
    <p:sldLayoutId id="2147483679" r:id="rId19"/>
    <p:sldLayoutId id="2147483681" r:id="rId20"/>
    <p:sldLayoutId id="2147483683" r:id="rId21"/>
    <p:sldLayoutId id="214748368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extLst>
      <p:ext uri="{BB962C8B-B14F-4D97-AF65-F5344CB8AC3E}">
        <p14:creationId xmlns:p14="http://schemas.microsoft.com/office/powerpoint/2010/main" val="2783711850"/>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video" Target="https://www.youtube.com/embed/rkUILe3zv98" TargetMode="External"/><Relationship Id="rId5" Type="http://schemas.openxmlformats.org/officeDocument/2006/relationships/image" Target="../media/image12.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ideo" Target="https://www.youtube.com/embed/vdIBC7C6r80?start=1&amp;feature=oembed"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https://www.youtube.com/embed/f3XllSQ8DJ0?feature=oembed"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https://www.youtube.com/embed/N0vWlK1XQA4?start=12&amp;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video" Target="https://www.youtube.com/embed/ruvRijM7f50" TargetMode="External"/><Relationship Id="rId5" Type="http://schemas.openxmlformats.org/officeDocument/2006/relationships/image" Target="../media/image27.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video" Target="https://www.youtube.com/embed/jeCHKDxQQh0" TargetMode="External"/><Relationship Id="rId5" Type="http://schemas.openxmlformats.org/officeDocument/2006/relationships/image" Target="../media/image30.jpe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video" Target="https://www.youtube.com/embed/YJ-pP3D0AAY" TargetMode="External"/><Relationship Id="rId5" Type="http://schemas.openxmlformats.org/officeDocument/2006/relationships/image" Target="../media/image33.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video" Target="https://www.youtube.com/embed/RNNxEoXuvuw" TargetMode="External"/><Relationship Id="rId5" Type="http://schemas.openxmlformats.org/officeDocument/2006/relationships/image" Target="../media/image36.jpe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45.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Vx0Z6LplaMU?feature=oembed"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microsoft.com/office/2007/relationships/hdphoto" Target="../media/hdphoto3.wdp"/></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microsoft.com/office/2007/relationships/hdphoto" Target="../media/hdphoto5.wdp"/></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video" Target="https://www.youtube.com/embed/7g-vlnSyifY?feature=oembed" TargetMode="External"/><Relationship Id="rId4" Type="http://schemas.openxmlformats.org/officeDocument/2006/relationships/image" Target="../media/image77.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microsoft.com/office/2007/relationships/hdphoto" Target="../media/hdphoto6.wdp"/></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video" Target="https://www.youtube.com/embed/ugPpqggay-w?feature=oembed" TargetMode="External"/><Relationship Id="rId4" Type="http://schemas.openxmlformats.org/officeDocument/2006/relationships/image" Target="../media/image8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711813" y="2191025"/>
            <a:ext cx="5395902" cy="7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l-GR"/>
              <a:t>Material Extrusion</a:t>
            </a:r>
          </a:p>
        </p:txBody>
      </p:sp>
      <p:sp>
        <p:nvSpPr>
          <p:cNvPr id="861" name="Google Shape;861;p41"/>
          <p:cNvSpPr txBox="1">
            <a:spLocks noGrp="1"/>
          </p:cNvSpPr>
          <p:nvPr>
            <p:ph type="subTitle" idx="1"/>
          </p:nvPr>
        </p:nvSpPr>
        <p:spPr>
          <a:xfrm>
            <a:off x="3675529" y="2894825"/>
            <a:ext cx="5468471" cy="465600"/>
          </a:xfrm>
          <a:prstGeom prst="rect">
            <a:avLst/>
          </a:prstGeom>
        </p:spPr>
        <p:txBody>
          <a:bodyPr spcFirstLastPara="1" wrap="square" lIns="91425" tIns="91425" rIns="91425" bIns="91425" anchor="t" anchorCtr="0">
            <a:noAutofit/>
          </a:bodyPr>
          <a:lstStyle/>
          <a:p>
            <a:pPr marL="0" lvl="0" indent="0">
              <a:buClr>
                <a:schemeClr val="dk1"/>
              </a:buClr>
              <a:buSzPts val="1100"/>
            </a:pPr>
            <a:r>
              <a:rPr lang="el-GR"/>
              <a:t>Ενότητα 1: </a:t>
            </a:r>
            <a:r>
              <a:rPr lang="el-GR" b="1"/>
              <a:t>Επισκόπηση της Τρισδιάστατης Εκτύπωσης μέσω της τεχνολογίας Εξώθησης Υλικού (MEX)</a:t>
            </a:r>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l-G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258" y="1355159"/>
            <a:ext cx="2985604" cy="26618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2061580" y="2967012"/>
            <a:ext cx="5063234" cy="36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200" dirty="0">
                <a:latin typeface="Roboto" panose="02000000000000000000" pitchFamily="2" charset="0"/>
                <a:ea typeface="Roboto" panose="02000000000000000000" pitchFamily="2" charset="0"/>
                <a:cs typeface="Roboto" panose="02000000000000000000" pitchFamily="2" charset="0"/>
              </a:rPr>
              <a:t>—Material Extrusion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031883" y="1597692"/>
            <a:ext cx="4915181" cy="9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
            </a:r>
            <a:r>
              <a:rPr lang="el-GR" dirty="0"/>
              <a:t>Εξώθηση Υλικού (</a:t>
            </a:r>
            <a:r>
              <a:rPr lang="en-US" dirty="0"/>
              <a:t>Material Extrusion – MEX)</a:t>
            </a:r>
            <a:r>
              <a:rPr lang="el-GR" dirty="0"/>
              <a:t>: μια τεχνολογία προσθετικής μηχανικής (</a:t>
            </a:r>
            <a:r>
              <a:rPr lang="en-US" dirty="0"/>
              <a:t>Additive Manufacturing – AM) </a:t>
            </a:r>
            <a:r>
              <a:rPr lang="el-GR" dirty="0"/>
              <a:t>κατά την οποία υλικό εναποτίθεται επιλεκτικά μέσω ενός στομίου ή οπής</a:t>
            </a:r>
            <a:r>
              <a:rPr lang="en-US" dirty="0"/>
              <a: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755576" y="1059582"/>
            <a:ext cx="7547176" cy="34221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l-GR" altLang="ja-JP" b="1" dirty="0">
                <a:latin typeface="Muli"/>
              </a:rPr>
              <a:t>Νάιλον/</a:t>
            </a:r>
            <a:r>
              <a:rPr lang="el-GR" altLang="ja-JP" b="1" dirty="0" err="1">
                <a:latin typeface="Muli"/>
              </a:rPr>
              <a:t>Πολυαμίδιο</a:t>
            </a:r>
            <a:r>
              <a:rPr lang="en-US" altLang="ja-JP" b="1" dirty="0">
                <a:latin typeface="Muli"/>
              </a:rPr>
              <a:t> (Nylon/Polyamide – PA)</a:t>
            </a:r>
          </a:p>
          <a:p>
            <a:pPr lvl="0" algn="just" eaLnBrk="0" fontAlgn="base" hangingPunct="0">
              <a:spcBef>
                <a:spcPct val="0"/>
              </a:spcBef>
              <a:spcAft>
                <a:spcPct val="0"/>
              </a:spcAft>
              <a:buClrTx/>
            </a:pPr>
            <a:r>
              <a:rPr lang="el-GR" altLang="ja-JP" dirty="0">
                <a:latin typeface="Muli"/>
              </a:rPr>
              <a:t>Δεδομένης της ευελιξίας και της αντοχής του, τόσο σε κρούση όσο και σε τριβή το νάιλον αποτελεί μια εξαιρετική επιλογή για ένα ευρύ φάσμα εφαρμογών στην MEX. Επιπλέον, οι μηχανικές του ιδιότητες είναι αρκετά κοντά ή ακόμα και καλύτερες από το ABS. Η εκτύπωσή του απαιτεί την ύπαρξη μιας θερμαινόμενης πλατφόρμας εκτύπωσης καθώς η θερμοκρασία εκτύπωσης φτάνει τους 250</a:t>
            </a:r>
            <a:r>
              <a:rPr lang="en-US" altLang="ja-JP" dirty="0">
                <a:latin typeface="Muli"/>
              </a:rPr>
              <a:t> °C</a:t>
            </a:r>
            <a:r>
              <a:rPr lang="el-GR" altLang="ja-JP" dirty="0">
                <a:latin typeface="Muli"/>
              </a:rPr>
              <a:t>.</a:t>
            </a:r>
          </a:p>
          <a:p>
            <a:pPr lvl="0" algn="just" eaLnBrk="0" fontAlgn="base" hangingPunct="0">
              <a:spcBef>
                <a:spcPct val="0"/>
              </a:spcBef>
              <a:spcAft>
                <a:spcPct val="0"/>
              </a:spcAft>
              <a:buClrTx/>
            </a:pPr>
            <a:endParaRPr lang="el-GR" altLang="ja-JP" dirty="0">
              <a:latin typeface="Muli"/>
            </a:endParaRPr>
          </a:p>
          <a:p>
            <a:pPr lvl="0" algn="just" eaLnBrk="0" fontAlgn="base" hangingPunct="0">
              <a:spcBef>
                <a:spcPct val="0"/>
              </a:spcBef>
              <a:spcAft>
                <a:spcPct val="0"/>
              </a:spcAft>
              <a:buClrTx/>
            </a:pPr>
            <a:r>
              <a:rPr lang="el-GR" altLang="ja-JP" dirty="0">
                <a:latin typeface="Muli"/>
              </a:rPr>
              <a:t>Το νάιλον απορροφά γρήγορα την υγρασία του περιβάλλοντος (υγροσκοπικό υλικό) και εκ τούτου θα πρέπει να φυλάσσεται σε ξηρό μέρος, αλλιώς μπορεί να απορροφήσει μέχρι και το 10% του βάρους του σε νερό. Όταν το υλικό θερμαίνεται κατά τη διάρκεια της εκτύπωσης, η υγρασία απορρίπτεται επηρεάζοντας όχι τόσο την προσκόλληση στην πλατφόρμα εκτύπωσης αλλά και μεταξύ των στρώσεων, δίνοντας στην επιφάνεια ένα τραχύ φινίρισμα.</a:t>
            </a:r>
          </a:p>
          <a:p>
            <a:pPr lvl="0" algn="just" eaLnBrk="0" fontAlgn="base" hangingPunct="0">
              <a:spcBef>
                <a:spcPct val="0"/>
              </a:spcBef>
              <a:spcAft>
                <a:spcPct val="0"/>
              </a:spcAft>
              <a:buClrTx/>
            </a:pPr>
            <a:endParaRPr lang="el-GR" altLang="ja-JP" dirty="0">
              <a:latin typeface="Muli"/>
            </a:endParaRPr>
          </a:p>
        </p:txBody>
      </p:sp>
    </p:spTree>
    <p:extLst>
      <p:ext uri="{BB962C8B-B14F-4D97-AF65-F5344CB8AC3E}">
        <p14:creationId xmlns:p14="http://schemas.microsoft.com/office/powerpoint/2010/main" val="36426131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971600" y="1059582"/>
            <a:ext cx="4464496" cy="337695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n-US" altLang="ja-JP" b="1" dirty="0">
                <a:latin typeface="Muli"/>
              </a:rPr>
              <a:t>Nylon/PA</a:t>
            </a:r>
          </a:p>
          <a:p>
            <a:pPr lvl="0" algn="just" eaLnBrk="0" fontAlgn="base" hangingPunct="0">
              <a:spcBef>
                <a:spcPct val="0"/>
              </a:spcBef>
              <a:spcAft>
                <a:spcPct val="0"/>
              </a:spcAft>
              <a:buClrTx/>
            </a:pPr>
            <a:r>
              <a:rPr lang="el-GR" altLang="ja-JP" dirty="0">
                <a:latin typeface="Muli"/>
              </a:rPr>
              <a:t>Το νάιλον είναι μια καλή εναλλακτική λύση σε σύγκριση με το </a:t>
            </a:r>
            <a:r>
              <a:rPr lang="en-US" altLang="ja-JP" dirty="0">
                <a:latin typeface="Muli"/>
              </a:rPr>
              <a:t>Polycarbonate (PC) </a:t>
            </a:r>
            <a:r>
              <a:rPr lang="el-GR" altLang="ja-JP" dirty="0">
                <a:latin typeface="Muli"/>
              </a:rPr>
              <a:t>καθώς είναι φθηνότερο και πιο εύκολο κατά την εκτύπωση.</a:t>
            </a:r>
          </a:p>
          <a:p>
            <a:pPr lvl="0" algn="just" eaLnBrk="0" fontAlgn="base" hangingPunct="0">
              <a:spcBef>
                <a:spcPct val="0"/>
              </a:spcBef>
              <a:spcAft>
                <a:spcPct val="0"/>
              </a:spcAft>
              <a:buClrTx/>
            </a:pPr>
            <a:endParaRPr lang="el-GR" altLang="ja-JP" dirty="0">
              <a:latin typeface="Muli"/>
            </a:endParaRPr>
          </a:p>
          <a:p>
            <a:pPr lvl="0" algn="just" eaLnBrk="0" fontAlgn="base" hangingPunct="0">
              <a:spcBef>
                <a:spcPct val="0"/>
              </a:spcBef>
              <a:spcAft>
                <a:spcPct val="0"/>
              </a:spcAft>
              <a:buClrTx/>
            </a:pPr>
            <a:r>
              <a:rPr lang="el-GR" altLang="ja-JP" dirty="0">
                <a:latin typeface="Muli"/>
              </a:rPr>
              <a:t>Είναι επίσης ιδανικό υλικό για αντικείμενα που υπόκεινται σε φθορά και πρέπει να είναι ανθεκτικά. Η προσκόλληση ανάμεσα στις στρώσεις του Νάιλον είναι εξαιρετική άρα οι ιδιότητές του ειδικά σε </a:t>
            </a:r>
            <a:r>
              <a:rPr lang="el-GR" altLang="ja-JP" dirty="0" err="1">
                <a:latin typeface="Muli"/>
              </a:rPr>
              <a:t>εφελκυστικά</a:t>
            </a:r>
            <a:r>
              <a:rPr lang="el-GR" altLang="ja-JP" dirty="0">
                <a:latin typeface="Muli"/>
              </a:rPr>
              <a:t> φορτία είναι βελτιωμένες σε σχέση με τα υπόλοιπα υλικά συμβατά με τη ΜΕΧ. Χρησιμοποιείται σε πλήθος απαιτητικών εφαρμογών όπως εργαλείων για γραμμές παραγωγής ή άλλων εξαρτημάτων για μηχανήματα.</a:t>
            </a:r>
          </a:p>
          <a:p>
            <a:pPr lvl="0" algn="just" eaLnBrk="0" fontAlgn="base" hangingPunct="0">
              <a:spcBef>
                <a:spcPct val="0"/>
              </a:spcBef>
              <a:spcAft>
                <a:spcPct val="0"/>
              </a:spcAft>
              <a:buClrTx/>
            </a:pPr>
            <a:endParaRPr lang="el-GR" altLang="ja-JP" dirty="0">
              <a:latin typeface="Muli"/>
            </a:endParaRPr>
          </a:p>
          <a:p>
            <a:pPr lvl="0" algn="just" eaLnBrk="0" fontAlgn="base" hangingPunct="0">
              <a:spcBef>
                <a:spcPct val="0"/>
              </a:spcBef>
              <a:spcAft>
                <a:spcPct val="0"/>
              </a:spcAft>
              <a:buClrTx/>
            </a:pPr>
            <a:endParaRPr lang="en-US" altLang="ja-JP" dirty="0">
              <a:latin typeface="Muli"/>
            </a:endParaRPr>
          </a:p>
        </p:txBody>
      </p:sp>
      <p:pic>
        <p:nvPicPr>
          <p:cNvPr id="3074" name="Picture 2" descr="Nylon">
            <a:extLst>
              <a:ext uri="{FF2B5EF4-FFF2-40B4-BE49-F238E27FC236}">
                <a16:creationId xmlns:a16="http://schemas.microsoft.com/office/drawing/2014/main" id="{0580751E-4716-481E-BEBF-A980B668A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146091"/>
            <a:ext cx="14478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581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755576" y="950449"/>
            <a:ext cx="8131868" cy="21973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l-GR" altLang="ja-JP" b="1" dirty="0" err="1">
                <a:latin typeface="Muli"/>
              </a:rPr>
              <a:t>Πολυαιθέρας</a:t>
            </a:r>
            <a:r>
              <a:rPr lang="el-GR" altLang="ja-JP" b="1" dirty="0">
                <a:latin typeface="Muli"/>
              </a:rPr>
              <a:t>-αιθέρας-κετόνη (</a:t>
            </a:r>
            <a:r>
              <a:rPr lang="en-US" altLang="ja-JP" b="1" dirty="0">
                <a:latin typeface="Muli"/>
              </a:rPr>
              <a:t>Polyether-ether-ketone-PEEK</a:t>
            </a:r>
            <a:r>
              <a:rPr lang="el-GR" altLang="ja-JP" b="1" dirty="0">
                <a:latin typeface="Muli"/>
              </a:rPr>
              <a:t>)</a:t>
            </a:r>
            <a:endParaRPr lang="en-US" altLang="ja-JP" b="1" dirty="0">
              <a:latin typeface="Muli"/>
            </a:endParaRPr>
          </a:p>
          <a:p>
            <a:pPr lvl="0" algn="just" eaLnBrk="0" fontAlgn="base" hangingPunct="0">
              <a:spcBef>
                <a:spcPct val="0"/>
              </a:spcBef>
              <a:spcAft>
                <a:spcPct val="0"/>
              </a:spcAft>
              <a:buClrTx/>
            </a:pPr>
            <a:r>
              <a:rPr lang="el-GR" altLang="ja-JP" dirty="0">
                <a:latin typeface="Muli"/>
              </a:rPr>
              <a:t>Το PEEK είναι ένα </a:t>
            </a:r>
            <a:r>
              <a:rPr lang="el-GR" altLang="ja-JP" dirty="0" err="1">
                <a:latin typeface="Muli"/>
              </a:rPr>
              <a:t>ημικρυσταλλικό</a:t>
            </a:r>
            <a:r>
              <a:rPr lang="el-GR" altLang="ja-JP" dirty="0">
                <a:latin typeface="Muli"/>
              </a:rPr>
              <a:t> πολυμερές της οικογένειας της </a:t>
            </a:r>
            <a:r>
              <a:rPr lang="el-GR" altLang="ja-JP" dirty="0" err="1">
                <a:latin typeface="Muli"/>
              </a:rPr>
              <a:t>πολυαρυλεθερκετόνης</a:t>
            </a:r>
            <a:r>
              <a:rPr lang="el-GR" altLang="ja-JP" dirty="0">
                <a:latin typeface="Muli"/>
              </a:rPr>
              <a:t> (PAEK) και αποτελεί ένα από τα προηγμένα πλαστικά, με εξαιρετικά υψηλή θερμοκρασία τήξης. Το PEEK </a:t>
            </a:r>
            <a:r>
              <a:rPr lang="el-GR" altLang="ja-JP" dirty="0" err="1">
                <a:latin typeface="Muli"/>
              </a:rPr>
              <a:t>έιναι</a:t>
            </a:r>
            <a:r>
              <a:rPr lang="el-GR" altLang="ja-JP" dirty="0">
                <a:latin typeface="Muli"/>
              </a:rPr>
              <a:t> δύσκολο να εκτυπωθεί λόγω της υψηλής θερμοκρασίας τήξης του (343 ◦C) ή οποία απαιτεί υψηλής αντοχής ακροφύσιο (</a:t>
            </a:r>
            <a:r>
              <a:rPr lang="en-US" altLang="ja-JP" dirty="0">
                <a:latin typeface="Muli"/>
              </a:rPr>
              <a:t>nozzle</a:t>
            </a:r>
            <a:r>
              <a:rPr lang="el-GR" altLang="ja-JP" dirty="0">
                <a:latin typeface="Muli"/>
              </a:rPr>
              <a:t>).</a:t>
            </a:r>
          </a:p>
          <a:p>
            <a:pPr lvl="0" algn="just" eaLnBrk="0" fontAlgn="base" hangingPunct="0">
              <a:spcBef>
                <a:spcPct val="0"/>
              </a:spcBef>
              <a:spcAft>
                <a:spcPct val="0"/>
              </a:spcAft>
              <a:buClrTx/>
            </a:pPr>
            <a:endParaRPr lang="el-GR" altLang="ja-JP" dirty="0">
              <a:latin typeface="Muli"/>
            </a:endParaRPr>
          </a:p>
          <a:p>
            <a:pPr lvl="0" algn="just" eaLnBrk="0" fontAlgn="base" hangingPunct="0">
              <a:spcBef>
                <a:spcPct val="0"/>
              </a:spcBef>
              <a:spcAft>
                <a:spcPct val="0"/>
              </a:spcAft>
              <a:buClrTx/>
            </a:pPr>
            <a:r>
              <a:rPr lang="el-GR" altLang="ja-JP" dirty="0">
                <a:latin typeface="Muli"/>
              </a:rPr>
              <a:t>Παρόλα αυτά, οι εξαιρετικές ιδιότητές του όσον αφορά τόσο τη μηχανική όσο και τη χημική του αντοχή, επιτρέπουν την εφαρμογή του σε ακραίες συνθήκες λειτουργίας και βρίσκει εφαρμογή στην αεροπορική και διαστημική βιομηχανία και σε άλλα οχήματα.</a:t>
            </a:r>
            <a:endParaRPr lang="en-US" altLang="ja-JP" dirty="0">
              <a:latin typeface="Muli"/>
            </a:endParaRPr>
          </a:p>
        </p:txBody>
      </p:sp>
      <p:pic>
        <p:nvPicPr>
          <p:cNvPr id="1028" name="Picture 4" descr="peek">
            <a:extLst>
              <a:ext uri="{FF2B5EF4-FFF2-40B4-BE49-F238E27FC236}">
                <a16:creationId xmlns:a16="http://schemas.microsoft.com/office/drawing/2014/main" id="{35A7FFBD-8EDC-42AD-9DA8-00FC60024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272941"/>
            <a:ext cx="2829694" cy="181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05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latin typeface="Roboto"/>
                <a:ea typeface="Roboto"/>
              </a:rPr>
              <a:t>Πολυμερή Υλικά: Συγκριτικός Πίνακας</a:t>
            </a:r>
            <a:endParaRPr dirty="0">
              <a:latin typeface="Roboto"/>
              <a:ea typeface="Roboto"/>
              <a:cs typeface="Roboto"/>
              <a:sym typeface="Roboto"/>
            </a:endParaRPr>
          </a:p>
        </p:txBody>
      </p:sp>
      <p:sp>
        <p:nvSpPr>
          <p:cNvPr id="3656" name="Google Shape;3656;p61"/>
          <p:cNvSpPr/>
          <p:nvPr/>
        </p:nvSpPr>
        <p:spPr>
          <a:xfrm>
            <a:off x="1074149" y="1586887"/>
            <a:ext cx="7279525"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951674" y="1471862"/>
            <a:ext cx="7279525"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1583175730"/>
              </p:ext>
            </p:extLst>
          </p:nvPr>
        </p:nvGraphicFramePr>
        <p:xfrm>
          <a:off x="1331640" y="1548000"/>
          <a:ext cx="6541954" cy="2762508"/>
        </p:xfrm>
        <a:graphic>
          <a:graphicData uri="http://schemas.openxmlformats.org/drawingml/2006/table">
            <a:tbl>
              <a:tblPr>
                <a:noFill/>
                <a:tableStyleId>{CC153E04-9E27-44B1-9A26-C33CE457BB0D}</a:tableStyleId>
              </a:tblPr>
              <a:tblGrid>
                <a:gridCol w="1020277">
                  <a:extLst>
                    <a:ext uri="{9D8B030D-6E8A-4147-A177-3AD203B41FA5}">
                      <a16:colId xmlns:a16="http://schemas.microsoft.com/office/drawing/2014/main" val="20000"/>
                    </a:ext>
                  </a:extLst>
                </a:gridCol>
                <a:gridCol w="798527">
                  <a:extLst>
                    <a:ext uri="{9D8B030D-6E8A-4147-A177-3AD203B41FA5}">
                      <a16:colId xmlns:a16="http://schemas.microsoft.com/office/drawing/2014/main" val="20001"/>
                    </a:ext>
                  </a:extLst>
                </a:gridCol>
                <a:gridCol w="944630">
                  <a:extLst>
                    <a:ext uri="{9D8B030D-6E8A-4147-A177-3AD203B41FA5}">
                      <a16:colId xmlns:a16="http://schemas.microsoft.com/office/drawing/2014/main" val="20002"/>
                    </a:ext>
                  </a:extLst>
                </a:gridCol>
                <a:gridCol w="944630">
                  <a:extLst>
                    <a:ext uri="{9D8B030D-6E8A-4147-A177-3AD203B41FA5}">
                      <a16:colId xmlns:a16="http://schemas.microsoft.com/office/drawing/2014/main" val="20003"/>
                    </a:ext>
                  </a:extLst>
                </a:gridCol>
                <a:gridCol w="944630">
                  <a:extLst>
                    <a:ext uri="{9D8B030D-6E8A-4147-A177-3AD203B41FA5}">
                      <a16:colId xmlns:a16="http://schemas.microsoft.com/office/drawing/2014/main" val="1386895757"/>
                    </a:ext>
                  </a:extLst>
                </a:gridCol>
                <a:gridCol w="944630">
                  <a:extLst>
                    <a:ext uri="{9D8B030D-6E8A-4147-A177-3AD203B41FA5}">
                      <a16:colId xmlns:a16="http://schemas.microsoft.com/office/drawing/2014/main" val="4289519118"/>
                    </a:ext>
                  </a:extLst>
                </a:gridCol>
                <a:gridCol w="944630">
                  <a:extLst>
                    <a:ext uri="{9D8B030D-6E8A-4147-A177-3AD203B41FA5}">
                      <a16:colId xmlns:a16="http://schemas.microsoft.com/office/drawing/2014/main" val="1417511575"/>
                    </a:ext>
                  </a:extLst>
                </a:gridCol>
              </a:tblGrid>
              <a:tr h="567692">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PLA</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ABS</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Nylon6</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PC</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PETG</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s-ES" sz="1000" b="1" strike="noStrike" cap="none">
                          <a:solidFill>
                            <a:schemeClr val="dk2"/>
                          </a:solidFill>
                          <a:latin typeface="Muli"/>
                          <a:ea typeface="Muli"/>
                          <a:cs typeface="Muli"/>
                          <a:sym typeface="Muli"/>
                        </a:rPr>
                        <a:t>PEEK</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6544">
                <a:tc>
                  <a:txBody>
                    <a:bodyPr/>
                    <a:lstStyle/>
                    <a:p>
                      <a:pPr marL="0" marR="0" lvl="0" indent="0" algn="ctr" rtl="0">
                        <a:lnSpc>
                          <a:spcPct val="100000"/>
                        </a:lnSpc>
                        <a:spcBef>
                          <a:spcPts val="0"/>
                        </a:spcBef>
                        <a:spcAft>
                          <a:spcPts val="0"/>
                        </a:spcAft>
                        <a:buNone/>
                      </a:pPr>
                      <a:r>
                        <a:rPr lang="en" sz="700" b="1">
                          <a:solidFill>
                            <a:schemeClr val="dk2"/>
                          </a:solidFill>
                          <a:latin typeface="Muli"/>
                          <a:ea typeface="Muli"/>
                          <a:cs typeface="Muli"/>
                          <a:sym typeface="Muli"/>
                        </a:rPr>
                        <a:t>Glass transition temperature (ºC)</a:t>
                      </a:r>
                      <a:endParaRPr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53-64</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102-115</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47-57</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140-151</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75-80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137-152</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12227">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Melting</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temperature</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r>
                        <a:rPr lang="es-ES" sz="700" b="1">
                          <a:solidFill>
                            <a:schemeClr val="dk2"/>
                          </a:solidFill>
                          <a:latin typeface="Muli"/>
                          <a:ea typeface="Muli"/>
                          <a:cs typeface="Muli"/>
                          <a:sym typeface="Muli"/>
                        </a:rPr>
                        <a:t> </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145-186</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220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220-260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335-343</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12227">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Heat</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deflection</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temperature</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56</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100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n" sz="700" u="none" strike="noStrike" cap="none">
                          <a:solidFill>
                            <a:schemeClr val="dk2"/>
                          </a:solidFill>
                          <a:latin typeface="Muli"/>
                          <a:ea typeface="Muli"/>
                          <a:cs typeface="Muli"/>
                          <a:sym typeface="Muli"/>
                        </a:rPr>
                        <a:t>190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190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71</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160</a:t>
                      </a:r>
                      <a:endParaRPr sz="700" u="none" strike="noStrike" cap="none">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249781">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Modulus</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Gpa</a:t>
                      </a:r>
                      <a:r>
                        <a:rPr lang="es-ES" sz="700" b="1">
                          <a:solidFill>
                            <a:schemeClr val="dk2"/>
                          </a:solidFill>
                          <a:latin typeface="Muli"/>
                          <a:ea typeface="Muli"/>
                          <a:cs typeface="Muli"/>
                          <a:sym typeface="Muli"/>
                        </a:rPr>
                        <a:t>)</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1.2-3.0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1.8-2.39</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2.8-3.1</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2.34</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0.9-1.1</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3.56</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312227">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Tensile</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strength</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Mpa</a:t>
                      </a:r>
                      <a:r>
                        <a:rPr lang="es-ES" sz="700" b="1">
                          <a:solidFill>
                            <a:schemeClr val="dk2"/>
                          </a:solidFill>
                          <a:latin typeface="Muli"/>
                          <a:ea typeface="Muli"/>
                          <a:cs typeface="Muli"/>
                          <a:sym typeface="Muli"/>
                        </a:rPr>
                        <a:t>)</a:t>
                      </a: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28-50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25-65</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79</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62</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55</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92</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557595902"/>
                  </a:ext>
                </a:extLst>
              </a:tr>
              <a:tr h="249781">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Printing</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temperature</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190-220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220-270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260-310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230-250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360-450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2803547918"/>
                  </a:ext>
                </a:extLst>
              </a:tr>
              <a:tr h="452029">
                <a:tc>
                  <a:txBody>
                    <a:bodyPr/>
                    <a:lstStyle/>
                    <a:p>
                      <a:pPr marL="0" marR="0" lvl="0" indent="0" algn="ctr" rtl="0">
                        <a:lnSpc>
                          <a:spcPct val="100000"/>
                        </a:lnSpc>
                        <a:spcBef>
                          <a:spcPts val="0"/>
                        </a:spcBef>
                        <a:spcAft>
                          <a:spcPts val="0"/>
                        </a:spcAft>
                        <a:buNone/>
                      </a:pPr>
                      <a:r>
                        <a:rPr lang="es-ES" sz="700" b="1" err="1">
                          <a:solidFill>
                            <a:schemeClr val="dk2"/>
                          </a:solidFill>
                          <a:latin typeface="Muli"/>
                          <a:ea typeface="Muli"/>
                          <a:cs typeface="Muli"/>
                          <a:sym typeface="Muli"/>
                        </a:rPr>
                        <a:t>Bed</a:t>
                      </a:r>
                      <a:r>
                        <a:rPr lang="es-ES" sz="700" b="1">
                          <a:solidFill>
                            <a:schemeClr val="dk2"/>
                          </a:solidFill>
                          <a:latin typeface="Muli"/>
                          <a:ea typeface="Muli"/>
                          <a:cs typeface="Muli"/>
                          <a:sym typeface="Muli"/>
                        </a:rPr>
                        <a:t> </a:t>
                      </a:r>
                      <a:r>
                        <a:rPr lang="es-ES" sz="700" b="1" err="1">
                          <a:solidFill>
                            <a:schemeClr val="dk2"/>
                          </a:solidFill>
                          <a:latin typeface="Muli"/>
                          <a:ea typeface="Muli"/>
                          <a:cs typeface="Muli"/>
                          <a:sym typeface="Muli"/>
                        </a:rPr>
                        <a:t>temperature</a:t>
                      </a:r>
                      <a:r>
                        <a:rPr lang="es-ES" sz="700" b="1">
                          <a:solidFill>
                            <a:schemeClr val="dk2"/>
                          </a:solidFill>
                          <a:latin typeface="Muli"/>
                          <a:ea typeface="Muli"/>
                          <a:cs typeface="Muli"/>
                          <a:sym typeface="Muli"/>
                        </a:rPr>
                        <a:t> </a:t>
                      </a:r>
                      <a:r>
                        <a:rPr lang="en" sz="700" b="1">
                          <a:solidFill>
                            <a:schemeClr val="dk2"/>
                          </a:solidFill>
                          <a:latin typeface="Muli"/>
                          <a:ea typeface="Muli"/>
                          <a:cs typeface="Muli"/>
                          <a:sym typeface="Muli"/>
                        </a:rPr>
                        <a:t>(ºC)</a:t>
                      </a:r>
                      <a:endParaRPr lang="es-ES" sz="7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45-60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95-110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70-90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80-120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75-90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marL="0" marR="0" lvl="0" indent="0" algn="ctr" rtl="0">
                        <a:lnSpc>
                          <a:spcPct val="100000"/>
                        </a:lnSpc>
                        <a:spcBef>
                          <a:spcPts val="600"/>
                        </a:spcBef>
                        <a:spcAft>
                          <a:spcPts val="0"/>
                        </a:spcAft>
                        <a:buNone/>
                      </a:pPr>
                      <a:r>
                        <a:rPr lang="es-ES" sz="700" u="none" strike="noStrike" cap="none">
                          <a:solidFill>
                            <a:schemeClr val="dk2"/>
                          </a:solidFill>
                          <a:latin typeface="Muli"/>
                          <a:ea typeface="Muli"/>
                          <a:cs typeface="Muli"/>
                          <a:sym typeface="Muli"/>
                        </a:rPr>
                        <a:t>120-150</a:t>
                      </a:r>
                      <a:endParaRPr sz="700" u="none" strike="noStrike" cap="none">
                        <a:solidFill>
                          <a:schemeClr val="dk2"/>
                        </a:solidFill>
                        <a:latin typeface="Muli"/>
                        <a:ea typeface="Muli"/>
                        <a:cs typeface="Muli"/>
                        <a:sym typeface="Muli"/>
                      </a:endParaRPr>
                    </a:p>
                  </a:txBody>
                  <a:tcPr marL="0" marR="0" marT="0" marB="0"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734215965"/>
                  </a:ext>
                </a:extLst>
              </a:tr>
            </a:tbl>
          </a:graphicData>
        </a:graphic>
      </p:graphicFrame>
      <p:sp>
        <p:nvSpPr>
          <p:cNvPr id="8" name="CuadroTexto 7">
            <a:extLst>
              <a:ext uri="{FF2B5EF4-FFF2-40B4-BE49-F238E27FC236}">
                <a16:creationId xmlns:a16="http://schemas.microsoft.com/office/drawing/2014/main" id="{46E2B073-658D-4359-A5B4-FA842BD72F9C}"/>
              </a:ext>
            </a:extLst>
          </p:cNvPr>
          <p:cNvSpPr txBox="1"/>
          <p:nvPr/>
        </p:nvSpPr>
        <p:spPr>
          <a:xfrm>
            <a:off x="838200" y="891130"/>
            <a:ext cx="7985760" cy="523220"/>
          </a:xfrm>
          <a:prstGeom prst="rect">
            <a:avLst/>
          </a:prstGeom>
          <a:noFill/>
        </p:spPr>
        <p:txBody>
          <a:bodyPr wrap="square">
            <a:spAutoFit/>
          </a:bodyPr>
          <a:lstStyle/>
          <a:p>
            <a:pPr lvl="0" eaLnBrk="0" fontAlgn="base" hangingPunct="0">
              <a:spcBef>
                <a:spcPct val="0"/>
              </a:spcBef>
              <a:spcAft>
                <a:spcPct val="0"/>
              </a:spcAft>
              <a:buClrTx/>
            </a:pPr>
            <a:r>
              <a:rPr lang="el-GR" altLang="ja-JP" dirty="0">
                <a:latin typeface="Muli"/>
              </a:rPr>
              <a:t>Στον παρακάτω πίνακα συγκρίνονται τα πιο συνηθισμένα πολυμερή υλικά, ως προς τις φυσικές και μηχανικές τους ιδιότητες, καθώς και τις προδιαγραφές εκτύπωσης. </a:t>
            </a:r>
          </a:p>
        </p:txBody>
      </p:sp>
    </p:spTree>
    <p:extLst>
      <p:ext uri="{BB962C8B-B14F-4D97-AF65-F5344CB8AC3E}">
        <p14:creationId xmlns:p14="http://schemas.microsoft.com/office/powerpoint/2010/main" val="38418136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l-GR" dirty="0"/>
              <a:t>Ιδιότητες και Χαρακτηριστικά</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2050" name="Picture 2">
            <a:extLst>
              <a:ext uri="{FF2B5EF4-FFF2-40B4-BE49-F238E27FC236}">
                <a16:creationId xmlns:a16="http://schemas.microsoft.com/office/drawing/2014/main" id="{4A10026D-479B-4199-9BAE-28566DEB9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656" y="977910"/>
            <a:ext cx="3515469" cy="4073719"/>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29;p44">
            <a:extLst>
              <a:ext uri="{FF2B5EF4-FFF2-40B4-BE49-F238E27FC236}">
                <a16:creationId xmlns:a16="http://schemas.microsoft.com/office/drawing/2014/main" id="{640E9E24-8155-4B9B-BC51-C6FA34A3C06E}"/>
              </a:ext>
            </a:extLst>
          </p:cNvPr>
          <p:cNvSpPr txBox="1">
            <a:spLocks/>
          </p:cNvSpPr>
          <p:nvPr/>
        </p:nvSpPr>
        <p:spPr>
          <a:xfrm>
            <a:off x="4821510" y="1050110"/>
            <a:ext cx="4019526"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latin typeface="Muli"/>
              </a:rPr>
              <a:t>Για τη σύγκριση των ιδιοτήτων και λοιπών χαρακτηριστικών των διάφορων πολυμερών χρησιμοποιούνται ποιοτικοί ή ποσοτικοί πίνακες.</a:t>
            </a:r>
          </a:p>
          <a:p>
            <a:endParaRPr lang="el-GR" dirty="0">
              <a:latin typeface="Muli"/>
            </a:endParaRPr>
          </a:p>
          <a:p>
            <a:r>
              <a:rPr lang="el-GR" dirty="0">
                <a:latin typeface="Muli"/>
              </a:rPr>
              <a:t>Στον παρακάτω ποιοτικό πίνακα οι ιδιότητες των πιο διαδεδομένων πολυμερών έχουν βαθμολογηθεί σε μια κλίμακα 1-5.</a:t>
            </a:r>
          </a:p>
          <a:p>
            <a:endParaRPr lang="el-GR" dirty="0">
              <a:latin typeface="Muli"/>
            </a:endParaRPr>
          </a:p>
          <a:p>
            <a:r>
              <a:rPr lang="el-GR" dirty="0">
                <a:latin typeface="Muli"/>
              </a:rPr>
              <a:t>Να σημειώσουμε ότι οι ιδιότητες του υλικού επηρεάζονται και από την τεχνολογία εκτύπωσης, οπότε η παρακάτω σύγκριση αφορά αυστηρά τις ιδιότητες των υλικών στα πλαίσια της τεχνολογίας ΜΕΧ.</a:t>
            </a:r>
          </a:p>
          <a:p>
            <a:endParaRPr lang="el-GR" dirty="0">
              <a:latin typeface="Muli"/>
            </a:endParaRPr>
          </a:p>
        </p:txBody>
      </p:sp>
    </p:spTree>
    <p:extLst>
      <p:ext uri="{BB962C8B-B14F-4D97-AF65-F5344CB8AC3E}">
        <p14:creationId xmlns:p14="http://schemas.microsoft.com/office/powerpoint/2010/main" val="29858925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l-GR" dirty="0"/>
              <a:t>Ιδιότητες και Χαρακτηριστικά</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sp>
        <p:nvSpPr>
          <p:cNvPr id="7" name="Google Shape;1029;p44">
            <a:extLst>
              <a:ext uri="{FF2B5EF4-FFF2-40B4-BE49-F238E27FC236}">
                <a16:creationId xmlns:a16="http://schemas.microsoft.com/office/drawing/2014/main" id="{640E9E24-8155-4B9B-BC51-C6FA34A3C06E}"/>
              </a:ext>
            </a:extLst>
          </p:cNvPr>
          <p:cNvSpPr txBox="1">
            <a:spLocks/>
          </p:cNvSpPr>
          <p:nvPr/>
        </p:nvSpPr>
        <p:spPr>
          <a:xfrm>
            <a:off x="899592" y="976336"/>
            <a:ext cx="7941444" cy="34664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latin typeface="Muli"/>
              </a:rPr>
              <a:t>Τα παρακάτω χαρακτηριστικά περιγράφουν τις ιδιότητες κάθε υλικού και αποτελούν κριτήρια επιλογής, ώστε να διαλέξουμε υλικό εκτύπωσης ανάλογα με τις ανάγκες κάθε εφαρμογής. Προφανώς, εκτός των παρακάτω σημαντικό ρόλο παίζουν επιπλέον κριτήρια όπως το κόστος.</a:t>
            </a:r>
          </a:p>
          <a:p>
            <a:endParaRPr lang="el-GR" dirty="0">
              <a:latin typeface="Muli"/>
            </a:endParaRPr>
          </a:p>
          <a:p>
            <a:pPr marL="285750" indent="-285750">
              <a:buFont typeface="Arial" panose="020B0604020202020204" pitchFamily="34" charset="0"/>
              <a:buChar char="•"/>
            </a:pPr>
            <a:endParaRPr lang="en-US" dirty="0">
              <a:latin typeface="Muli"/>
            </a:endParaRPr>
          </a:p>
        </p:txBody>
      </p:sp>
      <p:sp>
        <p:nvSpPr>
          <p:cNvPr id="3" name="TextBox 2">
            <a:extLst>
              <a:ext uri="{FF2B5EF4-FFF2-40B4-BE49-F238E27FC236}">
                <a16:creationId xmlns:a16="http://schemas.microsoft.com/office/drawing/2014/main" id="{E496B9C7-7026-A12A-C392-5973EE33F707}"/>
              </a:ext>
            </a:extLst>
          </p:cNvPr>
          <p:cNvSpPr txBox="1"/>
          <p:nvPr/>
        </p:nvSpPr>
        <p:spPr>
          <a:xfrm>
            <a:off x="1154430" y="1748641"/>
            <a:ext cx="6976110" cy="3323987"/>
          </a:xfrm>
          <a:prstGeom prst="rect">
            <a:avLst/>
          </a:prstGeom>
          <a:noFill/>
        </p:spPr>
        <p:txBody>
          <a:bodyPr wrap="square">
            <a:spAutoFit/>
          </a:bodyPr>
          <a:lstStyle/>
          <a:p>
            <a:pPr marL="285750" indent="-285750">
              <a:buFont typeface="Arial" panose="020B0604020202020204" pitchFamily="34" charset="0"/>
              <a:buChar char="•"/>
            </a:pPr>
            <a:r>
              <a:rPr lang="el-GR" b="1" dirty="0">
                <a:latin typeface="Muli"/>
              </a:rPr>
              <a:t>Ευκολία εκτύπωσης:</a:t>
            </a:r>
            <a:r>
              <a:rPr lang="en-US" b="1" dirty="0">
                <a:latin typeface="Muli"/>
              </a:rPr>
              <a:t> </a:t>
            </a:r>
            <a:r>
              <a:rPr lang="el-GR" dirty="0">
                <a:latin typeface="Muli"/>
              </a:rPr>
              <a:t>όσο εύκολη είναι η εκτύπωση ενός υλικού: πρόσφυση στην πλατφόρμα εκτύπωσης, μέγιστη ταχύτητα εκτύπωσης, συχνότητα αποτυχημένων εκτυπώσεων, ακρίβεια ροής, ευκολία τροφοδοσίας στον εκτυπωτή κ.λπ.</a:t>
            </a:r>
          </a:p>
          <a:p>
            <a:pPr marL="285750" indent="-285750">
              <a:buFont typeface="Arial" panose="020B0604020202020204" pitchFamily="34" charset="0"/>
              <a:buChar char="•"/>
            </a:pPr>
            <a:r>
              <a:rPr lang="el-GR" b="1" dirty="0">
                <a:latin typeface="Muli"/>
              </a:rPr>
              <a:t>Οπτική ποιότητα: </a:t>
            </a:r>
            <a:r>
              <a:rPr lang="el-GR" dirty="0">
                <a:latin typeface="Muli"/>
              </a:rPr>
              <a:t>Πόσο καλό φαίνεται το τελικό αντικείμενο/ποιότητα επιφάνειας εκτύπωσης.</a:t>
            </a:r>
          </a:p>
          <a:p>
            <a:pPr marL="285750" indent="-285750">
              <a:buFont typeface="Arial" panose="020B0604020202020204" pitchFamily="34" charset="0"/>
              <a:buChar char="•"/>
            </a:pPr>
            <a:r>
              <a:rPr lang="el-GR" b="1" dirty="0">
                <a:latin typeface="Muli"/>
              </a:rPr>
              <a:t>Μέγιστη αντοχή: </a:t>
            </a:r>
            <a:r>
              <a:rPr lang="el-GR" dirty="0">
                <a:latin typeface="Muli"/>
              </a:rPr>
              <a:t>Μέγιστη τάση που μπορεί να υποστεί το αντικείμενο πριν σπάσει.</a:t>
            </a:r>
          </a:p>
          <a:p>
            <a:pPr marL="285750" indent="-285750">
              <a:buFont typeface="Arial" panose="020B0604020202020204" pitchFamily="34" charset="0"/>
              <a:buChar char="•"/>
            </a:pPr>
            <a:r>
              <a:rPr lang="el-GR" b="1" dirty="0">
                <a:latin typeface="Muli"/>
              </a:rPr>
              <a:t>Επιμήκυνση κατά τη θραύση: </a:t>
            </a:r>
            <a:r>
              <a:rPr lang="el-GR" dirty="0">
                <a:latin typeface="Muli"/>
              </a:rPr>
              <a:t>Μέγιστο μήκος που μπορεί να τεντωθεί το αντικείμενο έως ότου σπάσει.</a:t>
            </a:r>
          </a:p>
          <a:p>
            <a:pPr marL="285750" indent="-285750">
              <a:buFont typeface="Arial" panose="020B0604020202020204" pitchFamily="34" charset="0"/>
              <a:buChar char="•"/>
            </a:pPr>
            <a:r>
              <a:rPr lang="el-GR" b="1" dirty="0">
                <a:latin typeface="Muli"/>
              </a:rPr>
              <a:t>Αντοχή σε κρούση</a:t>
            </a:r>
            <a:r>
              <a:rPr lang="en-US" b="1" dirty="0">
                <a:latin typeface="Muli"/>
              </a:rPr>
              <a:t>: </a:t>
            </a:r>
            <a:r>
              <a:rPr lang="el-GR" dirty="0">
                <a:latin typeface="Muli"/>
              </a:rPr>
              <a:t>Ενέργεια που απαιτείται για να σπάσει ένα αντικείμενο με ξαφνική κρούση.</a:t>
            </a:r>
          </a:p>
          <a:p>
            <a:pPr marL="285750" indent="-285750">
              <a:buFont typeface="Arial" panose="020B0604020202020204" pitchFamily="34" charset="0"/>
              <a:buChar char="•"/>
            </a:pPr>
            <a:r>
              <a:rPr lang="el-GR" b="1" dirty="0">
                <a:latin typeface="Muli"/>
              </a:rPr>
              <a:t>Προσκόλληση Μεταξύ Στρώσεων </a:t>
            </a:r>
            <a:r>
              <a:rPr lang="en-US" dirty="0">
                <a:latin typeface="Muli"/>
              </a:rPr>
              <a:t>(layer adhesion): </a:t>
            </a:r>
            <a:r>
              <a:rPr lang="el-GR" dirty="0">
                <a:latin typeface="Muli"/>
              </a:rPr>
              <a:t>Πόσο καλά προσκολλιούνται οι στρώσεις αναμεταξύ τους</a:t>
            </a:r>
            <a:endParaRPr lang="en-US" dirty="0">
              <a:latin typeface="Muli"/>
            </a:endParaRPr>
          </a:p>
          <a:p>
            <a:pPr marL="285750" indent="-285750">
              <a:buFont typeface="Arial" panose="020B0604020202020204" pitchFamily="34" charset="0"/>
              <a:buChar char="•"/>
            </a:pPr>
            <a:r>
              <a:rPr lang="el-GR" b="1" dirty="0">
                <a:latin typeface="Muli"/>
              </a:rPr>
              <a:t>Αντοχή στη θερμοκρασία</a:t>
            </a:r>
            <a:r>
              <a:rPr lang="en-US" b="1" dirty="0">
                <a:latin typeface="Muli"/>
              </a:rPr>
              <a:t>: </a:t>
            </a:r>
            <a:r>
              <a:rPr lang="el-GR" dirty="0">
                <a:latin typeface="Muli"/>
              </a:rPr>
              <a:t>Μέγιστη θερμοκρασία που μπορεί να αντέξει το αντικείμενο πριν «μαλακώσει» και παραμορφωθεί.</a:t>
            </a:r>
            <a:endParaRPr lang="en-US" dirty="0"/>
          </a:p>
        </p:txBody>
      </p:sp>
    </p:spTree>
    <p:extLst>
      <p:ext uri="{BB962C8B-B14F-4D97-AF65-F5344CB8AC3E}">
        <p14:creationId xmlns:p14="http://schemas.microsoft.com/office/powerpoint/2010/main" val="19186531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l-GR" dirty="0"/>
              <a:t>Ιδιότητες και Χαρακτηριστικά</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3074" name="Picture 2">
            <a:extLst>
              <a:ext uri="{FF2B5EF4-FFF2-40B4-BE49-F238E27FC236}">
                <a16:creationId xmlns:a16="http://schemas.microsoft.com/office/drawing/2014/main" id="{54845CE1-7D92-490F-AD9B-714D52B02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39" y="1085482"/>
            <a:ext cx="2894513" cy="22191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7431D56-88C7-447F-830A-13963AC21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13" y="1085482"/>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FC6C201-9370-44F4-8870-7AA8B7D05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606" y="2901583"/>
            <a:ext cx="2892522" cy="22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272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899592" y="411510"/>
            <a:ext cx="7632848" cy="566400"/>
          </a:xfrm>
        </p:spPr>
        <p:txBody>
          <a:bodyPr/>
          <a:lstStyle/>
          <a:p>
            <a:r>
              <a:rPr lang="el-GR" dirty="0"/>
              <a:t>Ιδιότητες και Χαρακτηριστικά</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p:txBody>
      </p:sp>
      <p:pic>
        <p:nvPicPr>
          <p:cNvPr id="5122" name="Picture 2">
            <a:extLst>
              <a:ext uri="{FF2B5EF4-FFF2-40B4-BE49-F238E27FC236}">
                <a16:creationId xmlns:a16="http://schemas.microsoft.com/office/drawing/2014/main" id="{29539AAD-77AC-49A6-92D5-A66C53A5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644" y="2859782"/>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8A58B6A-11F1-4155-99D9-D4C8825A6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094069"/>
            <a:ext cx="2892522" cy="2217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8912888-40B4-4D95-B97F-11ECEFC5E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648" y="1094069"/>
            <a:ext cx="2892522" cy="22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609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70206" y="930299"/>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Το ευκολότερο στην εκτύπωση υλικό μέσω της </a:t>
            </a:r>
            <a:r>
              <a:rPr lang="en" dirty="0"/>
              <a:t>M</a:t>
            </a:r>
            <a:r>
              <a:rPr lang="es-ES" dirty="0"/>
              <a:t>EX </a:t>
            </a:r>
            <a:r>
              <a:rPr lang="el-GR" dirty="0"/>
              <a:t>είναι το:</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n-US">
                <a:solidFill>
                  <a:schemeClr val="tx1"/>
                </a:solidFill>
                <a:latin typeface="Muli" panose="02000503000000000000" pitchFamily="2" charset="0"/>
              </a:rPr>
              <a:t>ABS</a:t>
            </a:r>
          </a:p>
          <a:p>
            <a:pPr marL="285750" indent="-285750">
              <a:buFont typeface="Arial" panose="020B0604020202020204" pitchFamily="34" charset="0"/>
              <a:buChar char="•"/>
            </a:pPr>
            <a:r>
              <a:rPr lang="en-US">
                <a:solidFill>
                  <a:srgbClr val="FF0000"/>
                </a:solidFill>
              </a:rPr>
              <a:t>PLA</a:t>
            </a:r>
          </a:p>
          <a:p>
            <a:pPr marL="285750" indent="-285750">
              <a:buFont typeface="Arial" panose="020B0604020202020204" pitchFamily="34" charset="0"/>
              <a:buChar char="•"/>
            </a:pPr>
            <a:r>
              <a:rPr lang="en-US" b="0" i="0">
                <a:solidFill>
                  <a:schemeClr val="tx1"/>
                </a:solidFill>
                <a:effectLst/>
                <a:latin typeface="Muli" panose="02000503000000000000" pitchFamily="2" charset="0"/>
              </a:rPr>
              <a:t>PC</a:t>
            </a:r>
          </a:p>
          <a:p>
            <a:pPr marL="285750" indent="-285750">
              <a:buFont typeface="Arial" panose="020B0604020202020204" pitchFamily="34" charset="0"/>
              <a:buChar char="•"/>
            </a:pPr>
            <a:r>
              <a:rPr lang="en-US">
                <a:solidFill>
                  <a:schemeClr val="tx1"/>
                </a:solidFill>
                <a:latin typeface="Muli" panose="02000503000000000000" pitchFamily="2" charset="0"/>
              </a:rPr>
              <a:t>TPU</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9082026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1074149" y="3261886"/>
            <a:ext cx="7166957" cy="17796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latin typeface="Muli"/>
              </a:rPr>
              <a:t>Επιπρόσθετα, καθώς αυξάνεται η ζήτηση για </a:t>
            </a:r>
            <a:r>
              <a:rPr lang="el-GR" dirty="0" err="1">
                <a:latin typeface="Muli"/>
              </a:rPr>
              <a:t>πολυχρηστικά</a:t>
            </a:r>
            <a:r>
              <a:rPr lang="el-GR" dirty="0">
                <a:latin typeface="Muli"/>
              </a:rPr>
              <a:t> υλικά, διεξάγονται έρευνες για την κατασκευή σύνθετων πολυμερών  υλικών με την ανάμειξη </a:t>
            </a:r>
            <a:r>
              <a:rPr lang="el-GR" dirty="0" err="1">
                <a:latin typeface="Muli"/>
              </a:rPr>
              <a:t>νανοϋλικών</a:t>
            </a:r>
            <a:r>
              <a:rPr lang="el-GR" dirty="0">
                <a:latin typeface="Muli"/>
              </a:rPr>
              <a:t> άνθρακα, </a:t>
            </a:r>
            <a:r>
              <a:rPr lang="el-GR" dirty="0" err="1">
                <a:latin typeface="Muli"/>
              </a:rPr>
              <a:t>βιοϋλικών</a:t>
            </a:r>
            <a:r>
              <a:rPr lang="el-GR" dirty="0">
                <a:latin typeface="Muli"/>
              </a:rPr>
              <a:t>, μετάλλων και κεραμικών στα υπάρχουσα πολυμερή. Παρακάτω θα δούμε μερικά από αυτά τα σύνθετα υλικά.</a:t>
            </a:r>
            <a:endParaRPr lang="en-US" dirty="0">
              <a:latin typeface="Muli"/>
            </a:endParaRPr>
          </a:p>
        </p:txBody>
      </p:sp>
      <p:pic>
        <p:nvPicPr>
          <p:cNvPr id="6146" name="Picture 2">
            <a:extLst>
              <a:ext uri="{FF2B5EF4-FFF2-40B4-BE49-F238E27FC236}">
                <a16:creationId xmlns:a16="http://schemas.microsoft.com/office/drawing/2014/main" id="{83A2E682-6E46-457D-B02C-E852E11DD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708146"/>
            <a:ext cx="2520280" cy="155374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CE4EC42-EB59-49AD-A38D-26F575803832}"/>
              </a:ext>
            </a:extLst>
          </p:cNvPr>
          <p:cNvSpPr txBox="1"/>
          <p:nvPr/>
        </p:nvSpPr>
        <p:spPr>
          <a:xfrm>
            <a:off x="1074148" y="969482"/>
            <a:ext cx="7471943" cy="738664"/>
          </a:xfrm>
          <a:prstGeom prst="rect">
            <a:avLst/>
          </a:prstGeom>
          <a:noFill/>
        </p:spPr>
        <p:txBody>
          <a:bodyPr wrap="square">
            <a:spAutoFit/>
          </a:bodyPr>
          <a:lstStyle/>
          <a:p>
            <a:r>
              <a:rPr lang="el-GR" dirty="0">
                <a:latin typeface="Muli"/>
              </a:rPr>
              <a:t>Όπως είδαμε προηγουμένως υπάρχει μια τεράστιά γκάμα διαθέσιμων υλικών και άρα είναι σημαντικό να γνωρίζουμε τις ιδιότητες του κάθε υλικού, ώστε να κάνουμε την κατάλληλη επιλογή για κάθε εφαρμογή.</a:t>
            </a:r>
          </a:p>
        </p:txBody>
      </p:sp>
    </p:spTree>
    <p:extLst>
      <p:ext uri="{BB962C8B-B14F-4D97-AF65-F5344CB8AC3E}">
        <p14:creationId xmlns:p14="http://schemas.microsoft.com/office/powerpoint/2010/main" val="134717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Εξώθηση Υλικού - ΜΕΧ</a:t>
            </a:r>
            <a:endParaRPr lang="es-ES" dirty="0"/>
          </a:p>
        </p:txBody>
      </p:sp>
      <p:sp>
        <p:nvSpPr>
          <p:cNvPr id="6" name="Google Shape;1029;p44"/>
          <p:cNvSpPr txBox="1">
            <a:spLocks/>
          </p:cNvSpPr>
          <p:nvPr/>
        </p:nvSpPr>
        <p:spPr>
          <a:xfrm>
            <a:off x="675141" y="843592"/>
            <a:ext cx="8409483"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solidFill>
                  <a:srgbClr val="262626"/>
                </a:solidFill>
                <a:latin typeface="Muli" panose="02000503000000000000" pitchFamily="2" charset="0"/>
              </a:rPr>
              <a:t>Η τεχνολογία εξώθησης υλικού παράγει αντικείμενα μέσω της εναπόθεσης διαδοχικών στρώσεων υλικού, που αποτελείται συνήθως από κάποιο θερμοπλαστικό υλικό, με μορφή λυωμένου νήματος (</a:t>
            </a:r>
            <a:r>
              <a:rPr lang="en-US" dirty="0">
                <a:solidFill>
                  <a:srgbClr val="262626"/>
                </a:solidFill>
                <a:latin typeface="Muli" panose="02000503000000000000" pitchFamily="2" charset="0"/>
              </a:rPr>
              <a:t>filament)</a:t>
            </a:r>
            <a:r>
              <a:rPr lang="el-GR" dirty="0">
                <a:solidFill>
                  <a:srgbClr val="262626"/>
                </a:solidFill>
                <a:latin typeface="Muli" panose="02000503000000000000" pitchFamily="2" charset="0"/>
              </a:rPr>
              <a:t>.</a:t>
            </a:r>
          </a:p>
          <a:p>
            <a:r>
              <a:rPr lang="el-GR" dirty="0">
                <a:solidFill>
                  <a:srgbClr val="262626"/>
                </a:solidFill>
                <a:latin typeface="Muli" panose="02000503000000000000" pitchFamily="2" charset="0"/>
              </a:rPr>
              <a:t> </a:t>
            </a:r>
            <a:endParaRPr lang="en-US" dirty="0">
              <a:solidFill>
                <a:srgbClr val="262626"/>
              </a:solidFill>
              <a:latin typeface="Muli" panose="02000503000000000000" pitchFamily="2" charset="0"/>
            </a:endParaRPr>
          </a:p>
          <a:p>
            <a:r>
              <a:rPr lang="el-GR" dirty="0">
                <a:solidFill>
                  <a:srgbClr val="262626"/>
                </a:solidFill>
                <a:latin typeface="Muli" panose="02000503000000000000" pitchFamily="2" charset="0"/>
              </a:rPr>
              <a:t>Το υλικό εκτύπωσης έρχεται σε μορφή νήματος σε ένα καρούλι (</a:t>
            </a:r>
            <a:r>
              <a:rPr lang="en-US" dirty="0">
                <a:solidFill>
                  <a:srgbClr val="262626"/>
                </a:solidFill>
                <a:latin typeface="Muli" panose="02000503000000000000" pitchFamily="2" charset="0"/>
              </a:rPr>
              <a:t>spool)</a:t>
            </a:r>
            <a:r>
              <a:rPr lang="el-GR" dirty="0">
                <a:solidFill>
                  <a:srgbClr val="262626"/>
                </a:solidFill>
                <a:latin typeface="Muli" panose="02000503000000000000" pitchFamily="2" charset="0"/>
              </a:rPr>
              <a:t>,</a:t>
            </a:r>
            <a:r>
              <a:rPr lang="en-US" dirty="0">
                <a:solidFill>
                  <a:srgbClr val="262626"/>
                </a:solidFill>
                <a:latin typeface="Muli" panose="02000503000000000000" pitchFamily="2" charset="0"/>
              </a:rPr>
              <a:t> </a:t>
            </a:r>
            <a:r>
              <a:rPr lang="el-GR" dirty="0">
                <a:solidFill>
                  <a:srgbClr val="262626"/>
                </a:solidFill>
                <a:latin typeface="Muli" panose="02000503000000000000" pitchFamily="2" charset="0"/>
              </a:rPr>
              <a:t>το οποίο τοποθετείται στον εκτυπωτή και τροφοδοτεί την κεφαλή εξώθησης (</a:t>
            </a:r>
            <a:r>
              <a:rPr lang="en-US" dirty="0">
                <a:solidFill>
                  <a:srgbClr val="262626"/>
                </a:solidFill>
                <a:latin typeface="Muli" panose="02000503000000000000" pitchFamily="2" charset="0"/>
              </a:rPr>
              <a:t>extrusion head).</a:t>
            </a:r>
            <a:r>
              <a:rPr lang="el-GR" dirty="0">
                <a:solidFill>
                  <a:srgbClr val="262626"/>
                </a:solidFill>
                <a:latin typeface="Muli" panose="02000503000000000000" pitchFamily="2" charset="0"/>
              </a:rPr>
              <a:t> </a:t>
            </a:r>
            <a:endParaRPr lang="en-US" dirty="0">
              <a:solidFill>
                <a:srgbClr val="262626"/>
              </a:solidFill>
              <a:latin typeface="Muli" panose="02000503000000000000" pitchFamily="2" charset="0"/>
            </a:endParaRPr>
          </a:p>
          <a:p>
            <a:endParaRPr lang="en-US" dirty="0">
              <a:solidFill>
                <a:srgbClr val="262626"/>
              </a:solidFill>
              <a:latin typeface="Muli" panose="02000503000000000000" pitchFamily="2" charset="0"/>
            </a:endParaRPr>
          </a:p>
          <a:p>
            <a:r>
              <a:rPr lang="el-GR" dirty="0">
                <a:solidFill>
                  <a:srgbClr val="262626"/>
                </a:solidFill>
                <a:latin typeface="Muli" panose="02000503000000000000" pitchFamily="2" charset="0"/>
              </a:rPr>
              <a:t>Το στόμιο/ακροφύσιο (</a:t>
            </a:r>
            <a:r>
              <a:rPr lang="en-US" dirty="0">
                <a:solidFill>
                  <a:srgbClr val="262626"/>
                </a:solidFill>
                <a:latin typeface="Muli" panose="02000503000000000000" pitchFamily="2" charset="0"/>
              </a:rPr>
              <a:t>nozzle)</a:t>
            </a:r>
            <a:r>
              <a:rPr lang="el-GR" dirty="0">
                <a:solidFill>
                  <a:srgbClr val="262626"/>
                </a:solidFill>
                <a:latin typeface="Muli" panose="02000503000000000000" pitchFamily="2" charset="0"/>
              </a:rPr>
              <a:t> του εκτυπωτή</a:t>
            </a:r>
            <a:r>
              <a:rPr lang="en-US" dirty="0">
                <a:solidFill>
                  <a:srgbClr val="262626"/>
                </a:solidFill>
                <a:latin typeface="Muli" panose="02000503000000000000" pitchFamily="2" charset="0"/>
              </a:rPr>
              <a:t> </a:t>
            </a:r>
            <a:r>
              <a:rPr lang="el-GR" dirty="0">
                <a:solidFill>
                  <a:srgbClr val="262626"/>
                </a:solidFill>
                <a:latin typeface="Muli" panose="02000503000000000000" pitchFamily="2" charset="0"/>
              </a:rPr>
              <a:t>θερμαίνεται και όταν φτάσει στην επιθυμητή θερμοκρασία, ένα μοτέρ καθοδηγεί το νήμα στο θερμό ακροφύσιο, όπου και τήκεται.</a:t>
            </a:r>
            <a:endParaRPr lang="en-US" dirty="0">
              <a:solidFill>
                <a:srgbClr val="262626"/>
              </a:solidFill>
              <a:latin typeface="Muli" panose="02000503000000000000" pitchFamily="2" charset="0"/>
            </a:endParaRPr>
          </a:p>
          <a:p>
            <a:endParaRPr lang="en-US" dirty="0">
              <a:solidFill>
                <a:srgbClr val="262626"/>
              </a:solidFill>
              <a:latin typeface="Muli" panose="02000503000000000000" pitchFamily="2" charset="0"/>
            </a:endParaRPr>
          </a:p>
          <a:p>
            <a:r>
              <a:rPr lang="el-GR" dirty="0">
                <a:solidFill>
                  <a:srgbClr val="262626"/>
                </a:solidFill>
                <a:latin typeface="Muli" panose="02000503000000000000" pitchFamily="2" charset="0"/>
              </a:rPr>
              <a:t>Στη συνέχεια, ο εκτυπωτής μετακινεί την κεφαλή εξώθησης, εναποθέτοντας το λιωμένο υλικό σε ακριβείς θέσεις σε μια πλατφόρμα εκτύπωσης, όπου το υλικό ψύχεται και στερεοποιείται.</a:t>
            </a:r>
          </a:p>
          <a:p>
            <a:endParaRPr lang="en-US" dirty="0">
              <a:solidFill>
                <a:srgbClr val="262626"/>
              </a:solidFill>
              <a:latin typeface="Muli" panose="02000503000000000000" pitchFamily="2" charset="0"/>
            </a:endParaRPr>
          </a:p>
          <a:p>
            <a:r>
              <a:rPr lang="el-GR" dirty="0">
                <a:solidFill>
                  <a:srgbClr val="262626"/>
                </a:solidFill>
                <a:latin typeface="Muli" panose="02000503000000000000" pitchFamily="2" charset="0"/>
              </a:rPr>
              <a:t>Μόλις ολοκληρωθεί μία στρώση, η πλατφόρμα εκτπώσης μετακινείται προς τα κάτω και η διαδικασία εκτύπωσης επαναλαμβάνεται στρώση-προς-στρώση, μέχρι την δημιουργία του τελικού αντικειμένου.</a:t>
            </a:r>
            <a:endParaRPr lang="en-US" dirty="0">
              <a:solidFill>
                <a:srgbClr val="262626"/>
              </a:solidFill>
              <a:latin typeface="Muli" panose="02000503000000000000" pitchFamily="2" charset="0"/>
            </a:endParaRPr>
          </a:p>
        </p:txBody>
      </p:sp>
    </p:spTree>
    <p:extLst>
      <p:ext uri="{BB962C8B-B14F-4D97-AF65-F5344CB8AC3E}">
        <p14:creationId xmlns:p14="http://schemas.microsoft.com/office/powerpoint/2010/main" val="2336632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755576" y="950448"/>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1" dirty="0">
                <a:latin typeface="Muli"/>
              </a:rPr>
              <a:t>Σύνθετα Πολυμερή Υλικά (</a:t>
            </a:r>
            <a:r>
              <a:rPr lang="en-US" b="1" dirty="0">
                <a:latin typeface="Muli"/>
              </a:rPr>
              <a:t>Polymer composites</a:t>
            </a:r>
            <a:r>
              <a:rPr lang="el-GR" b="1" dirty="0">
                <a:latin typeface="Muli"/>
              </a:rPr>
              <a:t>)</a:t>
            </a:r>
            <a:endParaRPr lang="en-US" b="1" dirty="0">
              <a:latin typeface="Muli"/>
            </a:endParaRPr>
          </a:p>
          <a:p>
            <a:r>
              <a:rPr lang="el-GR" dirty="0">
                <a:latin typeface="Muli"/>
              </a:rPr>
              <a:t>Η τεχνολογία MEX επιτρέπει τη διακριτή, ετερογενή διαστρωμάτωση ενός υλικού για την κατασκευή ενός σύνθετου υλικού πολλαπλών στρώσεων (</a:t>
            </a:r>
            <a:r>
              <a:rPr lang="en-US" dirty="0">
                <a:latin typeface="Muli"/>
              </a:rPr>
              <a:t>laminate composite). </a:t>
            </a:r>
            <a:r>
              <a:rPr lang="el-GR" dirty="0">
                <a:latin typeface="Muli"/>
              </a:rPr>
              <a:t>Η πρώτη μας ύλη σε μορφή μπορεί να διαμορφωθεί έτσι ώστε να αποτελεί τη βάση, ένα υλικό μήτρας (</a:t>
            </a:r>
            <a:r>
              <a:rPr lang="en-US" dirty="0">
                <a:latin typeface="Muli"/>
              </a:rPr>
              <a:t>matrix)</a:t>
            </a:r>
            <a:r>
              <a:rPr lang="el-GR" dirty="0">
                <a:latin typeface="Muli"/>
              </a:rPr>
              <a:t>, εμποτισμένο με διαφορετικά υλικά σε μορφή σωματιδίων, μικρών ή και μεγαλύτερων/πλήρων ινών ενός δεύτερου υλικού.</a:t>
            </a:r>
            <a:endParaRPr lang="en-US" dirty="0">
              <a:latin typeface="Muli"/>
            </a:endParaRPr>
          </a:p>
          <a:p>
            <a:endParaRPr lang="en-US" dirty="0">
              <a:latin typeface="Muli"/>
            </a:endParaRPr>
          </a:p>
          <a:p>
            <a:r>
              <a:rPr lang="el-GR" dirty="0">
                <a:latin typeface="Muli"/>
              </a:rPr>
              <a:t>Το προστιθέμενο υλικό θα πρέπει να αποτελείται από μια κατάλληλη σύνθεση ώστε να διαθέτει ένα χαμηλό ιξώδες που να επιτρέπει την εναπόθεση μέσω της τεχνολογίας ΜΕΧ.</a:t>
            </a:r>
            <a:endParaRPr lang="en-US" dirty="0">
              <a:latin typeface="Muli"/>
            </a:endParaRPr>
          </a:p>
          <a:p>
            <a:endParaRPr lang="en-US" dirty="0">
              <a:latin typeface="Muli"/>
            </a:endParaRPr>
          </a:p>
        </p:txBody>
      </p:sp>
      <p:pic>
        <p:nvPicPr>
          <p:cNvPr id="2050" name="Picture 2">
            <a:extLst>
              <a:ext uri="{FF2B5EF4-FFF2-40B4-BE49-F238E27FC236}">
                <a16:creationId xmlns:a16="http://schemas.microsoft.com/office/drawing/2014/main" id="{FEA22F8D-EA3F-4F87-A2A8-BD1E0B1D6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387" y="3116183"/>
            <a:ext cx="5329890" cy="175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5126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47614"/>
            <a:ext cx="3563991" cy="3456384"/>
          </a:xfrm>
          <a:prstGeom prst="rect">
            <a:avLst/>
          </a:prstGeom>
        </p:spPr>
      </p:pic>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4572000" y="1365192"/>
            <a:ext cx="431455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1" dirty="0">
                <a:latin typeface="Muli"/>
              </a:rPr>
              <a:t>Σύνθετα Υλικά με χρήση </a:t>
            </a:r>
            <a:r>
              <a:rPr lang="el-GR" b="1" dirty="0" err="1">
                <a:latin typeface="Muli"/>
              </a:rPr>
              <a:t>Νανοϋλικών</a:t>
            </a:r>
            <a:r>
              <a:rPr lang="el-GR" b="1" dirty="0">
                <a:latin typeface="Muli"/>
              </a:rPr>
              <a:t> με βάση τον Άνθρακα (</a:t>
            </a:r>
            <a:r>
              <a:rPr lang="en-US" b="1" dirty="0">
                <a:latin typeface="Muli"/>
              </a:rPr>
              <a:t>composite</a:t>
            </a:r>
            <a:r>
              <a:rPr lang="el-GR" b="1" dirty="0">
                <a:latin typeface="Muli"/>
              </a:rPr>
              <a:t> </a:t>
            </a:r>
            <a:r>
              <a:rPr lang="en-US" b="1" dirty="0">
                <a:latin typeface="Muli"/>
              </a:rPr>
              <a:t>carbon nanomaterials</a:t>
            </a:r>
            <a:r>
              <a:rPr lang="el-GR" b="1" dirty="0">
                <a:latin typeface="Muli"/>
              </a:rPr>
              <a:t>)</a:t>
            </a:r>
            <a:r>
              <a:rPr lang="en-US" b="1" dirty="0">
                <a:latin typeface="Muli"/>
              </a:rPr>
              <a:t> </a:t>
            </a:r>
            <a:endParaRPr lang="el-GR" b="1" dirty="0">
              <a:latin typeface="Muli"/>
            </a:endParaRPr>
          </a:p>
          <a:p>
            <a:endParaRPr lang="en-US" b="1" dirty="0">
              <a:latin typeface="Muli"/>
            </a:endParaRPr>
          </a:p>
          <a:p>
            <a:r>
              <a:rPr lang="el-GR" dirty="0">
                <a:latin typeface="Muli"/>
              </a:rPr>
              <a:t>Καθώς αυξάνεται η ζήτηση για υλικά με προηγμένες δυνατότητες, κατασκευάζονται υλικά που περιέχουν </a:t>
            </a:r>
            <a:r>
              <a:rPr lang="el-GR" dirty="0" err="1">
                <a:latin typeface="Muli"/>
              </a:rPr>
              <a:t>γραφένιο</a:t>
            </a:r>
            <a:r>
              <a:rPr lang="el-GR" dirty="0">
                <a:latin typeface="Muli"/>
              </a:rPr>
              <a:t>/γραφίτη ή και οι </a:t>
            </a:r>
            <a:r>
              <a:rPr lang="el-GR" dirty="0" err="1">
                <a:latin typeface="Muli"/>
              </a:rPr>
              <a:t>νανοσωλήνες</a:t>
            </a:r>
            <a:r>
              <a:rPr lang="el-GR" dirty="0">
                <a:latin typeface="Muli"/>
              </a:rPr>
              <a:t> άνθρακα (CNT) ως υλικά ενίσχυσης, εξαιτίας της υψηλής ηλεκτρικής και θερμικής αντοχής, της χαμηλής πυκνότητας και των εξαιρετικών μηχανικών ιδιοτήτων (αντοχή, δυσκαμψία και σκληρότητα). </a:t>
            </a:r>
            <a:endParaRPr lang="en-US" dirty="0">
              <a:latin typeface="Muli"/>
            </a:endParaRPr>
          </a:p>
        </p:txBody>
      </p:sp>
    </p:spTree>
    <p:extLst>
      <p:ext uri="{BB962C8B-B14F-4D97-AF65-F5344CB8AC3E}">
        <p14:creationId xmlns:p14="http://schemas.microsoft.com/office/powerpoint/2010/main" val="31866129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776358" y="120588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1" dirty="0">
                <a:latin typeface="Muli"/>
              </a:rPr>
              <a:t>Σύνθετα Υλικά με χρήση </a:t>
            </a:r>
            <a:r>
              <a:rPr lang="el-GR" b="1" dirty="0" err="1">
                <a:latin typeface="Muli"/>
              </a:rPr>
              <a:t>Νανοϋλικών</a:t>
            </a:r>
            <a:r>
              <a:rPr lang="el-GR" b="1" dirty="0">
                <a:latin typeface="Muli"/>
              </a:rPr>
              <a:t> με βάση τον Άνθρακα </a:t>
            </a:r>
          </a:p>
          <a:p>
            <a:r>
              <a:rPr lang="el-GR" dirty="0">
                <a:latin typeface="Muli"/>
              </a:rPr>
              <a:t>Τα παραπάνω σύνθετα υλικά διαθέτουν υψηλή ηλεκτρική αγωγιμότητα και χρησιμοποιούνται σε εφαρμογές στον τομέα των ηλεκτρονικών, συμπεριλαμβανομένων των συσκευών αποθήκευσης ενέργειας, των αισθητήρων και των ηλεκτρικά αγώγιμων διατάξεων. </a:t>
            </a:r>
            <a:endParaRPr lang="en-US" dirty="0">
              <a:latin typeface="Muli"/>
            </a:endParaRPr>
          </a:p>
        </p:txBody>
      </p:sp>
      <p:pic>
        <p:nvPicPr>
          <p:cNvPr id="1026" name="Picture 2">
            <a:extLst>
              <a:ext uri="{FF2B5EF4-FFF2-40B4-BE49-F238E27FC236}">
                <a16:creationId xmlns:a16="http://schemas.microsoft.com/office/drawing/2014/main" id="{070F0F70-110F-42C0-900C-32DEC315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605" y="2489746"/>
            <a:ext cx="3752328" cy="197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6254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1009700" y="1059582"/>
            <a:ext cx="4200475" cy="36998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Σύνθετα Υλικά με προσθήκη μετάλλων</a:t>
            </a:r>
          </a:p>
          <a:p>
            <a:pPr algn="just"/>
            <a:endParaRPr lang="en-US" b="1" dirty="0">
              <a:latin typeface="Muli"/>
            </a:endParaRPr>
          </a:p>
          <a:p>
            <a:pPr algn="just"/>
            <a:r>
              <a:rPr lang="el-GR" dirty="0">
                <a:latin typeface="Muli"/>
              </a:rPr>
              <a:t>Υλικά που περιέχουν μεταλλικά στοιχεία σε μια βάση πολυμερούς, χρησιμοποιούνται επίσης σε συσκευές αποθήκευσης ενέργειας, ημιαγωγούς και κυκλώματα. Υλικά με προσθήκη μετάλλων όπως ο χαλκός, το αλουμίνιο και ο ανοξείδωτος χάλυβας και άλλα, είναι διαθέσιμα για την τεχνολογία ΜΕΧ. </a:t>
            </a:r>
          </a:p>
          <a:p>
            <a:pPr algn="just"/>
            <a:endParaRPr lang="el-GR" dirty="0">
              <a:latin typeface="Muli"/>
            </a:endParaRPr>
          </a:p>
          <a:p>
            <a:pPr algn="just"/>
            <a:r>
              <a:rPr lang="el-GR" dirty="0">
                <a:latin typeface="Muli"/>
              </a:rPr>
              <a:t>Σε σύγκριση με τις υπόλοιπες τεχνολογίες εκτύπωσης μετάλλων, η χρήση σύνθετων υλικών  ενισχυμένων με μέταλλα είναι αρκετά πιο οικονομική και απαιτεί λιγότερη ενέργεια, αλλά οι ιδιότητες των τελικών κομματιών δεν είναι εφάμιλλες με ένα αντικείμενο 100% φτιαγμένο από μέταλλο.</a:t>
            </a:r>
            <a:endParaRPr lang="en-US" dirty="0">
              <a:latin typeface="Muli"/>
            </a:endParaRPr>
          </a:p>
        </p:txBody>
      </p:sp>
      <p:pic>
        <p:nvPicPr>
          <p:cNvPr id="3074" name="Picture 2" descr="Different variations of prints using metal-composite filaments">
            <a:extLst>
              <a:ext uri="{FF2B5EF4-FFF2-40B4-BE49-F238E27FC236}">
                <a16:creationId xmlns:a16="http://schemas.microsoft.com/office/drawing/2014/main" id="{7DA95504-696C-490E-957F-28862BF0E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9622"/>
            <a:ext cx="326262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9522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4139952" y="1059582"/>
            <a:ext cx="3960440" cy="40839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Σύνθετα Υλικά με χρήση </a:t>
            </a:r>
            <a:r>
              <a:rPr lang="el-GR" b="1" dirty="0" err="1">
                <a:latin typeface="Muli"/>
              </a:rPr>
              <a:t>βιοϋλικών</a:t>
            </a:r>
            <a:endParaRPr lang="en-US" b="1" dirty="0">
              <a:latin typeface="Muli"/>
            </a:endParaRPr>
          </a:p>
          <a:p>
            <a:pPr algn="just"/>
            <a:r>
              <a:rPr lang="el-GR" dirty="0">
                <a:latin typeface="Muli"/>
              </a:rPr>
              <a:t>Αντί να χρησιμοποιούμε πλαστικά που προέρχονται από το πετρέλαιο, όπως το νάιλον και το ΡΕΤ, υπάρχουν υλικά με βιολογική προέλευση τα οποία αποβάλλουν μηδενικές εκπομπές άνθρακα κατά την παρασκευή τους και μπορούν να συνεισφέρουν στη μείωση της περιβαλλοντικής μόλυνσης.</a:t>
            </a:r>
            <a:endParaRPr lang="en-US" dirty="0">
              <a:latin typeface="Muli"/>
            </a:endParaRPr>
          </a:p>
          <a:p>
            <a:pPr algn="just"/>
            <a:endParaRPr lang="en-US" dirty="0">
              <a:latin typeface="Muli"/>
            </a:endParaRPr>
          </a:p>
          <a:p>
            <a:pPr algn="just"/>
            <a:r>
              <a:rPr lang="el-GR" dirty="0">
                <a:latin typeface="Muli"/>
              </a:rPr>
              <a:t>Ένα από αυτά τα υλικά είναι η λιγνίνη, μια φυσική ένωση που ανήκει σε μια κατηγορία πολύπλοκων οργανικών πολυμερών που σχηματίζουν τα κύρια δομικά συστατικά στους ιστούς των περισσότερων ανώτερων και κατώτερων φυτών. Μπορούμε να κατασκευάσουμε ένα φιλικό προς το περιβάλλον υλικό συνδυάζοντας λιγνίνη με </a:t>
            </a:r>
            <a:r>
              <a:rPr lang="en-US" dirty="0">
                <a:latin typeface="Muli"/>
              </a:rPr>
              <a:t>PLA.</a:t>
            </a:r>
          </a:p>
        </p:txBody>
      </p:sp>
      <p:pic>
        <p:nvPicPr>
          <p:cNvPr id="5124" name="Picture 4" descr="Eco-friendly 3D filament">
            <a:extLst>
              <a:ext uri="{FF2B5EF4-FFF2-40B4-BE49-F238E27FC236}">
                <a16:creationId xmlns:a16="http://schemas.microsoft.com/office/drawing/2014/main" id="{51D4E7D3-F82A-41AF-9203-AA5C8AA09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91884"/>
            <a:ext cx="3391470" cy="262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488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755576" y="1059582"/>
            <a:ext cx="3600400"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Σύνθετα Υλικά με χρήση </a:t>
            </a:r>
            <a:r>
              <a:rPr lang="el-GR" b="1" dirty="0" err="1">
                <a:latin typeface="Muli"/>
              </a:rPr>
              <a:t>βιοϋλικών</a:t>
            </a:r>
            <a:endParaRPr lang="en-US" b="1" dirty="0">
              <a:latin typeface="Muli"/>
            </a:endParaRPr>
          </a:p>
          <a:p>
            <a:pPr algn="just"/>
            <a:r>
              <a:rPr lang="el-GR" dirty="0">
                <a:latin typeface="Muli"/>
              </a:rPr>
              <a:t>Σε σύγκριση με τα πολυμερή με βάση το πετρέλαιο, το PLA, το οποίο έχει ήδη χαμηλότερο αποτύπωμα άνθρακα κατά την παραγωγή και επίσης είναι βιοδιασπώμενο, μπορεί να αναμιχθεί με λιγνίνη για να κατασκευαστεί ένα σύνθετο υλικό πιο φιλικό προς το περιβάλλον, το οποίο διαθέτουν επίσης σχετικά αξιόλογες μηχανικές ιδιότητες. </a:t>
            </a:r>
            <a:endParaRPr lang="en-US" dirty="0">
              <a:latin typeface="Muli"/>
            </a:endParaRPr>
          </a:p>
          <a:p>
            <a:pPr algn="just"/>
            <a:endParaRPr lang="en-US" dirty="0">
              <a:latin typeface="Muli"/>
            </a:endParaRPr>
          </a:p>
        </p:txBody>
      </p:sp>
      <p:pic>
        <p:nvPicPr>
          <p:cNvPr id="7172" name="Picture 4" descr="3D printed parts with Francofil biocomposite filaments.">
            <a:extLst>
              <a:ext uri="{FF2B5EF4-FFF2-40B4-BE49-F238E27FC236}">
                <a16:creationId xmlns:a16="http://schemas.microsoft.com/office/drawing/2014/main" id="{EE79B9A9-8DF8-4BB4-95FF-49F9E7BBB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188384"/>
            <a:ext cx="4263632" cy="253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3119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755576" y="881868"/>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1" dirty="0">
                <a:latin typeface="Muli"/>
              </a:rPr>
              <a:t>Σύνθετα Υλικά με προσθήκη Κεραμικών </a:t>
            </a:r>
          </a:p>
          <a:p>
            <a:r>
              <a:rPr lang="el-GR" dirty="0">
                <a:latin typeface="Muli"/>
              </a:rPr>
              <a:t>Τα κεραμικά υλικά χαρακτηρίζονται από υψηλή μηχανική αντοχή και σκληρότητα, καλή θερμική και χημική αντοχή και αξιοποιήσιμες οπτικές και ηλεκτρικές ιδιότητες, τα οποία τα καθιστούν υλικά με πολύπλευρες εφαρμογές.</a:t>
            </a:r>
          </a:p>
          <a:p>
            <a:endParaRPr lang="el-GR" dirty="0">
              <a:latin typeface="Muli"/>
            </a:endParaRPr>
          </a:p>
          <a:p>
            <a:r>
              <a:rPr lang="el-GR" dirty="0">
                <a:latin typeface="Muli"/>
              </a:rPr>
              <a:t>Τα κεραμικά αντικείμενα συνήθως παράγονται με τη χρήση παραδοσιακών κατεργασιών, όπως η χύτευση</a:t>
            </a:r>
            <a:r>
              <a:rPr lang="en-US" dirty="0">
                <a:latin typeface="Muli"/>
              </a:rPr>
              <a:t> (injection molding, gel casting)</a:t>
            </a:r>
            <a:r>
              <a:rPr lang="el-GR" dirty="0">
                <a:latin typeface="Muli"/>
              </a:rPr>
              <a:t> ή πρεσάρισμα (</a:t>
            </a:r>
            <a:r>
              <a:rPr lang="en-US" dirty="0">
                <a:latin typeface="Muli"/>
              </a:rPr>
              <a:t>die-pressing)</a:t>
            </a:r>
            <a:r>
              <a:rPr lang="el-GR" dirty="0">
                <a:latin typeface="Muli"/>
              </a:rPr>
              <a:t>, οι οποίες απαιτούν συνήθως ακριβό εξοπλισμό και μεγάλο χρόνο επεξεργασίας, ενώ περιορίζουν την πολυπλοκότητα του αντικειμένου. Σύνθετα υλικά με βάση πολυμερή με προσθήκη κεραμικών χρησιμοποιούνται συχνά στη ΜΕΧ στους τομείς της </a:t>
            </a:r>
            <a:r>
              <a:rPr lang="el-GR" dirty="0" err="1">
                <a:latin typeface="Muli"/>
              </a:rPr>
              <a:t>βιοϊατρικής</a:t>
            </a:r>
            <a:r>
              <a:rPr lang="el-GR" dirty="0">
                <a:latin typeface="Muli"/>
              </a:rPr>
              <a:t> και των ηλεκτρονικών.</a:t>
            </a:r>
            <a:endParaRPr lang="en-US" dirty="0">
              <a:latin typeface="Muli"/>
            </a:endParaRPr>
          </a:p>
        </p:txBody>
      </p:sp>
      <p:pic>
        <p:nvPicPr>
          <p:cNvPr id="4100" name="Picture 4">
            <a:extLst>
              <a:ext uri="{FF2B5EF4-FFF2-40B4-BE49-F238E27FC236}">
                <a16:creationId xmlns:a16="http://schemas.microsoft.com/office/drawing/2014/main" id="{AC2A44F1-C327-4CF7-9ABF-682DD636A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942"/>
          <a:stretch/>
        </p:blipFill>
        <p:spPr bwMode="auto">
          <a:xfrm>
            <a:off x="2123728" y="3219822"/>
            <a:ext cx="4176464" cy="180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69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505691" y="1059582"/>
            <a:ext cx="5424054" cy="335437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1">
                <a:latin typeface="Muli"/>
              </a:rPr>
              <a:t>Σύνθετα Πολυμερή Υλικά </a:t>
            </a:r>
            <a:r>
              <a:rPr lang="el-GR" b="1" dirty="0">
                <a:latin typeface="Muli"/>
              </a:rPr>
              <a:t>με προσθήκη Ινών </a:t>
            </a:r>
          </a:p>
          <a:p>
            <a:r>
              <a:rPr lang="el-GR" dirty="0">
                <a:latin typeface="Muli"/>
              </a:rPr>
              <a:t>Σύνθετα πολυμερή ενισχυμένα με ίνες βρίσκουν εφαρμογή σε ένα πλήθος βιομηχανιών όπως η αεροδιαστημική και η αυτοκινητοβιομηχανία, καθώς συνδυάζουν εξαιρετικές μηχανικές ιδιότητες με πολύ χαμηλό βάρος.</a:t>
            </a:r>
          </a:p>
          <a:p>
            <a:endParaRPr lang="el-GR" dirty="0">
              <a:latin typeface="Muli"/>
            </a:endParaRPr>
          </a:p>
          <a:p>
            <a:r>
              <a:rPr lang="el-GR" dirty="0">
                <a:latin typeface="Muli"/>
              </a:rPr>
              <a:t>Χρησιμοποιούνται τόσο ασυνεχείς (μικρές στο μήκος) ίνες, όσο και συνεχείς ίνες από ένα πλήθος υλικών όπως γυαλί, άνθρακα, </a:t>
            </a:r>
            <a:r>
              <a:rPr lang="el-GR" dirty="0" err="1">
                <a:latin typeface="Muli"/>
              </a:rPr>
              <a:t>βασάλτιο</a:t>
            </a:r>
            <a:r>
              <a:rPr lang="el-GR" dirty="0">
                <a:latin typeface="Muli"/>
              </a:rPr>
              <a:t> και </a:t>
            </a:r>
            <a:r>
              <a:rPr lang="el-GR" dirty="0" err="1">
                <a:latin typeface="Muli"/>
              </a:rPr>
              <a:t>αραμίδιο</a:t>
            </a:r>
            <a:r>
              <a:rPr lang="el-GR" dirty="0">
                <a:latin typeface="Muli"/>
              </a:rPr>
              <a:t>, ως ενίσχυση σε μια βάση/μήτρα πολυμερούς υλικού. Συνήθως, η ενίσχυση μέσω συνεχών ινών προσδίδει καλύτερες ιδιότητες σχετικά με τις ασυνεχείς, ειδικά αν τις κατανείμουμε κατά μήκος της διεύθυνσης των φορτίων, αλλά η εκτύπωσή τους είναι αρκετά πιο σύνθετη.</a:t>
            </a:r>
          </a:p>
          <a:p>
            <a:endParaRPr lang="en-US" dirty="0">
              <a:latin typeface="Muli"/>
            </a:endParaRPr>
          </a:p>
          <a:p>
            <a:endParaRPr lang="en-US" dirty="0">
              <a:latin typeface="Muli"/>
            </a:endParaRPr>
          </a:p>
        </p:txBody>
      </p:sp>
      <p:pic>
        <p:nvPicPr>
          <p:cNvPr id="5124" name="Picture 4" descr="FormFutura CarbonFil 3D Printing Filament">
            <a:extLst>
              <a:ext uri="{FF2B5EF4-FFF2-40B4-BE49-F238E27FC236}">
                <a16:creationId xmlns:a16="http://schemas.microsoft.com/office/drawing/2014/main" id="{CC619DA6-EA7E-4796-A8DA-6D822C20C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268897"/>
            <a:ext cx="3132128" cy="223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672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Επιλογή Υλικού</a:t>
            </a:r>
            <a:endParaRPr lang="es-ES" dirty="0"/>
          </a:p>
        </p:txBody>
      </p:sp>
      <p:sp>
        <p:nvSpPr>
          <p:cNvPr id="6" name="Google Shape;1029;p44"/>
          <p:cNvSpPr txBox="1">
            <a:spLocks/>
          </p:cNvSpPr>
          <p:nvPr/>
        </p:nvSpPr>
        <p:spPr>
          <a:xfrm>
            <a:off x="755576" y="1059582"/>
            <a:ext cx="8131868" cy="49685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latin typeface="Muli"/>
              </a:rPr>
              <a:t>Υπάρχουν μερικές παράμετροι που πρέπει να ληφθούν υπόψη κατά διαδικασία επιλογής υλικό, συμπεριλαμβανομένων παραμέτρων που περιγράφουν τη λειτουργία, τη γεωμετρία και τη </a:t>
            </a:r>
            <a:r>
              <a:rPr lang="el-GR" dirty="0" err="1">
                <a:latin typeface="Muli"/>
              </a:rPr>
              <a:t>μεταεπεξεργασία</a:t>
            </a:r>
            <a:r>
              <a:rPr lang="el-GR" dirty="0">
                <a:latin typeface="Muli"/>
              </a:rPr>
              <a:t> του αντικειμένου μας.</a:t>
            </a:r>
          </a:p>
          <a:p>
            <a:endParaRPr lang="el-GR" b="1" i="1" dirty="0">
              <a:latin typeface="Muli"/>
            </a:endParaRPr>
          </a:p>
          <a:p>
            <a:pPr marL="285750" indent="-285750">
              <a:buFont typeface="Arial" panose="020B0604020202020204" pitchFamily="34" charset="0"/>
              <a:buChar char="•"/>
            </a:pPr>
            <a:r>
              <a:rPr lang="el-GR" b="1" i="1" dirty="0">
                <a:latin typeface="Muli"/>
              </a:rPr>
              <a:t>Λειτουργία: </a:t>
            </a:r>
            <a:r>
              <a:rPr lang="el-GR" dirty="0">
                <a:latin typeface="Muli"/>
              </a:rPr>
              <a:t>Το υλικό θα πρέπει να μπορεί να ανταπεξέλθει στις λειτουργικές απαιτήσεις (μηχανικές, θερμικές, χημικές, κ.ά.).</a:t>
            </a:r>
            <a:endParaRPr lang="en-US" dirty="0">
              <a:latin typeface="Muli"/>
            </a:endParaRPr>
          </a:p>
          <a:p>
            <a:pPr marL="285750" indent="-285750">
              <a:buFont typeface="Arial" panose="020B0604020202020204" pitchFamily="34" charset="0"/>
              <a:buChar char="•"/>
            </a:pPr>
            <a:r>
              <a:rPr lang="el-GR" b="1" i="1" dirty="0">
                <a:latin typeface="Muli"/>
              </a:rPr>
              <a:t>Γεωμετρία: </a:t>
            </a:r>
            <a:r>
              <a:rPr lang="el-GR" dirty="0">
                <a:latin typeface="Muli"/>
              </a:rPr>
              <a:t>Είναι σημαντικό να ληφθούν υπόψη παράγοντες όπως οι επιθυμητές ανοχές στις διαστάσεις, τα πάχη των διαφόρων τοιχωμάτων και άλλα χαρακτηριστικά του κομματιού .</a:t>
            </a:r>
          </a:p>
          <a:p>
            <a:pPr marL="285750" indent="-285750">
              <a:buFont typeface="Arial" panose="020B0604020202020204" pitchFamily="34" charset="0"/>
              <a:buChar char="•"/>
            </a:pPr>
            <a:r>
              <a:rPr lang="el-GR" b="1" i="1" dirty="0">
                <a:latin typeface="Muli"/>
              </a:rPr>
              <a:t>Μετεπεξεργασία:</a:t>
            </a:r>
            <a:r>
              <a:rPr lang="en-US" dirty="0">
                <a:latin typeface="Muli"/>
              </a:rPr>
              <a:t> </a:t>
            </a:r>
            <a:r>
              <a:rPr lang="el-GR" dirty="0">
                <a:latin typeface="Muli"/>
              </a:rPr>
              <a:t>Ορισμένα υλικά είναι πιο εύκολο να κατεργαστούν μέσω χημικών ή θερμικών διαδικασιών.</a:t>
            </a:r>
          </a:p>
        </p:txBody>
      </p:sp>
    </p:spTree>
    <p:extLst>
      <p:ext uri="{BB962C8B-B14F-4D97-AF65-F5344CB8AC3E}">
        <p14:creationId xmlns:p14="http://schemas.microsoft.com/office/powerpoint/2010/main" val="7453041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Συσχετίστε τα υλικά με τις εφαρμογές τους:</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285750" indent="-285750">
              <a:buClr>
                <a:srgbClr val="343434"/>
              </a:buClr>
              <a:buSzPts val="1200"/>
              <a:buFont typeface="Arial" panose="020B0604020202020204" pitchFamily="34" charset="0"/>
              <a:buChar char="•"/>
              <a:defRPr>
                <a:solidFill>
                  <a:schemeClr val="tx1"/>
                </a:solidFill>
                <a:latin typeface="Muli"/>
                <a:ea typeface="Muli"/>
                <a:cs typeface="Muli"/>
              </a:defRPr>
            </a:lvl1pPr>
            <a:lvl2pPr marL="914400" indent="-304800" algn="ctr">
              <a:buClr>
                <a:srgbClr val="343434"/>
              </a:buClr>
              <a:buSzPts val="1200"/>
              <a:buFont typeface="Muli"/>
              <a:buNone/>
              <a:defRPr sz="1200">
                <a:solidFill>
                  <a:srgbClr val="343434"/>
                </a:solidFill>
                <a:latin typeface="Muli"/>
                <a:ea typeface="Muli"/>
                <a:cs typeface="Muli"/>
              </a:defRPr>
            </a:lvl2pPr>
            <a:lvl3pPr marL="1371600" indent="-304800" algn="ctr">
              <a:buClr>
                <a:srgbClr val="343434"/>
              </a:buClr>
              <a:buSzPts val="1200"/>
              <a:buFont typeface="Muli"/>
              <a:buNone/>
              <a:defRPr sz="1200">
                <a:solidFill>
                  <a:srgbClr val="343434"/>
                </a:solidFill>
                <a:latin typeface="Muli"/>
                <a:ea typeface="Muli"/>
                <a:cs typeface="Muli"/>
              </a:defRPr>
            </a:lvl3pPr>
            <a:lvl4pPr marL="1828800" indent="-304800" algn="ctr">
              <a:buClr>
                <a:srgbClr val="343434"/>
              </a:buClr>
              <a:buSzPts val="1200"/>
              <a:buFont typeface="Muli"/>
              <a:buNone/>
              <a:defRPr sz="1200">
                <a:solidFill>
                  <a:srgbClr val="343434"/>
                </a:solidFill>
                <a:latin typeface="Muli"/>
                <a:ea typeface="Muli"/>
                <a:cs typeface="Muli"/>
              </a:defRPr>
            </a:lvl4pPr>
            <a:lvl5pPr marL="2286000" indent="-304800" algn="ctr">
              <a:buClr>
                <a:srgbClr val="343434"/>
              </a:buClr>
              <a:buSzPts val="1200"/>
              <a:buFont typeface="Muli"/>
              <a:buNone/>
              <a:defRPr sz="1200">
                <a:solidFill>
                  <a:srgbClr val="343434"/>
                </a:solidFill>
                <a:latin typeface="Muli"/>
                <a:ea typeface="Muli"/>
                <a:cs typeface="Muli"/>
              </a:defRPr>
            </a:lvl5pPr>
            <a:lvl6pPr marL="2743200" indent="-304800" algn="ctr">
              <a:buClr>
                <a:srgbClr val="343434"/>
              </a:buClr>
              <a:buSzPts val="1200"/>
              <a:buFont typeface="Muli"/>
              <a:buNone/>
              <a:defRPr sz="1200">
                <a:solidFill>
                  <a:srgbClr val="343434"/>
                </a:solidFill>
                <a:latin typeface="Muli"/>
                <a:ea typeface="Muli"/>
                <a:cs typeface="Muli"/>
              </a:defRPr>
            </a:lvl6pPr>
            <a:lvl7pPr marL="3200400" indent="-304800" algn="ctr">
              <a:buClr>
                <a:srgbClr val="343434"/>
              </a:buClr>
              <a:buSzPts val="1200"/>
              <a:buFont typeface="Muli"/>
              <a:buNone/>
              <a:defRPr sz="1200">
                <a:solidFill>
                  <a:srgbClr val="343434"/>
                </a:solidFill>
                <a:latin typeface="Muli"/>
                <a:ea typeface="Muli"/>
                <a:cs typeface="Muli"/>
              </a:defRPr>
            </a:lvl7pPr>
            <a:lvl8pPr marL="3657600" indent="-304800" algn="ctr">
              <a:buClr>
                <a:srgbClr val="343434"/>
              </a:buClr>
              <a:buSzPts val="1200"/>
              <a:buFont typeface="Muli"/>
              <a:buNone/>
              <a:defRPr sz="1200">
                <a:solidFill>
                  <a:srgbClr val="343434"/>
                </a:solidFill>
                <a:latin typeface="Muli"/>
                <a:ea typeface="Muli"/>
                <a:cs typeface="Muli"/>
              </a:defRPr>
            </a:lvl8pPr>
            <a:lvl9pPr marL="4114800" indent="-304800" algn="ctr">
              <a:buClr>
                <a:srgbClr val="343434"/>
              </a:buClr>
              <a:buSzPts val="1200"/>
              <a:buFont typeface="Muli"/>
              <a:buNone/>
              <a:defRPr sz="1200">
                <a:solidFill>
                  <a:srgbClr val="343434"/>
                </a:solidFill>
                <a:latin typeface="Muli"/>
                <a:ea typeface="Muli"/>
                <a:cs typeface="Muli"/>
              </a:defRPr>
            </a:lvl9pPr>
          </a:lstStyle>
          <a:p>
            <a:r>
              <a:rPr lang="en-US" dirty="0"/>
              <a:t>PLA- </a:t>
            </a:r>
            <a:r>
              <a:rPr lang="el-GR" dirty="0"/>
              <a:t>Συσκευασίες Τροφίμων με βάση βιοϋλικά </a:t>
            </a:r>
          </a:p>
          <a:p>
            <a:r>
              <a:rPr lang="en-US" dirty="0"/>
              <a:t>ABS</a:t>
            </a:r>
            <a:r>
              <a:rPr lang="el-GR" dirty="0"/>
              <a:t> </a:t>
            </a:r>
            <a:r>
              <a:rPr lang="en-US" dirty="0"/>
              <a:t>– </a:t>
            </a:r>
            <a:r>
              <a:rPr lang="el-GR" dirty="0"/>
              <a:t>Τουβλάκια </a:t>
            </a:r>
            <a:r>
              <a:rPr lang="en-US" dirty="0"/>
              <a:t>LEGO</a:t>
            </a:r>
          </a:p>
          <a:p>
            <a:r>
              <a:rPr lang="en-US" dirty="0"/>
              <a:t>Nylon/PA</a:t>
            </a:r>
            <a:r>
              <a:rPr lang="el-GR" dirty="0"/>
              <a:t> </a:t>
            </a:r>
            <a:r>
              <a:rPr lang="en-US" dirty="0"/>
              <a:t>–</a:t>
            </a:r>
            <a:r>
              <a:rPr lang="el-GR" dirty="0"/>
              <a:t> Εξαρτήματα Μηχανημάτων</a:t>
            </a:r>
          </a:p>
          <a:p>
            <a:r>
              <a:rPr lang="en-US" dirty="0"/>
              <a:t>PETG- </a:t>
            </a:r>
            <a:r>
              <a:rPr lang="el-GR" dirty="0"/>
              <a:t>Διάφανα Αντικείμενα</a:t>
            </a:r>
            <a:endParaRPr lang="en-US" dirty="0"/>
          </a:p>
          <a:p>
            <a:endParaRPr lang="en-US" dirty="0"/>
          </a:p>
          <a:p>
            <a:endParaRPr lang="en-US" dirty="0"/>
          </a:p>
        </p:txBody>
      </p:sp>
    </p:spTree>
    <p:extLst>
      <p:ext uri="{BB962C8B-B14F-4D97-AF65-F5344CB8AC3E}">
        <p14:creationId xmlns:p14="http://schemas.microsoft.com/office/powerpoint/2010/main" val="773244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rcRect/>
          <a:stretch/>
        </p:blipFill>
        <p:spPr>
          <a:xfrm>
            <a:off x="4716016" y="1027092"/>
            <a:ext cx="3672408" cy="3560882"/>
          </a:xfrm>
          <a:prstGeom prst="rect">
            <a:avLst/>
          </a:prstGeom>
        </p:spPr>
      </p:pic>
      <p:sp>
        <p:nvSpPr>
          <p:cNvPr id="5" name="Título 4"/>
          <p:cNvSpPr>
            <a:spLocks noGrp="1"/>
          </p:cNvSpPr>
          <p:nvPr>
            <p:ph type="title"/>
          </p:nvPr>
        </p:nvSpPr>
        <p:spPr>
          <a:xfrm>
            <a:off x="971600" y="411510"/>
            <a:ext cx="6995700" cy="566400"/>
          </a:xfrm>
        </p:spPr>
        <p:txBody>
          <a:bodyPr/>
          <a:lstStyle/>
          <a:p>
            <a:r>
              <a:rPr lang="el-GR" dirty="0"/>
              <a:t>Ορολογία Τεχνολογίας </a:t>
            </a:r>
            <a:r>
              <a:rPr lang="es-ES" dirty="0"/>
              <a:t>MEX</a:t>
            </a:r>
          </a:p>
        </p:txBody>
      </p:sp>
      <p:sp>
        <p:nvSpPr>
          <p:cNvPr id="6" name="Google Shape;1029;p44"/>
          <p:cNvSpPr txBox="1">
            <a:spLocks/>
          </p:cNvSpPr>
          <p:nvPr/>
        </p:nvSpPr>
        <p:spPr>
          <a:xfrm>
            <a:off x="971600" y="881646"/>
            <a:ext cx="38007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FDM</a:t>
            </a:r>
          </a:p>
          <a:p>
            <a:r>
              <a:rPr lang="el-GR" dirty="0">
                <a:latin typeface="Muli"/>
              </a:rPr>
              <a:t>Η τεχνολογία Εξώθησης Υλικού αναπτύχθηκε για πρώτη φορά τη δεκαετία του 1980 από τον </a:t>
            </a:r>
            <a:r>
              <a:rPr lang="en-US" dirty="0">
                <a:latin typeface="Muli"/>
              </a:rPr>
              <a:t>S. Scott </a:t>
            </a:r>
            <a:r>
              <a:rPr lang="el-GR" dirty="0">
                <a:latin typeface="Muli"/>
              </a:rPr>
              <a:t>υπό την εμπορική ονομασία «</a:t>
            </a:r>
            <a:r>
              <a:rPr lang="en-US" dirty="0">
                <a:latin typeface="Muli"/>
              </a:rPr>
              <a:t>fused deposition modeling (FDM)</a:t>
            </a:r>
            <a:r>
              <a:rPr lang="el-GR" dirty="0">
                <a:latin typeface="Muli"/>
              </a:rPr>
              <a:t>».</a:t>
            </a:r>
            <a:r>
              <a:rPr lang="en-US" dirty="0">
                <a:latin typeface="Muli"/>
              </a:rPr>
              <a:t> </a:t>
            </a:r>
            <a:r>
              <a:rPr lang="el-GR" dirty="0">
                <a:latin typeface="Muli"/>
              </a:rPr>
              <a:t>Ο όρος fused deposition modeling και η συντομογραφία του FDM αποτελούν σήμα κατατεθέν της Stratasys Inc, μιας εταιρείας που συνιδρύθηκε από τον Scott Crump.</a:t>
            </a:r>
            <a:endParaRPr lang="en-US" b="1" dirty="0">
              <a:latin typeface="Muli"/>
            </a:endParaRPr>
          </a:p>
          <a:p>
            <a:r>
              <a:rPr lang="en-US" b="1" dirty="0">
                <a:latin typeface="Muli"/>
              </a:rPr>
              <a:t>FFF</a:t>
            </a:r>
          </a:p>
          <a:p>
            <a:r>
              <a:rPr lang="el-GR" dirty="0">
                <a:latin typeface="Muli"/>
              </a:rPr>
              <a:t>Η ονομασία </a:t>
            </a:r>
            <a:r>
              <a:rPr lang="en-US" dirty="0">
                <a:latin typeface="Muli"/>
              </a:rPr>
              <a:t>Fused filament fabrication (FFF) </a:t>
            </a:r>
            <a:r>
              <a:rPr lang="el-GR" dirty="0">
                <a:latin typeface="Muli"/>
              </a:rPr>
              <a:t>περιγράφει μια τεχνολογία </a:t>
            </a:r>
            <a:r>
              <a:rPr lang="en-US" dirty="0">
                <a:latin typeface="Muli"/>
              </a:rPr>
              <a:t>3D </a:t>
            </a:r>
            <a:r>
              <a:rPr lang="el-GR" dirty="0">
                <a:latin typeface="Muli"/>
              </a:rPr>
              <a:t>εκτύπωσης η οποία επίσης εμπίμπει στην τεχνολογία της Εξώθησης Υλικού, η οποία αναπτύχθηκε από τα μέλη του προγράμματος </a:t>
            </a:r>
            <a:r>
              <a:rPr lang="el-GR" dirty="0" err="1">
                <a:latin typeface="Muli"/>
              </a:rPr>
              <a:t>RepRap</a:t>
            </a:r>
            <a:r>
              <a:rPr lang="el-GR" dirty="0">
                <a:latin typeface="Muli"/>
              </a:rPr>
              <a:t>, ενώ δεν έχει κατοχυρωθεί ως σήμα κατατεθέν και η χρήση της είναι ανοιχτή προς όλους.</a:t>
            </a:r>
            <a:endParaRPr lang="en-US" dirty="0">
              <a:latin typeface="Muli"/>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4299358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Περίληψη</a:t>
            </a:r>
            <a:endParaRPr dirty="0"/>
          </a:p>
        </p:txBody>
      </p:sp>
      <p:sp>
        <p:nvSpPr>
          <p:cNvPr id="3958" name="Google Shape;3958;p72"/>
          <p:cNvSpPr txBox="1">
            <a:spLocks noGrp="1"/>
          </p:cNvSpPr>
          <p:nvPr>
            <p:ph type="subTitle" idx="1"/>
          </p:nvPr>
        </p:nvSpPr>
        <p:spPr>
          <a:xfrm>
            <a:off x="1074149" y="1344373"/>
            <a:ext cx="4134345" cy="411000"/>
          </a:xfrm>
          <a:prstGeom prst="rect">
            <a:avLst/>
          </a:prstGeom>
        </p:spPr>
        <p:txBody>
          <a:bodyPr spcFirstLastPara="1" wrap="square" lIns="91425" tIns="91425" rIns="91425" bIns="91425" anchor="t" anchorCtr="0">
            <a:noAutofit/>
          </a:bodyPr>
          <a:lstStyle/>
          <a:p>
            <a:pPr marL="0" lvl="0" indent="0"/>
            <a:r>
              <a:rPr lang="el-GR" dirty="0"/>
              <a:t>Η τρισδιάστατη εκτύπωση είναι η διαδικασία κατασκευής αντικειμένων με την προσθήκη διαδοχικών στρώσεων ενός υλικού.</a:t>
            </a:r>
            <a:endParaRPr lang="es-ES" dirty="0"/>
          </a:p>
        </p:txBody>
      </p:sp>
      <p:sp>
        <p:nvSpPr>
          <p:cNvPr id="3959" name="Google Shape;3959;p72"/>
          <p:cNvSpPr txBox="1">
            <a:spLocks noGrp="1"/>
          </p:cNvSpPr>
          <p:nvPr>
            <p:ph type="subTitle" idx="2"/>
          </p:nvPr>
        </p:nvSpPr>
        <p:spPr>
          <a:xfrm>
            <a:off x="1074149" y="2885813"/>
            <a:ext cx="3577981" cy="411000"/>
          </a:xfrm>
          <a:prstGeom prst="rect">
            <a:avLst/>
          </a:prstGeom>
        </p:spPr>
        <p:txBody>
          <a:bodyPr spcFirstLastPara="1" wrap="square" lIns="91425" tIns="91425" rIns="91425" bIns="91425" anchor="t" anchorCtr="0">
            <a:noAutofit/>
          </a:bodyPr>
          <a:lstStyle/>
          <a:p>
            <a:pPr marL="0" lvl="0" indent="0"/>
            <a:r>
              <a:rPr lang="el-GR" dirty="0"/>
              <a:t>Η τεχνολογία Εξώθησης Υλικού (MEX) είναι μια τεχνολογία Προσθετικής Μηχανικής κατά την οποία το υλικό διανέμεται επιλεκτικά μέσω ενός στομίου.</a:t>
            </a:r>
            <a:endParaRPr lang="es-ES" dirty="0"/>
          </a:p>
        </p:txBody>
      </p:sp>
      <p:sp>
        <p:nvSpPr>
          <p:cNvPr id="3960" name="Google Shape;3960;p72"/>
          <p:cNvSpPr txBox="1">
            <a:spLocks noGrp="1"/>
          </p:cNvSpPr>
          <p:nvPr>
            <p:ph type="subTitle" idx="3"/>
          </p:nvPr>
        </p:nvSpPr>
        <p:spPr>
          <a:xfrm>
            <a:off x="1074150" y="3927206"/>
            <a:ext cx="3413531" cy="805621"/>
          </a:xfrm>
          <a:prstGeom prst="rect">
            <a:avLst/>
          </a:prstGeom>
        </p:spPr>
        <p:txBody>
          <a:bodyPr spcFirstLastPara="1" wrap="square" lIns="91425" tIns="91425" rIns="91425" bIns="91425" anchor="t" anchorCtr="0">
            <a:noAutofit/>
          </a:bodyPr>
          <a:lstStyle/>
          <a:p>
            <a:pPr marL="0" lvl="0" indent="0"/>
            <a:r>
              <a:rPr lang="el-GR" dirty="0"/>
              <a:t>Η τεχνολογία </a:t>
            </a:r>
            <a:r>
              <a:rPr lang="en-US" dirty="0"/>
              <a:t>MEX </a:t>
            </a:r>
            <a:r>
              <a:rPr lang="el-GR" dirty="0"/>
              <a:t>εφαρμόζεται σε πολλούς και διαφορετικούς τομείς από τις τέχνες μέχρι και την ιατρική.</a:t>
            </a:r>
            <a:endParaRPr lang="es-ES" dirty="0"/>
          </a:p>
        </p:txBody>
      </p:sp>
      <p:sp>
        <p:nvSpPr>
          <p:cNvPr id="3962" name="Google Shape;3962;p72"/>
          <p:cNvSpPr txBox="1">
            <a:spLocks noGrp="1"/>
          </p:cNvSpPr>
          <p:nvPr>
            <p:ph type="subTitle" idx="5"/>
          </p:nvPr>
        </p:nvSpPr>
        <p:spPr>
          <a:xfrm>
            <a:off x="1074150" y="2188470"/>
            <a:ext cx="3475726" cy="411000"/>
          </a:xfrm>
          <a:prstGeom prst="rect">
            <a:avLst/>
          </a:prstGeom>
        </p:spPr>
        <p:txBody>
          <a:bodyPr spcFirstLastPara="1" wrap="square" lIns="91425" tIns="91425" rIns="91425" bIns="91425" anchor="t" anchorCtr="0">
            <a:noAutofit/>
          </a:bodyPr>
          <a:lstStyle/>
          <a:p>
            <a:pPr marL="0" lvl="0" indent="0"/>
            <a:r>
              <a:rPr lang="el-GR" dirty="0"/>
              <a:t>Συνολικά υπάρχουν εφτά διαφορετικές οικογένειες τεχνολογιών τρισδιάστατης εκτύπωσης.</a:t>
            </a:r>
            <a:endParaRPr lang="es-ES" dirty="0"/>
          </a:p>
        </p:txBody>
      </p:sp>
      <p:sp>
        <p:nvSpPr>
          <p:cNvPr id="3963" name="Google Shape;3963;p72"/>
          <p:cNvSpPr/>
          <p:nvPr/>
        </p:nvSpPr>
        <p:spPr>
          <a:xfrm>
            <a:off x="761000" y="142584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2"/>
          <p:cNvSpPr/>
          <p:nvPr/>
        </p:nvSpPr>
        <p:spPr>
          <a:xfrm>
            <a:off x="761000" y="228734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2"/>
          <p:cNvSpPr/>
          <p:nvPr/>
        </p:nvSpPr>
        <p:spPr>
          <a:xfrm>
            <a:off x="761000" y="2981161"/>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72"/>
          <p:cNvSpPr/>
          <p:nvPr/>
        </p:nvSpPr>
        <p:spPr>
          <a:xfrm>
            <a:off x="761000" y="401901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2"/>
          <p:cNvSpPr/>
          <p:nvPr/>
        </p:nvSpPr>
        <p:spPr>
          <a:xfrm>
            <a:off x="6100425" y="4218916"/>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72"/>
          <p:cNvGrpSpPr/>
          <p:nvPr/>
        </p:nvGrpSpPr>
        <p:grpSpPr>
          <a:xfrm>
            <a:off x="7969792" y="3454725"/>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93224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Tree>
    <p:extLst>
      <p:ext uri="{BB962C8B-B14F-4D97-AF65-F5344CB8AC3E}">
        <p14:creationId xmlns:p14="http://schemas.microsoft.com/office/powerpoint/2010/main" val="37271278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956"/>
        <p:cNvGrpSpPr/>
        <p:nvPr/>
      </p:nvGrpSpPr>
      <p:grpSpPr>
        <a:xfrm>
          <a:off x="0" y="0"/>
          <a:ext cx="0" cy="0"/>
          <a:chOff x="0" y="0"/>
          <a:chExt cx="0" cy="0"/>
        </a:xfrm>
      </p:grpSpPr>
      <p:sp>
        <p:nvSpPr>
          <p:cNvPr id="3957" name="Google Shape;3957;p72"/>
          <p:cNvSpPr txBox="1">
            <a:spLocks noGrp="1"/>
          </p:cNvSpPr>
          <p:nvPr>
            <p:ph type="title"/>
          </p:nvPr>
        </p:nvSpPr>
        <p:spPr>
          <a:xfrm>
            <a:off x="771453" y="653153"/>
            <a:ext cx="7809300" cy="5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Περίληψη</a:t>
            </a:r>
            <a:endParaRPr dirty="0"/>
          </a:p>
        </p:txBody>
      </p:sp>
      <p:sp>
        <p:nvSpPr>
          <p:cNvPr id="3958" name="Google Shape;3958;p72"/>
          <p:cNvSpPr txBox="1">
            <a:spLocks noGrp="1"/>
          </p:cNvSpPr>
          <p:nvPr>
            <p:ph type="subTitle" idx="1"/>
          </p:nvPr>
        </p:nvSpPr>
        <p:spPr>
          <a:xfrm>
            <a:off x="1070461" y="1998347"/>
            <a:ext cx="3934400" cy="411000"/>
          </a:xfrm>
          <a:prstGeom prst="rect">
            <a:avLst/>
          </a:prstGeom>
        </p:spPr>
        <p:txBody>
          <a:bodyPr spcFirstLastPara="1" wrap="square" lIns="91425" tIns="91425" rIns="91425" bIns="91425" anchor="t" anchorCtr="0">
            <a:noAutofit/>
          </a:bodyPr>
          <a:lstStyle/>
          <a:p>
            <a:pPr marL="0" lvl="0" indent="0"/>
            <a:r>
              <a:rPr lang="el-GR" dirty="0"/>
              <a:t>Τα πιο διαδεδομένα πολυμερή στη MEX είναι τα ABS, PLA, PET, PC, TPU και </a:t>
            </a:r>
            <a:r>
              <a:rPr lang="el-GR" dirty="0" err="1"/>
              <a:t>Nylon</a:t>
            </a:r>
            <a:r>
              <a:rPr lang="el-GR" dirty="0"/>
              <a:t>.</a:t>
            </a:r>
            <a:endParaRPr lang="es-ES" dirty="0"/>
          </a:p>
        </p:txBody>
      </p:sp>
      <p:sp>
        <p:nvSpPr>
          <p:cNvPr id="3959" name="Google Shape;3959;p72"/>
          <p:cNvSpPr txBox="1">
            <a:spLocks noGrp="1"/>
          </p:cNvSpPr>
          <p:nvPr>
            <p:ph type="subTitle" idx="2"/>
          </p:nvPr>
        </p:nvSpPr>
        <p:spPr>
          <a:xfrm>
            <a:off x="1074150" y="2516623"/>
            <a:ext cx="3475726" cy="1752137"/>
          </a:xfrm>
          <a:prstGeom prst="rect">
            <a:avLst/>
          </a:prstGeom>
        </p:spPr>
        <p:txBody>
          <a:bodyPr spcFirstLastPara="1" wrap="square" lIns="91425" tIns="91425" rIns="91425" bIns="91425" anchor="t" anchorCtr="0">
            <a:noAutofit/>
          </a:bodyPr>
          <a:lstStyle/>
          <a:p>
            <a:pPr marL="0" lvl="0" indent="0"/>
            <a:r>
              <a:rPr lang="el-GR" dirty="0"/>
              <a:t>Υπάρχουν επίσης υλικά συμβατά με τη ΜΕΧ που κατασκευάζονται με την προσθήκη: </a:t>
            </a:r>
            <a:r>
              <a:rPr lang="el-GR" dirty="0" err="1"/>
              <a:t>νανοϋλικών</a:t>
            </a:r>
            <a:r>
              <a:rPr lang="el-GR" dirty="0"/>
              <a:t> με βάση των άνθρακα, </a:t>
            </a:r>
            <a:r>
              <a:rPr lang="el-GR" dirty="0" err="1"/>
              <a:t>βιοϋλικών</a:t>
            </a:r>
            <a:r>
              <a:rPr lang="el-GR" dirty="0"/>
              <a:t>, μετάλλων και κεραμικών στα πολυμερή.</a:t>
            </a:r>
            <a:endParaRPr lang="es-ES" dirty="0"/>
          </a:p>
        </p:txBody>
      </p:sp>
      <p:sp>
        <p:nvSpPr>
          <p:cNvPr id="3963" name="Google Shape;3963;p72"/>
          <p:cNvSpPr/>
          <p:nvPr/>
        </p:nvSpPr>
        <p:spPr>
          <a:xfrm>
            <a:off x="761000" y="1425848"/>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2"/>
          <p:cNvSpPr/>
          <p:nvPr/>
        </p:nvSpPr>
        <p:spPr>
          <a:xfrm>
            <a:off x="761000" y="2143663"/>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72"/>
          <p:cNvSpPr/>
          <p:nvPr/>
        </p:nvSpPr>
        <p:spPr>
          <a:xfrm>
            <a:off x="761000" y="2611972"/>
            <a:ext cx="245400" cy="245400"/>
          </a:xfrm>
          <a:prstGeom prst="mathPlus">
            <a:avLst>
              <a:gd name="adj1" fmla="val 23520"/>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2"/>
          <p:cNvSpPr/>
          <p:nvPr/>
        </p:nvSpPr>
        <p:spPr>
          <a:xfrm>
            <a:off x="6100425" y="4568875"/>
            <a:ext cx="891600" cy="8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72"/>
          <p:cNvGrpSpPr/>
          <p:nvPr/>
        </p:nvGrpSpPr>
        <p:grpSpPr>
          <a:xfrm>
            <a:off x="7969792" y="3804684"/>
            <a:ext cx="1717686" cy="1718100"/>
            <a:chOff x="1347125" y="349025"/>
            <a:chExt cx="4978800" cy="4980000"/>
          </a:xfrm>
        </p:grpSpPr>
        <p:sp>
          <p:nvSpPr>
            <p:cNvPr id="3970" name="Google Shape;3970;p7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7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7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2" name="Google Shape;3992;p72"/>
          <p:cNvSpPr/>
          <p:nvPr/>
        </p:nvSpPr>
        <p:spPr>
          <a:xfrm>
            <a:off x="8767125" y="3650025"/>
            <a:ext cx="235500" cy="235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Imagen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131" y="1462350"/>
            <a:ext cx="4472303" cy="3896170"/>
          </a:xfrm>
          <a:prstGeom prst="rect">
            <a:avLst/>
          </a:prstGeom>
        </p:spPr>
      </p:pic>
      <p:sp>
        <p:nvSpPr>
          <p:cNvPr id="44" name="CuadroTexto 43">
            <a:extLst>
              <a:ext uri="{FF2B5EF4-FFF2-40B4-BE49-F238E27FC236}">
                <a16:creationId xmlns:a16="http://schemas.microsoft.com/office/drawing/2014/main" id="{8481F768-A15F-4C92-9C3A-0EB2D64F5CC6}"/>
              </a:ext>
            </a:extLst>
          </p:cNvPr>
          <p:cNvSpPr txBox="1"/>
          <p:nvPr/>
        </p:nvSpPr>
        <p:spPr>
          <a:xfrm>
            <a:off x="1070461" y="1318618"/>
            <a:ext cx="4083430" cy="738664"/>
          </a:xfrm>
          <a:prstGeom prst="rect">
            <a:avLst/>
          </a:prstGeom>
          <a:noFill/>
        </p:spPr>
        <p:txBody>
          <a:bodyPr wrap="square">
            <a:spAutoFit/>
          </a:bodyPr>
          <a:lstStyle/>
          <a:p>
            <a:pPr marL="0" lvl="0" indent="0"/>
            <a:r>
              <a:rPr lang="el-GR" dirty="0">
                <a:solidFill>
                  <a:schemeClr val="dk2"/>
                </a:solidFill>
                <a:latin typeface="Muli"/>
                <a:sym typeface="Muli"/>
              </a:rPr>
              <a:t>Η τεχνολογία ΜΕΧ  είναι συμβατή με πολυμερή, σύνθετα και πολυμερή εμπλουτισμένα με μέταλλο υλικά.</a:t>
            </a:r>
            <a:endParaRPr lang="es-ES" dirty="0">
              <a:solidFill>
                <a:schemeClr val="dk2"/>
              </a:solidFill>
              <a:latin typeface="Muli"/>
              <a:sym typeface="Mul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029"/>
        <p:cNvGrpSpPr/>
        <p:nvPr/>
      </p:nvGrpSpPr>
      <p:grpSpPr>
        <a:xfrm>
          <a:off x="0" y="0"/>
          <a:ext cx="0" cy="0"/>
          <a:chOff x="0" y="0"/>
          <a:chExt cx="0" cy="0"/>
        </a:xfrm>
      </p:grpSpPr>
      <p:sp>
        <p:nvSpPr>
          <p:cNvPr id="4030" name="Google Shape;4030;p73"/>
          <p:cNvSpPr txBox="1">
            <a:spLocks noGrp="1"/>
          </p:cNvSpPr>
          <p:nvPr>
            <p:ph type="title"/>
          </p:nvPr>
        </p:nvSpPr>
        <p:spPr>
          <a:xfrm>
            <a:off x="2362200" y="3189428"/>
            <a:ext cx="67818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b="1" i="0" u="none" strike="noStrike" dirty="0">
                <a:solidFill>
                  <a:srgbClr val="F0F7ED"/>
                </a:solidFill>
                <a:effectLst/>
                <a:latin typeface="Roboto" panose="02000000000000000000" pitchFamily="2" charset="0"/>
              </a:rPr>
              <a:t>Συγχαρητήρια! </a:t>
            </a:r>
            <a:br>
              <a:rPr lang="el-GR" b="1" i="0" u="none" strike="noStrike" dirty="0">
                <a:solidFill>
                  <a:srgbClr val="F0F7ED"/>
                </a:solidFill>
                <a:effectLst/>
                <a:latin typeface="Roboto" panose="02000000000000000000" pitchFamily="2" charset="0"/>
              </a:rPr>
            </a:br>
            <a:br>
              <a:rPr lang="el-GR" b="1" i="0" u="none" strike="noStrike" dirty="0">
                <a:solidFill>
                  <a:srgbClr val="F0F7ED"/>
                </a:solidFill>
                <a:effectLst/>
                <a:latin typeface="Roboto" panose="02000000000000000000" pitchFamily="2" charset="0"/>
              </a:rPr>
            </a:br>
            <a:r>
              <a:rPr lang="el-GR" b="1" i="0" u="none" strike="noStrike" dirty="0">
                <a:solidFill>
                  <a:srgbClr val="F0F7ED"/>
                </a:solidFill>
                <a:effectLst/>
                <a:latin typeface="Roboto" panose="02000000000000000000" pitchFamily="2" charset="0"/>
              </a:rPr>
              <a:t>Ολοκληρώσατε την ενότητα. </a:t>
            </a:r>
            <a:endParaRPr sz="4400" dirty="0">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Διαδικασία </a:t>
            </a:r>
            <a:r>
              <a:rPr lang="en" dirty="0"/>
              <a:t>MEX</a:t>
            </a:r>
            <a:endParaRPr dirty="0"/>
          </a:p>
        </p:txBody>
      </p:sp>
      <p:pic>
        <p:nvPicPr>
          <p:cNvPr id="52" name="Imagen 51">
            <a:extLst>
              <a:ext uri="{FF2B5EF4-FFF2-40B4-BE49-F238E27FC236}">
                <a16:creationId xmlns:a16="http://schemas.microsoft.com/office/drawing/2014/main" id="{01B9E56F-EE52-4FC4-ABFE-0EF791F6FA8A}"/>
              </a:ext>
            </a:extLst>
          </p:cNvPr>
          <p:cNvPicPr>
            <a:picLocks noChangeAspect="1"/>
          </p:cNvPicPr>
          <p:nvPr/>
        </p:nvPicPr>
        <p:blipFill>
          <a:blip r:embed="rId3"/>
          <a:stretch>
            <a:fillRect/>
          </a:stretch>
        </p:blipFill>
        <p:spPr>
          <a:xfrm>
            <a:off x="0" y="1789895"/>
            <a:ext cx="9144000" cy="1773648"/>
          </a:xfrm>
          <a:prstGeom prst="rect">
            <a:avLst/>
          </a:prstGeom>
        </p:spPr>
      </p:pic>
    </p:spTree>
    <p:extLst>
      <p:ext uri="{BB962C8B-B14F-4D97-AF65-F5344CB8AC3E}">
        <p14:creationId xmlns:p14="http://schemas.microsoft.com/office/powerpoint/2010/main" val="2172732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292080" y="3420904"/>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5199255" y="3282354"/>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440380" y="3692429"/>
            <a:ext cx="3201300" cy="101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Εφαρμογές της Τεχνολογίας Εξώθησης Υλικού (ΜΕΧ)</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00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2942055" y="2553935"/>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rkUILe3zv98"/>
          <p:cNvPicPr>
            <a:picLocks noRot="1" noChangeAspect="1"/>
          </p:cNvPicPr>
          <p:nvPr>
            <a:videoFile r:link="rId1"/>
          </p:nvPr>
        </p:nvPicPr>
        <p:blipFill>
          <a:blip r:embed="rId5"/>
          <a:stretch>
            <a:fillRect/>
          </a:stretch>
        </p:blipFill>
        <p:spPr>
          <a:xfrm>
            <a:off x="640575" y="170580"/>
            <a:ext cx="7902830" cy="4445342"/>
          </a:xfrm>
          <a:prstGeom prst="rect">
            <a:avLst/>
          </a:prstGeom>
        </p:spPr>
      </p:pic>
    </p:spTree>
    <p:extLst>
      <p:ext uri="{BB962C8B-B14F-4D97-AF65-F5344CB8AC3E}">
        <p14:creationId xmlns:p14="http://schemas.microsoft.com/office/powerpoint/2010/main" val="151462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Εφαρμογές </a:t>
            </a:r>
            <a:r>
              <a:rPr lang="es-ES" dirty="0"/>
              <a:t>MEX </a:t>
            </a:r>
            <a:r>
              <a:rPr lang="el-GR" dirty="0"/>
              <a:t>για τον </a:t>
            </a:r>
            <a:r>
              <a:rPr lang="es-ES" dirty="0"/>
              <a:t>COVID-19</a:t>
            </a:r>
          </a:p>
        </p:txBody>
      </p:sp>
      <p:sp>
        <p:nvSpPr>
          <p:cNvPr id="8" name="Rectangle 5"/>
          <p:cNvSpPr/>
          <p:nvPr/>
        </p:nvSpPr>
        <p:spPr>
          <a:xfrm>
            <a:off x="1258784" y="2954588"/>
            <a:ext cx="2090058" cy="461665"/>
          </a:xfrm>
          <a:prstGeom prst="rect">
            <a:avLst/>
          </a:prstGeom>
        </p:spPr>
        <p:txBody>
          <a:bodyPr wrap="square">
            <a:spAutoFit/>
          </a:bodyPr>
          <a:lstStyle/>
          <a:p>
            <a:pPr algn="ctr"/>
            <a:r>
              <a:rPr lang="el-GR" sz="1200" b="1" dirty="0">
                <a:solidFill>
                  <a:schemeClr val="accent1"/>
                </a:solidFill>
                <a:latin typeface="Muli" panose="02000503000000000000" pitchFamily="2" charset="0"/>
              </a:rPr>
              <a:t>Βάση-Δαχτυλίδι για Σαπούνι Χεριών</a:t>
            </a:r>
            <a:endParaRPr lang="en-GB" sz="1200" b="1" dirty="0">
              <a:solidFill>
                <a:schemeClr val="accent1"/>
              </a:solidFill>
              <a:latin typeface="Muli" panose="02000503000000000000" pitchFamily="2" charset="0"/>
            </a:endParaRPr>
          </a:p>
        </p:txBody>
      </p:sp>
      <p:pic>
        <p:nvPicPr>
          <p:cNvPr id="1026" name="Picture 2">
            <a:extLst>
              <a:ext uri="{FF2B5EF4-FFF2-40B4-BE49-F238E27FC236}">
                <a16:creationId xmlns:a16="http://schemas.microsoft.com/office/drawing/2014/main" id="{16A1BE58-9716-485C-968E-C5F96AEBD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75606"/>
            <a:ext cx="2829694" cy="1616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resión 3D covid-19">
            <a:extLst>
              <a:ext uri="{FF2B5EF4-FFF2-40B4-BE49-F238E27FC236}">
                <a16:creationId xmlns:a16="http://schemas.microsoft.com/office/drawing/2014/main" id="{D9E3A6FA-10AA-4429-9887-5AA5244A1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10106"/>
            <a:ext cx="2829694" cy="1616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a:extLst>
              <a:ext uri="{FF2B5EF4-FFF2-40B4-BE49-F238E27FC236}">
                <a16:creationId xmlns:a16="http://schemas.microsoft.com/office/drawing/2014/main" id="{4BBFBF11-24F9-49D2-B034-595D185EF9E4}"/>
              </a:ext>
            </a:extLst>
          </p:cNvPr>
          <p:cNvSpPr/>
          <p:nvPr/>
        </p:nvSpPr>
        <p:spPr>
          <a:xfrm>
            <a:off x="4716015" y="2976359"/>
            <a:ext cx="4202353" cy="461665"/>
          </a:xfrm>
          <a:prstGeom prst="rect">
            <a:avLst/>
          </a:prstGeom>
        </p:spPr>
        <p:txBody>
          <a:bodyPr wrap="square">
            <a:spAutoFit/>
          </a:bodyPr>
          <a:lstStyle/>
          <a:p>
            <a:pPr algn="ctr"/>
            <a:r>
              <a:rPr lang="el-GR" sz="1200" b="1" dirty="0">
                <a:solidFill>
                  <a:schemeClr val="accent1"/>
                </a:solidFill>
                <a:latin typeface="Muli" panose="02000503000000000000" pitchFamily="2" charset="0"/>
              </a:rPr>
              <a:t>Αντάπτορας για Μάσκες Θαλάσσης ώστε να χρησιμοποιηθεί ως αναπνευστήρας σε ασθενείς </a:t>
            </a:r>
            <a:r>
              <a:rPr lang="en-US" sz="1200" b="1" dirty="0">
                <a:solidFill>
                  <a:schemeClr val="accent1"/>
                </a:solidFill>
                <a:latin typeface="Muli" panose="02000503000000000000" pitchFamily="2" charset="0"/>
              </a:rPr>
              <a:t>Covid</a:t>
            </a:r>
            <a:endParaRPr lang="en-GB" sz="1200" b="1" dirty="0">
              <a:solidFill>
                <a:schemeClr val="accent1"/>
              </a:solidFill>
              <a:latin typeface="Muli" panose="02000503000000000000" pitchFamily="2" charset="0"/>
            </a:endParaRPr>
          </a:p>
        </p:txBody>
      </p:sp>
      <p:pic>
        <p:nvPicPr>
          <p:cNvPr id="1030" name="Picture 6" descr="impresión 3D covid-19">
            <a:extLst>
              <a:ext uri="{FF2B5EF4-FFF2-40B4-BE49-F238E27FC236}">
                <a16:creationId xmlns:a16="http://schemas.microsoft.com/office/drawing/2014/main" id="{4A7E42AA-B641-4921-9E1D-9E6F088D9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131" y="3662933"/>
            <a:ext cx="2316310" cy="13236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a:extLst>
              <a:ext uri="{FF2B5EF4-FFF2-40B4-BE49-F238E27FC236}">
                <a16:creationId xmlns:a16="http://schemas.microsoft.com/office/drawing/2014/main" id="{4ABC99B6-A41D-49A9-9635-D0DE9C363C92}"/>
              </a:ext>
            </a:extLst>
          </p:cNvPr>
          <p:cNvSpPr/>
          <p:nvPr/>
        </p:nvSpPr>
        <p:spPr>
          <a:xfrm>
            <a:off x="5003158" y="4184632"/>
            <a:ext cx="1979533" cy="461665"/>
          </a:xfrm>
          <a:prstGeom prst="rect">
            <a:avLst/>
          </a:prstGeom>
        </p:spPr>
        <p:txBody>
          <a:bodyPr wrap="square">
            <a:spAutoFit/>
          </a:bodyPr>
          <a:lstStyle/>
          <a:p>
            <a:pPr algn="ctr"/>
            <a:r>
              <a:rPr lang="el-GR" sz="1200" b="1" dirty="0">
                <a:solidFill>
                  <a:schemeClr val="accent1"/>
                </a:solidFill>
                <a:latin typeface="Muli" panose="02000503000000000000" pitchFamily="2" charset="0"/>
              </a:rPr>
              <a:t>Μηχανισμός Ανοίγματος Πόρτας</a:t>
            </a:r>
            <a:endParaRPr lang="en-GB" sz="1200" b="1" dirty="0">
              <a:solidFill>
                <a:schemeClr val="accent1"/>
              </a:solidFill>
              <a:latin typeface="Muli" panose="02000503000000000000" pitchFamily="2" charset="0"/>
            </a:endParaRPr>
          </a:p>
        </p:txBody>
      </p:sp>
    </p:spTree>
    <p:extLst>
      <p:ext uri="{BB962C8B-B14F-4D97-AF65-F5344CB8AC3E}">
        <p14:creationId xmlns:p14="http://schemas.microsoft.com/office/powerpoint/2010/main" val="247676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Εφαρμογές </a:t>
            </a:r>
            <a:r>
              <a:rPr lang="es-ES" dirty="0"/>
              <a:t>MEX </a:t>
            </a:r>
            <a:r>
              <a:rPr lang="el-GR" dirty="0"/>
              <a:t>για τον </a:t>
            </a:r>
            <a:r>
              <a:rPr lang="es-ES" dirty="0"/>
              <a:t>COVID-19</a:t>
            </a:r>
          </a:p>
        </p:txBody>
      </p:sp>
      <p:pic>
        <p:nvPicPr>
          <p:cNvPr id="2" name="Elementos multimedia en línea 1" title="PULSE: Changing habits for the better">
            <a:hlinkClick r:id="" action="ppaction://media"/>
            <a:extLst>
              <a:ext uri="{FF2B5EF4-FFF2-40B4-BE49-F238E27FC236}">
                <a16:creationId xmlns:a16="http://schemas.microsoft.com/office/drawing/2014/main" id="{3C74554C-F692-41C3-BB67-D1EEA9390E8B}"/>
              </a:ext>
            </a:extLst>
          </p:cNvPr>
          <p:cNvPicPr>
            <a:picLocks noRot="1" noChangeAspect="1"/>
          </p:cNvPicPr>
          <p:nvPr>
            <a:videoFile r:link="rId1"/>
          </p:nvPr>
        </p:nvPicPr>
        <p:blipFill>
          <a:blip r:embed="rId4"/>
          <a:stretch>
            <a:fillRect/>
          </a:stretch>
        </p:blipFill>
        <p:spPr>
          <a:xfrm>
            <a:off x="1691680" y="1203598"/>
            <a:ext cx="5972203" cy="3374295"/>
          </a:xfrm>
          <a:prstGeom prst="rect">
            <a:avLst/>
          </a:prstGeom>
        </p:spPr>
      </p:pic>
    </p:spTree>
    <p:extLst>
      <p:ext uri="{BB962C8B-B14F-4D97-AF65-F5344CB8AC3E}">
        <p14:creationId xmlns:p14="http://schemas.microsoft.com/office/powerpoint/2010/main" val="12234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238375" y="2990953"/>
            <a:ext cx="3201300" cy="12961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sz="1100" b="0" dirty="0"/>
              <a:t>Το ερευνητικό ινστιτούτο Biodonostia Health κατασκεύασε ένα ανατομικά ακριβές μοντέλο θωρακικού τοιχώματος χρησιμοποιώντας έναν εκτυπωτή </a:t>
            </a:r>
            <a:r>
              <a:rPr lang="en-US" sz="1100" b="0" dirty="0"/>
              <a:t>Stratasys </a:t>
            </a:r>
            <a:r>
              <a:rPr lang="en-US" sz="1100" b="0" dirty="0" err="1"/>
              <a:t>Fortus</a:t>
            </a:r>
            <a:r>
              <a:rPr lang="en-US" sz="1100" b="0" dirty="0"/>
              <a:t> 450</a:t>
            </a:r>
            <a:r>
              <a:rPr lang="el-GR" sz="1100" b="0" dirty="0"/>
              <a:t>. Το μοντέλο χρησιμοποιήθηκε για την εκπαίδευση των χειρούργων ώστε να μειωθέι ο χρόνος που απαιτείται κατά την εγχείρηση, μειώνοντας το χρόνο που οι ασθενείς χρείαζεται να βρίσκονται υπό αναισθησία.</a:t>
            </a:r>
            <a:endParaRPr lang="es-ES" sz="1050" b="0"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091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Εφαρμογές </a:t>
            </a:r>
            <a:r>
              <a:rPr lang="es-ES" dirty="0"/>
              <a:t>MEX </a:t>
            </a:r>
            <a:r>
              <a:rPr lang="el-GR" dirty="0"/>
              <a:t>– Έργα Τέχνης</a:t>
            </a:r>
            <a:endParaRPr lang="es-ES" dirty="0"/>
          </a:p>
        </p:txBody>
      </p:sp>
      <p:pic>
        <p:nvPicPr>
          <p:cNvPr id="2" name="Elementos multimedia en línea 1" title="Silent Orchestra">
            <a:hlinkClick r:id="" action="ppaction://media"/>
            <a:extLst>
              <a:ext uri="{FF2B5EF4-FFF2-40B4-BE49-F238E27FC236}">
                <a16:creationId xmlns:a16="http://schemas.microsoft.com/office/drawing/2014/main" id="{39F4E7E4-8620-4062-B40F-FD9DE8A383EB}"/>
              </a:ext>
            </a:extLst>
          </p:cNvPr>
          <p:cNvPicPr>
            <a:picLocks noRot="1" noChangeAspect="1"/>
          </p:cNvPicPr>
          <p:nvPr>
            <a:videoFile r:link="rId1"/>
          </p:nvPr>
        </p:nvPicPr>
        <p:blipFill>
          <a:blip r:embed="rId4"/>
          <a:stretch>
            <a:fillRect/>
          </a:stretch>
        </p:blipFill>
        <p:spPr>
          <a:xfrm>
            <a:off x="1339287" y="1075216"/>
            <a:ext cx="6465426" cy="3652966"/>
          </a:xfrm>
          <a:prstGeom prst="rect">
            <a:avLst/>
          </a:prstGeom>
        </p:spPr>
      </p:pic>
    </p:spTree>
    <p:extLst>
      <p:ext uri="{BB962C8B-B14F-4D97-AF65-F5344CB8AC3E}">
        <p14:creationId xmlns:p14="http://schemas.microsoft.com/office/powerpoint/2010/main" val="35421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Περιεχόμενα</a:t>
            </a:r>
            <a:endParaRPr dirty="0"/>
          </a:p>
        </p:txBody>
      </p:sp>
      <p:sp>
        <p:nvSpPr>
          <p:cNvPr id="1016" name="Google Shape;1016;p43"/>
          <p:cNvSpPr txBox="1">
            <a:spLocks noGrp="1"/>
          </p:cNvSpPr>
          <p:nvPr>
            <p:ph type="subTitle" idx="5"/>
          </p:nvPr>
        </p:nvSpPr>
        <p:spPr>
          <a:xfrm>
            <a:off x="4024419" y="1675850"/>
            <a:ext cx="2528777"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Επισκόπηση</a:t>
            </a:r>
            <a:r>
              <a:rPr lang="en-US" dirty="0"/>
              <a:t> </a:t>
            </a:r>
            <a:r>
              <a:rPr lang="el-GR" dirty="0"/>
              <a:t>της Τεχνολογίας Εξώθησης Υλικού (</a:t>
            </a:r>
            <a:r>
              <a:rPr lang="en" dirty="0"/>
              <a:t>MEX</a:t>
            </a:r>
            <a:r>
              <a:rPr lang="el-GR" dirty="0"/>
              <a:t>)</a:t>
            </a:r>
            <a:endParaRPr dirty="0"/>
          </a:p>
        </p:txBody>
      </p:sp>
      <p:sp>
        <p:nvSpPr>
          <p:cNvPr id="1017" name="Google Shape;1017;p43"/>
          <p:cNvSpPr txBox="1">
            <a:spLocks noGrp="1"/>
          </p:cNvSpPr>
          <p:nvPr>
            <p:ph type="subTitle" idx="6"/>
          </p:nvPr>
        </p:nvSpPr>
        <p:spPr>
          <a:xfrm>
            <a:off x="1200877" y="3515042"/>
            <a:ext cx="2805067"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Επισκόπηση Πολυμερών Υλικών: Ιδιότητες και Εφαρμογές</a:t>
            </a:r>
            <a:endParaRPr dirty="0"/>
          </a:p>
        </p:txBody>
      </p:sp>
      <p:sp>
        <p:nvSpPr>
          <p:cNvPr id="1018" name="Google Shape;1018;p43"/>
          <p:cNvSpPr txBox="1">
            <a:spLocks noGrp="1"/>
          </p:cNvSpPr>
          <p:nvPr>
            <p:ph type="subTitle" idx="7"/>
          </p:nvPr>
        </p:nvSpPr>
        <p:spPr>
          <a:xfrm>
            <a:off x="1200878" y="1675850"/>
            <a:ext cx="1979400"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Εισαγωγή στην Τρισδιάστατη Εκτύπωση</a:t>
            </a:r>
            <a:endParaRPr dirty="0"/>
          </a:p>
        </p:txBody>
      </p:sp>
      <p:sp>
        <p:nvSpPr>
          <p:cNvPr id="1019" name="Google Shape;1019;p43"/>
          <p:cNvSpPr txBox="1">
            <a:spLocks noGrp="1"/>
          </p:cNvSpPr>
          <p:nvPr>
            <p:ph type="subTitle" idx="8"/>
          </p:nvPr>
        </p:nvSpPr>
        <p:spPr>
          <a:xfrm>
            <a:off x="4024420" y="3515050"/>
            <a:ext cx="1979400"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Συμπεράσματα</a:t>
            </a:r>
            <a:endParaRPr dirty="0"/>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1" name="Google Shape;1021;p43"/>
          <p:cNvSpPr txBox="1">
            <a:spLocks noGrp="1"/>
          </p:cNvSpPr>
          <p:nvPr>
            <p:ph type="title" idx="13"/>
          </p:nvPr>
        </p:nvSpPr>
        <p:spPr>
          <a:xfrm>
            <a:off x="1295225"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022" name="Google Shape;1022;p43"/>
          <p:cNvSpPr txBox="1">
            <a:spLocks noGrp="1"/>
          </p:cNvSpPr>
          <p:nvPr>
            <p:ph type="title" idx="14"/>
          </p:nvPr>
        </p:nvSpPr>
        <p:spPr>
          <a:xfrm>
            <a:off x="4028501" y="29665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1023" name="Google Shape;1023;p43"/>
          <p:cNvSpPr txBox="1">
            <a:spLocks noGrp="1"/>
          </p:cNvSpPr>
          <p:nvPr>
            <p:ph type="title" idx="15"/>
          </p:nvPr>
        </p:nvSpPr>
        <p:spPr>
          <a:xfrm>
            <a:off x="4028501"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3087583"/>
            <a:ext cx="3714900" cy="1511842"/>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3087583"/>
            <a:ext cx="3714900" cy="1428191"/>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238375" y="3158310"/>
            <a:ext cx="3201300" cy="12961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el-GR" sz="1050" b="0" dirty="0"/>
            </a:br>
            <a:r>
              <a:rPr lang="el-GR" sz="1050" b="0" dirty="0"/>
              <a:t>Η SpaceX κατασκεύασε πιλοτικά, διαστημικά κράνη με την τεχνολογία ΜΕΧ χρησιμοποιώντας προηγμένα υλικά όπως το PEKK, ώστε να μπορούν να ανταπεξέλθουν στις απαιτήσεις του διαστημικού περιβάλλοντος.</a:t>
            </a:r>
            <a:endParaRPr lang="es-ES" sz="1050" b="0"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24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Εφαρμογές </a:t>
            </a:r>
            <a:r>
              <a:rPr lang="es-ES" dirty="0"/>
              <a:t>MEX </a:t>
            </a:r>
            <a:r>
              <a:rPr lang="el-GR" dirty="0"/>
              <a:t>– Προϊόντα</a:t>
            </a:r>
            <a:endParaRPr lang="es-ES" dirty="0"/>
          </a:p>
        </p:txBody>
      </p:sp>
      <p:sp>
        <p:nvSpPr>
          <p:cNvPr id="8" name="Rectangle 5"/>
          <p:cNvSpPr/>
          <p:nvPr/>
        </p:nvSpPr>
        <p:spPr>
          <a:xfrm>
            <a:off x="611560" y="3590895"/>
            <a:ext cx="2951728" cy="276999"/>
          </a:xfrm>
          <a:prstGeom prst="rect">
            <a:avLst/>
          </a:prstGeom>
        </p:spPr>
        <p:txBody>
          <a:bodyPr wrap="square">
            <a:spAutoFit/>
          </a:bodyPr>
          <a:lstStyle/>
          <a:p>
            <a:pPr algn="ctr"/>
            <a:r>
              <a:rPr lang="el-GR" sz="1200" b="1" dirty="0">
                <a:solidFill>
                  <a:schemeClr val="accent1"/>
                </a:solidFill>
                <a:latin typeface="Muli" panose="02000503000000000000" pitchFamily="2" charset="0"/>
              </a:rPr>
              <a:t>Βάση-Διανομέας για Κάψουλες Καφέ</a:t>
            </a:r>
            <a:endParaRPr lang="en-GB" sz="1200" b="1" dirty="0">
              <a:solidFill>
                <a:schemeClr val="accent1"/>
              </a:solidFill>
              <a:latin typeface="Muli" panose="02000503000000000000" pitchFamily="2" charset="0"/>
            </a:endParaRPr>
          </a:p>
        </p:txBody>
      </p:sp>
      <p:sp>
        <p:nvSpPr>
          <p:cNvPr id="10" name="Rectangle 5">
            <a:extLst>
              <a:ext uri="{FF2B5EF4-FFF2-40B4-BE49-F238E27FC236}">
                <a16:creationId xmlns:a16="http://schemas.microsoft.com/office/drawing/2014/main" id="{4BBFBF11-24F9-49D2-B034-595D185EF9E4}"/>
              </a:ext>
            </a:extLst>
          </p:cNvPr>
          <p:cNvSpPr/>
          <p:nvPr/>
        </p:nvSpPr>
        <p:spPr>
          <a:xfrm>
            <a:off x="4247664" y="3590895"/>
            <a:ext cx="1296144" cy="276999"/>
          </a:xfrm>
          <a:prstGeom prst="rect">
            <a:avLst/>
          </a:prstGeom>
        </p:spPr>
        <p:txBody>
          <a:bodyPr wrap="square">
            <a:spAutoFit/>
          </a:bodyPr>
          <a:lstStyle/>
          <a:p>
            <a:pPr algn="just"/>
            <a:r>
              <a:rPr lang="el-GR" sz="1200" b="1" dirty="0">
                <a:solidFill>
                  <a:schemeClr val="accent1"/>
                </a:solidFill>
                <a:latin typeface="Muli" panose="02000503000000000000" pitchFamily="2" charset="0"/>
              </a:rPr>
              <a:t>Αρθρωτό Ράφι</a:t>
            </a:r>
            <a:endParaRPr lang="en-GB" sz="1200" b="1" dirty="0">
              <a:solidFill>
                <a:schemeClr val="accent1"/>
              </a:solidFill>
              <a:latin typeface="Muli" panose="02000503000000000000" pitchFamily="2" charset="0"/>
            </a:endParaRPr>
          </a:p>
        </p:txBody>
      </p:sp>
      <p:sp>
        <p:nvSpPr>
          <p:cNvPr id="12" name="Rectangle 5">
            <a:extLst>
              <a:ext uri="{FF2B5EF4-FFF2-40B4-BE49-F238E27FC236}">
                <a16:creationId xmlns:a16="http://schemas.microsoft.com/office/drawing/2014/main" id="{4ABC99B6-A41D-49A9-9635-D0DE9C363C92}"/>
              </a:ext>
            </a:extLst>
          </p:cNvPr>
          <p:cNvSpPr/>
          <p:nvPr/>
        </p:nvSpPr>
        <p:spPr>
          <a:xfrm>
            <a:off x="6228184" y="3590895"/>
            <a:ext cx="2829693" cy="276999"/>
          </a:xfrm>
          <a:prstGeom prst="rect">
            <a:avLst/>
          </a:prstGeom>
        </p:spPr>
        <p:txBody>
          <a:bodyPr wrap="square">
            <a:spAutoFit/>
          </a:bodyPr>
          <a:lstStyle/>
          <a:p>
            <a:pPr algn="ctr"/>
            <a:r>
              <a:rPr lang="el-GR" sz="1200" b="1" dirty="0">
                <a:solidFill>
                  <a:schemeClr val="accent1"/>
                </a:solidFill>
                <a:latin typeface="Muli" panose="02000503000000000000" pitchFamily="2" charset="0"/>
              </a:rPr>
              <a:t>Μολυβοθήκη</a:t>
            </a:r>
            <a:endParaRPr lang="en-GB" sz="1200" b="1" dirty="0">
              <a:solidFill>
                <a:schemeClr val="accent1"/>
              </a:solidFill>
              <a:latin typeface="Muli" panose="02000503000000000000" pitchFamily="2" charset="0"/>
            </a:endParaRPr>
          </a:p>
        </p:txBody>
      </p:sp>
      <p:pic>
        <p:nvPicPr>
          <p:cNvPr id="9" name="Picture 12" descr="Image of Cool Things to 3D Print: Coffee Capsule Dispenser">
            <a:extLst>
              <a:ext uri="{FF2B5EF4-FFF2-40B4-BE49-F238E27FC236}">
                <a16:creationId xmlns:a16="http://schemas.microsoft.com/office/drawing/2014/main" id="{D04368A1-8339-4998-B239-3381ACAFEEE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584" y="1119212"/>
            <a:ext cx="2519680" cy="2389505"/>
          </a:xfrm>
          <a:prstGeom prst="rect">
            <a:avLst/>
          </a:prstGeom>
          <a:noFill/>
          <a:ln>
            <a:noFill/>
          </a:ln>
        </p:spPr>
      </p:pic>
      <p:pic>
        <p:nvPicPr>
          <p:cNvPr id="11" name="Picture 15">
            <a:extLst>
              <a:ext uri="{FF2B5EF4-FFF2-40B4-BE49-F238E27FC236}">
                <a16:creationId xmlns:a16="http://schemas.microsoft.com/office/drawing/2014/main" id="{9D66469C-249F-4716-89DE-CB5319292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8085" y="1618957"/>
            <a:ext cx="2519680" cy="1889760"/>
          </a:xfrm>
          <a:prstGeom prst="rect">
            <a:avLst/>
          </a:prstGeom>
        </p:spPr>
      </p:pic>
      <p:pic>
        <p:nvPicPr>
          <p:cNvPr id="13" name="Picture 9" descr="A picture containing indoor, floor&#10;&#10;Description automatically generated">
            <a:extLst>
              <a:ext uri="{FF2B5EF4-FFF2-40B4-BE49-F238E27FC236}">
                <a16:creationId xmlns:a16="http://schemas.microsoft.com/office/drawing/2014/main" id="{2B4EEFEF-2706-438E-A57F-F284902A67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6"/>
          <a:stretch/>
        </p:blipFill>
        <p:spPr bwMode="auto">
          <a:xfrm>
            <a:off x="6448586" y="1618957"/>
            <a:ext cx="2519680" cy="1885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305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Εφαρμογές </a:t>
            </a:r>
            <a:r>
              <a:rPr lang="es-ES" dirty="0"/>
              <a:t>MEX </a:t>
            </a:r>
            <a:r>
              <a:rPr lang="el-GR" dirty="0"/>
              <a:t>– Προϊόντα</a:t>
            </a:r>
            <a:endParaRPr lang="es-ES" dirty="0"/>
          </a:p>
        </p:txBody>
      </p:sp>
      <p:pic>
        <p:nvPicPr>
          <p:cNvPr id="2" name="Elementos multimedia en línea 1" title="Large FDM 3D Printed large Vase">
            <a:hlinkClick r:id="" action="ppaction://media"/>
            <a:extLst>
              <a:ext uri="{FF2B5EF4-FFF2-40B4-BE49-F238E27FC236}">
                <a16:creationId xmlns:a16="http://schemas.microsoft.com/office/drawing/2014/main" id="{6377B8DB-DB41-43AB-A220-0547A87A70FF}"/>
              </a:ext>
            </a:extLst>
          </p:cNvPr>
          <p:cNvPicPr>
            <a:picLocks noRot="1" noChangeAspect="1"/>
          </p:cNvPicPr>
          <p:nvPr>
            <a:videoFile r:link="rId1"/>
          </p:nvPr>
        </p:nvPicPr>
        <p:blipFill>
          <a:blip r:embed="rId4"/>
          <a:stretch>
            <a:fillRect/>
          </a:stretch>
        </p:blipFill>
        <p:spPr>
          <a:xfrm>
            <a:off x="1511660" y="1301268"/>
            <a:ext cx="6120680" cy="3458184"/>
          </a:xfrm>
          <a:prstGeom prst="rect">
            <a:avLst/>
          </a:prstGeom>
        </p:spPr>
      </p:pic>
    </p:spTree>
    <p:extLst>
      <p:ext uri="{BB962C8B-B14F-4D97-AF65-F5344CB8AC3E}">
        <p14:creationId xmlns:p14="http://schemas.microsoft.com/office/powerpoint/2010/main" val="26375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847768" y="3140421"/>
            <a:ext cx="5412532" cy="369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200" dirty="0">
                <a:latin typeface="Roboto" panose="02000000000000000000" pitchFamily="2" charset="0"/>
                <a:ea typeface="Roboto" panose="02000000000000000000" pitchFamily="2" charset="0"/>
                <a:cs typeface="Roboto" panose="02000000000000000000" pitchFamily="2" charset="0"/>
              </a:rPr>
              <a:t>—Powder Bed Fusion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204721" y="1667144"/>
            <a:ext cx="4564214" cy="1227882"/>
          </a:xfrm>
          <a:prstGeom prst="rect">
            <a:avLst/>
          </a:prstGeom>
        </p:spPr>
        <p:txBody>
          <a:bodyPr spcFirstLastPara="1" wrap="square" lIns="91425" tIns="91425" rIns="91425" bIns="91425" anchor="t" anchorCtr="0">
            <a:noAutofit/>
          </a:bodyPr>
          <a:lstStyle/>
          <a:p>
            <a:pPr marL="0" lvl="0" indent="0"/>
            <a:r>
              <a:rPr lang="en" dirty="0"/>
              <a:t>“Powderbed Fusion (PBF): </a:t>
            </a:r>
            <a:r>
              <a:rPr lang="el-GR" dirty="0"/>
              <a:t>είναι η τεχνολογία Προσθετικής Μηχανικής κατά την οποία θερμική ενέργεια συντήκει επιλεκτικά περιοχές μιας κλίνης (</a:t>
            </a:r>
            <a:r>
              <a:rPr lang="en-US" dirty="0"/>
              <a:t>bed)</a:t>
            </a:r>
            <a:r>
              <a:rPr lang="el-GR" dirty="0"/>
              <a:t> επικαλυμένης με κονίαμα/σκόνη υλικού</a:t>
            </a:r>
            <a:r>
              <a:rPr lang="en-US" dirty="0"/>
              <a:t> (powder)”</a:t>
            </a:r>
          </a:p>
        </p:txBody>
      </p:sp>
    </p:spTree>
    <p:extLst>
      <p:ext uri="{BB962C8B-B14F-4D97-AF65-F5344CB8AC3E}">
        <p14:creationId xmlns:p14="http://schemas.microsoft.com/office/powerpoint/2010/main" val="302347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67494"/>
            <a:ext cx="6995700" cy="566400"/>
          </a:xfrm>
        </p:spPr>
        <p:txBody>
          <a:bodyPr/>
          <a:lstStyle/>
          <a:p>
            <a:r>
              <a:rPr lang="es-ES" err="1"/>
              <a:t>Powder</a:t>
            </a:r>
            <a:r>
              <a:rPr lang="es-ES"/>
              <a:t> </a:t>
            </a:r>
            <a:r>
              <a:rPr lang="es-ES" err="1"/>
              <a:t>Bed</a:t>
            </a:r>
            <a:r>
              <a:rPr lang="es-ES"/>
              <a:t> </a:t>
            </a:r>
            <a:r>
              <a:rPr lang="es-ES" err="1"/>
              <a:t>Fusion</a:t>
            </a:r>
            <a:endParaRPr lang="es-ES"/>
          </a:p>
        </p:txBody>
      </p:sp>
      <p:sp>
        <p:nvSpPr>
          <p:cNvPr id="6" name="Google Shape;1029;p44"/>
          <p:cNvSpPr txBox="1">
            <a:spLocks/>
          </p:cNvSpPr>
          <p:nvPr/>
        </p:nvSpPr>
        <p:spPr>
          <a:xfrm>
            <a:off x="971600" y="833894"/>
            <a:ext cx="7272808" cy="421311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l-GR" b="0" i="0" dirty="0">
                <a:solidFill>
                  <a:srgbClr val="262626"/>
                </a:solidFill>
                <a:effectLst/>
                <a:latin typeface="Muli" panose="02000503000000000000" pitchFamily="2" charset="0"/>
              </a:rPr>
              <a:t>Ένα πλήθος τρισδιάστατων εκτυπωτών χρησιμοποιούν την τεχνολογία PBF, με δυνατότητα εκτύπωσης πολλών διαφορετικών υλικών όπως πολυμερή και μέταλλα. Θερμική ενέργεια χρησιμοποιείται για την επιλεκτική τήξη ή πυροσσυσωμάτωση των σωματιδίων του υλικού εκτύπωσης που βρίσκεται σε μορφή σκόνης/κονιάματος. Το κονιοποιημένο υλικό θερμαίνεται λίγο πριν το σημείο τήξης και απλώνεται πάνω στην πλατφόρμα εκτύπωσης (</a:t>
            </a:r>
            <a:r>
              <a:rPr lang="el-GR" b="0" i="0" dirty="0" err="1">
                <a:solidFill>
                  <a:srgbClr val="262626"/>
                </a:solidFill>
                <a:effectLst/>
                <a:latin typeface="Muli" panose="02000503000000000000" pitchFamily="2" charset="0"/>
              </a:rPr>
              <a:t>build</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platform</a:t>
            </a:r>
            <a:r>
              <a:rPr lang="el-GR" b="0" i="0" dirty="0">
                <a:solidFill>
                  <a:srgbClr val="262626"/>
                </a:solidFill>
                <a:effectLst/>
                <a:latin typeface="Muli" panose="02000503000000000000" pitchFamily="2" charset="0"/>
              </a:rPr>
              <a:t>). Στη συνέχεια, μια δέσμη λέιζερ ή ηλεκτρονίων καθοδηγείται κατά μήκος της επιφάνειας της πλατφόρμας, ενώνοντας μεταξύ τους τα σωματίδια πάνω στα οποία  κατευθύνεται και δημιουργώντας μια ενιαία διατομή (</a:t>
            </a:r>
            <a:r>
              <a:rPr lang="el-GR" b="0" i="0" dirty="0" err="1">
                <a:solidFill>
                  <a:srgbClr val="262626"/>
                </a:solidFill>
                <a:effectLst/>
                <a:latin typeface="Muli" panose="02000503000000000000" pitchFamily="2" charset="0"/>
              </a:rPr>
              <a:t>cross-section</a:t>
            </a:r>
            <a:r>
              <a:rPr lang="el-GR" b="0" i="0" dirty="0">
                <a:solidFill>
                  <a:srgbClr val="262626"/>
                </a:solidFill>
                <a:effectLst/>
                <a:latin typeface="Muli" panose="02000503000000000000" pitchFamily="2" charset="0"/>
              </a:rPr>
              <a:t>). Μετά από κάθε στρώση η πλατφόρμα εκτύπωσης μετακινείται προς τα κάτω και η διαδικασία εκτύπωσης συνεχίζεται. Κάθε νέα στρώση ενώνεται με την προηγούμενη, μέχρις ότου να δημιουργηθεί το τελικό αντικείμενο. </a:t>
            </a:r>
          </a:p>
          <a:p>
            <a:pPr algn="l"/>
            <a:endParaRPr lang="el-GR" b="0" i="0" dirty="0">
              <a:solidFill>
                <a:srgbClr val="262626"/>
              </a:solidFill>
              <a:effectLst/>
              <a:latin typeface="Muli" panose="02000503000000000000" pitchFamily="2" charset="0"/>
            </a:endParaRPr>
          </a:p>
          <a:p>
            <a:pPr algn="l"/>
            <a:r>
              <a:rPr lang="el-GR" b="0" i="0" dirty="0">
                <a:solidFill>
                  <a:srgbClr val="262626"/>
                </a:solidFill>
                <a:effectLst/>
                <a:latin typeface="Muli" panose="02000503000000000000" pitchFamily="2" charset="0"/>
              </a:rPr>
              <a:t>Επιμέρους τεχνολογίες της οικογένειας PBF αποτελούν: </a:t>
            </a:r>
            <a:r>
              <a:rPr lang="el-GR" b="0" i="0" dirty="0" err="1">
                <a:solidFill>
                  <a:srgbClr val="262626"/>
                </a:solidFill>
                <a:effectLst/>
                <a:latin typeface="Muli" panose="02000503000000000000" pitchFamily="2" charset="0"/>
              </a:rPr>
              <a:t>selective</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laser</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sintering</a:t>
            </a:r>
            <a:r>
              <a:rPr lang="el-GR" b="0" i="0" dirty="0">
                <a:solidFill>
                  <a:srgbClr val="262626"/>
                </a:solidFill>
                <a:effectLst/>
                <a:latin typeface="Muli" panose="02000503000000000000" pitchFamily="2" charset="0"/>
              </a:rPr>
              <a:t> – SLS (επιλεκτική </a:t>
            </a:r>
            <a:r>
              <a:rPr lang="el-GR" b="0" i="0" dirty="0" err="1">
                <a:solidFill>
                  <a:srgbClr val="262626"/>
                </a:solidFill>
                <a:effectLst/>
                <a:latin typeface="Muli" panose="02000503000000000000" pitchFamily="2" charset="0"/>
              </a:rPr>
              <a:t>πυροσυσσωμάτωση</a:t>
            </a:r>
            <a:r>
              <a:rPr lang="el-GR" b="0" i="0" dirty="0">
                <a:solidFill>
                  <a:srgbClr val="262626"/>
                </a:solidFill>
                <a:effectLst/>
                <a:latin typeface="Muli" panose="02000503000000000000" pitchFamily="2" charset="0"/>
              </a:rPr>
              <a:t> με λέιζερ), </a:t>
            </a:r>
            <a:r>
              <a:rPr lang="el-GR" b="0" i="0" dirty="0" err="1">
                <a:solidFill>
                  <a:srgbClr val="262626"/>
                </a:solidFill>
                <a:effectLst/>
                <a:latin typeface="Muli" panose="02000503000000000000" pitchFamily="2" charset="0"/>
              </a:rPr>
              <a:t>direct</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metal</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laser</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sintering</a:t>
            </a:r>
            <a:r>
              <a:rPr lang="el-GR" b="0" i="0" dirty="0">
                <a:solidFill>
                  <a:srgbClr val="262626"/>
                </a:solidFill>
                <a:effectLst/>
                <a:latin typeface="Muli" panose="02000503000000000000" pitchFamily="2" charset="0"/>
              </a:rPr>
              <a:t> - DMLS (άμεση </a:t>
            </a:r>
            <a:r>
              <a:rPr lang="el-GR" b="0" i="0" dirty="0" err="1">
                <a:solidFill>
                  <a:srgbClr val="262626"/>
                </a:solidFill>
                <a:effectLst/>
                <a:latin typeface="Muli" panose="02000503000000000000" pitchFamily="2" charset="0"/>
              </a:rPr>
              <a:t>πυροσυσσωμάτωση</a:t>
            </a:r>
            <a:r>
              <a:rPr lang="el-GR" b="0" i="0" dirty="0">
                <a:solidFill>
                  <a:srgbClr val="262626"/>
                </a:solidFill>
                <a:effectLst/>
                <a:latin typeface="Muli" panose="02000503000000000000" pitchFamily="2" charset="0"/>
              </a:rPr>
              <a:t> με λέιζερ μετάλλων), </a:t>
            </a:r>
            <a:r>
              <a:rPr lang="el-GR" b="0" i="0" dirty="0" err="1">
                <a:solidFill>
                  <a:srgbClr val="262626"/>
                </a:solidFill>
                <a:effectLst/>
                <a:latin typeface="Muli" panose="02000503000000000000" pitchFamily="2" charset="0"/>
              </a:rPr>
              <a:t>selective</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laser</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melting</a:t>
            </a:r>
            <a:r>
              <a:rPr lang="el-GR" b="0" i="0" dirty="0">
                <a:solidFill>
                  <a:srgbClr val="262626"/>
                </a:solidFill>
                <a:effectLst/>
                <a:latin typeface="Muli" panose="02000503000000000000" pitchFamily="2" charset="0"/>
              </a:rPr>
              <a:t> - SLM (επιλεκτική τήξη με λέιζερ), </a:t>
            </a:r>
            <a:r>
              <a:rPr lang="el-GR" b="0" i="0" dirty="0" err="1">
                <a:solidFill>
                  <a:srgbClr val="262626"/>
                </a:solidFill>
                <a:effectLst/>
                <a:latin typeface="Muli" panose="02000503000000000000" pitchFamily="2" charset="0"/>
              </a:rPr>
              <a:t>multi-jet</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Fusion</a:t>
            </a:r>
            <a:r>
              <a:rPr lang="el-GR" b="0" i="0" dirty="0">
                <a:solidFill>
                  <a:srgbClr val="262626"/>
                </a:solidFill>
                <a:effectLst/>
                <a:latin typeface="Muli" panose="02000503000000000000" pitchFamily="2" charset="0"/>
              </a:rPr>
              <a:t> – MJF (η σύντηξη πολλαπλών κεφαλών), </a:t>
            </a:r>
            <a:r>
              <a:rPr lang="el-GR" b="0" i="0" dirty="0" err="1">
                <a:solidFill>
                  <a:srgbClr val="262626"/>
                </a:solidFill>
                <a:effectLst/>
                <a:latin typeface="Muli" panose="02000503000000000000" pitchFamily="2" charset="0"/>
              </a:rPr>
              <a:t>high</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speed</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sintering</a:t>
            </a:r>
            <a:r>
              <a:rPr lang="el-GR" b="0" i="0" dirty="0">
                <a:solidFill>
                  <a:srgbClr val="262626"/>
                </a:solidFill>
                <a:effectLst/>
                <a:latin typeface="Muli" panose="02000503000000000000" pitchFamily="2" charset="0"/>
              </a:rPr>
              <a:t> – HSS (</a:t>
            </a:r>
            <a:r>
              <a:rPr lang="el-GR" b="0" i="0" dirty="0" err="1">
                <a:solidFill>
                  <a:srgbClr val="262626"/>
                </a:solidFill>
                <a:effectLst/>
                <a:latin typeface="Muli" panose="02000503000000000000" pitchFamily="2" charset="0"/>
              </a:rPr>
              <a:t>πυροσυσσωμάτωση</a:t>
            </a:r>
            <a:r>
              <a:rPr lang="el-GR" b="0" i="0" dirty="0">
                <a:solidFill>
                  <a:srgbClr val="262626"/>
                </a:solidFill>
                <a:effectLst/>
                <a:latin typeface="Muli" panose="02000503000000000000" pitchFamily="2" charset="0"/>
              </a:rPr>
              <a:t> υψηλής ταχύτητας) και </a:t>
            </a:r>
            <a:r>
              <a:rPr lang="el-GR" b="0" i="0" dirty="0" err="1">
                <a:solidFill>
                  <a:srgbClr val="262626"/>
                </a:solidFill>
                <a:effectLst/>
                <a:latin typeface="Muli" panose="02000503000000000000" pitchFamily="2" charset="0"/>
              </a:rPr>
              <a:t>electron</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beam</a:t>
            </a:r>
            <a:r>
              <a:rPr lang="el-GR" b="0" i="0" dirty="0">
                <a:solidFill>
                  <a:srgbClr val="262626"/>
                </a:solidFill>
                <a:effectLst/>
                <a:latin typeface="Muli" panose="02000503000000000000" pitchFamily="2" charset="0"/>
              </a:rPr>
              <a:t> </a:t>
            </a:r>
            <a:r>
              <a:rPr lang="el-GR" b="0" i="0" dirty="0" err="1">
                <a:solidFill>
                  <a:srgbClr val="262626"/>
                </a:solidFill>
                <a:effectLst/>
                <a:latin typeface="Muli" panose="02000503000000000000" pitchFamily="2" charset="0"/>
              </a:rPr>
              <a:t>melting</a:t>
            </a:r>
            <a:r>
              <a:rPr lang="el-GR" b="0" i="0" dirty="0">
                <a:solidFill>
                  <a:srgbClr val="262626"/>
                </a:solidFill>
                <a:effectLst/>
                <a:latin typeface="Muli" panose="02000503000000000000" pitchFamily="2" charset="0"/>
              </a:rPr>
              <a:t> - EBM (τήξη μέσω δέσμης ηλεκτρονίων).</a:t>
            </a:r>
          </a:p>
        </p:txBody>
      </p:sp>
    </p:spTree>
    <p:extLst>
      <p:ext uri="{BB962C8B-B14F-4D97-AF65-F5344CB8AC3E}">
        <p14:creationId xmlns:p14="http://schemas.microsoft.com/office/powerpoint/2010/main" val="1290582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l-GR" dirty="0"/>
              <a:t>Διαδικασία </a:t>
            </a:r>
            <a:r>
              <a:rPr lang="es-ES" dirty="0" err="1"/>
              <a:t>Powder</a:t>
            </a:r>
            <a:r>
              <a:rPr lang="es-ES" dirty="0"/>
              <a:t> </a:t>
            </a:r>
            <a:r>
              <a:rPr lang="es-ES" dirty="0" err="1"/>
              <a:t>Bed</a:t>
            </a:r>
            <a:r>
              <a:rPr lang="es-ES" dirty="0"/>
              <a:t> </a:t>
            </a:r>
            <a:r>
              <a:rPr lang="es-ES" dirty="0" err="1"/>
              <a:t>Fusion</a:t>
            </a:r>
            <a:r>
              <a:rPr lang="en" dirty="0"/>
              <a:t> (SLS)</a:t>
            </a:r>
            <a:endParaRPr dirty="0"/>
          </a:p>
        </p:txBody>
      </p:sp>
      <p:pic>
        <p:nvPicPr>
          <p:cNvPr id="4" name="Imagen 3">
            <a:extLst>
              <a:ext uri="{FF2B5EF4-FFF2-40B4-BE49-F238E27FC236}">
                <a16:creationId xmlns:a16="http://schemas.microsoft.com/office/drawing/2014/main" id="{428EA5BD-439F-41AB-A472-26AD15D2EE87}"/>
              </a:ext>
            </a:extLst>
          </p:cNvPr>
          <p:cNvPicPr>
            <a:picLocks noChangeAspect="1"/>
          </p:cNvPicPr>
          <p:nvPr/>
        </p:nvPicPr>
        <p:blipFill>
          <a:blip r:embed="rId3"/>
          <a:stretch>
            <a:fillRect/>
          </a:stretch>
        </p:blipFill>
        <p:spPr>
          <a:xfrm>
            <a:off x="0" y="1549620"/>
            <a:ext cx="9144000" cy="2044259"/>
          </a:xfrm>
          <a:prstGeom prst="rect">
            <a:avLst/>
          </a:prstGeom>
        </p:spPr>
      </p:pic>
    </p:spTree>
    <p:extLst>
      <p:ext uri="{BB962C8B-B14F-4D97-AF65-F5344CB8AC3E}">
        <p14:creationId xmlns:p14="http://schemas.microsoft.com/office/powerpoint/2010/main" val="194182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l-GR" dirty="0"/>
              <a:t>Διαδικασία </a:t>
            </a:r>
            <a:r>
              <a:rPr lang="es-ES" dirty="0" err="1"/>
              <a:t>Powder</a:t>
            </a:r>
            <a:r>
              <a:rPr lang="es-ES" dirty="0"/>
              <a:t> </a:t>
            </a:r>
            <a:r>
              <a:rPr lang="es-ES" dirty="0" err="1"/>
              <a:t>Bed</a:t>
            </a:r>
            <a:r>
              <a:rPr lang="es-ES" dirty="0"/>
              <a:t> </a:t>
            </a:r>
            <a:r>
              <a:rPr lang="es-ES" dirty="0" err="1"/>
              <a:t>Fusion</a:t>
            </a:r>
            <a:r>
              <a:rPr lang="el-GR" dirty="0"/>
              <a:t> </a:t>
            </a:r>
            <a:r>
              <a:rPr lang="en" dirty="0"/>
              <a:t>(Multijet)</a:t>
            </a:r>
            <a:endParaRPr dirty="0"/>
          </a:p>
        </p:txBody>
      </p:sp>
      <p:pic>
        <p:nvPicPr>
          <p:cNvPr id="5" name="Imagen 4">
            <a:extLst>
              <a:ext uri="{FF2B5EF4-FFF2-40B4-BE49-F238E27FC236}">
                <a16:creationId xmlns:a16="http://schemas.microsoft.com/office/drawing/2014/main" id="{431A9A71-3DA4-4819-BA49-8DFCA7E2672A}"/>
              </a:ext>
            </a:extLst>
          </p:cNvPr>
          <p:cNvPicPr>
            <a:picLocks noChangeAspect="1"/>
          </p:cNvPicPr>
          <p:nvPr/>
        </p:nvPicPr>
        <p:blipFill>
          <a:blip r:embed="rId3"/>
          <a:stretch>
            <a:fillRect/>
          </a:stretch>
        </p:blipFill>
        <p:spPr>
          <a:xfrm>
            <a:off x="1187624" y="1059582"/>
            <a:ext cx="6367767" cy="3600400"/>
          </a:xfrm>
          <a:prstGeom prst="rect">
            <a:avLst/>
          </a:prstGeom>
        </p:spPr>
      </p:pic>
    </p:spTree>
    <p:extLst>
      <p:ext uri="{BB962C8B-B14F-4D97-AF65-F5344CB8AC3E}">
        <p14:creationId xmlns:p14="http://schemas.microsoft.com/office/powerpoint/2010/main" val="673770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Εφαρμογές της Τεχνολογίας </a:t>
            </a:r>
            <a:r>
              <a:rPr lang="en-US" dirty="0"/>
              <a:t>Powderbed Fusion (</a:t>
            </a:r>
            <a:r>
              <a:rPr lang="en" dirty="0"/>
              <a:t>PBF)</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1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ruvRijM7f50"/>
          <p:cNvPicPr>
            <a:picLocks noRot="1" noChangeAspect="1"/>
          </p:cNvPicPr>
          <p:nvPr>
            <a:videoFile r:link="rId1"/>
          </p:nvPr>
        </p:nvPicPr>
        <p:blipFill>
          <a:blip r:embed="rId5"/>
          <a:stretch>
            <a:fillRect/>
          </a:stretch>
        </p:blipFill>
        <p:spPr>
          <a:xfrm>
            <a:off x="806258" y="474427"/>
            <a:ext cx="7110434" cy="3999619"/>
          </a:xfrm>
          <a:prstGeom prst="rect">
            <a:avLst/>
          </a:prstGeom>
        </p:spPr>
      </p:pic>
    </p:spTree>
    <p:extLst>
      <p:ext uri="{BB962C8B-B14F-4D97-AF65-F5344CB8AC3E}">
        <p14:creationId xmlns:p14="http://schemas.microsoft.com/office/powerpoint/2010/main" val="3530626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709716" y="3079336"/>
            <a:ext cx="5550584" cy="369000"/>
          </a:xfrm>
          <a:prstGeom prst="rect">
            <a:avLst/>
          </a:prstGeom>
        </p:spPr>
        <p:txBody>
          <a:bodyPr spcFirstLastPara="1" wrap="square" lIns="91425" tIns="91425" rIns="91425" bIns="91425" anchor="t" anchorCtr="0">
            <a:noAutofit/>
          </a:bodyPr>
          <a:lstStyle/>
          <a:p>
            <a:pPr lvl="0"/>
            <a:r>
              <a:rPr lang="en" sz="1200" dirty="0">
                <a:latin typeface="Roboto" panose="02000000000000000000" pitchFamily="2" charset="0"/>
                <a:ea typeface="Roboto" panose="02000000000000000000" pitchFamily="2" charset="0"/>
                <a:cs typeface="Roboto" panose="02000000000000000000" pitchFamily="2" charset="0"/>
              </a:rPr>
              <a:t>—</a:t>
            </a:r>
            <a:r>
              <a:rPr lang="es-ES" sz="1200" dirty="0" err="1">
                <a:latin typeface="Roboto" panose="02000000000000000000" pitchFamily="2" charset="0"/>
                <a:ea typeface="Roboto" panose="02000000000000000000" pitchFamily="2" charset="0"/>
                <a:cs typeface="Roboto" panose="02000000000000000000" pitchFamily="2" charset="0"/>
              </a:rPr>
              <a:t>Vat</a:t>
            </a:r>
            <a:r>
              <a:rPr lang="es-ES" sz="1200" dirty="0">
                <a:latin typeface="Roboto" panose="02000000000000000000" pitchFamily="2" charset="0"/>
                <a:ea typeface="Roboto" panose="02000000000000000000" pitchFamily="2" charset="0"/>
                <a:cs typeface="Roboto" panose="02000000000000000000" pitchFamily="2" charset="0"/>
              </a:rPr>
              <a:t> </a:t>
            </a:r>
            <a:r>
              <a:rPr lang="es-ES" sz="1200" dirty="0" err="1">
                <a:latin typeface="Roboto" panose="02000000000000000000" pitchFamily="2" charset="0"/>
                <a:ea typeface="Roboto" panose="02000000000000000000" pitchFamily="2" charset="0"/>
                <a:cs typeface="Roboto" panose="02000000000000000000" pitchFamily="2" charset="0"/>
              </a:rPr>
              <a:t>Photopolymerization</a:t>
            </a:r>
            <a:r>
              <a:rPr lang="en" sz="1200" dirty="0">
                <a:latin typeface="Roboto" panose="02000000000000000000" pitchFamily="2" charset="0"/>
                <a:ea typeface="Roboto" panose="02000000000000000000" pitchFamily="2" charset="0"/>
                <a:cs typeface="Roboto" panose="02000000000000000000" pitchFamily="2" charset="0"/>
              </a:rPr>
              <a:t>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031884" y="1556199"/>
            <a:ext cx="5228416" cy="1320075"/>
          </a:xfrm>
          <a:prstGeom prst="rect">
            <a:avLst/>
          </a:prstGeom>
        </p:spPr>
        <p:txBody>
          <a:bodyPr spcFirstLastPara="1" wrap="square" lIns="91425" tIns="91425" rIns="91425" bIns="91425" anchor="t" anchorCtr="0">
            <a:noAutofit/>
          </a:bodyPr>
          <a:lstStyle/>
          <a:p>
            <a:pPr marL="0" lvl="0" indent="0"/>
            <a:r>
              <a:rPr lang="en-US" dirty="0"/>
              <a:t>“Vat Photopolymerization (VAT): </a:t>
            </a:r>
            <a:r>
              <a:rPr lang="el-GR" dirty="0"/>
              <a:t>τεχνολογία Προσθετικής Μηχανικώς όπου υγρό φωτοπολυμερές στερεοποιείται επιλεκτικά μέσα σε μια δεξαμενή, μέσω πολυμερισμού που προκαλείται από παρουσία φωτός</a:t>
            </a:r>
            <a:r>
              <a:rPr lang="en-US" dirty="0"/>
              <a:t>”</a:t>
            </a:r>
          </a:p>
        </p:txBody>
      </p:sp>
    </p:spTree>
    <p:extLst>
      <p:ext uri="{BB962C8B-B14F-4D97-AF65-F5344CB8AC3E}">
        <p14:creationId xmlns:p14="http://schemas.microsoft.com/office/powerpoint/2010/main" val="24367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722824" y="620860"/>
            <a:ext cx="485025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Μαθησιακά αποτελέσματα</a:t>
            </a:r>
            <a:endParaRPr dirty="0"/>
          </a:p>
        </p:txBody>
      </p:sp>
      <p:sp>
        <p:nvSpPr>
          <p:cNvPr id="1077" name="Google Shape;1077;p47"/>
          <p:cNvSpPr txBox="1">
            <a:spLocks noGrp="1"/>
          </p:cNvSpPr>
          <p:nvPr>
            <p:ph type="subTitle" idx="1"/>
          </p:nvPr>
        </p:nvSpPr>
        <p:spPr>
          <a:xfrm>
            <a:off x="0" y="1230464"/>
            <a:ext cx="4883496" cy="37609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solidFill>
                  <a:schemeClr val="dk2"/>
                </a:solidFill>
              </a:rPr>
              <a:t>Μετά το πέρας αυτής της ενότητα, ο εκπαιδευόμενος θα είναι σε θέση να:</a:t>
            </a:r>
          </a:p>
          <a:p>
            <a:pPr marL="0" lvl="0" indent="0" algn="l" rtl="0">
              <a:spcBef>
                <a:spcPts val="0"/>
              </a:spcBef>
              <a:spcAft>
                <a:spcPts val="0"/>
              </a:spcAft>
              <a:buNone/>
            </a:pPr>
            <a:endParaRPr dirty="0">
              <a:solidFill>
                <a:schemeClr val="dk2"/>
              </a:solidFill>
            </a:endParaRPr>
          </a:p>
          <a:p>
            <a:pPr lvl="0" indent="-317500">
              <a:buClr>
                <a:schemeClr val="dk2"/>
              </a:buClr>
              <a:buSzPts val="1400"/>
            </a:pPr>
            <a:r>
              <a:rPr lang="el-GR" dirty="0">
                <a:solidFill>
                  <a:schemeClr val="dk2"/>
                </a:solidFill>
              </a:rPr>
              <a:t>Διακρίνει αντικείμενα που έχουν κατασκευαστεί μέσω της τεχνολογίας εξώθησης υλικού (ΜΕΧ) σε σχέση με παραδοσιακές μεθόδους παραγωγής ή άλλες τεχνολογίες τρισδιάστατης εκτύπωσης</a:t>
            </a:r>
            <a:r>
              <a:rPr lang="en-US" dirty="0">
                <a:solidFill>
                  <a:schemeClr val="dk2"/>
                </a:solidFill>
              </a:rPr>
              <a:t>.</a:t>
            </a:r>
            <a:endParaRPr lang="el-GR" dirty="0">
              <a:solidFill>
                <a:schemeClr val="dk2"/>
              </a:solidFill>
            </a:endParaRPr>
          </a:p>
          <a:p>
            <a:pPr lvl="0" indent="-317500">
              <a:buClr>
                <a:schemeClr val="dk2"/>
              </a:buClr>
              <a:buSzPts val="1400"/>
            </a:pPr>
            <a:r>
              <a:rPr lang="el-GR" dirty="0">
                <a:solidFill>
                  <a:schemeClr val="dk2"/>
                </a:solidFill>
              </a:rPr>
              <a:t>Τα πλεονεκτήματα και τους περιορισμούς της τεχνολογίας MEX σε σχέση με άλλες τεχνολογίες τρισδιάστατης εκτύπωσης πολυμερών υλικών</a:t>
            </a:r>
            <a:r>
              <a:rPr lang="en-US" dirty="0">
                <a:solidFill>
                  <a:schemeClr val="dk2"/>
                </a:solidFill>
              </a:rPr>
              <a:t>.</a:t>
            </a:r>
            <a:endParaRPr lang="el-GR" dirty="0">
              <a:solidFill>
                <a:schemeClr val="dk2"/>
              </a:solidFill>
            </a:endParaRPr>
          </a:p>
          <a:p>
            <a:pPr lvl="0" indent="-317500">
              <a:buClr>
                <a:schemeClr val="dk2"/>
              </a:buClr>
              <a:buSzPts val="1400"/>
            </a:pPr>
            <a:r>
              <a:rPr lang="el-GR" dirty="0">
                <a:solidFill>
                  <a:schemeClr val="dk2"/>
                </a:solidFill>
              </a:rPr>
              <a:t>Επιλέγει πολυμερή υλικά με βάση τις ιδιότητές τους ώστε τα αντικείμενα που εκτύπώνει να διαθέτουν τις επιθυμητές προδιαγραφές.</a:t>
            </a: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t>Vat</a:t>
            </a:r>
            <a:r>
              <a:rPr lang="es-ES"/>
              <a:t> </a:t>
            </a:r>
            <a:r>
              <a:rPr lang="es-ES" err="1"/>
              <a:t>Photopolymerization</a:t>
            </a:r>
            <a:endParaRPr lang="es-ES"/>
          </a:p>
        </p:txBody>
      </p:sp>
      <p:sp>
        <p:nvSpPr>
          <p:cNvPr id="6" name="Google Shape;1029;p44"/>
          <p:cNvSpPr txBox="1">
            <a:spLocks/>
          </p:cNvSpPr>
          <p:nvPr/>
        </p:nvSpPr>
        <p:spPr>
          <a:xfrm>
            <a:off x="755576" y="113159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l-GR" altLang="es-ES" dirty="0">
                <a:solidFill>
                  <a:schemeClr val="tx1"/>
                </a:solidFill>
                <a:latin typeface="Muli" panose="02000503000000000000" pitchFamily="2" charset="0"/>
                <a:ea typeface="MS Mincho" panose="02020609040205080304" pitchFamily="49" charset="-128"/>
                <a:cs typeface="Calibri" panose="020F0502020204030204" pitchFamily="34" charset="0"/>
              </a:rPr>
              <a:t>Οι</a:t>
            </a:r>
            <a:r>
              <a:rPr kumimoji="0" lang="el-GR"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 τεχνολογίες </a:t>
            </a:r>
            <a:r>
              <a:rPr kumimoji="0" lang="en-US"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Vat Photopolymerization </a:t>
            </a:r>
            <a:r>
              <a:rPr kumimoji="0" lang="el-GR"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χρησιμοποιούν μια φωτοπολυμερή ρητίνη η οποία που σκληρύνεται μέσω μιας πηγής φωτός. Οι πιο διαδεδομένες μορφές </a:t>
            </a:r>
            <a:r>
              <a:rPr kumimoji="0" lang="el-GR" altLang="es-ES" sz="1400" b="0" i="0" u="none" strike="noStrike" cap="none" normalizeH="0" baseline="0" dirty="0" err="1">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φωτοπολυμερισμού</a:t>
            </a:r>
            <a:r>
              <a:rPr kumimoji="0" lang="el-GR"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 </a:t>
            </a:r>
            <a:r>
              <a:rPr kumimoji="0" lang="el-GR" altLang="es-ES" sz="1400" b="0" i="0" u="none" strike="noStrike" cap="none" normalizeH="0" baseline="0" dirty="0" err="1">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Vat</a:t>
            </a:r>
            <a:r>
              <a:rPr kumimoji="0" lang="el-GR"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 είναι η SLA (</a:t>
            </a:r>
            <a:r>
              <a:rPr kumimoji="0" lang="el-GR" altLang="es-ES" sz="1400" b="0" i="0" u="none" strike="noStrike" cap="none" normalizeH="0" baseline="0" dirty="0" err="1">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Στερεολιθογραφία</a:t>
            </a:r>
            <a:r>
              <a:rPr kumimoji="0" lang="el-GR"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 - </a:t>
            </a:r>
            <a:r>
              <a:rPr kumimoji="0" lang="el-GR" altLang="es-ES" sz="1400" b="0" i="0" u="none" strike="noStrike" cap="none" normalizeH="0" baseline="0" dirty="0" err="1">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Στερεολιθογραφία</a:t>
            </a:r>
            <a:r>
              <a:rPr kumimoji="0" lang="el-GR"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 και η DLP (Άμεση επεξεργασία με φως). </a:t>
            </a:r>
            <a:r>
              <a:rPr kumimoji="0" lang="en-US"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 </a:t>
            </a:r>
            <a:r>
              <a:rPr kumimoji="0" lang="el-GR"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rPr>
              <a:t>Οι δύο αυτές τεχνολογίες χρησιμοποιούν παρόμοιο μηχανισμό για την κατασκευή αντικειμένων και έχουν τα ίδια πλεονεκτήματα και περιορισμούς όσων αφορά τις ιδιότητες των τελικών αντικειμένων.</a:t>
            </a:r>
          </a:p>
          <a:p>
            <a:pPr lvl="0" eaLnBrk="0" fontAlgn="base" hangingPunct="0">
              <a:spcBef>
                <a:spcPct val="0"/>
              </a:spcBef>
              <a:spcAft>
                <a:spcPct val="0"/>
              </a:spcAft>
              <a:buClrTx/>
            </a:pPr>
            <a:endParaRPr kumimoji="0" lang="en-US" altLang="es-ES" sz="1400" b="0" i="0" u="none" strike="noStrike" cap="none" normalizeH="0" baseline="0" dirty="0">
              <a:ln>
                <a:noFill/>
              </a:ln>
              <a:solidFill>
                <a:schemeClr val="tx1"/>
              </a:solidFill>
              <a:effectLst/>
              <a:latin typeface="Muli" panose="02000503000000000000" pitchFamily="2" charset="0"/>
              <a:ea typeface="MS Mincho" panose="02020609040205080304" pitchFamily="49" charset="-128"/>
              <a:cs typeface="Calibri" panose="020F0502020204030204" pitchFamily="34" charset="0"/>
            </a:endParaRPr>
          </a:p>
          <a:p>
            <a:pPr marL="285750" indent="-285750" eaLnBrk="0" fontAlgn="base" hangingPunct="0">
              <a:spcBef>
                <a:spcPct val="0"/>
              </a:spcBef>
              <a:spcAft>
                <a:spcPct val="0"/>
              </a:spcAft>
              <a:buClrTx/>
              <a:buFont typeface="Arial" panose="020B0604020202020204" pitchFamily="34" charset="0"/>
              <a:buChar char="•"/>
            </a:pPr>
            <a:r>
              <a:rPr lang="el-GR" altLang="ja-JP" b="1" dirty="0">
                <a:solidFill>
                  <a:schemeClr val="tx1"/>
                </a:solidFill>
                <a:latin typeface="Muli" panose="02000503000000000000" pitchFamily="2" charset="0"/>
                <a:ea typeface="MS Mincho" panose="02020609040205080304" pitchFamily="49" charset="-128"/>
                <a:cs typeface="Calibri" panose="020F0502020204030204" pitchFamily="34" charset="0"/>
              </a:rPr>
              <a:t>Η </a:t>
            </a:r>
            <a:r>
              <a:rPr lang="el-GR" altLang="ja-JP" b="1" dirty="0" err="1">
                <a:solidFill>
                  <a:schemeClr val="tx1"/>
                </a:solidFill>
                <a:latin typeface="Muli" panose="02000503000000000000" pitchFamily="2" charset="0"/>
                <a:ea typeface="MS Mincho" panose="02020609040205080304" pitchFamily="49" charset="-128"/>
                <a:cs typeface="Calibri" panose="020F0502020204030204" pitchFamily="34" charset="0"/>
              </a:rPr>
              <a:t>Στερεολιθογραφία</a:t>
            </a:r>
            <a:r>
              <a:rPr lang="el-GR" altLang="ja-JP" b="1" dirty="0">
                <a:solidFill>
                  <a:schemeClr val="tx1"/>
                </a:solidFill>
                <a:latin typeface="Muli" panose="02000503000000000000" pitchFamily="2" charset="0"/>
                <a:ea typeface="MS Mincho" panose="02020609040205080304" pitchFamily="49" charset="-128"/>
                <a:cs typeface="Calibri" panose="020F0502020204030204" pitchFamily="34" charset="0"/>
              </a:rPr>
              <a:t> (SLA) </a:t>
            </a:r>
            <a:r>
              <a:rPr lang="el-GR" altLang="ja-JP" dirty="0">
                <a:solidFill>
                  <a:schemeClr val="tx1"/>
                </a:solidFill>
                <a:latin typeface="Muli" panose="02000503000000000000" pitchFamily="2" charset="0"/>
                <a:ea typeface="MS Mincho" panose="02020609040205080304" pitchFamily="49" charset="-128"/>
                <a:cs typeface="Calibri" panose="020F0502020204030204" pitchFamily="34" charset="0"/>
              </a:rPr>
              <a:t>αποτελεί την παλαιότερη τεχνολογία τρισδιάστατης εκτύπωσης. Χρησιμοποιεί κάτοπτρα, γνωστά ως γαλβανόμετρα ή </a:t>
            </a:r>
            <a:r>
              <a:rPr lang="el-GR" altLang="ja-JP" dirty="0" err="1">
                <a:solidFill>
                  <a:schemeClr val="tx1"/>
                </a:solidFill>
                <a:latin typeface="Muli" panose="02000503000000000000" pitchFamily="2" charset="0"/>
                <a:ea typeface="MS Mincho" panose="02020609040205080304" pitchFamily="49" charset="-128"/>
                <a:cs typeface="Calibri" panose="020F0502020204030204" pitchFamily="34" charset="0"/>
              </a:rPr>
              <a:t>galvos</a:t>
            </a:r>
            <a:r>
              <a:rPr lang="el-GR" altLang="ja-JP" dirty="0">
                <a:solidFill>
                  <a:schemeClr val="tx1"/>
                </a:solidFill>
                <a:latin typeface="Muli" panose="02000503000000000000" pitchFamily="2" charset="0"/>
                <a:ea typeface="MS Mincho" panose="02020609040205080304" pitchFamily="49" charset="-128"/>
                <a:cs typeface="Calibri" panose="020F0502020204030204" pitchFamily="34" charset="0"/>
              </a:rPr>
              <a:t> (ένα στον άξονα x και ένα στον άξονα y) για την ταχεία στόχευση μιας δέσμης λέιζερ σε ένα δοχείο, η οποία προκαλεί σκλήρυνση </a:t>
            </a:r>
            <a:r>
              <a:rPr lang="en-US" altLang="ja-JP" dirty="0">
                <a:solidFill>
                  <a:schemeClr val="tx1"/>
                </a:solidFill>
                <a:latin typeface="Muli" panose="02000503000000000000" pitchFamily="2" charset="0"/>
                <a:ea typeface="MS Mincho" panose="02020609040205080304" pitchFamily="49" charset="-128"/>
                <a:cs typeface="Calibri" panose="020F0502020204030204" pitchFamily="34" charset="0"/>
              </a:rPr>
              <a:t>(curing)</a:t>
            </a:r>
            <a:r>
              <a:rPr lang="el-GR" altLang="ja-JP" dirty="0">
                <a:solidFill>
                  <a:schemeClr val="tx1"/>
                </a:solidFill>
                <a:latin typeface="Muli" panose="02000503000000000000" pitchFamily="2" charset="0"/>
                <a:ea typeface="MS Mincho" panose="02020609040205080304" pitchFamily="49" charset="-128"/>
                <a:cs typeface="Calibri" panose="020F0502020204030204" pitchFamily="34" charset="0"/>
              </a:rPr>
              <a:t> στη ρητίνη. Το κάθε σχέδιο αναλύεται στρώση-προς-στρώση σε μια σειρά συντεταγμένων οι οποίες χρησιμοποιούνται για να καθοδηγήσουν τη δέσμη του λέιζερ.</a:t>
            </a:r>
            <a:endParaRPr lang="es-ES" dirty="0">
              <a:latin typeface="Muli" panose="02000503000000000000" pitchFamily="2" charset="0"/>
            </a:endParaRPr>
          </a:p>
        </p:txBody>
      </p:sp>
    </p:spTree>
    <p:extLst>
      <p:ext uri="{BB962C8B-B14F-4D97-AF65-F5344CB8AC3E}">
        <p14:creationId xmlns:p14="http://schemas.microsoft.com/office/powerpoint/2010/main" val="329123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err="1"/>
              <a:t>Vat</a:t>
            </a:r>
            <a:r>
              <a:rPr lang="es-ES"/>
              <a:t> </a:t>
            </a:r>
            <a:r>
              <a:rPr lang="es-ES" err="1"/>
              <a:t>Photopolymerization</a:t>
            </a:r>
            <a:endParaRPr lang="es-ES"/>
          </a:p>
        </p:txBody>
      </p:sp>
      <p:sp>
        <p:nvSpPr>
          <p:cNvPr id="6" name="Google Shape;1029;p44"/>
          <p:cNvSpPr txBox="1">
            <a:spLocks/>
          </p:cNvSpPr>
          <p:nvPr/>
        </p:nvSpPr>
        <p:spPr>
          <a:xfrm>
            <a:off x="755299" y="1136320"/>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eaLnBrk="0" fontAlgn="base" hangingPunct="0">
              <a:spcBef>
                <a:spcPct val="0"/>
              </a:spcBef>
              <a:spcAft>
                <a:spcPct val="0"/>
              </a:spcAft>
              <a:buClrTx/>
              <a:buFont typeface="Arial" panose="020B0604020202020204" pitchFamily="34" charset="0"/>
              <a:buChar char="•"/>
            </a:pPr>
            <a:r>
              <a:rPr lang="en-US"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Direct Light Processing </a:t>
            </a:r>
            <a:r>
              <a:rPr lang="el-GR"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 </a:t>
            </a:r>
            <a:r>
              <a:rPr lang="en-US"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DLP</a:t>
            </a:r>
            <a:r>
              <a:rPr lang="el-GR"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 (Άμεση επεξεργασία μέσω φωτός</a:t>
            </a:r>
            <a:r>
              <a:rPr lang="en-US"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a:t>
            </a:r>
            <a:r>
              <a:rPr lang="el-GR" altLang="ja-JP" b="1" dirty="0" bmk="">
                <a:solidFill>
                  <a:schemeClr val="tx1"/>
                </a:solidFill>
                <a:latin typeface="Muli" panose="02000503000000000000" pitchFamily="2" charset="0"/>
                <a:ea typeface="MS Mincho" panose="02020609040205080304" pitchFamily="49" charset="-128"/>
                <a:cs typeface="Calibri" panose="020F0502020204030204" pitchFamily="34" charset="0"/>
              </a:rPr>
              <a:t>: </a:t>
            </a:r>
            <a:r>
              <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Η διαδικασία λειτουργεί με τη χρήση ενός προβολέα ο οποίος προκαλεί σκλήρυνση σε μια  φωτοπολυμερή ρητίνη, σε επιλεγμένες περιοχές, μία στρώση τη φορά, στερεοποιώντας τες. Οι περιοχές στις οποίες δεν κατευθύνεται ο προβολέας παραμένουν σε υγρή μορφή. Η διαδικασία επαναλαμβάνεται στρώση-με-στρώση μέχρι τη δημιουργία του τελικού κομματιού. </a:t>
            </a:r>
          </a:p>
          <a:p>
            <a:pPr marL="285750" indent="-285750" eaLnBrk="0" fontAlgn="base" hangingPunct="0">
              <a:spcBef>
                <a:spcPct val="0"/>
              </a:spcBef>
              <a:spcAft>
                <a:spcPct val="0"/>
              </a:spcAft>
              <a:buClrTx/>
              <a:buFont typeface="Arial" panose="020B0604020202020204" pitchFamily="34" charset="0"/>
              <a:buChar char="•"/>
            </a:pPr>
            <a:endPar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pPr eaLnBrk="0" fontAlgn="base" hangingPunct="0">
              <a:spcBef>
                <a:spcPct val="0"/>
              </a:spcBef>
              <a:spcAft>
                <a:spcPct val="0"/>
              </a:spcAft>
              <a:buClrTx/>
            </a:pPr>
            <a:r>
              <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Η τεχνολογία </a:t>
            </a: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DLP </a:t>
            </a:r>
            <a:r>
              <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είναι παρόμοια με την </a:t>
            </a: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SLA</a:t>
            </a:r>
            <a:r>
              <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 Η κύρια διαφορά είναι ότι η </a:t>
            </a: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DLP </a:t>
            </a:r>
            <a:r>
              <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χρησιμοποιεί έναν προβολέα για τη σκλήρυνση της ρητίνης σε αντίθεση με την </a:t>
            </a: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SLA </a:t>
            </a:r>
            <a:r>
              <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όπου χρησιμοποιείται μια δέσμη λέιζερ υπεριώδους ακτινοβολίας. Η διαφορά αυτή επιτρέπει στην τεχνολογία </a:t>
            </a: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DLP </a:t>
            </a:r>
            <a:r>
              <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να κατασκευάζει μια ολόκληρη τομή ταυτόχρονα, προκαλώντας σκλήρυνση στις επιθυμητές περιοχές κατά ολόκληρη την τομή, ενώ η δέσμη λέιζερ πρέπει να κατευθυνθεί σημείο-σημείο πάνω στην τομή. Το παραπάνω σημαίνει ότι στις περισσότερες περιπτώσεις η τεχνολογία </a:t>
            </a:r>
            <a:r>
              <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DLP </a:t>
            </a:r>
            <a:r>
              <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rPr>
              <a:t>είναι πιο γρήγορη κατά την εκτύπωση.</a:t>
            </a:r>
          </a:p>
          <a:p>
            <a:pPr eaLnBrk="0" fontAlgn="base" hangingPunct="0">
              <a:spcBef>
                <a:spcPct val="0"/>
              </a:spcBef>
              <a:spcAft>
                <a:spcPct val="0"/>
              </a:spcAft>
              <a:buClrTx/>
            </a:pPr>
            <a:endParaRPr lang="el-GR"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pPr eaLnBrk="0" fontAlgn="base" hangingPunct="0">
              <a:spcBef>
                <a:spcPct val="0"/>
              </a:spcBef>
              <a:spcAft>
                <a:spcPct val="0"/>
              </a:spcAft>
              <a:buClrTx/>
            </a:pPr>
            <a:endParaRPr lang="en-US" altLang="ja-JP"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endParaRPr lang="es-ES" dirty="0">
              <a:latin typeface="Muli" panose="02000503000000000000" pitchFamily="2" charset="0"/>
            </a:endParaRPr>
          </a:p>
        </p:txBody>
      </p:sp>
    </p:spTree>
    <p:extLst>
      <p:ext uri="{BB962C8B-B14F-4D97-AF65-F5344CB8AC3E}">
        <p14:creationId xmlns:p14="http://schemas.microsoft.com/office/powerpoint/2010/main" val="52631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505968"/>
            <a:ext cx="6995700" cy="438600"/>
          </a:xfrm>
          <a:prstGeom prst="rect">
            <a:avLst/>
          </a:prstGeom>
        </p:spPr>
        <p:txBody>
          <a:bodyPr spcFirstLastPara="1" wrap="square" lIns="91425" tIns="91425" rIns="91425" bIns="91425" anchor="t" anchorCtr="0">
            <a:noAutofit/>
          </a:bodyPr>
          <a:lstStyle/>
          <a:p>
            <a:pPr lvl="0"/>
            <a:r>
              <a:rPr lang="el-GR" dirty="0"/>
              <a:t>Διαδικασία </a:t>
            </a:r>
            <a:r>
              <a:rPr lang="es-ES" dirty="0" err="1"/>
              <a:t>Vat</a:t>
            </a:r>
            <a:r>
              <a:rPr lang="es-ES" dirty="0"/>
              <a:t> </a:t>
            </a:r>
            <a:r>
              <a:rPr lang="es-ES" dirty="0" err="1"/>
              <a:t>Photopolymerization</a:t>
            </a:r>
            <a:r>
              <a:rPr lang="es-ES" dirty="0"/>
              <a:t> </a:t>
            </a:r>
            <a:r>
              <a:rPr lang="en" dirty="0"/>
              <a:t>(SLA)</a:t>
            </a:r>
            <a:endParaRPr dirty="0"/>
          </a:p>
        </p:txBody>
      </p:sp>
      <p:pic>
        <p:nvPicPr>
          <p:cNvPr id="4" name="Imagen 3">
            <a:extLst>
              <a:ext uri="{FF2B5EF4-FFF2-40B4-BE49-F238E27FC236}">
                <a16:creationId xmlns:a16="http://schemas.microsoft.com/office/drawing/2014/main" id="{D9F859DA-AB07-4DB8-AE3F-43A38194B3B8}"/>
              </a:ext>
            </a:extLst>
          </p:cNvPr>
          <p:cNvPicPr>
            <a:picLocks noChangeAspect="1"/>
          </p:cNvPicPr>
          <p:nvPr/>
        </p:nvPicPr>
        <p:blipFill>
          <a:blip r:embed="rId3"/>
          <a:stretch>
            <a:fillRect/>
          </a:stretch>
        </p:blipFill>
        <p:spPr>
          <a:xfrm>
            <a:off x="0" y="1665645"/>
            <a:ext cx="9144000" cy="1812209"/>
          </a:xfrm>
          <a:prstGeom prst="rect">
            <a:avLst/>
          </a:prstGeom>
        </p:spPr>
      </p:pic>
    </p:spTree>
    <p:extLst>
      <p:ext uri="{BB962C8B-B14F-4D97-AF65-F5344CB8AC3E}">
        <p14:creationId xmlns:p14="http://schemas.microsoft.com/office/powerpoint/2010/main" val="99697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xfrm>
            <a:off x="5076056" y="3172350"/>
            <a:ext cx="3535250" cy="1017000"/>
          </a:xfrm>
          <a:prstGeom prst="rect">
            <a:avLst/>
          </a:prstGeom>
        </p:spPr>
        <p:txBody>
          <a:bodyPr spcFirstLastPara="1" wrap="square" lIns="91425" tIns="91425" rIns="91425" bIns="91425" anchor="ctr" anchorCtr="0">
            <a:noAutofit/>
          </a:bodyPr>
          <a:lstStyle/>
          <a:p>
            <a:pPr lvl="0" algn="ctr"/>
            <a:r>
              <a:rPr lang="el-GR" dirty="0"/>
              <a:t>Εφαρμογές της Τεχνολογίας </a:t>
            </a:r>
            <a:r>
              <a:rPr lang="en" dirty="0"/>
              <a:t>Vat </a:t>
            </a:r>
            <a:r>
              <a:rPr lang="es-ES" dirty="0" err="1"/>
              <a:t>Photopolymerization</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8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jeCHKDxQQh0"/>
          <p:cNvPicPr>
            <a:picLocks noRot="1" noChangeAspect="1"/>
          </p:cNvPicPr>
          <p:nvPr>
            <a:videoFile r:link="rId1"/>
          </p:nvPr>
        </p:nvPicPr>
        <p:blipFill>
          <a:blip r:embed="rId5"/>
          <a:stretch>
            <a:fillRect/>
          </a:stretch>
        </p:blipFill>
        <p:spPr>
          <a:xfrm>
            <a:off x="487411" y="295085"/>
            <a:ext cx="7151825" cy="4022901"/>
          </a:xfrm>
          <a:prstGeom prst="rect">
            <a:avLst/>
          </a:prstGeom>
        </p:spPr>
      </p:pic>
    </p:spTree>
    <p:extLst>
      <p:ext uri="{BB962C8B-B14F-4D97-AF65-F5344CB8AC3E}">
        <p14:creationId xmlns:p14="http://schemas.microsoft.com/office/powerpoint/2010/main" val="2257429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1966686" y="2876275"/>
            <a:ext cx="4909570" cy="369000"/>
          </a:xfrm>
          <a:prstGeom prst="rect">
            <a:avLst/>
          </a:prstGeom>
        </p:spPr>
        <p:txBody>
          <a:bodyPr spcFirstLastPara="1" wrap="square" lIns="91425" tIns="91425" rIns="91425" bIns="91425" anchor="t" anchorCtr="0">
            <a:noAutofit/>
          </a:bodyPr>
          <a:lstStyle/>
          <a:p>
            <a:pPr lvl="0"/>
            <a:r>
              <a:rPr lang="en" sz="1200" dirty="0">
                <a:latin typeface="Roboto" panose="02000000000000000000" pitchFamily="2" charset="0"/>
                <a:ea typeface="Roboto" panose="02000000000000000000" pitchFamily="2" charset="0"/>
                <a:cs typeface="Roboto" panose="02000000000000000000" pitchFamily="2" charset="0"/>
              </a:rPr>
              <a:t>—</a:t>
            </a:r>
            <a:r>
              <a:rPr lang="es-ES" sz="1200" dirty="0">
                <a:latin typeface="Roboto" panose="02000000000000000000" pitchFamily="2" charset="0"/>
                <a:ea typeface="Roboto" panose="02000000000000000000" pitchFamily="2" charset="0"/>
                <a:cs typeface="Roboto" panose="02000000000000000000" pitchFamily="2" charset="0"/>
              </a:rPr>
              <a:t>Material </a:t>
            </a:r>
            <a:r>
              <a:rPr lang="es-ES" sz="1200" dirty="0" err="1">
                <a:latin typeface="Roboto" panose="02000000000000000000" pitchFamily="2" charset="0"/>
                <a:ea typeface="Roboto" panose="02000000000000000000" pitchFamily="2" charset="0"/>
                <a:cs typeface="Roboto" panose="02000000000000000000" pitchFamily="2" charset="0"/>
              </a:rPr>
              <a:t>Jetting</a:t>
            </a:r>
            <a:r>
              <a:rPr lang="en" sz="1200" dirty="0">
                <a:latin typeface="Roboto" panose="02000000000000000000" pitchFamily="2" charset="0"/>
                <a:ea typeface="Roboto" panose="02000000000000000000" pitchFamily="2" charset="0"/>
                <a:cs typeface="Roboto" panose="02000000000000000000" pitchFamily="2" charset="0"/>
              </a:rPr>
              <a:t>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2135115" y="1756150"/>
            <a:ext cx="4741141" cy="909300"/>
          </a:xfrm>
          <a:prstGeom prst="rect">
            <a:avLst/>
          </a:prstGeom>
        </p:spPr>
        <p:txBody>
          <a:bodyPr spcFirstLastPara="1" wrap="square" lIns="91425" tIns="91425" rIns="91425" bIns="91425" anchor="t" anchorCtr="0">
            <a:noAutofit/>
          </a:bodyPr>
          <a:lstStyle/>
          <a:p>
            <a:pPr marL="0" lvl="0" indent="0"/>
            <a:r>
              <a:rPr lang="en" dirty="0"/>
              <a:t>“</a:t>
            </a:r>
            <a:r>
              <a:rPr lang="en-US" dirty="0"/>
              <a:t>Material Jetting</a:t>
            </a:r>
            <a:r>
              <a:rPr lang="el-GR" dirty="0"/>
              <a:t> (Εκτόξευση και Εναπόθεση Υλικού): Η τεχνολογία Προσθετικής Μηχανικής κατά την οποία σταγονίδια πρώτης ύλης εναποτίθενται επιλεκτικά.</a:t>
            </a:r>
            <a:r>
              <a:rPr lang="en" dirty="0"/>
              <a:t>”</a:t>
            </a:r>
            <a:endParaRPr dirty="0"/>
          </a:p>
        </p:txBody>
      </p:sp>
    </p:spTree>
    <p:extLst>
      <p:ext uri="{BB962C8B-B14F-4D97-AF65-F5344CB8AC3E}">
        <p14:creationId xmlns:p14="http://schemas.microsoft.com/office/powerpoint/2010/main" val="867679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Material </a:t>
            </a:r>
            <a:r>
              <a:rPr lang="es-ES" err="1"/>
              <a:t>jetting</a:t>
            </a:r>
            <a:endParaRPr lang="es-ES"/>
          </a:p>
        </p:txBody>
      </p:sp>
      <p:sp>
        <p:nvSpPr>
          <p:cNvPr id="6" name="Google Shape;1029;p44"/>
          <p:cNvSpPr txBox="1">
            <a:spLocks/>
          </p:cNvSpPr>
          <p:nvPr/>
        </p:nvSpPr>
        <p:spPr>
          <a:xfrm>
            <a:off x="755576" y="1059582"/>
            <a:ext cx="8131868" cy="40839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l-GR" dirty="0" bmk="">
                <a:solidFill>
                  <a:schemeClr val="tx1"/>
                </a:solidFill>
                <a:latin typeface="Muli" panose="02000503000000000000" pitchFamily="2" charset="0"/>
                <a:ea typeface="MS Mincho" panose="02020609040205080304" pitchFamily="49" charset="-128"/>
                <a:cs typeface="Calibri" panose="020F0502020204030204" pitchFamily="34" charset="0"/>
              </a:rPr>
              <a:t>Η τεχνολογία </a:t>
            </a:r>
            <a:r>
              <a:rPr lang="en-US" dirty="0" bmk="">
                <a:solidFill>
                  <a:schemeClr val="tx1"/>
                </a:solidFill>
                <a:latin typeface="Muli" panose="02000503000000000000" pitchFamily="2" charset="0"/>
                <a:ea typeface="MS Mincho" panose="02020609040205080304" pitchFamily="49" charset="-128"/>
                <a:cs typeface="Calibri" panose="020F0502020204030204" pitchFamily="34" charset="0"/>
              </a:rPr>
              <a:t>Material jetting </a:t>
            </a:r>
            <a:r>
              <a:rPr lang="el-GR" dirty="0" bmk="">
                <a:solidFill>
                  <a:schemeClr val="tx1"/>
                </a:solidFill>
                <a:latin typeface="Muli" panose="02000503000000000000" pitchFamily="2" charset="0"/>
                <a:ea typeface="MS Mincho" panose="02020609040205080304" pitchFamily="49" charset="-128"/>
                <a:cs typeface="Calibri" panose="020F0502020204030204" pitchFamily="34" charset="0"/>
              </a:rPr>
              <a:t>κατασκευάζει αντικείμενα εκτοξεύοντας μικροσκοπικά σταγονίδια υγρού υλικού στην πλατφόρμα κατασκευής και στερεοποιώντας τα μέσω θερμότητας ή φωτός. Όπως και στην δισδιάστατη διαδικασία εκτόξευσης μελανιού (</a:t>
            </a:r>
            <a:r>
              <a:rPr lang="en-US" dirty="0" bmk="">
                <a:solidFill>
                  <a:schemeClr val="tx1"/>
                </a:solidFill>
                <a:latin typeface="Muli" panose="02000503000000000000" pitchFamily="2" charset="0"/>
                <a:ea typeface="MS Mincho" panose="02020609040205080304" pitchFamily="49" charset="-128"/>
                <a:cs typeface="Calibri" panose="020F0502020204030204" pitchFamily="34" charset="0"/>
              </a:rPr>
              <a:t>ink jetting)</a:t>
            </a:r>
            <a:r>
              <a:rPr lang="el-GR" dirty="0" bmk="">
                <a:solidFill>
                  <a:schemeClr val="tx1"/>
                </a:solidFill>
                <a:latin typeface="Muli" panose="02000503000000000000" pitchFamily="2" charset="0"/>
                <a:ea typeface="MS Mincho" panose="02020609040205080304" pitchFamily="49" charset="-128"/>
                <a:cs typeface="Calibri" panose="020F0502020204030204" pitchFamily="34" charset="0"/>
              </a:rPr>
              <a:t>, μια κεφαλή εκτύπωσης με εκατοντάδες κεφαλές (</a:t>
            </a:r>
            <a:r>
              <a:rPr lang="el-GR" dirty="0" err="1" bmk="">
                <a:solidFill>
                  <a:schemeClr val="tx1"/>
                </a:solidFill>
                <a:latin typeface="Muli" panose="02000503000000000000" pitchFamily="2" charset="0"/>
                <a:ea typeface="MS Mincho" panose="02020609040205080304" pitchFamily="49" charset="-128"/>
                <a:cs typeface="Calibri" panose="020F0502020204030204" pitchFamily="34" charset="0"/>
              </a:rPr>
              <a:t>jets</a:t>
            </a:r>
            <a:r>
              <a:rPr lang="el-GR" dirty="0" bmk="">
                <a:solidFill>
                  <a:schemeClr val="tx1"/>
                </a:solidFill>
                <a:latin typeface="Muli" panose="02000503000000000000" pitchFamily="2" charset="0"/>
                <a:ea typeface="MS Mincho" panose="02020609040205080304" pitchFamily="49" charset="-128"/>
                <a:cs typeface="Calibri" panose="020F0502020204030204" pitchFamily="34" charset="0"/>
              </a:rPr>
              <a:t>) εκτόξευσης υλικού κινείται πάνω από μια πλατφόρμα κατασκευής, εναποθέτοντας υλικό κατά μήκος ενός άξονα Χ, σαρώνοντας μπρος-πίσω, όπως οι υαλοκαθαριστήρες ενός αυτοκινήτου και καλύπτοντας μια ολόκληρη στρώση σε ένα μόνο πέρασμα. Μια κεφαλή εκτύπωσης μπορεί να φέρει κεφαλές εκτόξευσης για διαφορετικά υλικά, επιτρέποντας την εκτύπωση πολλαπλών υλικών, την εκτύπωση διαφορετικών χρωμάτων και τη εκτύπωση υποστηριγμάτων (</a:t>
            </a:r>
            <a:r>
              <a:rPr lang="el-GR" dirty="0" err="1" bmk="">
                <a:solidFill>
                  <a:schemeClr val="tx1"/>
                </a:solidFill>
                <a:latin typeface="Muli" panose="02000503000000000000" pitchFamily="2" charset="0"/>
                <a:ea typeface="MS Mincho" panose="02020609040205080304" pitchFamily="49" charset="-128"/>
                <a:cs typeface="Calibri" panose="020F0502020204030204" pitchFamily="34" charset="0"/>
              </a:rPr>
              <a:t>supports</a:t>
            </a:r>
            <a:r>
              <a:rPr lang="el-GR" dirty="0" bmk="">
                <a:solidFill>
                  <a:schemeClr val="tx1"/>
                </a:solidFill>
                <a:latin typeface="Muli" panose="02000503000000000000" pitchFamily="2" charset="0"/>
                <a:ea typeface="MS Mincho" panose="02020609040205080304" pitchFamily="49" charset="-128"/>
                <a:cs typeface="Calibri" panose="020F0502020204030204" pitchFamily="34" charset="0"/>
              </a:rPr>
              <a:t>) μιας χρήσης, όπως κερί.</a:t>
            </a:r>
            <a:endParaRPr lang="en-US" dirty="0" bmk="">
              <a:solidFill>
                <a:schemeClr val="tx1"/>
              </a:solidFill>
              <a:latin typeface="Muli" panose="02000503000000000000" pitchFamily="2" charset="0"/>
              <a:ea typeface="MS Mincho" panose="02020609040205080304" pitchFamily="49" charset="-128"/>
              <a:cs typeface="Calibri" panose="020F0502020204030204" pitchFamily="34" charset="0"/>
            </a:endParaRPr>
          </a:p>
          <a:p>
            <a:pPr algn="l"/>
            <a:endParaRPr lang="en-US" dirty="0">
              <a:solidFill>
                <a:schemeClr val="tx1"/>
              </a:solidFill>
              <a:latin typeface="Muli" panose="02000503000000000000" pitchFamily="2" charset="0"/>
            </a:endParaRPr>
          </a:p>
          <a:p>
            <a:pPr algn="l"/>
            <a:r>
              <a:rPr lang="el-GR" dirty="0">
                <a:solidFill>
                  <a:schemeClr val="tx1"/>
                </a:solidFill>
                <a:latin typeface="Muli" panose="02000503000000000000" pitchFamily="2" charset="0"/>
              </a:rPr>
              <a:t>Εντός της οικογένειας των τεχνολογιών </a:t>
            </a:r>
            <a:r>
              <a:rPr lang="en-US" dirty="0">
                <a:solidFill>
                  <a:schemeClr val="tx1"/>
                </a:solidFill>
                <a:latin typeface="Muli" panose="02000503000000000000" pitchFamily="2" charset="0"/>
              </a:rPr>
              <a:t>Material Jetting, </a:t>
            </a:r>
            <a:r>
              <a:rPr lang="el-GR" dirty="0">
                <a:solidFill>
                  <a:schemeClr val="tx1"/>
                </a:solidFill>
                <a:latin typeface="Muli" panose="02000503000000000000" pitchFamily="2" charset="0"/>
              </a:rPr>
              <a:t>υπάρχουν διαφορετικές τεχνολογίες με τις πιο διαδεδομένες να αποτελούν οι: </a:t>
            </a:r>
            <a:r>
              <a:rPr lang="en-US" b="0" i="0" dirty="0" err="1">
                <a:solidFill>
                  <a:schemeClr val="tx1"/>
                </a:solidFill>
                <a:effectLst/>
                <a:latin typeface="Muli" panose="02000503000000000000" pitchFamily="2" charset="0"/>
              </a:rPr>
              <a:t>PolyJet</a:t>
            </a:r>
            <a:r>
              <a:rPr lang="en-US" b="0" i="0" dirty="0">
                <a:solidFill>
                  <a:schemeClr val="tx1"/>
                </a:solidFill>
                <a:effectLst/>
                <a:latin typeface="Muli" panose="02000503000000000000" pitchFamily="2" charset="0"/>
              </a:rPr>
              <a:t>, </a:t>
            </a:r>
            <a:r>
              <a:rPr lang="en-US" b="0" i="0" dirty="0" err="1">
                <a:solidFill>
                  <a:schemeClr val="tx1"/>
                </a:solidFill>
                <a:effectLst/>
                <a:latin typeface="Muli" panose="02000503000000000000" pitchFamily="2" charset="0"/>
              </a:rPr>
              <a:t>NanoParticle</a:t>
            </a:r>
            <a:r>
              <a:rPr lang="en-US" b="0" i="0" dirty="0">
                <a:solidFill>
                  <a:schemeClr val="tx1"/>
                </a:solidFill>
                <a:effectLst/>
                <a:latin typeface="Muli" panose="02000503000000000000" pitchFamily="2" charset="0"/>
              </a:rPr>
              <a:t> Jetting (NPJ), and Drop-On Demand (DOD)</a:t>
            </a:r>
            <a:r>
              <a:rPr lang="el-GR" b="0" i="0" dirty="0">
                <a:solidFill>
                  <a:schemeClr val="tx1"/>
                </a:solidFill>
                <a:effectLst/>
                <a:latin typeface="Muli" panose="02000503000000000000" pitchFamily="2" charset="0"/>
              </a:rPr>
              <a:t>, μεν την</a:t>
            </a:r>
            <a:r>
              <a:rPr lang="en-US" b="0" i="0" dirty="0">
                <a:solidFill>
                  <a:schemeClr val="tx1"/>
                </a:solidFill>
                <a:effectLst/>
                <a:latin typeface="Muli" panose="02000503000000000000" pitchFamily="2" charset="0"/>
              </a:rPr>
              <a:t> </a:t>
            </a:r>
            <a:r>
              <a:rPr lang="en-US" b="0" i="0" dirty="0" err="1">
                <a:solidFill>
                  <a:schemeClr val="tx1"/>
                </a:solidFill>
                <a:effectLst/>
                <a:latin typeface="Muli" panose="02000503000000000000" pitchFamily="2" charset="0"/>
              </a:rPr>
              <a:t>PolyJet</a:t>
            </a:r>
            <a:r>
              <a:rPr lang="en-US" b="0" i="0" dirty="0">
                <a:solidFill>
                  <a:schemeClr val="tx1"/>
                </a:solidFill>
                <a:effectLst/>
                <a:latin typeface="Muli" panose="02000503000000000000" pitchFamily="2" charset="0"/>
              </a:rPr>
              <a:t> </a:t>
            </a:r>
            <a:r>
              <a:rPr lang="el-GR" b="0" i="0" dirty="0">
                <a:solidFill>
                  <a:schemeClr val="tx1"/>
                </a:solidFill>
                <a:effectLst/>
                <a:latin typeface="Muli" panose="02000503000000000000" pitchFamily="2" charset="0"/>
              </a:rPr>
              <a:t>να αποτελεί μακράν την πιο διαδεδομένη.</a:t>
            </a:r>
          </a:p>
          <a:p>
            <a:pPr algn="l"/>
            <a:endParaRPr lang="en-US" b="0" i="0" dirty="0">
              <a:solidFill>
                <a:schemeClr val="tx1"/>
              </a:solidFill>
              <a:effectLst/>
              <a:latin typeface="Muli" panose="02000503000000000000" pitchFamily="2" charset="0"/>
            </a:endParaRPr>
          </a:p>
          <a:p>
            <a:endParaRPr lang="es-ES" dirty="0">
              <a:latin typeface="Muli" panose="02000503000000000000" pitchFamily="2" charset="0"/>
            </a:endParaRPr>
          </a:p>
        </p:txBody>
      </p:sp>
      <p:sp>
        <p:nvSpPr>
          <p:cNvPr id="3" name="TextBox 2">
            <a:extLst>
              <a:ext uri="{FF2B5EF4-FFF2-40B4-BE49-F238E27FC236}">
                <a16:creationId xmlns:a16="http://schemas.microsoft.com/office/drawing/2014/main" id="{B3474759-0690-B7E5-998F-222122A38C47}"/>
              </a:ext>
            </a:extLst>
          </p:cNvPr>
          <p:cNvSpPr txBox="1"/>
          <p:nvPr/>
        </p:nvSpPr>
        <p:spPr>
          <a:xfrm>
            <a:off x="1205508" y="3840778"/>
            <a:ext cx="6352580" cy="954107"/>
          </a:xfrm>
          <a:prstGeom prst="rect">
            <a:avLst/>
          </a:prstGeom>
          <a:noFill/>
        </p:spPr>
        <p:txBody>
          <a:bodyPr wrap="square">
            <a:spAutoFit/>
          </a:bodyPr>
          <a:lstStyle/>
          <a:p>
            <a:pPr marL="285750" indent="-285750" algn="l">
              <a:buFont typeface="Arial" panose="020B0604020202020204" pitchFamily="34" charset="0"/>
              <a:buChar char="•"/>
            </a:pPr>
            <a:r>
              <a:rPr lang="el-GR" b="0" i="0" dirty="0">
                <a:solidFill>
                  <a:schemeClr val="tx1"/>
                </a:solidFill>
                <a:effectLst/>
                <a:latin typeface="Muli" panose="02000503000000000000" pitchFamily="2" charset="0"/>
              </a:rPr>
              <a:t>Η </a:t>
            </a:r>
            <a:r>
              <a:rPr lang="el-GR" b="1" i="0" dirty="0" err="1">
                <a:solidFill>
                  <a:schemeClr val="tx1"/>
                </a:solidFill>
                <a:effectLst/>
                <a:latin typeface="Muli" panose="02000503000000000000" pitchFamily="2" charset="0"/>
              </a:rPr>
              <a:t>PolyJet</a:t>
            </a:r>
            <a:r>
              <a:rPr lang="el-GR" b="0" i="0" dirty="0">
                <a:solidFill>
                  <a:schemeClr val="tx1"/>
                </a:solidFill>
                <a:effectLst/>
                <a:latin typeface="Muli" panose="02000503000000000000" pitchFamily="2" charset="0"/>
              </a:rPr>
              <a:t>, η πρώτη τεχνολογία εκτόξευσης υλικού, είναι κατοχυρωμένη με δίπλωμα ευρεσιτεχνίας από την </a:t>
            </a:r>
            <a:r>
              <a:rPr lang="el-GR" b="0" i="0" dirty="0" err="1">
                <a:solidFill>
                  <a:schemeClr val="tx1"/>
                </a:solidFill>
                <a:effectLst/>
                <a:latin typeface="Muli" panose="02000503000000000000" pitchFamily="2" charset="0"/>
              </a:rPr>
              <a:t>Stratasys</a:t>
            </a:r>
            <a:r>
              <a:rPr lang="el-GR" b="0" i="0" dirty="0">
                <a:solidFill>
                  <a:schemeClr val="tx1"/>
                </a:solidFill>
                <a:effectLst/>
                <a:latin typeface="Muli" panose="02000503000000000000" pitchFamily="2" charset="0"/>
              </a:rPr>
              <a:t>. Διανείμει υγρή φωτοπολυμερή ρητίνη από την κεφαλή εκτύπωσης, η οποία στη συνέχεια σκληρύνεται μέσω υπεριώδους ακτινοβολίας.</a:t>
            </a:r>
            <a:endParaRPr lang="en-US" b="0" i="0" dirty="0">
              <a:solidFill>
                <a:schemeClr val="tx1"/>
              </a:solidFill>
              <a:effectLst/>
              <a:latin typeface="Muli" panose="02000503000000000000" pitchFamily="2" charset="0"/>
            </a:endParaRPr>
          </a:p>
        </p:txBody>
      </p:sp>
    </p:spTree>
    <p:extLst>
      <p:ext uri="{BB962C8B-B14F-4D97-AF65-F5344CB8AC3E}">
        <p14:creationId xmlns:p14="http://schemas.microsoft.com/office/powerpoint/2010/main" val="813990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dirty="0"/>
              <a:t>Material </a:t>
            </a:r>
            <a:r>
              <a:rPr lang="en-US" dirty="0"/>
              <a:t>J</a:t>
            </a:r>
            <a:r>
              <a:rPr lang="es-ES" dirty="0" err="1"/>
              <a:t>etting</a:t>
            </a:r>
            <a:r>
              <a:rPr lang="es-ES" dirty="0"/>
              <a:t> </a:t>
            </a:r>
            <a:r>
              <a:rPr lang="en" dirty="0"/>
              <a:t>process (Polyjet)</a:t>
            </a:r>
            <a:endParaRPr dirty="0"/>
          </a:p>
        </p:txBody>
      </p:sp>
      <p:pic>
        <p:nvPicPr>
          <p:cNvPr id="4" name="Imagen 3">
            <a:extLst>
              <a:ext uri="{FF2B5EF4-FFF2-40B4-BE49-F238E27FC236}">
                <a16:creationId xmlns:a16="http://schemas.microsoft.com/office/drawing/2014/main" id="{93930599-C077-44E0-A51D-D3E7ADA6AE45}"/>
              </a:ext>
            </a:extLst>
          </p:cNvPr>
          <p:cNvPicPr>
            <a:picLocks noChangeAspect="1"/>
          </p:cNvPicPr>
          <p:nvPr/>
        </p:nvPicPr>
        <p:blipFill rotWithShape="1">
          <a:blip r:embed="rId3"/>
          <a:srcRect t="37928"/>
          <a:stretch/>
        </p:blipFill>
        <p:spPr>
          <a:xfrm>
            <a:off x="0" y="1547200"/>
            <a:ext cx="9144000" cy="1918036"/>
          </a:xfrm>
          <a:prstGeom prst="rect">
            <a:avLst/>
          </a:prstGeom>
        </p:spPr>
      </p:pic>
    </p:spTree>
    <p:extLst>
      <p:ext uri="{BB962C8B-B14F-4D97-AF65-F5344CB8AC3E}">
        <p14:creationId xmlns:p14="http://schemas.microsoft.com/office/powerpoint/2010/main" val="2772254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Εφαρμογές της Τεχνολογίας </a:t>
            </a:r>
            <a:r>
              <a:rPr lang="en" dirty="0"/>
              <a:t>Material jetting</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7883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YJ-pP3D0AAY"/>
          <p:cNvPicPr>
            <a:picLocks noRot="1" noChangeAspect="1"/>
          </p:cNvPicPr>
          <p:nvPr>
            <a:videoFile r:link="rId1"/>
          </p:nvPr>
        </p:nvPicPr>
        <p:blipFill>
          <a:blip r:embed="rId5"/>
          <a:stretch>
            <a:fillRect/>
          </a:stretch>
        </p:blipFill>
        <p:spPr>
          <a:xfrm>
            <a:off x="539552" y="303498"/>
            <a:ext cx="7971632" cy="4484043"/>
          </a:xfrm>
          <a:prstGeom prst="rect">
            <a:avLst/>
          </a:prstGeom>
        </p:spPr>
      </p:pic>
    </p:spTree>
    <p:extLst>
      <p:ext uri="{BB962C8B-B14F-4D97-AF65-F5344CB8AC3E}">
        <p14:creationId xmlns:p14="http://schemas.microsoft.com/office/powerpoint/2010/main" val="1960513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7179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700" dirty="0"/>
              <a:t>Εισαγωγή</a:t>
            </a:r>
            <a:endParaRPr sz="2700" dirty="0"/>
          </a:p>
        </p:txBody>
      </p:sp>
      <p:sp>
        <p:nvSpPr>
          <p:cNvPr id="1029" name="Google Shape;1029;p44"/>
          <p:cNvSpPr txBox="1">
            <a:spLocks noGrp="1"/>
          </p:cNvSpPr>
          <p:nvPr>
            <p:ph type="subTitle" idx="1"/>
          </p:nvPr>
        </p:nvSpPr>
        <p:spPr>
          <a:xfrm>
            <a:off x="475545" y="1353697"/>
            <a:ext cx="4030301" cy="2436106"/>
          </a:xfrm>
          <a:prstGeom prst="rect">
            <a:avLst/>
          </a:prstGeom>
        </p:spPr>
        <p:txBody>
          <a:bodyPr spcFirstLastPara="1" wrap="square" lIns="91425" tIns="91425" rIns="91425" bIns="91425" anchor="t" anchorCtr="0">
            <a:noAutofit/>
          </a:bodyPr>
          <a:lstStyle/>
          <a:p>
            <a:pPr marL="0" lvl="0" indent="0"/>
            <a:r>
              <a:rPr lang="el-GR" dirty="0"/>
              <a:t>Σε αυτή την ενότητα ο εκπαιδευόμενος θα αποκτήσει εισαγωγικές γνώσεις σχετικά με: </a:t>
            </a:r>
          </a:p>
          <a:p>
            <a:pPr marL="0" lvl="0" indent="0"/>
            <a:endParaRPr lang="en-US" dirty="0"/>
          </a:p>
          <a:p>
            <a:pPr lvl="0" indent="-317500">
              <a:buSzPts val="1400"/>
              <a:buFont typeface="Muli"/>
              <a:buChar char="●"/>
            </a:pPr>
            <a:r>
              <a:rPr lang="el-GR" dirty="0"/>
              <a:t>Την τεχνολογία Εξώθησης Υλικού (</a:t>
            </a:r>
            <a:r>
              <a:rPr lang="en-US" dirty="0"/>
              <a:t>Material Extrusion</a:t>
            </a:r>
            <a:r>
              <a:rPr lang="el-GR" dirty="0"/>
              <a:t> - </a:t>
            </a:r>
            <a:r>
              <a:rPr lang="en-US" dirty="0"/>
              <a:t>MEX) </a:t>
            </a:r>
            <a:endParaRPr lang="el-GR" dirty="0"/>
          </a:p>
          <a:p>
            <a:pPr lvl="0" indent="-317500">
              <a:buSzPts val="1400"/>
              <a:buFont typeface="Muli"/>
              <a:buChar char="●"/>
            </a:pPr>
            <a:r>
              <a:rPr lang="el-GR" dirty="0"/>
              <a:t>Τα Πολυμερή Υλικά, τις ιδιότητές τους και την επίδραση αυτών στη διαδικασία της εκτύπωσης</a:t>
            </a:r>
          </a:p>
          <a:p>
            <a:pPr lvl="0" indent="-317500">
              <a:buSzPts val="1400"/>
              <a:buFont typeface="Muli"/>
              <a:buChar char="●"/>
            </a:pPr>
            <a:r>
              <a:rPr lang="el-GR" dirty="0"/>
              <a:t>Τις δυνατότητες και περιορισμούς στην εφαρμογή των πολυμερών υλικών στη ΜΕΧ </a:t>
            </a:r>
          </a:p>
          <a:p>
            <a:pPr lvl="0" indent="-317500">
              <a:buSzPts val="1400"/>
              <a:buFont typeface="Muli"/>
              <a:buChar char="●"/>
            </a:pPr>
            <a:r>
              <a:rPr lang="el-GR" dirty="0"/>
              <a:t>Εφαρμογές της MEX στην καθημερινότητα και τη βιομηχανία</a:t>
            </a:r>
            <a:endParaRPr lang="en-US"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39" y="935474"/>
            <a:ext cx="3736856" cy="318821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45"/>
          <p:cNvSpPr/>
          <p:nvPr/>
        </p:nvSpPr>
        <p:spPr>
          <a:xfrm>
            <a:off x="2031884" y="1597692"/>
            <a:ext cx="5402400" cy="2160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5"/>
          <p:cNvSpPr/>
          <p:nvPr/>
        </p:nvSpPr>
        <p:spPr>
          <a:xfrm>
            <a:off x="1857900" y="1385200"/>
            <a:ext cx="5402400" cy="21606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5"/>
          <p:cNvSpPr txBox="1">
            <a:spLocks noGrp="1"/>
          </p:cNvSpPr>
          <p:nvPr>
            <p:ph type="title"/>
          </p:nvPr>
        </p:nvSpPr>
        <p:spPr>
          <a:xfrm>
            <a:off x="2031884" y="3138756"/>
            <a:ext cx="4847770" cy="369000"/>
          </a:xfrm>
          <a:prstGeom prst="rect">
            <a:avLst/>
          </a:prstGeom>
        </p:spPr>
        <p:txBody>
          <a:bodyPr spcFirstLastPara="1" wrap="square" lIns="91425" tIns="91425" rIns="91425" bIns="91425" anchor="t" anchorCtr="0">
            <a:noAutofit/>
          </a:bodyPr>
          <a:lstStyle/>
          <a:p>
            <a:pPr lvl="0"/>
            <a:r>
              <a:rPr lang="en" sz="1200" dirty="0">
                <a:latin typeface="Roboto" panose="02000000000000000000" pitchFamily="2" charset="0"/>
                <a:ea typeface="Roboto" panose="02000000000000000000" pitchFamily="2" charset="0"/>
                <a:cs typeface="Roboto" panose="02000000000000000000" pitchFamily="2" charset="0"/>
              </a:rPr>
              <a:t>—</a:t>
            </a:r>
            <a:r>
              <a:rPr lang="en-US" sz="1200" dirty="0"/>
              <a:t>Binder Jetting, </a:t>
            </a:r>
            <a:r>
              <a:rPr lang="en-US" sz="1200" dirty="0">
                <a:effectLst/>
                <a:latin typeface="Roboto" panose="02000000000000000000" pitchFamily="2" charset="0"/>
                <a:ea typeface="Roboto" panose="02000000000000000000" pitchFamily="2" charset="0"/>
                <a:cs typeface="Roboto" panose="02000000000000000000" pitchFamily="2" charset="0"/>
              </a:rPr>
              <a:t>Process definition according to ISO/ASTM 52900</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1064" name="Google Shape;1064;p45"/>
          <p:cNvSpPr txBox="1">
            <a:spLocks noGrp="1"/>
          </p:cNvSpPr>
          <p:nvPr>
            <p:ph type="subTitle" idx="1"/>
          </p:nvPr>
        </p:nvSpPr>
        <p:spPr>
          <a:xfrm>
            <a:off x="1883701" y="1543847"/>
            <a:ext cx="5550583" cy="1713373"/>
          </a:xfrm>
          <a:prstGeom prst="rect">
            <a:avLst/>
          </a:prstGeom>
        </p:spPr>
        <p:txBody>
          <a:bodyPr spcFirstLastPara="1" wrap="square" lIns="91425" tIns="91425" rIns="91425" bIns="91425" anchor="t" anchorCtr="0">
            <a:noAutofit/>
          </a:bodyPr>
          <a:lstStyle/>
          <a:p>
            <a:pPr marL="0" lvl="0" indent="0"/>
            <a:r>
              <a:rPr lang="en-US" dirty="0"/>
              <a:t>“Binder Jetting</a:t>
            </a:r>
            <a:r>
              <a:rPr lang="el-GR" dirty="0"/>
              <a:t> (Εκτόξευση και Εναπόθεση Συγκολλητικού Παράγοντα): Η τεχνολογία Προσθετικής Μηχανικής κατά την οποία συγκολλητικός παράγοντας (</a:t>
            </a:r>
            <a:r>
              <a:rPr lang="en-US" dirty="0"/>
              <a:t>binding agent)</a:t>
            </a:r>
            <a:r>
              <a:rPr lang="el-GR" dirty="0"/>
              <a:t> σε υγρή μορφή εναποτίθεται</a:t>
            </a:r>
            <a:r>
              <a:rPr lang="en-US" dirty="0"/>
              <a:t> </a:t>
            </a:r>
            <a:r>
              <a:rPr lang="el-GR" dirty="0"/>
              <a:t>επιλεκτικά ώστε να στερεοποιήσει πρώτη ύλη με μορφή κονιάματος/σκόνης </a:t>
            </a:r>
            <a:r>
              <a:rPr lang="en-US" dirty="0"/>
              <a:t>(powder)</a:t>
            </a:r>
            <a:r>
              <a:rPr lang="el-GR" dirty="0"/>
              <a:t>.</a:t>
            </a:r>
            <a:r>
              <a:rPr lang="en-US" dirty="0"/>
              <a:t>”</a:t>
            </a:r>
          </a:p>
        </p:txBody>
      </p:sp>
    </p:spTree>
    <p:extLst>
      <p:ext uri="{BB962C8B-B14F-4D97-AF65-F5344CB8AC3E}">
        <p14:creationId xmlns:p14="http://schemas.microsoft.com/office/powerpoint/2010/main" val="2844211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ES"/>
              <a:t>Binder </a:t>
            </a:r>
            <a:r>
              <a:rPr lang="es-ES" err="1"/>
              <a:t>Jetting</a:t>
            </a:r>
            <a:endParaRPr lang="es-ES"/>
          </a:p>
        </p:txBody>
      </p:sp>
      <p:sp>
        <p:nvSpPr>
          <p:cNvPr id="6" name="Google Shape;1029;p44"/>
          <p:cNvSpPr txBox="1">
            <a:spLocks/>
          </p:cNvSpPr>
          <p:nvPr/>
        </p:nvSpPr>
        <p:spPr>
          <a:xfrm>
            <a:off x="779049" y="1185670"/>
            <a:ext cx="8131868" cy="287020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0" i="0" dirty="0">
                <a:solidFill>
                  <a:srgbClr val="262626"/>
                </a:solidFill>
                <a:effectLst/>
                <a:latin typeface="Muli" panose="02000303000000000000" pitchFamily="2" charset="0"/>
              </a:rPr>
              <a:t>Η τεχνολογία </a:t>
            </a:r>
            <a:r>
              <a:rPr lang="en-US" b="0" i="0" dirty="0">
                <a:solidFill>
                  <a:srgbClr val="262626"/>
                </a:solidFill>
                <a:effectLst/>
                <a:latin typeface="Muli" panose="02000303000000000000" pitchFamily="2" charset="0"/>
              </a:rPr>
              <a:t>Binder jetting </a:t>
            </a:r>
            <a:r>
              <a:rPr lang="el-GR" b="0" i="0" dirty="0">
                <a:solidFill>
                  <a:srgbClr val="262626"/>
                </a:solidFill>
                <a:effectLst/>
                <a:latin typeface="Muli" panose="02000303000000000000" pitchFamily="2" charset="0"/>
              </a:rPr>
              <a:t>κατασκευάζει αντικείμενα εναποθέτοντας έναν </a:t>
            </a:r>
            <a:r>
              <a:rPr lang="el-GR" dirty="0">
                <a:latin typeface="Muli" panose="02000303000000000000" pitchFamily="2" charset="0"/>
              </a:rPr>
              <a:t>συγκολλητικό παράγοντα (</a:t>
            </a:r>
            <a:r>
              <a:rPr lang="en-US" dirty="0">
                <a:latin typeface="Muli" panose="02000303000000000000" pitchFamily="2" charset="0"/>
              </a:rPr>
              <a:t>binding agent)</a:t>
            </a:r>
            <a:r>
              <a:rPr lang="el-GR" dirty="0">
                <a:latin typeface="Muli" panose="02000303000000000000" pitchFamily="2" charset="0"/>
              </a:rPr>
              <a:t> σε υγρή μορφή, επιλεκτικά σε μια πλατφόρμα εκτύπωσης που περιέχει πρώτη ύλης σε μορφή κονιάματος/σκόνης.</a:t>
            </a:r>
            <a:r>
              <a:rPr lang="en-US" dirty="0">
                <a:latin typeface="Muli" panose="02000303000000000000" pitchFamily="2" charset="0"/>
              </a:rPr>
              <a:t> </a:t>
            </a:r>
            <a:r>
              <a:rPr lang="el-GR" dirty="0">
                <a:latin typeface="Muli" panose="02000303000000000000" pitchFamily="2" charset="0"/>
              </a:rPr>
              <a:t>Μια κεφαλή εκτύπωσης που διαθέτει ακροφύσια χρησιμοποιείται για την εναπόθεση του παράγοντα. Οι εκτυπωτές </a:t>
            </a:r>
            <a:r>
              <a:rPr lang="en-US" b="0" i="0" dirty="0">
                <a:solidFill>
                  <a:srgbClr val="262626"/>
                </a:solidFill>
                <a:effectLst/>
                <a:latin typeface="Muli" panose="02000303000000000000" pitchFamily="2" charset="0"/>
              </a:rPr>
              <a:t>Binder jetting </a:t>
            </a:r>
            <a:r>
              <a:rPr lang="el-GR" b="0" i="0" dirty="0">
                <a:solidFill>
                  <a:srgbClr val="262626"/>
                </a:solidFill>
                <a:effectLst/>
                <a:latin typeface="Muli" panose="02000303000000000000" pitchFamily="2" charset="0"/>
              </a:rPr>
              <a:t>έχουν τη δυνατότητα να ψεκάσουν μελάνι σε διαφορετικά χρώματα μετά τον συγκολλητικό παράγοντα και άρα να κατασκευάσουν πολύχρωμα αντικείμενα.</a:t>
            </a:r>
          </a:p>
          <a:p>
            <a:endParaRPr lang="en-US" dirty="0">
              <a:solidFill>
                <a:srgbClr val="262626"/>
              </a:solidFill>
              <a:latin typeface="Muli" panose="02000303000000000000" pitchFamily="2" charset="0"/>
            </a:endParaRPr>
          </a:p>
          <a:p>
            <a:r>
              <a:rPr lang="el-GR" b="0" i="0" dirty="0">
                <a:solidFill>
                  <a:srgbClr val="262626"/>
                </a:solidFill>
                <a:effectLst/>
                <a:latin typeface="Muli" panose="02000303000000000000" pitchFamily="2" charset="0"/>
              </a:rPr>
              <a:t>Με την ολοκλήρωση της τελικής στρώσης, το αντικείμενο αφήνεται για κάποιο χρονικό διάστημα μέχρι να </a:t>
            </a:r>
            <a:r>
              <a:rPr lang="el-GR" b="0" i="0" dirty="0" err="1">
                <a:solidFill>
                  <a:srgbClr val="262626"/>
                </a:solidFill>
                <a:effectLst/>
                <a:latin typeface="Muli" panose="02000303000000000000" pitchFamily="2" charset="0"/>
              </a:rPr>
              <a:t>σκληρυνθεί</a:t>
            </a:r>
            <a:r>
              <a:rPr lang="el-GR" b="0" i="0" dirty="0">
                <a:solidFill>
                  <a:srgbClr val="262626"/>
                </a:solidFill>
                <a:effectLst/>
                <a:latin typeface="Muli" panose="02000303000000000000" pitchFamily="2" charset="0"/>
              </a:rPr>
              <a:t> πλήρως.</a:t>
            </a:r>
            <a:r>
              <a:rPr lang="en-US" b="0" i="0" dirty="0">
                <a:solidFill>
                  <a:srgbClr val="262626"/>
                </a:solidFill>
                <a:effectLst/>
                <a:latin typeface="Muli" panose="02000303000000000000" pitchFamily="2" charset="0"/>
              </a:rPr>
              <a:t> </a:t>
            </a:r>
            <a:r>
              <a:rPr lang="el-GR" b="0" i="0" dirty="0">
                <a:solidFill>
                  <a:srgbClr val="262626"/>
                </a:solidFill>
                <a:effectLst/>
                <a:latin typeface="Muli" panose="02000303000000000000" pitchFamily="2" charset="0"/>
              </a:rPr>
              <a:t>Για αντικείμενα που δε φέρουν φορτίο δεν χρειάζεται κάποια επιπλέον επεξεργασία. Αντίθετα, αν το αντικείμενο προορίζεται για λειτουργική χρήση, συνήθως χρειάζεται μια διαδικασία εμποτισμού (</a:t>
            </a:r>
            <a:r>
              <a:rPr lang="en-US" b="0" i="0" dirty="0">
                <a:solidFill>
                  <a:srgbClr val="262626"/>
                </a:solidFill>
                <a:effectLst/>
                <a:latin typeface="Muli" panose="02000303000000000000" pitchFamily="2" charset="0"/>
              </a:rPr>
              <a:t>infiltration) </a:t>
            </a:r>
            <a:r>
              <a:rPr lang="el-GR" b="0" i="0" dirty="0">
                <a:solidFill>
                  <a:srgbClr val="262626"/>
                </a:solidFill>
                <a:effectLst/>
                <a:latin typeface="Muli" panose="02000303000000000000" pitchFamily="2" charset="0"/>
              </a:rPr>
              <a:t>και </a:t>
            </a:r>
            <a:r>
              <a:rPr lang="el-GR" b="0" i="0" dirty="0" err="1">
                <a:solidFill>
                  <a:srgbClr val="262626"/>
                </a:solidFill>
                <a:effectLst/>
                <a:latin typeface="Muli" panose="02000303000000000000" pitchFamily="2" charset="0"/>
              </a:rPr>
              <a:t>πυροσυσσωμάτωσης</a:t>
            </a:r>
            <a:r>
              <a:rPr lang="el-GR" b="0" i="0" dirty="0">
                <a:solidFill>
                  <a:srgbClr val="262626"/>
                </a:solidFill>
                <a:effectLst/>
                <a:latin typeface="Muli" panose="02000303000000000000" pitchFamily="2" charset="0"/>
              </a:rPr>
              <a:t> (</a:t>
            </a:r>
            <a:r>
              <a:rPr lang="en-US" b="0" i="0" dirty="0">
                <a:solidFill>
                  <a:srgbClr val="262626"/>
                </a:solidFill>
                <a:effectLst/>
                <a:latin typeface="Muli" panose="02000303000000000000" pitchFamily="2" charset="0"/>
              </a:rPr>
              <a:t>sintering) </a:t>
            </a:r>
            <a:r>
              <a:rPr lang="el-GR" b="0" i="0" dirty="0">
                <a:solidFill>
                  <a:srgbClr val="262626"/>
                </a:solidFill>
                <a:effectLst/>
                <a:latin typeface="Muli" panose="02000303000000000000" pitchFamily="2" charset="0"/>
              </a:rPr>
              <a:t>ώστε να βελτιωθούν οι ιδιότητε</a:t>
            </a:r>
            <a:r>
              <a:rPr lang="el-GR" dirty="0">
                <a:solidFill>
                  <a:srgbClr val="262626"/>
                </a:solidFill>
                <a:latin typeface="Muli" panose="02000303000000000000" pitchFamily="2" charset="0"/>
              </a:rPr>
              <a:t>ς του αντικειμένου. Το μειονέκτημα αυτής της διαδικασίας είναι ότι επιφέρει σημαντική (~40%) συρρίκνωση στις διαστάσεις του κομματιού.</a:t>
            </a:r>
            <a:r>
              <a:rPr lang="el-GR" b="0" i="0" dirty="0">
                <a:solidFill>
                  <a:srgbClr val="262626"/>
                </a:solidFill>
                <a:effectLst/>
                <a:latin typeface="Muli" panose="02000303000000000000" pitchFamily="2" charset="0"/>
              </a:rPr>
              <a:t> </a:t>
            </a:r>
          </a:p>
          <a:p>
            <a:endParaRPr lang="el-GR" dirty="0">
              <a:solidFill>
                <a:srgbClr val="262626"/>
              </a:solidFill>
              <a:latin typeface="Muli" panose="02000303000000000000" pitchFamily="2" charset="0"/>
            </a:endParaRPr>
          </a:p>
          <a:p>
            <a:endParaRPr lang="es-ES" dirty="0">
              <a:latin typeface="Muli" panose="02000303000000000000" pitchFamily="2" charset="0"/>
            </a:endParaRPr>
          </a:p>
          <a:p>
            <a:endParaRPr lang="es-ES" dirty="0">
              <a:latin typeface="Muli" panose="02000303000000000000" pitchFamily="2" charset="0"/>
            </a:endParaRPr>
          </a:p>
        </p:txBody>
      </p:sp>
    </p:spTree>
    <p:extLst>
      <p:ext uri="{BB962C8B-B14F-4D97-AF65-F5344CB8AC3E}">
        <p14:creationId xmlns:p14="http://schemas.microsoft.com/office/powerpoint/2010/main" val="219213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sp>
        <p:nvSpPr>
          <p:cNvPr id="3729" name="Google Shape;3729;p64"/>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p>
            <a:pPr lvl="0"/>
            <a:r>
              <a:rPr lang="es-ES" err="1"/>
              <a:t>Binder</a:t>
            </a:r>
            <a:r>
              <a:rPr lang="es-ES"/>
              <a:t> </a:t>
            </a:r>
            <a:r>
              <a:rPr lang="es-ES" err="1"/>
              <a:t>Jetting</a:t>
            </a:r>
            <a:r>
              <a:rPr lang="es-ES"/>
              <a:t> </a:t>
            </a:r>
            <a:r>
              <a:rPr lang="en"/>
              <a:t>process</a:t>
            </a:r>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9646"/>
            <a:ext cx="9144000" cy="1664208"/>
          </a:xfrm>
          <a:prstGeom prst="rect">
            <a:avLst/>
          </a:prstGeom>
        </p:spPr>
      </p:pic>
    </p:spTree>
    <p:extLst>
      <p:ext uri="{BB962C8B-B14F-4D97-AF65-F5344CB8AC3E}">
        <p14:creationId xmlns:p14="http://schemas.microsoft.com/office/powerpoint/2010/main" val="4242548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294"/>
        <p:cNvGrpSpPr/>
        <p:nvPr/>
      </p:nvGrpSpPr>
      <p:grpSpPr>
        <a:xfrm>
          <a:off x="0" y="0"/>
          <a:ext cx="0" cy="0"/>
          <a:chOff x="0" y="0"/>
          <a:chExt cx="0" cy="0"/>
        </a:xfrm>
      </p:grpSpPr>
      <p:sp>
        <p:nvSpPr>
          <p:cNvPr id="1295" name="Google Shape;1295;p53"/>
          <p:cNvSpPr/>
          <p:nvPr/>
        </p:nvSpPr>
        <p:spPr>
          <a:xfrm>
            <a:off x="5074400" y="2900825"/>
            <a:ext cx="3714900" cy="1698600"/>
          </a:xfrm>
          <a:prstGeom prst="roundRect">
            <a:avLst>
              <a:gd name="adj" fmla="val 16667"/>
            </a:avLst>
          </a:prstGeom>
          <a:solidFill>
            <a:srgbClr val="00899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3"/>
          <p:cNvSpPr/>
          <p:nvPr/>
        </p:nvSpPr>
        <p:spPr>
          <a:xfrm>
            <a:off x="4981575" y="2762275"/>
            <a:ext cx="3714900" cy="1753500"/>
          </a:xfrm>
          <a:prstGeom prst="roundRect">
            <a:avLst>
              <a:gd name="adj" fmla="val 16667"/>
            </a:avLst>
          </a:prstGeom>
          <a:solidFill>
            <a:srgbClr val="F0F7ED"/>
          </a:solidFill>
          <a:ln w="9525"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3"/>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Εφαρμογές της Τεχνολογίας</a:t>
            </a:r>
            <a:br>
              <a:rPr lang="el-GR" dirty="0"/>
            </a:br>
            <a:r>
              <a:rPr lang="en" dirty="0"/>
              <a:t>Binder jetting</a:t>
            </a:r>
            <a:r>
              <a:rPr lang="el-GR" dirty="0"/>
              <a:t> </a:t>
            </a:r>
            <a:endParaRPr dirty="0"/>
          </a:p>
        </p:txBody>
      </p:sp>
      <p:sp>
        <p:nvSpPr>
          <p:cNvPr id="1321" name="Google Shape;1321;p53"/>
          <p:cNvSpPr/>
          <p:nvPr/>
        </p:nvSpPr>
        <p:spPr>
          <a:xfrm>
            <a:off x="561600" y="3776600"/>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2786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RNNxEoXuvuw"/>
          <p:cNvPicPr>
            <a:picLocks noRot="1" noChangeAspect="1"/>
          </p:cNvPicPr>
          <p:nvPr>
            <a:videoFile r:link="rId1"/>
          </p:nvPr>
        </p:nvPicPr>
        <p:blipFill>
          <a:blip r:embed="rId5"/>
          <a:stretch>
            <a:fillRect/>
          </a:stretch>
        </p:blipFill>
        <p:spPr>
          <a:xfrm>
            <a:off x="219516" y="123478"/>
            <a:ext cx="7886836" cy="4436345"/>
          </a:xfrm>
          <a:prstGeom prst="rect">
            <a:avLst/>
          </a:prstGeom>
        </p:spPr>
      </p:pic>
    </p:spTree>
    <p:extLst>
      <p:ext uri="{BB962C8B-B14F-4D97-AF65-F5344CB8AC3E}">
        <p14:creationId xmlns:p14="http://schemas.microsoft.com/office/powerpoint/2010/main" val="987947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515198"/>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Βρείτε τη σωστή πρόταση:</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572000" y="1345399"/>
            <a:ext cx="4273693" cy="2323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l-GR" dirty="0">
                <a:solidFill>
                  <a:srgbClr val="FF0000"/>
                </a:solidFill>
              </a:rPr>
              <a:t>Οι τεχνολογίες </a:t>
            </a:r>
            <a:r>
              <a:rPr lang="en-US" dirty="0">
                <a:solidFill>
                  <a:srgbClr val="FF0000"/>
                </a:solidFill>
              </a:rPr>
              <a:t>FDM/FFF </a:t>
            </a:r>
            <a:r>
              <a:rPr lang="el-GR" dirty="0">
                <a:solidFill>
                  <a:srgbClr val="FF0000"/>
                </a:solidFill>
              </a:rPr>
              <a:t>αποτελούν εμπορικές ονομασίες τεχνολογιών που εμπίπτουν στην οικογένεια τεχνολογιών </a:t>
            </a:r>
            <a:r>
              <a:rPr lang="en-US" dirty="0">
                <a:solidFill>
                  <a:srgbClr val="FF0000"/>
                </a:solidFill>
              </a:rPr>
              <a:t>Material Extrusion</a:t>
            </a:r>
            <a:r>
              <a:rPr lang="el-GR" dirty="0">
                <a:solidFill>
                  <a:srgbClr val="FF0000"/>
                </a:solidFill>
              </a:rPr>
              <a:t>.</a:t>
            </a:r>
            <a:endParaRPr lang="en-US" dirty="0">
              <a:solidFill>
                <a:srgbClr val="FF0000"/>
              </a:solidFill>
            </a:endParaRPr>
          </a:p>
          <a:p>
            <a:pPr marL="285750" indent="-285750">
              <a:buFont typeface="Arial" panose="020B0604020202020204" pitchFamily="34" charset="0"/>
              <a:buChar char="•"/>
            </a:pPr>
            <a:r>
              <a:rPr lang="el-GR" b="0" i="0" dirty="0">
                <a:solidFill>
                  <a:srgbClr val="262626"/>
                </a:solidFill>
                <a:effectLst/>
                <a:latin typeface="Muli" panose="02000503000000000000" pitchFamily="2" charset="0"/>
              </a:rPr>
              <a:t>Η τεχνολογία </a:t>
            </a:r>
            <a:r>
              <a:rPr lang="en-US" b="0" i="0" dirty="0">
                <a:solidFill>
                  <a:srgbClr val="262626"/>
                </a:solidFill>
                <a:effectLst/>
                <a:latin typeface="Muli" panose="02000503000000000000" pitchFamily="2" charset="0"/>
              </a:rPr>
              <a:t>Binder Jetting </a:t>
            </a:r>
            <a:r>
              <a:rPr lang="el-GR" dirty="0">
                <a:solidFill>
                  <a:srgbClr val="262626"/>
                </a:solidFill>
                <a:latin typeface="Muli" panose="02000503000000000000" pitchFamily="2" charset="0"/>
              </a:rPr>
              <a:t>χρησιμοποιεί</a:t>
            </a:r>
            <a:r>
              <a:rPr lang="en-US" dirty="0">
                <a:solidFill>
                  <a:srgbClr val="262626"/>
                </a:solidFill>
                <a:latin typeface="Muli" panose="02000503000000000000" pitchFamily="2" charset="0"/>
              </a:rPr>
              <a:t> </a:t>
            </a:r>
            <a:r>
              <a:rPr lang="el-GR" dirty="0">
                <a:solidFill>
                  <a:srgbClr val="262626"/>
                </a:solidFill>
                <a:latin typeface="Muli" panose="02000503000000000000" pitchFamily="2" charset="0"/>
              </a:rPr>
              <a:t>πρώτη ύλη σε μορφή νήματος (</a:t>
            </a:r>
            <a:r>
              <a:rPr lang="en-US" dirty="0">
                <a:solidFill>
                  <a:srgbClr val="262626"/>
                </a:solidFill>
                <a:latin typeface="Muli" panose="02000503000000000000" pitchFamily="2" charset="0"/>
              </a:rPr>
              <a:t>filament</a:t>
            </a:r>
            <a:r>
              <a:rPr lang="el-GR" dirty="0">
                <a:solidFill>
                  <a:srgbClr val="262626"/>
                </a:solidFill>
                <a:latin typeface="Muli" panose="02000503000000000000" pitchFamily="2" charset="0"/>
              </a:rPr>
              <a:t>).</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l-GR" dirty="0">
                <a:solidFill>
                  <a:schemeClr val="tx1"/>
                </a:solidFill>
                <a:latin typeface="Muli" panose="02000503000000000000" pitchFamily="2" charset="0"/>
              </a:rPr>
              <a:t>Η τεχνολογία </a:t>
            </a:r>
            <a:r>
              <a:rPr lang="el-GR" dirty="0" err="1">
                <a:solidFill>
                  <a:schemeClr val="tx1"/>
                </a:solidFill>
                <a:latin typeface="Muli" panose="02000503000000000000" pitchFamily="2" charset="0"/>
              </a:rPr>
              <a:t>PolyJet</a:t>
            </a:r>
            <a:r>
              <a:rPr lang="el-GR" dirty="0">
                <a:solidFill>
                  <a:schemeClr val="tx1"/>
                </a:solidFill>
                <a:latin typeface="Muli" panose="02000503000000000000" pitchFamily="2" charset="0"/>
              </a:rPr>
              <a:t> είναι μακράν η λιγότερο δημοφιλής στις τεχνολογίες </a:t>
            </a:r>
            <a:r>
              <a:rPr lang="en-US" dirty="0">
                <a:solidFill>
                  <a:schemeClr val="tx1"/>
                </a:solidFill>
                <a:latin typeface="Muli" panose="02000503000000000000" pitchFamily="2" charset="0"/>
              </a:rPr>
              <a:t>M</a:t>
            </a:r>
            <a:r>
              <a:rPr lang="el-GR" dirty="0" err="1">
                <a:solidFill>
                  <a:schemeClr val="tx1"/>
                </a:solidFill>
                <a:latin typeface="Muli" panose="02000503000000000000" pitchFamily="2" charset="0"/>
              </a:rPr>
              <a:t>aterial</a:t>
            </a:r>
            <a:r>
              <a:rPr lang="el-GR" dirty="0">
                <a:solidFill>
                  <a:schemeClr val="tx1"/>
                </a:solidFill>
                <a:latin typeface="Muli" panose="02000503000000000000" pitchFamily="2" charset="0"/>
              </a:rPr>
              <a:t> </a:t>
            </a:r>
            <a:r>
              <a:rPr lang="en-US" dirty="0">
                <a:solidFill>
                  <a:schemeClr val="tx1"/>
                </a:solidFill>
                <a:latin typeface="Muli" panose="02000503000000000000" pitchFamily="2" charset="0"/>
              </a:rPr>
              <a:t>J</a:t>
            </a:r>
            <a:r>
              <a:rPr lang="el-GR" dirty="0" err="1">
                <a:solidFill>
                  <a:schemeClr val="tx1"/>
                </a:solidFill>
                <a:latin typeface="Muli" panose="02000503000000000000" pitchFamily="2" charset="0"/>
              </a:rPr>
              <a:t>etting</a:t>
            </a:r>
            <a:r>
              <a:rPr lang="el-GR" dirty="0">
                <a:solidFill>
                  <a:schemeClr val="tx1"/>
                </a:solidFill>
                <a:latin typeface="Muli" panose="02000503000000000000" pitchFamily="2" charset="0"/>
              </a:rPr>
              <a:t>.</a:t>
            </a:r>
            <a:endParaRPr lang="en-US" dirty="0">
              <a:solidFill>
                <a:schemeClr val="tx1"/>
              </a:solidFill>
              <a:latin typeface="Muli" panose="02000503000000000000" pitchFamily="2" charset="0"/>
            </a:endParaRPr>
          </a:p>
          <a:p>
            <a:pPr marL="285750" indent="-285750">
              <a:buFont typeface="Arial" panose="020B0604020202020204" pitchFamily="34" charset="0"/>
              <a:buChar char="•"/>
            </a:pPr>
            <a:r>
              <a:rPr lang="el-GR" dirty="0">
                <a:solidFill>
                  <a:schemeClr val="tx1"/>
                </a:solidFill>
                <a:latin typeface="Muli" panose="02000503000000000000" pitchFamily="2" charset="0"/>
              </a:rPr>
              <a:t>Οι ονομασίες </a:t>
            </a:r>
            <a:r>
              <a:rPr lang="en-US" dirty="0">
                <a:solidFill>
                  <a:schemeClr val="tx1"/>
                </a:solidFill>
                <a:latin typeface="Muli" panose="02000503000000000000" pitchFamily="2" charset="0"/>
              </a:rPr>
              <a:t>SLA and SLS</a:t>
            </a:r>
            <a:r>
              <a:rPr lang="el-GR" dirty="0">
                <a:solidFill>
                  <a:schemeClr val="tx1"/>
                </a:solidFill>
                <a:latin typeface="Muli" panose="02000503000000000000" pitchFamily="2" charset="0"/>
              </a:rPr>
              <a:t> αναφέρονται στην ίδια τεχνολογία, απλά αποτελούν διαφορετικά εμπορικά κατοχυρωμένα ονόματα.</a:t>
            </a:r>
            <a:endParaRPr lang="en-US" dirty="0"/>
          </a:p>
          <a:p>
            <a:pPr marL="285750" indent="-285750">
              <a:buFont typeface="Arial" panose="020B0604020202020204" pitchFamily="34" charset="0"/>
              <a:buChar char="•"/>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472539" y="229669"/>
            <a:ext cx="5177642" cy="566400"/>
          </a:xfrm>
        </p:spPr>
        <p:txBody>
          <a:bodyPr/>
          <a:lstStyle/>
          <a:p>
            <a:r>
              <a:rPr lang="el-GR" dirty="0"/>
              <a:t>Διαθέσιμα Υλικά για Τρισδιάστατη Εκτύπωση</a:t>
            </a:r>
            <a:endParaRPr lang="es-ES" dirty="0"/>
          </a:p>
        </p:txBody>
      </p:sp>
      <p:sp>
        <p:nvSpPr>
          <p:cNvPr id="6" name="Google Shape;1029;p44"/>
          <p:cNvSpPr txBox="1">
            <a:spLocks/>
          </p:cNvSpPr>
          <p:nvPr/>
        </p:nvSpPr>
        <p:spPr>
          <a:xfrm>
            <a:off x="323528" y="1294073"/>
            <a:ext cx="3168352" cy="9361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solidFill>
                  <a:srgbClr val="262626"/>
                </a:solidFill>
                <a:latin typeface="Muli" panose="02000503000000000000" pitchFamily="2" charset="0"/>
              </a:rPr>
              <a:t>Η πλειονότητα των υλικών που χρησιμοποιούνται συχνότερα στις τεχνολογίες τρισδιάστατης εκτύπωσης αποτελούνται από κυρίως 2 ομάδες υλικών: πολυμερή και μέταλλα.</a:t>
            </a:r>
            <a:endParaRPr lang="el-GR" dirty="0">
              <a:latin typeface="Muli" panose="02000503000000000000" pitchFamily="2" charset="0"/>
            </a:endParaRPr>
          </a:p>
        </p:txBody>
      </p:sp>
      <p:pic>
        <p:nvPicPr>
          <p:cNvPr id="4" name="Imagen 3">
            <a:extLst>
              <a:ext uri="{FF2B5EF4-FFF2-40B4-BE49-F238E27FC236}">
                <a16:creationId xmlns:a16="http://schemas.microsoft.com/office/drawing/2014/main" id="{E4855482-EF91-44E7-9B8E-9CA3813AC9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8355" y="1294073"/>
            <a:ext cx="4660973" cy="3671062"/>
          </a:xfrm>
          <a:prstGeom prst="rect">
            <a:avLst/>
          </a:prstGeom>
          <a:noFill/>
          <a:ln>
            <a:noFill/>
          </a:ln>
        </p:spPr>
      </p:pic>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Tree>
    <p:extLst>
      <p:ext uri="{BB962C8B-B14F-4D97-AF65-F5344CB8AC3E}">
        <p14:creationId xmlns:p14="http://schemas.microsoft.com/office/powerpoint/2010/main" val="4221793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4150" y="228733"/>
            <a:ext cx="6995700" cy="566400"/>
          </a:xfrm>
        </p:spPr>
        <p:txBody>
          <a:bodyPr/>
          <a:lstStyle/>
          <a:p>
            <a:r>
              <a:rPr lang="el-GR" dirty="0"/>
              <a:t>Υλικά Εκτύπωσης (</a:t>
            </a:r>
            <a:r>
              <a:rPr lang="es-ES" dirty="0" err="1"/>
              <a:t>Feedstock</a:t>
            </a:r>
            <a:r>
              <a:rPr lang="el-GR" dirty="0"/>
              <a:t>)</a:t>
            </a:r>
            <a:endParaRPr lang="es-ES" dirty="0">
              <a:latin typeface="Roboto"/>
              <a:ea typeface="Roboto"/>
            </a:endParaRPr>
          </a:p>
        </p:txBody>
      </p:sp>
      <p:sp>
        <p:nvSpPr>
          <p:cNvPr id="6" name="Google Shape;1029;p44"/>
          <p:cNvSpPr txBox="1">
            <a:spLocks/>
          </p:cNvSpPr>
          <p:nvPr/>
        </p:nvSpPr>
        <p:spPr>
          <a:xfrm>
            <a:off x="529046" y="1059582"/>
            <a:ext cx="4286794" cy="30243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dirty="0">
                <a:latin typeface="Muli"/>
              </a:rPr>
              <a:t>Σύμφωνα με το πρότυπο ISO/ASTM 52900:2015, το υλικό εκτύπωσης</a:t>
            </a:r>
            <a:r>
              <a:rPr lang="en-US" dirty="0">
                <a:latin typeface="Muli"/>
              </a:rPr>
              <a:t> </a:t>
            </a:r>
            <a:r>
              <a:rPr lang="el-GR" dirty="0">
                <a:latin typeface="Muli"/>
              </a:rPr>
              <a:t>(</a:t>
            </a:r>
            <a:r>
              <a:rPr lang="en-US" b="1" dirty="0">
                <a:latin typeface="Muli"/>
              </a:rPr>
              <a:t>feedstock</a:t>
            </a:r>
            <a:r>
              <a:rPr lang="el-GR" b="1" dirty="0">
                <a:latin typeface="Muli"/>
              </a:rPr>
              <a:t>)</a:t>
            </a:r>
            <a:r>
              <a:rPr lang="en-US" dirty="0">
                <a:latin typeface="Muli"/>
              </a:rPr>
              <a:t> </a:t>
            </a:r>
            <a:r>
              <a:rPr lang="el-GR" dirty="0">
                <a:latin typeface="Muli"/>
              </a:rPr>
              <a:t>ορίζεται ως η πρώτη ύλη που τροφοδοτείται στον εκτυπωτή. Οι τεχνολογίες </a:t>
            </a:r>
            <a:r>
              <a:rPr lang="en-US" dirty="0">
                <a:latin typeface="Muli"/>
              </a:rPr>
              <a:t>MEX </a:t>
            </a:r>
            <a:r>
              <a:rPr lang="el-GR" dirty="0">
                <a:latin typeface="Muli"/>
              </a:rPr>
              <a:t>χρησιμοποιούν κυρίως υλικά σε μορφή νήματος (</a:t>
            </a:r>
            <a:r>
              <a:rPr lang="en-US" dirty="0">
                <a:latin typeface="Muli"/>
              </a:rPr>
              <a:t>filament) </a:t>
            </a:r>
            <a:r>
              <a:rPr lang="el-GR" dirty="0">
                <a:latin typeface="Muli"/>
              </a:rPr>
              <a:t>ως υλικό εκτύπωσης.</a:t>
            </a:r>
            <a:r>
              <a:rPr lang="en-US" dirty="0">
                <a:latin typeface="Muli"/>
              </a:rPr>
              <a:t> </a:t>
            </a:r>
            <a:endParaRPr lang="el-GR" dirty="0">
              <a:latin typeface="Muli"/>
            </a:endParaRPr>
          </a:p>
          <a:p>
            <a:pPr algn="just"/>
            <a:endParaRPr lang="el-GR" dirty="0">
              <a:latin typeface="Muli"/>
            </a:endParaRPr>
          </a:p>
          <a:p>
            <a:pPr algn="just"/>
            <a:r>
              <a:rPr lang="el-GR" dirty="0">
                <a:latin typeface="Muli"/>
              </a:rPr>
              <a:t>Το νήματα αυτά κατασκευάζονται μέσω της επεξεργασίας πολυμερών πρώτων υλών, τα οποία αρχικά παράγονται ως σφαιρίδια (</a:t>
            </a:r>
            <a:r>
              <a:rPr lang="en-US" dirty="0">
                <a:latin typeface="Muli"/>
              </a:rPr>
              <a:t>pellets)</a:t>
            </a:r>
            <a:r>
              <a:rPr lang="el-GR" dirty="0">
                <a:latin typeface="Muli"/>
              </a:rPr>
              <a:t> στη συνέχεια μετατρέπονται στην τελική μορφή του νήματος. </a:t>
            </a:r>
          </a:p>
        </p:txBody>
      </p:sp>
      <p:pic>
        <p:nvPicPr>
          <p:cNvPr id="4" name="Imagen 3">
            <a:extLst>
              <a:ext uri="{FF2B5EF4-FFF2-40B4-BE49-F238E27FC236}">
                <a16:creationId xmlns:a16="http://schemas.microsoft.com/office/drawing/2014/main" id="{6DA37E47-F378-450A-ADED-5934328A8A3C}"/>
              </a:ext>
            </a:extLst>
          </p:cNvPr>
          <p:cNvPicPr>
            <a:picLocks noChangeAspect="1"/>
          </p:cNvPicPr>
          <p:nvPr/>
        </p:nvPicPr>
        <p:blipFill>
          <a:blip r:embed="rId3"/>
          <a:stretch>
            <a:fillRect/>
          </a:stretch>
        </p:blipFill>
        <p:spPr>
          <a:xfrm>
            <a:off x="5148064" y="1463858"/>
            <a:ext cx="2816536" cy="2359800"/>
          </a:xfrm>
          <a:prstGeom prst="rect">
            <a:avLst/>
          </a:prstGeom>
        </p:spPr>
      </p:pic>
    </p:spTree>
    <p:extLst>
      <p:ext uri="{BB962C8B-B14F-4D97-AF65-F5344CB8AC3E}">
        <p14:creationId xmlns:p14="http://schemas.microsoft.com/office/powerpoint/2010/main" val="3119747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xfrm>
            <a:off x="221869" y="915567"/>
            <a:ext cx="2724900" cy="864372"/>
          </a:xfrm>
          <a:prstGeom prst="rect">
            <a:avLst/>
          </a:prstGeom>
        </p:spPr>
        <p:txBody>
          <a:bodyPr spcFirstLastPara="1" wrap="square" lIns="91425" tIns="91425" rIns="91425" bIns="91425" anchor="b" anchorCtr="0">
            <a:noAutofit/>
          </a:bodyPr>
          <a:lstStyle/>
          <a:p>
            <a:pPr lvl="0"/>
            <a:r>
              <a:rPr lang="el-GR" dirty="0"/>
              <a:t>Υλικά συμβατά με την </a:t>
            </a:r>
            <a:r>
              <a:rPr lang="es-ES" dirty="0"/>
              <a:t>MEX</a:t>
            </a:r>
            <a:endParaRPr dirty="0"/>
          </a:p>
        </p:txBody>
      </p:sp>
      <p:sp>
        <p:nvSpPr>
          <p:cNvPr id="3625" name="Google Shape;3625;p59"/>
          <p:cNvSpPr txBox="1">
            <a:spLocks noGrp="1"/>
          </p:cNvSpPr>
          <p:nvPr>
            <p:ph type="subTitle" idx="4"/>
          </p:nvPr>
        </p:nvSpPr>
        <p:spPr>
          <a:xfrm>
            <a:off x="3533400" y="1842710"/>
            <a:ext cx="2177400" cy="369000"/>
          </a:xfrm>
          <a:prstGeom prst="rect">
            <a:avLst/>
          </a:prstGeom>
        </p:spPr>
        <p:txBody>
          <a:bodyPr spcFirstLastPara="1" wrap="square" lIns="91425" tIns="91425" rIns="91425" bIns="91425" anchor="t" anchorCtr="0">
            <a:noAutofit/>
          </a:bodyPr>
          <a:lstStyle/>
          <a:p>
            <a:pPr marL="0" lvl="0" indent="0"/>
            <a:r>
              <a:rPr lang="el-GR" dirty="0"/>
              <a:t>Πολυμερή</a:t>
            </a:r>
            <a:endParaRPr lang="es-ES" dirty="0"/>
          </a:p>
        </p:txBody>
      </p:sp>
      <p:sp>
        <p:nvSpPr>
          <p:cNvPr id="3626" name="Google Shape;3626;p59"/>
          <p:cNvSpPr txBox="1">
            <a:spLocks noGrp="1"/>
          </p:cNvSpPr>
          <p:nvPr>
            <p:ph type="subTitle" idx="5"/>
          </p:nvPr>
        </p:nvSpPr>
        <p:spPr>
          <a:xfrm>
            <a:off x="6333400" y="1842710"/>
            <a:ext cx="2177400" cy="369000"/>
          </a:xfrm>
          <a:prstGeom prst="rect">
            <a:avLst/>
          </a:prstGeom>
        </p:spPr>
        <p:txBody>
          <a:bodyPr spcFirstLastPara="1" wrap="square" lIns="91425" tIns="91425" rIns="91425" bIns="91425" anchor="t" anchorCtr="0">
            <a:noAutofit/>
          </a:bodyPr>
          <a:lstStyle/>
          <a:p>
            <a:pPr marL="0" lvl="0" indent="0"/>
            <a:r>
              <a:rPr lang="el-GR" dirty="0"/>
              <a:t>Σύνθετα Υλικά</a:t>
            </a:r>
            <a:endParaRPr lang="es-ES" dirty="0"/>
          </a:p>
        </p:txBody>
      </p:sp>
      <p:sp>
        <p:nvSpPr>
          <p:cNvPr id="3627" name="Google Shape;3627;p59"/>
          <p:cNvSpPr txBox="1">
            <a:spLocks noGrp="1"/>
          </p:cNvSpPr>
          <p:nvPr>
            <p:ph type="subTitle" idx="6"/>
          </p:nvPr>
        </p:nvSpPr>
        <p:spPr>
          <a:xfrm>
            <a:off x="4927175" y="3858934"/>
            <a:ext cx="2177400" cy="369000"/>
          </a:xfrm>
          <a:prstGeom prst="rect">
            <a:avLst/>
          </a:prstGeom>
        </p:spPr>
        <p:txBody>
          <a:bodyPr spcFirstLastPara="1" wrap="square" lIns="91425" tIns="91425" rIns="91425" bIns="91425" anchor="t" anchorCtr="0">
            <a:noAutofit/>
          </a:bodyPr>
          <a:lstStyle/>
          <a:p>
            <a:pPr marL="0" lvl="0" indent="0"/>
            <a:r>
              <a:rPr lang="el-GR" dirty="0"/>
              <a:t>Πολυμερή εμποτισμένα με μέταλλο</a:t>
            </a:r>
            <a:endParaRPr lang="es-ES" dirty="0"/>
          </a:p>
        </p:txBody>
      </p:sp>
      <p:sp>
        <p:nvSpPr>
          <p:cNvPr id="16" name="CuadroTexto 15">
            <a:extLst>
              <a:ext uri="{FF2B5EF4-FFF2-40B4-BE49-F238E27FC236}">
                <a16:creationId xmlns:a16="http://schemas.microsoft.com/office/drawing/2014/main" id="{83A1C374-BCC0-48D6-BFD2-B79DDE0B423C}"/>
              </a:ext>
            </a:extLst>
          </p:cNvPr>
          <p:cNvSpPr txBox="1"/>
          <p:nvPr/>
        </p:nvSpPr>
        <p:spPr>
          <a:xfrm>
            <a:off x="-1" y="1879252"/>
            <a:ext cx="3146961" cy="1169551"/>
          </a:xfrm>
          <a:prstGeom prst="rect">
            <a:avLst/>
          </a:prstGeom>
          <a:noFill/>
        </p:spPr>
        <p:txBody>
          <a:bodyPr wrap="square" lIns="91440" tIns="45720" rIns="91440" bIns="45720" anchor="t">
            <a:spAutoFit/>
          </a:bodyPr>
          <a:lstStyle/>
          <a:p>
            <a:r>
              <a:rPr lang="el-GR" dirty="0">
                <a:solidFill>
                  <a:srgbClr val="262626"/>
                </a:solidFill>
                <a:latin typeface="Muli"/>
              </a:rPr>
              <a:t>Υπάρχουν πολλοί διαφορετικοί τύποι υλικών που χρησιμοποιούνται στην τεχνολογία ΜΕΧ, αλλά σε αυτή την ενότητα θα επικεντρωθούμε κυρίως σε τρεις κατηγορίες υλικών: </a:t>
            </a:r>
          </a:p>
        </p:txBody>
      </p:sp>
      <p:pic>
        <p:nvPicPr>
          <p:cNvPr id="4" name="Imagen 3">
            <a:extLst>
              <a:ext uri="{FF2B5EF4-FFF2-40B4-BE49-F238E27FC236}">
                <a16:creationId xmlns:a16="http://schemas.microsoft.com/office/drawing/2014/main" id="{BA38C556-880A-4264-A9EC-41C5599D7164}"/>
              </a:ext>
            </a:extLst>
          </p:cNvPr>
          <p:cNvPicPr>
            <a:picLocks noChangeAspect="1"/>
          </p:cNvPicPr>
          <p:nvPr/>
        </p:nvPicPr>
        <p:blipFill>
          <a:blip r:embed="rId3"/>
          <a:stretch>
            <a:fillRect/>
          </a:stretch>
        </p:blipFill>
        <p:spPr>
          <a:xfrm>
            <a:off x="4316629" y="535593"/>
            <a:ext cx="610546" cy="1275606"/>
          </a:xfrm>
          <a:prstGeom prst="rect">
            <a:avLst/>
          </a:prstGeom>
        </p:spPr>
      </p:pic>
      <p:pic>
        <p:nvPicPr>
          <p:cNvPr id="12" name="Imagen 11">
            <a:extLst>
              <a:ext uri="{FF2B5EF4-FFF2-40B4-BE49-F238E27FC236}">
                <a16:creationId xmlns:a16="http://schemas.microsoft.com/office/drawing/2014/main" id="{A6F97545-49BD-4A78-92AB-1A2449FC7257}"/>
              </a:ext>
            </a:extLst>
          </p:cNvPr>
          <p:cNvPicPr>
            <a:picLocks noChangeAspect="1"/>
          </p:cNvPicPr>
          <p:nvPr/>
        </p:nvPicPr>
        <p:blipFill>
          <a:blip r:embed="rId4"/>
          <a:stretch>
            <a:fillRect/>
          </a:stretch>
        </p:blipFill>
        <p:spPr>
          <a:xfrm>
            <a:off x="5247168" y="2931791"/>
            <a:ext cx="1537413" cy="753271"/>
          </a:xfrm>
          <a:prstGeom prst="rect">
            <a:avLst/>
          </a:prstGeom>
        </p:spPr>
      </p:pic>
      <p:pic>
        <p:nvPicPr>
          <p:cNvPr id="14" name="Imagen 13">
            <a:extLst>
              <a:ext uri="{FF2B5EF4-FFF2-40B4-BE49-F238E27FC236}">
                <a16:creationId xmlns:a16="http://schemas.microsoft.com/office/drawing/2014/main" id="{E322A7D2-7611-4257-8E16-6A01D34A9CA9}"/>
              </a:ext>
            </a:extLst>
          </p:cNvPr>
          <p:cNvPicPr>
            <a:picLocks noChangeAspect="1"/>
          </p:cNvPicPr>
          <p:nvPr/>
        </p:nvPicPr>
        <p:blipFill>
          <a:blip r:embed="rId5"/>
          <a:stretch>
            <a:fillRect/>
          </a:stretch>
        </p:blipFill>
        <p:spPr>
          <a:xfrm>
            <a:off x="6876256" y="682175"/>
            <a:ext cx="1127015" cy="1129024"/>
          </a:xfrm>
          <a:prstGeom prst="rect">
            <a:avLst/>
          </a:prstGeom>
        </p:spPr>
      </p:pic>
    </p:spTree>
    <p:extLst>
      <p:ext uri="{BB962C8B-B14F-4D97-AF65-F5344CB8AC3E}">
        <p14:creationId xmlns:p14="http://schemas.microsoft.com/office/powerpoint/2010/main" val="2204096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p60"/>
          <p:cNvSpPr txBox="1">
            <a:spLocks noGrp="1"/>
          </p:cNvSpPr>
          <p:nvPr>
            <p:ph type="title"/>
          </p:nvPr>
        </p:nvSpPr>
        <p:spPr>
          <a:xfrm>
            <a:off x="97251" y="1651539"/>
            <a:ext cx="3294000" cy="126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a:t>MEX </a:t>
            </a:r>
            <a:r>
              <a:rPr lang="es-ES" err="1"/>
              <a:t>materials</a:t>
            </a:r>
            <a:r>
              <a:rPr lang="es-ES"/>
              <a:t>. </a:t>
            </a:r>
            <a:r>
              <a:rPr lang="es-ES" err="1"/>
              <a:t>Polymers</a:t>
            </a:r>
            <a:endParaRPr/>
          </a:p>
        </p:txBody>
      </p:sp>
      <p:sp>
        <p:nvSpPr>
          <p:cNvPr id="3636" name="Google Shape;3636;p60"/>
          <p:cNvSpPr/>
          <p:nvPr/>
        </p:nvSpPr>
        <p:spPr>
          <a:xfrm>
            <a:off x="3347864" y="997650"/>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7" name="Google Shape;3637;p60"/>
          <p:cNvSpPr/>
          <p:nvPr/>
        </p:nvSpPr>
        <p:spPr>
          <a:xfrm>
            <a:off x="3347864" y="1891063"/>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8" name="Google Shape;3638;p60"/>
          <p:cNvSpPr/>
          <p:nvPr/>
        </p:nvSpPr>
        <p:spPr>
          <a:xfrm>
            <a:off x="3347864" y="2784488"/>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9" name="Google Shape;3639;p60"/>
          <p:cNvSpPr/>
          <p:nvPr/>
        </p:nvSpPr>
        <p:spPr>
          <a:xfrm>
            <a:off x="3347864" y="3730138"/>
            <a:ext cx="547200" cy="5475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0" name="Google Shape;3640;p60"/>
          <p:cNvSpPr txBox="1">
            <a:spLocks noGrp="1"/>
          </p:cNvSpPr>
          <p:nvPr>
            <p:ph type="subTitle" idx="1"/>
          </p:nvPr>
        </p:nvSpPr>
        <p:spPr>
          <a:xfrm>
            <a:off x="3986500" y="857900"/>
            <a:ext cx="4297910" cy="782656"/>
          </a:xfrm>
          <a:prstGeom prst="rect">
            <a:avLst/>
          </a:prstGeom>
        </p:spPr>
        <p:txBody>
          <a:bodyPr spcFirstLastPara="1" wrap="square" lIns="91425" tIns="91425" rIns="91425" bIns="91425" anchor="t" anchorCtr="0">
            <a:noAutofit/>
          </a:bodyPr>
          <a:lstStyle/>
          <a:p>
            <a:pPr marL="0" indent="0"/>
            <a:r>
              <a:rPr lang="el-GR" dirty="0">
                <a:solidFill>
                  <a:srgbClr val="262626"/>
                </a:solidFill>
                <a:latin typeface="Muli" panose="02000503000000000000" pitchFamily="2" charset="0"/>
              </a:rPr>
              <a:t>Τα πολυμερή συναντώνται σε πολλές διαφορετικές μορφές, ενώ η ποικιλομορφία των ιδιοτήτων τους τους επιτρέπει να χρησιμοποιούνται για ένα ευρύ φάσμα εφαρμογών. </a:t>
            </a:r>
          </a:p>
          <a:p>
            <a:pPr marL="0" indent="0"/>
            <a:endParaRPr lang="en-US" dirty="0">
              <a:solidFill>
                <a:srgbClr val="262626"/>
              </a:solidFill>
              <a:latin typeface="Muli" panose="02000503000000000000" pitchFamily="2" charset="0"/>
            </a:endParaRPr>
          </a:p>
        </p:txBody>
      </p:sp>
      <p:sp>
        <p:nvSpPr>
          <p:cNvPr id="3641" name="Google Shape;3641;p60"/>
          <p:cNvSpPr txBox="1">
            <a:spLocks noGrp="1"/>
          </p:cNvSpPr>
          <p:nvPr>
            <p:ph type="subTitle" idx="2"/>
          </p:nvPr>
        </p:nvSpPr>
        <p:spPr>
          <a:xfrm>
            <a:off x="3986500" y="1881275"/>
            <a:ext cx="4451527" cy="563400"/>
          </a:xfrm>
          <a:prstGeom prst="rect">
            <a:avLst/>
          </a:prstGeom>
        </p:spPr>
        <p:txBody>
          <a:bodyPr spcFirstLastPara="1" wrap="square" lIns="91425" tIns="91425" rIns="91425" bIns="91425" anchor="t" anchorCtr="0">
            <a:noAutofit/>
          </a:bodyPr>
          <a:lstStyle/>
          <a:p>
            <a:pPr marL="0" lvl="0" indent="0"/>
            <a:r>
              <a:rPr lang="el-GR" dirty="0">
                <a:solidFill>
                  <a:srgbClr val="262626"/>
                </a:solidFill>
                <a:latin typeface="Muli" panose="02000503000000000000" pitchFamily="2" charset="0"/>
              </a:rPr>
              <a:t>Τα πολυμερή υλικά απαντώνται σε πολλές εφαρμογές που περιλαμβάνουν από συγκολλητικές ουσίες έως </a:t>
            </a:r>
            <a:r>
              <a:rPr lang="el-GR" dirty="0" err="1">
                <a:solidFill>
                  <a:srgbClr val="262626"/>
                </a:solidFill>
                <a:latin typeface="Muli" panose="02000503000000000000" pitchFamily="2" charset="0"/>
              </a:rPr>
              <a:t>βιοϊατρικές</a:t>
            </a:r>
            <a:r>
              <a:rPr lang="el-GR" dirty="0">
                <a:solidFill>
                  <a:srgbClr val="262626"/>
                </a:solidFill>
                <a:latin typeface="Muli" panose="02000503000000000000" pitchFamily="2" charset="0"/>
              </a:rPr>
              <a:t> συσκευές.</a:t>
            </a:r>
          </a:p>
        </p:txBody>
      </p:sp>
      <p:sp>
        <p:nvSpPr>
          <p:cNvPr id="3642" name="Google Shape;3642;p60"/>
          <p:cNvSpPr txBox="1">
            <a:spLocks noGrp="1"/>
          </p:cNvSpPr>
          <p:nvPr>
            <p:ph type="subTitle" idx="3"/>
          </p:nvPr>
        </p:nvSpPr>
        <p:spPr>
          <a:xfrm>
            <a:off x="3986500" y="2757013"/>
            <a:ext cx="4667551" cy="563400"/>
          </a:xfrm>
          <a:prstGeom prst="rect">
            <a:avLst/>
          </a:prstGeom>
        </p:spPr>
        <p:txBody>
          <a:bodyPr spcFirstLastPara="1" wrap="square" lIns="91425" tIns="91425" rIns="91425" bIns="91425" anchor="t" anchorCtr="0">
            <a:noAutofit/>
          </a:bodyPr>
          <a:lstStyle/>
          <a:p>
            <a:pPr marL="0" indent="0"/>
            <a:r>
              <a:rPr lang="el-GR" dirty="0">
                <a:solidFill>
                  <a:srgbClr val="262626"/>
                </a:solidFill>
                <a:latin typeface="Muli" panose="02000503000000000000" pitchFamily="2" charset="0"/>
              </a:rPr>
              <a:t>Σήμερα, η βιομηχανία των πολυμερών είναι μεγαλύτερη από τις βιομηχανίες χάλυβα, αλουμινίου και χαλκού συνδυαστικά. </a:t>
            </a:r>
            <a:endParaRPr lang="en-US" dirty="0">
              <a:solidFill>
                <a:srgbClr val="262626"/>
              </a:solidFill>
              <a:latin typeface="Muli" panose="02000503000000000000" pitchFamily="2" charset="0"/>
            </a:endParaRPr>
          </a:p>
        </p:txBody>
      </p:sp>
      <p:sp>
        <p:nvSpPr>
          <p:cNvPr id="3643" name="Google Shape;3643;p60"/>
          <p:cNvSpPr txBox="1">
            <a:spLocks noGrp="1"/>
          </p:cNvSpPr>
          <p:nvPr>
            <p:ph type="subTitle" idx="4"/>
          </p:nvPr>
        </p:nvSpPr>
        <p:spPr>
          <a:xfrm>
            <a:off x="3986500" y="3637556"/>
            <a:ext cx="3947471" cy="1041711"/>
          </a:xfrm>
          <a:prstGeom prst="rect">
            <a:avLst/>
          </a:prstGeom>
        </p:spPr>
        <p:txBody>
          <a:bodyPr spcFirstLastPara="1" wrap="square" lIns="91425" tIns="91425" rIns="91425" bIns="91425" anchor="t" anchorCtr="0">
            <a:noAutofit/>
          </a:bodyPr>
          <a:lstStyle/>
          <a:p>
            <a:pPr marL="0" lvl="0" indent="0"/>
            <a:r>
              <a:rPr lang="el-GR" dirty="0">
                <a:solidFill>
                  <a:srgbClr val="262626"/>
                </a:solidFill>
                <a:latin typeface="Muli" panose="02000503000000000000" pitchFamily="2" charset="0"/>
              </a:rPr>
              <a:t>Τα πολυμερή στην τρισδιάστατη εκτύπωση διατίθενται γενικά σε τρεις διαφορετικές μορφές: νήμα (</a:t>
            </a:r>
            <a:r>
              <a:rPr lang="en-US" dirty="0">
                <a:solidFill>
                  <a:srgbClr val="262626"/>
                </a:solidFill>
                <a:latin typeface="Muli" panose="02000503000000000000" pitchFamily="2" charset="0"/>
              </a:rPr>
              <a:t>filament)</a:t>
            </a:r>
            <a:r>
              <a:rPr lang="el-GR" dirty="0">
                <a:solidFill>
                  <a:srgbClr val="262626"/>
                </a:solidFill>
                <a:latin typeface="Muli" panose="02000503000000000000" pitchFamily="2" charset="0"/>
              </a:rPr>
              <a:t>, ρητίνη και σκόνη</a:t>
            </a:r>
            <a:r>
              <a:rPr lang="en-US" dirty="0">
                <a:solidFill>
                  <a:srgbClr val="262626"/>
                </a:solidFill>
                <a:latin typeface="Muli" panose="02000503000000000000" pitchFamily="2" charset="0"/>
              </a:rPr>
              <a:t> (powder)</a:t>
            </a:r>
            <a:r>
              <a:rPr lang="el-GR" dirty="0">
                <a:solidFill>
                  <a:srgbClr val="262626"/>
                </a:solidFill>
                <a:latin typeface="Muli" panose="02000503000000000000" pitchFamily="2" charset="0"/>
              </a:rPr>
              <a:t>.</a:t>
            </a:r>
          </a:p>
        </p:txBody>
      </p:sp>
      <p:cxnSp>
        <p:nvCxnSpPr>
          <p:cNvPr id="3648" name="Google Shape;3648;p60"/>
          <p:cNvCxnSpPr>
            <a:endCxn id="3637" idx="0"/>
          </p:cNvCxnSpPr>
          <p:nvPr/>
        </p:nvCxnSpPr>
        <p:spPr>
          <a:xfrm flipH="1">
            <a:off x="3621464" y="1555063"/>
            <a:ext cx="9600" cy="336000"/>
          </a:xfrm>
          <a:prstGeom prst="straightConnector1">
            <a:avLst/>
          </a:prstGeom>
          <a:noFill/>
          <a:ln w="19050" cap="flat" cmpd="sng">
            <a:solidFill>
              <a:schemeClr val="accent2"/>
            </a:solidFill>
            <a:prstDash val="dot"/>
            <a:round/>
            <a:headEnd type="none" w="med" len="med"/>
            <a:tailEnd type="none" w="med" len="med"/>
          </a:ln>
        </p:spPr>
      </p:cxnSp>
      <p:cxnSp>
        <p:nvCxnSpPr>
          <p:cNvPr id="3649" name="Google Shape;3649;p60"/>
          <p:cNvCxnSpPr/>
          <p:nvPr/>
        </p:nvCxnSpPr>
        <p:spPr>
          <a:xfrm flipH="1">
            <a:off x="3621464" y="2450025"/>
            <a:ext cx="9600" cy="336000"/>
          </a:xfrm>
          <a:prstGeom prst="straightConnector1">
            <a:avLst/>
          </a:prstGeom>
          <a:noFill/>
          <a:ln w="19050" cap="flat" cmpd="sng">
            <a:solidFill>
              <a:schemeClr val="accent2"/>
            </a:solidFill>
            <a:prstDash val="dot"/>
            <a:round/>
            <a:headEnd type="none" w="med" len="med"/>
            <a:tailEnd type="none" w="med" len="med"/>
          </a:ln>
        </p:spPr>
      </p:cxnSp>
      <p:cxnSp>
        <p:nvCxnSpPr>
          <p:cNvPr id="3650" name="Google Shape;3650;p60"/>
          <p:cNvCxnSpPr/>
          <p:nvPr/>
        </p:nvCxnSpPr>
        <p:spPr>
          <a:xfrm flipH="1">
            <a:off x="3621464" y="3363063"/>
            <a:ext cx="9600" cy="336000"/>
          </a:xfrm>
          <a:prstGeom prst="straightConnector1">
            <a:avLst/>
          </a:prstGeom>
          <a:noFill/>
          <a:ln w="19050" cap="flat" cmpd="sng">
            <a:solidFill>
              <a:schemeClr val="accent2"/>
            </a:solidFill>
            <a:prstDash val="dot"/>
            <a:round/>
            <a:headEnd type="none" w="med" len="med"/>
            <a:tailEnd type="none" w="med" len="med"/>
          </a:ln>
        </p:spPr>
      </p:cxnSp>
      <p:grpSp>
        <p:nvGrpSpPr>
          <p:cNvPr id="18" name="Google Shape;13156;p87">
            <a:extLst>
              <a:ext uri="{FF2B5EF4-FFF2-40B4-BE49-F238E27FC236}">
                <a16:creationId xmlns:a16="http://schemas.microsoft.com/office/drawing/2014/main" id="{4C6C2000-C17E-4FFA-9297-57F9C5924A9F}"/>
              </a:ext>
            </a:extLst>
          </p:cNvPr>
          <p:cNvGrpSpPr/>
          <p:nvPr/>
        </p:nvGrpSpPr>
        <p:grpSpPr>
          <a:xfrm>
            <a:off x="3454587" y="1993960"/>
            <a:ext cx="349497" cy="349524"/>
            <a:chOff x="-63252250" y="1930850"/>
            <a:chExt cx="319000" cy="319025"/>
          </a:xfrm>
          <a:solidFill>
            <a:srgbClr val="FF7414"/>
          </a:solidFill>
        </p:grpSpPr>
        <p:sp>
          <p:nvSpPr>
            <p:cNvPr id="19" name="Google Shape;13157;p87">
              <a:extLst>
                <a:ext uri="{FF2B5EF4-FFF2-40B4-BE49-F238E27FC236}">
                  <a16:creationId xmlns:a16="http://schemas.microsoft.com/office/drawing/2014/main" id="{21C51D56-881A-4718-9FD6-62088073873B}"/>
                </a:ext>
              </a:extLst>
            </p:cNvPr>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158;p87">
              <a:extLst>
                <a:ext uri="{FF2B5EF4-FFF2-40B4-BE49-F238E27FC236}">
                  <a16:creationId xmlns:a16="http://schemas.microsoft.com/office/drawing/2014/main" id="{FBC80A70-024E-4F46-91D0-5E7F6564733F}"/>
                </a:ext>
              </a:extLst>
            </p:cNvPr>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2614;p85">
            <a:extLst>
              <a:ext uri="{FF2B5EF4-FFF2-40B4-BE49-F238E27FC236}">
                <a16:creationId xmlns:a16="http://schemas.microsoft.com/office/drawing/2014/main" id="{405BD29D-06E5-4134-84E7-8EDD69F6DDF7}"/>
              </a:ext>
            </a:extLst>
          </p:cNvPr>
          <p:cNvGrpSpPr/>
          <p:nvPr/>
        </p:nvGrpSpPr>
        <p:grpSpPr>
          <a:xfrm>
            <a:off x="3482687" y="2907497"/>
            <a:ext cx="313210" cy="303018"/>
            <a:chOff x="3270550" y="832575"/>
            <a:chExt cx="499375" cy="483125"/>
          </a:xfrm>
          <a:solidFill>
            <a:srgbClr val="FF7414"/>
          </a:solidFill>
        </p:grpSpPr>
        <p:sp>
          <p:nvSpPr>
            <p:cNvPr id="22" name="Google Shape;12615;p85">
              <a:extLst>
                <a:ext uri="{FF2B5EF4-FFF2-40B4-BE49-F238E27FC236}">
                  <a16:creationId xmlns:a16="http://schemas.microsoft.com/office/drawing/2014/main" id="{D97CB3B7-105A-4F14-8321-FE11B85440F0}"/>
                </a:ext>
              </a:extLst>
            </p:cNvPr>
            <p:cNvSpPr/>
            <p:nvPr/>
          </p:nvSpPr>
          <p:spPr>
            <a:xfrm>
              <a:off x="3270550" y="865975"/>
              <a:ext cx="463725" cy="449725"/>
            </a:xfrm>
            <a:custGeom>
              <a:avLst/>
              <a:gdLst/>
              <a:ahLst/>
              <a:cxnLst/>
              <a:rect l="l" t="t" r="r" b="b"/>
              <a:pathLst>
                <a:path w="18549" h="17989" extrusionOk="0">
                  <a:moveTo>
                    <a:pt x="4823" y="1361"/>
                  </a:moveTo>
                  <a:lnTo>
                    <a:pt x="9177" y="8619"/>
                  </a:lnTo>
                  <a:cubicBezTo>
                    <a:pt x="9237" y="8716"/>
                    <a:pt x="9325" y="8794"/>
                    <a:pt x="9427" y="8843"/>
                  </a:cubicBezTo>
                  <a:lnTo>
                    <a:pt x="17136" y="12345"/>
                  </a:lnTo>
                  <a:cubicBezTo>
                    <a:pt x="15653" y="15102"/>
                    <a:pt x="12779" y="16856"/>
                    <a:pt x="9663" y="16856"/>
                  </a:cubicBezTo>
                  <a:cubicBezTo>
                    <a:pt x="4958" y="16856"/>
                    <a:pt x="1133" y="13031"/>
                    <a:pt x="1133" y="8326"/>
                  </a:cubicBezTo>
                  <a:cubicBezTo>
                    <a:pt x="1133" y="5573"/>
                    <a:pt x="2534" y="2952"/>
                    <a:pt x="4823" y="1361"/>
                  </a:cubicBezTo>
                  <a:close/>
                  <a:moveTo>
                    <a:pt x="5005" y="0"/>
                  </a:moveTo>
                  <a:cubicBezTo>
                    <a:pt x="4907" y="0"/>
                    <a:pt x="4807" y="26"/>
                    <a:pt x="4717" y="80"/>
                  </a:cubicBezTo>
                  <a:cubicBezTo>
                    <a:pt x="3313" y="926"/>
                    <a:pt x="2141" y="2106"/>
                    <a:pt x="1311" y="3516"/>
                  </a:cubicBezTo>
                  <a:cubicBezTo>
                    <a:pt x="453" y="4975"/>
                    <a:pt x="1" y="6636"/>
                    <a:pt x="1" y="8326"/>
                  </a:cubicBezTo>
                  <a:cubicBezTo>
                    <a:pt x="1" y="10896"/>
                    <a:pt x="1009" y="13321"/>
                    <a:pt x="2839" y="15150"/>
                  </a:cubicBezTo>
                  <a:cubicBezTo>
                    <a:pt x="4669" y="16980"/>
                    <a:pt x="7093" y="17989"/>
                    <a:pt x="9663" y="17989"/>
                  </a:cubicBezTo>
                  <a:cubicBezTo>
                    <a:pt x="13410" y="17989"/>
                    <a:pt x="16846" y="15757"/>
                    <a:pt x="18419" y="12306"/>
                  </a:cubicBezTo>
                  <a:cubicBezTo>
                    <a:pt x="18549" y="12022"/>
                    <a:pt x="18422" y="11687"/>
                    <a:pt x="18138" y="11557"/>
                  </a:cubicBezTo>
                  <a:lnTo>
                    <a:pt x="10058" y="7886"/>
                  </a:lnTo>
                  <a:lnTo>
                    <a:pt x="5493" y="277"/>
                  </a:lnTo>
                  <a:cubicBezTo>
                    <a:pt x="5387" y="99"/>
                    <a:pt x="5198" y="0"/>
                    <a:pt x="50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12616;p85">
              <a:extLst>
                <a:ext uri="{FF2B5EF4-FFF2-40B4-BE49-F238E27FC236}">
                  <a16:creationId xmlns:a16="http://schemas.microsoft.com/office/drawing/2014/main" id="{2C3FEE7A-B9E9-4546-88F2-7FA1F5C44761}"/>
                </a:ext>
              </a:extLst>
            </p:cNvPr>
            <p:cNvSpPr/>
            <p:nvPr/>
          </p:nvSpPr>
          <p:spPr>
            <a:xfrm>
              <a:off x="3562600" y="876075"/>
              <a:ext cx="207325" cy="241775"/>
            </a:xfrm>
            <a:custGeom>
              <a:avLst/>
              <a:gdLst/>
              <a:ahLst/>
              <a:cxnLst/>
              <a:rect l="l" t="t" r="r" b="b"/>
              <a:pathLst>
                <a:path w="8293" h="9671" extrusionOk="0">
                  <a:moveTo>
                    <a:pt x="4204" y="1437"/>
                  </a:moveTo>
                  <a:cubicBezTo>
                    <a:pt x="5680" y="2826"/>
                    <a:pt x="6517" y="4764"/>
                    <a:pt x="6511" y="6790"/>
                  </a:cubicBezTo>
                  <a:cubicBezTo>
                    <a:pt x="6511" y="7300"/>
                    <a:pt x="6459" y="7811"/>
                    <a:pt x="6354" y="8309"/>
                  </a:cubicBezTo>
                  <a:lnTo>
                    <a:pt x="1468" y="6090"/>
                  </a:lnTo>
                  <a:lnTo>
                    <a:pt x="4204" y="1437"/>
                  </a:lnTo>
                  <a:close/>
                  <a:moveTo>
                    <a:pt x="4060" y="1"/>
                  </a:moveTo>
                  <a:cubicBezTo>
                    <a:pt x="3867" y="1"/>
                    <a:pt x="3677" y="99"/>
                    <a:pt x="3570" y="280"/>
                  </a:cubicBezTo>
                  <a:lnTo>
                    <a:pt x="173" y="6056"/>
                  </a:lnTo>
                  <a:cubicBezTo>
                    <a:pt x="1" y="6346"/>
                    <a:pt x="119" y="6721"/>
                    <a:pt x="427" y="6860"/>
                  </a:cubicBezTo>
                  <a:lnTo>
                    <a:pt x="6499" y="9622"/>
                  </a:lnTo>
                  <a:cubicBezTo>
                    <a:pt x="6574" y="9656"/>
                    <a:pt x="6653" y="9671"/>
                    <a:pt x="6734" y="9671"/>
                  </a:cubicBezTo>
                  <a:cubicBezTo>
                    <a:pt x="6982" y="9671"/>
                    <a:pt x="7202" y="9508"/>
                    <a:pt x="7275" y="9269"/>
                  </a:cubicBezTo>
                  <a:cubicBezTo>
                    <a:pt x="8292" y="5921"/>
                    <a:pt x="7157" y="2291"/>
                    <a:pt x="4409" y="123"/>
                  </a:cubicBezTo>
                  <a:cubicBezTo>
                    <a:pt x="4305" y="40"/>
                    <a:pt x="418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12617;p85">
              <a:extLst>
                <a:ext uri="{FF2B5EF4-FFF2-40B4-BE49-F238E27FC236}">
                  <a16:creationId xmlns:a16="http://schemas.microsoft.com/office/drawing/2014/main" id="{56D17EE7-EF9A-4E7E-A2A6-AED5581D4ADB}"/>
                </a:ext>
              </a:extLst>
            </p:cNvPr>
            <p:cNvSpPr/>
            <p:nvPr/>
          </p:nvSpPr>
          <p:spPr>
            <a:xfrm>
              <a:off x="3443500" y="832575"/>
              <a:ext cx="187300" cy="173625"/>
            </a:xfrm>
            <a:custGeom>
              <a:avLst/>
              <a:gdLst/>
              <a:ahLst/>
              <a:cxnLst/>
              <a:rect l="l" t="t" r="r" b="b"/>
              <a:pathLst>
                <a:path w="7492" h="6945" extrusionOk="0">
                  <a:moveTo>
                    <a:pt x="3877" y="1133"/>
                  </a:moveTo>
                  <a:cubicBezTo>
                    <a:pt x="4588" y="1133"/>
                    <a:pt x="5300" y="1235"/>
                    <a:pt x="5991" y="1440"/>
                  </a:cubicBezTo>
                  <a:lnTo>
                    <a:pt x="3735" y="5269"/>
                  </a:lnTo>
                  <a:lnTo>
                    <a:pt x="1492" y="1528"/>
                  </a:lnTo>
                  <a:cubicBezTo>
                    <a:pt x="2264" y="1265"/>
                    <a:pt x="3070" y="1133"/>
                    <a:pt x="3877" y="1133"/>
                  </a:cubicBezTo>
                  <a:close/>
                  <a:moveTo>
                    <a:pt x="3877" y="0"/>
                  </a:moveTo>
                  <a:cubicBezTo>
                    <a:pt x="2702" y="0"/>
                    <a:pt x="1528" y="243"/>
                    <a:pt x="432" y="728"/>
                  </a:cubicBezTo>
                  <a:cubicBezTo>
                    <a:pt x="121" y="867"/>
                    <a:pt x="0" y="1244"/>
                    <a:pt x="175" y="1537"/>
                  </a:cubicBezTo>
                  <a:lnTo>
                    <a:pt x="3255" y="6670"/>
                  </a:lnTo>
                  <a:cubicBezTo>
                    <a:pt x="3358" y="6839"/>
                    <a:pt x="3542" y="6945"/>
                    <a:pt x="3741" y="6945"/>
                  </a:cubicBezTo>
                  <a:lnTo>
                    <a:pt x="3744" y="6945"/>
                  </a:lnTo>
                  <a:cubicBezTo>
                    <a:pt x="3943" y="6945"/>
                    <a:pt x="4128" y="6839"/>
                    <a:pt x="4230" y="6667"/>
                  </a:cubicBezTo>
                  <a:lnTo>
                    <a:pt x="7313" y="1419"/>
                  </a:lnTo>
                  <a:cubicBezTo>
                    <a:pt x="7491" y="1120"/>
                    <a:pt x="7358" y="737"/>
                    <a:pt x="7038" y="607"/>
                  </a:cubicBezTo>
                  <a:cubicBezTo>
                    <a:pt x="6023" y="202"/>
                    <a:pt x="4950" y="0"/>
                    <a:pt x="38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5" name="Google Shape;13359;p87">
            <a:extLst>
              <a:ext uri="{FF2B5EF4-FFF2-40B4-BE49-F238E27FC236}">
                <a16:creationId xmlns:a16="http://schemas.microsoft.com/office/drawing/2014/main" id="{05415E17-0F52-4192-B6AE-83383E486D52}"/>
              </a:ext>
            </a:extLst>
          </p:cNvPr>
          <p:cNvSpPr/>
          <p:nvPr/>
        </p:nvSpPr>
        <p:spPr>
          <a:xfrm>
            <a:off x="3507564" y="1168531"/>
            <a:ext cx="296520" cy="294976"/>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33;p89">
            <a:extLst>
              <a:ext uri="{FF2B5EF4-FFF2-40B4-BE49-F238E27FC236}">
                <a16:creationId xmlns:a16="http://schemas.microsoft.com/office/drawing/2014/main" id="{D1AF66B0-856B-4CAE-BCD5-B92F2B9505A2}"/>
              </a:ext>
            </a:extLst>
          </p:cNvPr>
          <p:cNvSpPr/>
          <p:nvPr/>
        </p:nvSpPr>
        <p:spPr>
          <a:xfrm>
            <a:off x="3472956" y="3853609"/>
            <a:ext cx="297349" cy="277956"/>
          </a:xfrm>
          <a:custGeom>
            <a:avLst/>
            <a:gdLst/>
            <a:ahLst/>
            <a:cxnLst/>
            <a:rect l="l" t="t" r="r" b="b"/>
            <a:pathLst>
              <a:path w="12067" h="11280" extrusionOk="0">
                <a:moveTo>
                  <a:pt x="5986" y="757"/>
                </a:moveTo>
                <a:cubicBezTo>
                  <a:pt x="7656" y="757"/>
                  <a:pt x="9011" y="2049"/>
                  <a:pt x="9137" y="3718"/>
                </a:cubicBezTo>
                <a:cubicBezTo>
                  <a:pt x="8822" y="3624"/>
                  <a:pt x="8475" y="3561"/>
                  <a:pt x="8066" y="3561"/>
                </a:cubicBezTo>
                <a:cubicBezTo>
                  <a:pt x="7278" y="3561"/>
                  <a:pt x="6585" y="3781"/>
                  <a:pt x="5955" y="4191"/>
                </a:cubicBezTo>
                <a:cubicBezTo>
                  <a:pt x="5356" y="3781"/>
                  <a:pt x="4632" y="3561"/>
                  <a:pt x="3844" y="3561"/>
                </a:cubicBezTo>
                <a:cubicBezTo>
                  <a:pt x="3466" y="3561"/>
                  <a:pt x="3119" y="3592"/>
                  <a:pt x="2773" y="3718"/>
                </a:cubicBezTo>
                <a:cubicBezTo>
                  <a:pt x="2930" y="2049"/>
                  <a:pt x="4285" y="757"/>
                  <a:pt x="5986" y="757"/>
                </a:cubicBezTo>
                <a:close/>
                <a:moveTo>
                  <a:pt x="3875" y="4254"/>
                </a:moveTo>
                <a:cubicBezTo>
                  <a:pt x="4411" y="4254"/>
                  <a:pt x="4915" y="4411"/>
                  <a:pt x="5388" y="4663"/>
                </a:cubicBezTo>
                <a:cubicBezTo>
                  <a:pt x="4852" y="5168"/>
                  <a:pt x="4505" y="5829"/>
                  <a:pt x="4285" y="6585"/>
                </a:cubicBezTo>
                <a:cubicBezTo>
                  <a:pt x="3560" y="6113"/>
                  <a:pt x="2993" y="5325"/>
                  <a:pt x="2836" y="4411"/>
                </a:cubicBezTo>
                <a:cubicBezTo>
                  <a:pt x="3151" y="4317"/>
                  <a:pt x="3497" y="4254"/>
                  <a:pt x="3875" y="4254"/>
                </a:cubicBezTo>
                <a:close/>
                <a:moveTo>
                  <a:pt x="8129" y="4254"/>
                </a:moveTo>
                <a:cubicBezTo>
                  <a:pt x="8475" y="4254"/>
                  <a:pt x="8822" y="4317"/>
                  <a:pt x="9137" y="4411"/>
                </a:cubicBezTo>
                <a:cubicBezTo>
                  <a:pt x="8979" y="5325"/>
                  <a:pt x="8444" y="6113"/>
                  <a:pt x="7687" y="6585"/>
                </a:cubicBezTo>
                <a:cubicBezTo>
                  <a:pt x="7498" y="5829"/>
                  <a:pt x="7089" y="5168"/>
                  <a:pt x="6585" y="4663"/>
                </a:cubicBezTo>
                <a:cubicBezTo>
                  <a:pt x="7026" y="4411"/>
                  <a:pt x="7561" y="4254"/>
                  <a:pt x="8129" y="4254"/>
                </a:cubicBezTo>
                <a:close/>
                <a:moveTo>
                  <a:pt x="5986" y="5042"/>
                </a:moveTo>
                <a:cubicBezTo>
                  <a:pt x="6490" y="5514"/>
                  <a:pt x="6900" y="6144"/>
                  <a:pt x="7026" y="6900"/>
                </a:cubicBezTo>
                <a:cubicBezTo>
                  <a:pt x="6648" y="7026"/>
                  <a:pt x="6364" y="7058"/>
                  <a:pt x="5986" y="7058"/>
                </a:cubicBezTo>
                <a:cubicBezTo>
                  <a:pt x="5640" y="7058"/>
                  <a:pt x="5293" y="7026"/>
                  <a:pt x="4978" y="6900"/>
                </a:cubicBezTo>
                <a:cubicBezTo>
                  <a:pt x="5073" y="6176"/>
                  <a:pt x="5451" y="5514"/>
                  <a:pt x="5986" y="5042"/>
                </a:cubicBezTo>
                <a:close/>
                <a:moveTo>
                  <a:pt x="4915" y="7625"/>
                </a:moveTo>
                <a:lnTo>
                  <a:pt x="4915" y="7625"/>
                </a:lnTo>
                <a:cubicBezTo>
                  <a:pt x="5230" y="7688"/>
                  <a:pt x="5608" y="7782"/>
                  <a:pt x="5986" y="7782"/>
                </a:cubicBezTo>
                <a:cubicBezTo>
                  <a:pt x="6333" y="7782"/>
                  <a:pt x="6711" y="7719"/>
                  <a:pt x="7057" y="7625"/>
                </a:cubicBezTo>
                <a:lnTo>
                  <a:pt x="7057" y="7625"/>
                </a:lnTo>
                <a:cubicBezTo>
                  <a:pt x="6963" y="8476"/>
                  <a:pt x="6585" y="9232"/>
                  <a:pt x="5986" y="9767"/>
                </a:cubicBezTo>
                <a:cubicBezTo>
                  <a:pt x="5388" y="9232"/>
                  <a:pt x="5010" y="8476"/>
                  <a:pt x="4915" y="7625"/>
                </a:cubicBezTo>
                <a:close/>
                <a:moveTo>
                  <a:pt x="2206" y="4726"/>
                </a:moveTo>
                <a:cubicBezTo>
                  <a:pt x="2458" y="5892"/>
                  <a:pt x="3245" y="6837"/>
                  <a:pt x="4222" y="7373"/>
                </a:cubicBezTo>
                <a:lnTo>
                  <a:pt x="4222" y="7467"/>
                </a:lnTo>
                <a:cubicBezTo>
                  <a:pt x="4222" y="8570"/>
                  <a:pt x="4663" y="9515"/>
                  <a:pt x="5388" y="10208"/>
                </a:cubicBezTo>
                <a:cubicBezTo>
                  <a:pt x="4915" y="10460"/>
                  <a:pt x="4411" y="10555"/>
                  <a:pt x="3875" y="10555"/>
                </a:cubicBezTo>
                <a:cubicBezTo>
                  <a:pt x="2080" y="10555"/>
                  <a:pt x="662" y="9137"/>
                  <a:pt x="662" y="7404"/>
                </a:cubicBezTo>
                <a:cubicBezTo>
                  <a:pt x="662" y="6270"/>
                  <a:pt x="1260" y="5294"/>
                  <a:pt x="2206" y="4726"/>
                </a:cubicBezTo>
                <a:close/>
                <a:moveTo>
                  <a:pt x="9735" y="4695"/>
                </a:moveTo>
                <a:cubicBezTo>
                  <a:pt x="10649" y="5262"/>
                  <a:pt x="11279" y="6239"/>
                  <a:pt x="11279" y="7373"/>
                </a:cubicBezTo>
                <a:cubicBezTo>
                  <a:pt x="11279" y="9137"/>
                  <a:pt x="9861" y="10555"/>
                  <a:pt x="8066" y="10555"/>
                </a:cubicBezTo>
                <a:cubicBezTo>
                  <a:pt x="7530" y="10555"/>
                  <a:pt x="7026" y="10397"/>
                  <a:pt x="6553" y="10177"/>
                </a:cubicBezTo>
                <a:cubicBezTo>
                  <a:pt x="7246" y="9452"/>
                  <a:pt x="7719" y="8476"/>
                  <a:pt x="7719" y="7404"/>
                </a:cubicBezTo>
                <a:lnTo>
                  <a:pt x="7719" y="7341"/>
                </a:lnTo>
                <a:cubicBezTo>
                  <a:pt x="8759" y="6837"/>
                  <a:pt x="9515" y="5892"/>
                  <a:pt x="9735" y="4695"/>
                </a:cubicBezTo>
                <a:close/>
                <a:moveTo>
                  <a:pt x="5986" y="1"/>
                </a:moveTo>
                <a:cubicBezTo>
                  <a:pt x="3875" y="1"/>
                  <a:pt x="2143" y="1734"/>
                  <a:pt x="2143" y="3876"/>
                </a:cubicBezTo>
                <a:lnTo>
                  <a:pt x="2143" y="3939"/>
                </a:lnTo>
                <a:cubicBezTo>
                  <a:pt x="882" y="4569"/>
                  <a:pt x="0" y="5892"/>
                  <a:pt x="0" y="7404"/>
                </a:cubicBezTo>
                <a:cubicBezTo>
                  <a:pt x="0" y="9547"/>
                  <a:pt x="1733" y="11279"/>
                  <a:pt x="3907" y="11279"/>
                </a:cubicBezTo>
                <a:cubicBezTo>
                  <a:pt x="4695" y="11279"/>
                  <a:pt x="5388" y="11027"/>
                  <a:pt x="6018" y="10649"/>
                </a:cubicBezTo>
                <a:cubicBezTo>
                  <a:pt x="6616" y="11027"/>
                  <a:pt x="7372" y="11279"/>
                  <a:pt x="8160" y="11279"/>
                </a:cubicBezTo>
                <a:cubicBezTo>
                  <a:pt x="10271" y="11279"/>
                  <a:pt x="12067" y="9547"/>
                  <a:pt x="12067" y="7404"/>
                </a:cubicBezTo>
                <a:cubicBezTo>
                  <a:pt x="11972" y="5924"/>
                  <a:pt x="11122" y="4632"/>
                  <a:pt x="9861" y="3939"/>
                </a:cubicBezTo>
                <a:lnTo>
                  <a:pt x="9861" y="3876"/>
                </a:lnTo>
                <a:cubicBezTo>
                  <a:pt x="9861" y="1734"/>
                  <a:pt x="8129" y="1"/>
                  <a:pt x="5986"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482924"/>
            <a:ext cx="6654350" cy="961500"/>
          </a:xfrm>
          <a:prstGeom prst="rect">
            <a:avLst/>
          </a:prstGeom>
        </p:spPr>
        <p:txBody>
          <a:bodyPr spcFirstLastPara="1" wrap="square" lIns="91425" tIns="91425" rIns="91425" bIns="91425" anchor="ctr" anchorCtr="0">
            <a:noAutofit/>
          </a:bodyPr>
          <a:lstStyle/>
          <a:p>
            <a:r>
              <a:rPr lang="el-GR" sz="3200" dirty="0"/>
              <a:t>Εισαγωγή στην Τρισδιάστατη Εκτύπωση &amp; Επισκόπηση της Τεχνολογίας Εξώθησης Υλικού (MEX)</a:t>
            </a:r>
          </a:p>
        </p:txBody>
      </p:sp>
      <p:sp>
        <p:nvSpPr>
          <p:cNvPr id="1071" name="Google Shape;1071;p46"/>
          <p:cNvSpPr txBox="1">
            <a:spLocks noGrp="1"/>
          </p:cNvSpPr>
          <p:nvPr>
            <p:ph type="title" idx="2"/>
          </p:nvPr>
        </p:nvSpPr>
        <p:spPr>
          <a:xfrm>
            <a:off x="2489650" y="1298438"/>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747982"/>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Πολυμερή Υλικά στη ΜΕΧ</a:t>
            </a:r>
            <a:endParaRPr dirty="0"/>
          </a:p>
        </p:txBody>
      </p:sp>
      <p:sp>
        <p:nvSpPr>
          <p:cNvPr id="1137" name="Google Shape;1137;p49"/>
          <p:cNvSpPr/>
          <p:nvPr/>
        </p:nvSpPr>
        <p:spPr>
          <a:xfrm>
            <a:off x="1213338"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49"/>
          <p:cNvSpPr/>
          <p:nvPr/>
        </p:nvSpPr>
        <p:spPr>
          <a:xfrm>
            <a:off x="4092044"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49"/>
          <p:cNvSpPr/>
          <p:nvPr/>
        </p:nvSpPr>
        <p:spPr>
          <a:xfrm>
            <a:off x="6684713"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49"/>
          <p:cNvSpPr txBox="1">
            <a:spLocks noGrp="1"/>
          </p:cNvSpPr>
          <p:nvPr>
            <p:ph type="subTitle" idx="1"/>
          </p:nvPr>
        </p:nvSpPr>
        <p:spPr>
          <a:xfrm>
            <a:off x="-256144" y="3108449"/>
            <a:ext cx="3992866" cy="1553861"/>
          </a:xfrm>
          <a:prstGeom prst="rect">
            <a:avLst/>
          </a:prstGeom>
        </p:spPr>
        <p:txBody>
          <a:bodyPr spcFirstLastPara="1" wrap="square" lIns="91425" tIns="91425" rIns="91425" bIns="91425" anchor="t" anchorCtr="0">
            <a:noAutofit/>
          </a:bodyPr>
          <a:lstStyle/>
          <a:p>
            <a:pPr marL="177800" indent="0">
              <a:tabLst>
                <a:tab pos="177800" algn="l"/>
              </a:tabLst>
            </a:pPr>
            <a:r>
              <a:rPr lang="el-GR" dirty="0">
                <a:solidFill>
                  <a:srgbClr val="262626"/>
                </a:solidFill>
                <a:latin typeface="Muli" panose="02000503000000000000" pitchFamily="2" charset="0"/>
              </a:rPr>
              <a:t>Τα πολυμερή υλικά που χρησιμοποιούνται στην τρισδιάστατη εκτύπωση χωρίζονται σε δύο κατηγορίες: τα θερμοπλαστικά και τα </a:t>
            </a:r>
            <a:r>
              <a:rPr lang="el-GR" dirty="0" err="1">
                <a:solidFill>
                  <a:srgbClr val="262626"/>
                </a:solidFill>
                <a:latin typeface="Muli" panose="02000503000000000000" pitchFamily="2" charset="0"/>
              </a:rPr>
              <a:t>θερμοσκληρυνόμενα</a:t>
            </a:r>
            <a:r>
              <a:rPr lang="el-GR" dirty="0">
                <a:solidFill>
                  <a:srgbClr val="262626"/>
                </a:solidFill>
                <a:latin typeface="Muli" panose="02000503000000000000" pitchFamily="2" charset="0"/>
              </a:rPr>
              <a:t> (</a:t>
            </a:r>
            <a:r>
              <a:rPr lang="en-US" dirty="0">
                <a:solidFill>
                  <a:srgbClr val="262626"/>
                </a:solidFill>
                <a:latin typeface="Muli" panose="02000503000000000000" pitchFamily="2" charset="0"/>
              </a:rPr>
              <a:t>thermosets)</a:t>
            </a:r>
            <a:r>
              <a:rPr lang="el-GR" dirty="0">
                <a:solidFill>
                  <a:srgbClr val="262626"/>
                </a:solidFill>
                <a:latin typeface="Muli" panose="02000503000000000000" pitchFamily="2" charset="0"/>
              </a:rPr>
              <a:t>, τα οποία διαφέρουν κυρίως ως προς τη θερμική τους συμπεριφορά. Στην ΜΕΧ τα θερμοπλαστικά αποτελούν τα πιο συχνά </a:t>
            </a:r>
            <a:r>
              <a:rPr lang="el-GR" dirty="0" err="1">
                <a:solidFill>
                  <a:srgbClr val="262626"/>
                </a:solidFill>
                <a:latin typeface="Muli" panose="02000503000000000000" pitchFamily="2" charset="0"/>
              </a:rPr>
              <a:t>απαντώμενα</a:t>
            </a:r>
            <a:r>
              <a:rPr lang="el-GR" dirty="0">
                <a:solidFill>
                  <a:srgbClr val="262626"/>
                </a:solidFill>
                <a:latin typeface="Muli" panose="02000503000000000000" pitchFamily="2" charset="0"/>
              </a:rPr>
              <a:t> υλικά.</a:t>
            </a:r>
            <a:endParaRPr lang="en-US" dirty="0">
              <a:solidFill>
                <a:srgbClr val="262626"/>
              </a:solidFill>
              <a:latin typeface="Muli" panose="02000503000000000000" pitchFamily="2" charset="0"/>
            </a:endParaRPr>
          </a:p>
        </p:txBody>
      </p:sp>
      <p:sp>
        <p:nvSpPr>
          <p:cNvPr id="1141" name="Google Shape;1141;p49"/>
          <p:cNvSpPr txBox="1">
            <a:spLocks noGrp="1"/>
          </p:cNvSpPr>
          <p:nvPr>
            <p:ph type="subTitle" idx="2"/>
          </p:nvPr>
        </p:nvSpPr>
        <p:spPr>
          <a:xfrm>
            <a:off x="3491880" y="3108450"/>
            <a:ext cx="2663287" cy="1028700"/>
          </a:xfrm>
          <a:prstGeom prst="rect">
            <a:avLst/>
          </a:prstGeom>
        </p:spPr>
        <p:txBody>
          <a:bodyPr spcFirstLastPara="1" wrap="square" lIns="91425" tIns="91425" rIns="91425" bIns="91425" anchor="t" anchorCtr="0">
            <a:noAutofit/>
          </a:bodyPr>
          <a:lstStyle/>
          <a:p>
            <a:pPr marL="92075" indent="0"/>
            <a:r>
              <a:rPr lang="el-GR" dirty="0">
                <a:solidFill>
                  <a:srgbClr val="262626"/>
                </a:solidFill>
                <a:latin typeface="Muli" panose="02000503000000000000" pitchFamily="2" charset="0"/>
              </a:rPr>
              <a:t>Τα θερμοπλαστικά δύνανται να λιώσουν και να στερεοποιηθούν επανειλημμένα, διατηρώντας σε ικανοποιητικό βαθμό τις ιδιότητές τους.</a:t>
            </a:r>
            <a:endParaRPr lang="en-US" dirty="0">
              <a:solidFill>
                <a:srgbClr val="262626"/>
              </a:solidFill>
              <a:latin typeface="Muli" panose="02000503000000000000" pitchFamily="2" charset="0"/>
            </a:endParaRPr>
          </a:p>
        </p:txBody>
      </p:sp>
      <p:sp>
        <p:nvSpPr>
          <p:cNvPr id="1142" name="Google Shape;1142;p49"/>
          <p:cNvSpPr txBox="1">
            <a:spLocks noGrp="1"/>
          </p:cNvSpPr>
          <p:nvPr>
            <p:ph type="subTitle" idx="3"/>
          </p:nvPr>
        </p:nvSpPr>
        <p:spPr>
          <a:xfrm>
            <a:off x="5949395" y="3071797"/>
            <a:ext cx="2991405" cy="1028700"/>
          </a:xfrm>
          <a:prstGeom prst="rect">
            <a:avLst/>
          </a:prstGeom>
        </p:spPr>
        <p:txBody>
          <a:bodyPr spcFirstLastPara="1" wrap="square" lIns="91425" tIns="91425" rIns="91425" bIns="91425" anchor="t" anchorCtr="0">
            <a:noAutofit/>
          </a:bodyPr>
          <a:lstStyle/>
          <a:p>
            <a:pPr marL="92075" indent="0"/>
            <a:r>
              <a:rPr lang="el-GR" dirty="0">
                <a:solidFill>
                  <a:srgbClr val="262626"/>
                </a:solidFill>
                <a:latin typeface="Muli" panose="02000503000000000000" pitchFamily="2" charset="0"/>
              </a:rPr>
              <a:t>Στα κοινά προϊόντα κατασκευασμένα από θερμοπλαστικά συγκαταλέγονται: πλαστικά μπουκάλια, τουβλάκια LEGO και συσκευασίες τροφίμων.</a:t>
            </a:r>
            <a:endParaRPr lang="en-US" dirty="0">
              <a:solidFill>
                <a:srgbClr val="262626"/>
              </a:solidFill>
              <a:latin typeface="Muli" panose="02000503000000000000" pitchFamily="2" charset="0"/>
            </a:endParaRPr>
          </a:p>
        </p:txBody>
      </p:sp>
      <p:sp>
        <p:nvSpPr>
          <p:cNvPr id="1159" name="Google Shape;1159;p49"/>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p>
            <a:pPr marL="0" lvl="0" indent="0"/>
            <a:r>
              <a:rPr lang="el-GR" dirty="0"/>
              <a:t>Κατηγορίες</a:t>
            </a:r>
            <a:endParaRPr dirty="0"/>
          </a:p>
        </p:txBody>
      </p:sp>
      <p:sp>
        <p:nvSpPr>
          <p:cNvPr id="1160" name="Google Shape;1160;p49"/>
          <p:cNvSpPr txBox="1">
            <a:spLocks noGrp="1"/>
          </p:cNvSpPr>
          <p:nvPr>
            <p:ph type="subTitle" idx="5"/>
          </p:nvPr>
        </p:nvSpPr>
        <p:spPr>
          <a:xfrm>
            <a:off x="3491906" y="2773868"/>
            <a:ext cx="2446200" cy="369000"/>
          </a:xfrm>
          <a:prstGeom prst="rect">
            <a:avLst/>
          </a:prstGeom>
        </p:spPr>
        <p:txBody>
          <a:bodyPr spcFirstLastPara="1" wrap="square" lIns="91425" tIns="91425" rIns="91425" bIns="91425" anchor="t" anchorCtr="0">
            <a:noAutofit/>
          </a:bodyPr>
          <a:lstStyle/>
          <a:p>
            <a:pPr marL="0" lvl="0" indent="0"/>
            <a:r>
              <a:rPr lang="el-GR" dirty="0"/>
              <a:t>Ιδιότητες</a:t>
            </a:r>
            <a:endParaRPr dirty="0"/>
          </a:p>
        </p:txBody>
      </p:sp>
      <p:sp>
        <p:nvSpPr>
          <p:cNvPr id="1161" name="Google Shape;1161;p49"/>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p>
            <a:pPr marL="0" lvl="0" indent="0"/>
            <a:r>
              <a:rPr lang="el-GR" dirty="0"/>
              <a:t>Προϊόντα</a:t>
            </a:r>
            <a:endParaRPr dirty="0"/>
          </a:p>
        </p:txBody>
      </p:sp>
      <p:sp>
        <p:nvSpPr>
          <p:cNvPr id="28" name="Google Shape;13392;p87">
            <a:extLst>
              <a:ext uri="{FF2B5EF4-FFF2-40B4-BE49-F238E27FC236}">
                <a16:creationId xmlns:a16="http://schemas.microsoft.com/office/drawing/2014/main" id="{63CBC208-BF7E-4459-B43F-FCD9A036F5A1}"/>
              </a:ext>
            </a:extLst>
          </p:cNvPr>
          <p:cNvSpPr/>
          <p:nvPr/>
        </p:nvSpPr>
        <p:spPr>
          <a:xfrm>
            <a:off x="1667171" y="1926984"/>
            <a:ext cx="348542" cy="345740"/>
          </a:xfrm>
          <a:custGeom>
            <a:avLst/>
            <a:gdLst/>
            <a:ahLst/>
            <a:cxnLst/>
            <a:rect l="l" t="t" r="r" b="b"/>
            <a:pathLst>
              <a:path w="11816" h="11721" extrusionOk="0">
                <a:moveTo>
                  <a:pt x="2395" y="631"/>
                </a:moveTo>
                <a:cubicBezTo>
                  <a:pt x="2584" y="631"/>
                  <a:pt x="2742" y="789"/>
                  <a:pt x="2742" y="978"/>
                </a:cubicBezTo>
                <a:cubicBezTo>
                  <a:pt x="2742" y="1167"/>
                  <a:pt x="2584" y="1324"/>
                  <a:pt x="2395" y="1324"/>
                </a:cubicBezTo>
                <a:lnTo>
                  <a:pt x="1009" y="1324"/>
                </a:lnTo>
                <a:cubicBezTo>
                  <a:pt x="820" y="1324"/>
                  <a:pt x="663" y="1167"/>
                  <a:pt x="663" y="978"/>
                </a:cubicBezTo>
                <a:cubicBezTo>
                  <a:pt x="663" y="789"/>
                  <a:pt x="820" y="631"/>
                  <a:pt x="1009" y="631"/>
                </a:cubicBezTo>
                <a:close/>
                <a:moveTo>
                  <a:pt x="6554" y="631"/>
                </a:moveTo>
                <a:cubicBezTo>
                  <a:pt x="6774" y="631"/>
                  <a:pt x="6932" y="789"/>
                  <a:pt x="6932" y="978"/>
                </a:cubicBezTo>
                <a:cubicBezTo>
                  <a:pt x="6932" y="1167"/>
                  <a:pt x="6774" y="1324"/>
                  <a:pt x="6554" y="1324"/>
                </a:cubicBezTo>
                <a:lnTo>
                  <a:pt x="5199" y="1324"/>
                </a:lnTo>
                <a:cubicBezTo>
                  <a:pt x="4979" y="1324"/>
                  <a:pt x="4821" y="1167"/>
                  <a:pt x="4821" y="978"/>
                </a:cubicBezTo>
                <a:cubicBezTo>
                  <a:pt x="4821" y="789"/>
                  <a:pt x="4979" y="631"/>
                  <a:pt x="5199" y="631"/>
                </a:cubicBezTo>
                <a:close/>
                <a:moveTo>
                  <a:pt x="10776" y="631"/>
                </a:moveTo>
                <a:cubicBezTo>
                  <a:pt x="10965" y="631"/>
                  <a:pt x="11122" y="789"/>
                  <a:pt x="11122" y="978"/>
                </a:cubicBezTo>
                <a:cubicBezTo>
                  <a:pt x="11122" y="1167"/>
                  <a:pt x="10965" y="1324"/>
                  <a:pt x="10776" y="1324"/>
                </a:cubicBezTo>
                <a:lnTo>
                  <a:pt x="9389" y="1324"/>
                </a:lnTo>
                <a:cubicBezTo>
                  <a:pt x="9200" y="1324"/>
                  <a:pt x="9043" y="1167"/>
                  <a:pt x="9043" y="978"/>
                </a:cubicBezTo>
                <a:cubicBezTo>
                  <a:pt x="9043" y="789"/>
                  <a:pt x="9200" y="631"/>
                  <a:pt x="9389" y="631"/>
                </a:cubicBezTo>
                <a:close/>
                <a:moveTo>
                  <a:pt x="7279" y="4790"/>
                </a:moveTo>
                <a:cubicBezTo>
                  <a:pt x="7468" y="4790"/>
                  <a:pt x="7625" y="4947"/>
                  <a:pt x="7625" y="5136"/>
                </a:cubicBezTo>
                <a:lnTo>
                  <a:pt x="7625" y="6554"/>
                </a:lnTo>
                <a:cubicBezTo>
                  <a:pt x="7625" y="6775"/>
                  <a:pt x="7468" y="6932"/>
                  <a:pt x="7279" y="6932"/>
                </a:cubicBezTo>
                <a:lnTo>
                  <a:pt x="4506" y="6932"/>
                </a:lnTo>
                <a:cubicBezTo>
                  <a:pt x="4317" y="6932"/>
                  <a:pt x="4160" y="6775"/>
                  <a:pt x="4160" y="6554"/>
                </a:cubicBezTo>
                <a:lnTo>
                  <a:pt x="4160" y="5136"/>
                </a:lnTo>
                <a:cubicBezTo>
                  <a:pt x="4160" y="4947"/>
                  <a:pt x="4317" y="4790"/>
                  <a:pt x="4506" y="4790"/>
                </a:cubicBezTo>
                <a:close/>
                <a:moveTo>
                  <a:pt x="2395" y="10398"/>
                </a:moveTo>
                <a:cubicBezTo>
                  <a:pt x="2584" y="10398"/>
                  <a:pt x="2742" y="10555"/>
                  <a:pt x="2742" y="10744"/>
                </a:cubicBezTo>
                <a:cubicBezTo>
                  <a:pt x="2742" y="10933"/>
                  <a:pt x="2584" y="11091"/>
                  <a:pt x="2395" y="11091"/>
                </a:cubicBezTo>
                <a:lnTo>
                  <a:pt x="1009" y="11091"/>
                </a:lnTo>
                <a:cubicBezTo>
                  <a:pt x="820" y="11091"/>
                  <a:pt x="663" y="10933"/>
                  <a:pt x="663" y="10744"/>
                </a:cubicBezTo>
                <a:cubicBezTo>
                  <a:pt x="663" y="10555"/>
                  <a:pt x="820" y="10398"/>
                  <a:pt x="1009" y="10398"/>
                </a:cubicBezTo>
                <a:close/>
                <a:moveTo>
                  <a:pt x="6585" y="10398"/>
                </a:moveTo>
                <a:cubicBezTo>
                  <a:pt x="6806" y="10398"/>
                  <a:pt x="6964" y="10555"/>
                  <a:pt x="6964" y="10744"/>
                </a:cubicBezTo>
                <a:cubicBezTo>
                  <a:pt x="6964" y="10933"/>
                  <a:pt x="6806" y="11091"/>
                  <a:pt x="6585" y="11091"/>
                </a:cubicBezTo>
                <a:lnTo>
                  <a:pt x="5231" y="11091"/>
                </a:lnTo>
                <a:cubicBezTo>
                  <a:pt x="5010" y="11091"/>
                  <a:pt x="4853" y="10933"/>
                  <a:pt x="4853" y="10744"/>
                </a:cubicBezTo>
                <a:cubicBezTo>
                  <a:pt x="4853" y="10555"/>
                  <a:pt x="5010" y="10398"/>
                  <a:pt x="5231" y="10398"/>
                </a:cubicBezTo>
                <a:close/>
                <a:moveTo>
                  <a:pt x="10776" y="10398"/>
                </a:moveTo>
                <a:cubicBezTo>
                  <a:pt x="10965" y="10398"/>
                  <a:pt x="11122" y="10555"/>
                  <a:pt x="11122" y="10744"/>
                </a:cubicBezTo>
                <a:cubicBezTo>
                  <a:pt x="11122" y="10933"/>
                  <a:pt x="10965" y="11091"/>
                  <a:pt x="10776" y="11091"/>
                </a:cubicBezTo>
                <a:lnTo>
                  <a:pt x="9389" y="11091"/>
                </a:lnTo>
                <a:cubicBezTo>
                  <a:pt x="9200" y="11091"/>
                  <a:pt x="9043" y="10933"/>
                  <a:pt x="9043" y="10744"/>
                </a:cubicBezTo>
                <a:cubicBezTo>
                  <a:pt x="9043" y="10555"/>
                  <a:pt x="9200" y="10398"/>
                  <a:pt x="9389" y="10398"/>
                </a:cubicBezTo>
                <a:close/>
                <a:moveTo>
                  <a:pt x="1009" y="1"/>
                </a:moveTo>
                <a:cubicBezTo>
                  <a:pt x="410" y="1"/>
                  <a:pt x="1" y="474"/>
                  <a:pt x="1" y="1009"/>
                </a:cubicBezTo>
                <a:cubicBezTo>
                  <a:pt x="1" y="1608"/>
                  <a:pt x="473" y="2049"/>
                  <a:pt x="1009" y="2049"/>
                </a:cubicBezTo>
                <a:lnTo>
                  <a:pt x="1356" y="2049"/>
                </a:lnTo>
                <a:lnTo>
                  <a:pt x="1356" y="2395"/>
                </a:lnTo>
                <a:cubicBezTo>
                  <a:pt x="1356" y="2994"/>
                  <a:pt x="1828" y="3403"/>
                  <a:pt x="2395" y="3403"/>
                </a:cubicBezTo>
                <a:lnTo>
                  <a:pt x="5546" y="3403"/>
                </a:lnTo>
                <a:lnTo>
                  <a:pt x="5546" y="4128"/>
                </a:lnTo>
                <a:lnTo>
                  <a:pt x="4506" y="4128"/>
                </a:lnTo>
                <a:cubicBezTo>
                  <a:pt x="3939" y="4128"/>
                  <a:pt x="3466" y="4601"/>
                  <a:pt x="3466" y="5136"/>
                </a:cubicBezTo>
                <a:lnTo>
                  <a:pt x="3466" y="6554"/>
                </a:lnTo>
                <a:cubicBezTo>
                  <a:pt x="3466" y="7153"/>
                  <a:pt x="3939" y="7594"/>
                  <a:pt x="4506" y="7594"/>
                </a:cubicBezTo>
                <a:lnTo>
                  <a:pt x="5546" y="7594"/>
                </a:lnTo>
                <a:lnTo>
                  <a:pt x="5546" y="8287"/>
                </a:lnTo>
                <a:lnTo>
                  <a:pt x="2395" y="8287"/>
                </a:lnTo>
                <a:cubicBezTo>
                  <a:pt x="1797" y="8287"/>
                  <a:pt x="1356" y="8759"/>
                  <a:pt x="1356" y="9326"/>
                </a:cubicBezTo>
                <a:lnTo>
                  <a:pt x="1356" y="9673"/>
                </a:lnTo>
                <a:lnTo>
                  <a:pt x="1009" y="9673"/>
                </a:lnTo>
                <a:cubicBezTo>
                  <a:pt x="410" y="9673"/>
                  <a:pt x="1" y="10146"/>
                  <a:pt x="1" y="10713"/>
                </a:cubicBezTo>
                <a:cubicBezTo>
                  <a:pt x="1" y="11280"/>
                  <a:pt x="473" y="11721"/>
                  <a:pt x="1009" y="11721"/>
                </a:cubicBezTo>
                <a:lnTo>
                  <a:pt x="2395" y="11721"/>
                </a:lnTo>
                <a:cubicBezTo>
                  <a:pt x="2994" y="11721"/>
                  <a:pt x="3403" y="11248"/>
                  <a:pt x="3403" y="10713"/>
                </a:cubicBezTo>
                <a:cubicBezTo>
                  <a:pt x="3403" y="10114"/>
                  <a:pt x="2931" y="9673"/>
                  <a:pt x="2395" y="9673"/>
                </a:cubicBezTo>
                <a:lnTo>
                  <a:pt x="2049" y="9673"/>
                </a:lnTo>
                <a:lnTo>
                  <a:pt x="2049" y="9326"/>
                </a:lnTo>
                <a:cubicBezTo>
                  <a:pt x="2049" y="9137"/>
                  <a:pt x="2206" y="8980"/>
                  <a:pt x="2395" y="8980"/>
                </a:cubicBezTo>
                <a:lnTo>
                  <a:pt x="5546" y="8980"/>
                </a:lnTo>
                <a:lnTo>
                  <a:pt x="5546" y="9673"/>
                </a:lnTo>
                <a:lnTo>
                  <a:pt x="5199" y="9673"/>
                </a:lnTo>
                <a:cubicBezTo>
                  <a:pt x="4601" y="9673"/>
                  <a:pt x="4160" y="10146"/>
                  <a:pt x="4160" y="10713"/>
                </a:cubicBezTo>
                <a:cubicBezTo>
                  <a:pt x="4160" y="11280"/>
                  <a:pt x="4632" y="11721"/>
                  <a:pt x="5199" y="11721"/>
                </a:cubicBezTo>
                <a:lnTo>
                  <a:pt x="6554" y="11721"/>
                </a:lnTo>
                <a:cubicBezTo>
                  <a:pt x="7153" y="11721"/>
                  <a:pt x="7594" y="11248"/>
                  <a:pt x="7594" y="10713"/>
                </a:cubicBezTo>
                <a:cubicBezTo>
                  <a:pt x="7594" y="10114"/>
                  <a:pt x="7121" y="9673"/>
                  <a:pt x="6554" y="9673"/>
                </a:cubicBezTo>
                <a:lnTo>
                  <a:pt x="6207" y="9673"/>
                </a:lnTo>
                <a:lnTo>
                  <a:pt x="6207" y="8980"/>
                </a:lnTo>
                <a:lnTo>
                  <a:pt x="9358" y="8980"/>
                </a:lnTo>
                <a:cubicBezTo>
                  <a:pt x="9547" y="8980"/>
                  <a:pt x="9704" y="9137"/>
                  <a:pt x="9704" y="9326"/>
                </a:cubicBezTo>
                <a:lnTo>
                  <a:pt x="9704" y="9673"/>
                </a:lnTo>
                <a:lnTo>
                  <a:pt x="9358" y="9673"/>
                </a:lnTo>
                <a:cubicBezTo>
                  <a:pt x="8759" y="9673"/>
                  <a:pt x="8350" y="10146"/>
                  <a:pt x="8350" y="10713"/>
                </a:cubicBezTo>
                <a:cubicBezTo>
                  <a:pt x="8350" y="11280"/>
                  <a:pt x="8791" y="11721"/>
                  <a:pt x="9358" y="11721"/>
                </a:cubicBezTo>
                <a:lnTo>
                  <a:pt x="10744" y="11721"/>
                </a:lnTo>
                <a:cubicBezTo>
                  <a:pt x="11311" y="11721"/>
                  <a:pt x="11752" y="11248"/>
                  <a:pt x="11752" y="10713"/>
                </a:cubicBezTo>
                <a:cubicBezTo>
                  <a:pt x="11752" y="10114"/>
                  <a:pt x="11280" y="9673"/>
                  <a:pt x="10744" y="9673"/>
                </a:cubicBezTo>
                <a:lnTo>
                  <a:pt x="10366" y="9673"/>
                </a:lnTo>
                <a:lnTo>
                  <a:pt x="10366" y="9326"/>
                </a:lnTo>
                <a:cubicBezTo>
                  <a:pt x="10366" y="8728"/>
                  <a:pt x="9925" y="8287"/>
                  <a:pt x="9358" y="8287"/>
                </a:cubicBezTo>
                <a:lnTo>
                  <a:pt x="6207" y="8287"/>
                </a:lnTo>
                <a:lnTo>
                  <a:pt x="6207" y="7594"/>
                </a:lnTo>
                <a:lnTo>
                  <a:pt x="7216" y="7594"/>
                </a:lnTo>
                <a:cubicBezTo>
                  <a:pt x="7814" y="7594"/>
                  <a:pt x="8287" y="7121"/>
                  <a:pt x="8287" y="6554"/>
                </a:cubicBezTo>
                <a:lnTo>
                  <a:pt x="8287" y="5136"/>
                </a:lnTo>
                <a:cubicBezTo>
                  <a:pt x="8287" y="4569"/>
                  <a:pt x="7814" y="4128"/>
                  <a:pt x="7216" y="4128"/>
                </a:cubicBezTo>
                <a:lnTo>
                  <a:pt x="6207" y="4128"/>
                </a:lnTo>
                <a:lnTo>
                  <a:pt x="6207" y="3403"/>
                </a:lnTo>
                <a:lnTo>
                  <a:pt x="9389" y="3403"/>
                </a:lnTo>
                <a:cubicBezTo>
                  <a:pt x="9988" y="3403"/>
                  <a:pt x="10429" y="2931"/>
                  <a:pt x="10429" y="2395"/>
                </a:cubicBezTo>
                <a:lnTo>
                  <a:pt x="10429" y="2049"/>
                </a:lnTo>
                <a:lnTo>
                  <a:pt x="10776" y="2049"/>
                </a:lnTo>
                <a:cubicBezTo>
                  <a:pt x="11374" y="2049"/>
                  <a:pt x="11815" y="1576"/>
                  <a:pt x="11815" y="1009"/>
                </a:cubicBezTo>
                <a:cubicBezTo>
                  <a:pt x="11815" y="411"/>
                  <a:pt x="11343" y="1"/>
                  <a:pt x="10776" y="1"/>
                </a:cubicBezTo>
                <a:lnTo>
                  <a:pt x="9389" y="1"/>
                </a:lnTo>
                <a:cubicBezTo>
                  <a:pt x="8822" y="1"/>
                  <a:pt x="8381" y="474"/>
                  <a:pt x="8381" y="1009"/>
                </a:cubicBezTo>
                <a:cubicBezTo>
                  <a:pt x="8381" y="1608"/>
                  <a:pt x="8854" y="2049"/>
                  <a:pt x="9389" y="2049"/>
                </a:cubicBezTo>
                <a:lnTo>
                  <a:pt x="9767" y="2049"/>
                </a:lnTo>
                <a:lnTo>
                  <a:pt x="9767" y="2395"/>
                </a:lnTo>
                <a:cubicBezTo>
                  <a:pt x="9767" y="2584"/>
                  <a:pt x="9610" y="2742"/>
                  <a:pt x="9389" y="2742"/>
                </a:cubicBezTo>
                <a:lnTo>
                  <a:pt x="6239" y="2742"/>
                </a:lnTo>
                <a:lnTo>
                  <a:pt x="6239" y="2049"/>
                </a:lnTo>
                <a:lnTo>
                  <a:pt x="6617" y="2049"/>
                </a:lnTo>
                <a:cubicBezTo>
                  <a:pt x="7184" y="2049"/>
                  <a:pt x="7625" y="1576"/>
                  <a:pt x="7625" y="1009"/>
                </a:cubicBezTo>
                <a:cubicBezTo>
                  <a:pt x="7625" y="411"/>
                  <a:pt x="7153" y="1"/>
                  <a:pt x="6617" y="1"/>
                </a:cubicBezTo>
                <a:lnTo>
                  <a:pt x="5231" y="1"/>
                </a:lnTo>
                <a:cubicBezTo>
                  <a:pt x="4632" y="1"/>
                  <a:pt x="4191" y="474"/>
                  <a:pt x="4191" y="1009"/>
                </a:cubicBezTo>
                <a:cubicBezTo>
                  <a:pt x="4191" y="1608"/>
                  <a:pt x="4664" y="2049"/>
                  <a:pt x="5231" y="2049"/>
                </a:cubicBezTo>
                <a:lnTo>
                  <a:pt x="5577" y="2049"/>
                </a:lnTo>
                <a:lnTo>
                  <a:pt x="5577" y="2742"/>
                </a:lnTo>
                <a:lnTo>
                  <a:pt x="2427" y="2742"/>
                </a:lnTo>
                <a:cubicBezTo>
                  <a:pt x="2238" y="2742"/>
                  <a:pt x="2080" y="2584"/>
                  <a:pt x="2080" y="2395"/>
                </a:cubicBezTo>
                <a:lnTo>
                  <a:pt x="2080" y="2049"/>
                </a:lnTo>
                <a:lnTo>
                  <a:pt x="2427" y="2049"/>
                </a:lnTo>
                <a:cubicBezTo>
                  <a:pt x="3025" y="2049"/>
                  <a:pt x="3466" y="1576"/>
                  <a:pt x="3466" y="1009"/>
                </a:cubicBezTo>
                <a:cubicBezTo>
                  <a:pt x="3466" y="411"/>
                  <a:pt x="2994" y="1"/>
                  <a:pt x="2427" y="1"/>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4500;p91">
            <a:extLst>
              <a:ext uri="{FF2B5EF4-FFF2-40B4-BE49-F238E27FC236}">
                <a16:creationId xmlns:a16="http://schemas.microsoft.com/office/drawing/2014/main" id="{41A6D7AE-6157-4B8A-B2C2-D2A4C23C3D40}"/>
              </a:ext>
            </a:extLst>
          </p:cNvPr>
          <p:cNvGrpSpPr/>
          <p:nvPr/>
        </p:nvGrpSpPr>
        <p:grpSpPr>
          <a:xfrm>
            <a:off x="4497513" y="1873897"/>
            <a:ext cx="414840" cy="420832"/>
            <a:chOff x="-2777700" y="2049775"/>
            <a:chExt cx="287325" cy="291475"/>
          </a:xfrm>
          <a:solidFill>
            <a:srgbClr val="FF7414"/>
          </a:solidFill>
        </p:grpSpPr>
        <p:sp>
          <p:nvSpPr>
            <p:cNvPr id="30" name="Google Shape;14501;p91">
              <a:extLst>
                <a:ext uri="{FF2B5EF4-FFF2-40B4-BE49-F238E27FC236}">
                  <a16:creationId xmlns:a16="http://schemas.microsoft.com/office/drawing/2014/main" id="{ED2F1011-3F44-43D5-8CCF-C13597FD979E}"/>
                </a:ext>
              </a:extLst>
            </p:cNvPr>
            <p:cNvSpPr/>
            <p:nvPr/>
          </p:nvSpPr>
          <p:spPr>
            <a:xfrm>
              <a:off x="-2777700" y="2049775"/>
              <a:ext cx="287325" cy="291475"/>
            </a:xfrm>
            <a:custGeom>
              <a:avLst/>
              <a:gdLst/>
              <a:ahLst/>
              <a:cxnLst/>
              <a:rect l="l" t="t" r="r" b="b"/>
              <a:pathLst>
                <a:path w="11493" h="11659" extrusionOk="0">
                  <a:moveTo>
                    <a:pt x="7121" y="662"/>
                  </a:moveTo>
                  <a:cubicBezTo>
                    <a:pt x="7341" y="662"/>
                    <a:pt x="7499" y="820"/>
                    <a:pt x="7499" y="1040"/>
                  </a:cubicBezTo>
                  <a:cubicBezTo>
                    <a:pt x="7499" y="1230"/>
                    <a:pt x="7341" y="1387"/>
                    <a:pt x="7121" y="1387"/>
                  </a:cubicBezTo>
                  <a:lnTo>
                    <a:pt x="4380" y="1387"/>
                  </a:lnTo>
                  <a:cubicBezTo>
                    <a:pt x="4191" y="1387"/>
                    <a:pt x="4033" y="1230"/>
                    <a:pt x="4033" y="1040"/>
                  </a:cubicBezTo>
                  <a:cubicBezTo>
                    <a:pt x="4033" y="820"/>
                    <a:pt x="4191" y="662"/>
                    <a:pt x="4380" y="662"/>
                  </a:cubicBezTo>
                  <a:close/>
                  <a:moveTo>
                    <a:pt x="6774" y="2049"/>
                  </a:moveTo>
                  <a:lnTo>
                    <a:pt x="6774" y="4285"/>
                  </a:lnTo>
                  <a:cubicBezTo>
                    <a:pt x="6774" y="4412"/>
                    <a:pt x="6774" y="4443"/>
                    <a:pt x="7499" y="5514"/>
                  </a:cubicBezTo>
                  <a:lnTo>
                    <a:pt x="3970" y="5514"/>
                  </a:lnTo>
                  <a:cubicBezTo>
                    <a:pt x="4758" y="4412"/>
                    <a:pt x="4726" y="4443"/>
                    <a:pt x="4726" y="4348"/>
                  </a:cubicBezTo>
                  <a:lnTo>
                    <a:pt x="4726" y="2049"/>
                  </a:lnTo>
                  <a:close/>
                  <a:moveTo>
                    <a:pt x="8003" y="6176"/>
                  </a:moveTo>
                  <a:cubicBezTo>
                    <a:pt x="8696" y="7215"/>
                    <a:pt x="9578" y="8507"/>
                    <a:pt x="10177" y="9389"/>
                  </a:cubicBezTo>
                  <a:cubicBezTo>
                    <a:pt x="10649" y="10082"/>
                    <a:pt x="10177" y="10996"/>
                    <a:pt x="9294" y="10996"/>
                  </a:cubicBezTo>
                  <a:lnTo>
                    <a:pt x="2206" y="10996"/>
                  </a:lnTo>
                  <a:cubicBezTo>
                    <a:pt x="1387" y="10996"/>
                    <a:pt x="914" y="10051"/>
                    <a:pt x="1387" y="9389"/>
                  </a:cubicBezTo>
                  <a:cubicBezTo>
                    <a:pt x="1859" y="8665"/>
                    <a:pt x="2804" y="7341"/>
                    <a:pt x="3561" y="6176"/>
                  </a:cubicBezTo>
                  <a:close/>
                  <a:moveTo>
                    <a:pt x="4380" y="1"/>
                  </a:moveTo>
                  <a:cubicBezTo>
                    <a:pt x="3813" y="1"/>
                    <a:pt x="3340" y="473"/>
                    <a:pt x="3340" y="1040"/>
                  </a:cubicBezTo>
                  <a:cubicBezTo>
                    <a:pt x="3340" y="1513"/>
                    <a:pt x="3655" y="1860"/>
                    <a:pt x="4065" y="2017"/>
                  </a:cubicBezTo>
                  <a:lnTo>
                    <a:pt x="4065" y="4222"/>
                  </a:lnTo>
                  <a:cubicBezTo>
                    <a:pt x="3718" y="4790"/>
                    <a:pt x="1198" y="8413"/>
                    <a:pt x="788" y="8980"/>
                  </a:cubicBezTo>
                  <a:cubicBezTo>
                    <a:pt x="1" y="10114"/>
                    <a:pt x="820" y="11658"/>
                    <a:pt x="2206" y="11658"/>
                  </a:cubicBezTo>
                  <a:lnTo>
                    <a:pt x="9294" y="11658"/>
                  </a:lnTo>
                  <a:cubicBezTo>
                    <a:pt x="9308" y="11658"/>
                    <a:pt x="9322" y="11658"/>
                    <a:pt x="9335" y="11658"/>
                  </a:cubicBezTo>
                  <a:cubicBezTo>
                    <a:pt x="10697" y="11658"/>
                    <a:pt x="11492" y="10103"/>
                    <a:pt x="10712" y="9011"/>
                  </a:cubicBezTo>
                  <a:cubicBezTo>
                    <a:pt x="10271" y="8444"/>
                    <a:pt x="7845" y="4853"/>
                    <a:pt x="7499" y="4254"/>
                  </a:cubicBezTo>
                  <a:lnTo>
                    <a:pt x="7499" y="1986"/>
                  </a:lnTo>
                  <a:cubicBezTo>
                    <a:pt x="7877" y="1828"/>
                    <a:pt x="8160" y="1450"/>
                    <a:pt x="8160" y="1040"/>
                  </a:cubicBezTo>
                  <a:cubicBezTo>
                    <a:pt x="8160" y="473"/>
                    <a:pt x="7688" y="1"/>
                    <a:pt x="7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502;p91">
              <a:extLst>
                <a:ext uri="{FF2B5EF4-FFF2-40B4-BE49-F238E27FC236}">
                  <a16:creationId xmlns:a16="http://schemas.microsoft.com/office/drawing/2014/main" id="{FE2B7340-184C-4425-AE14-BB5A3E132200}"/>
                </a:ext>
              </a:extLst>
            </p:cNvPr>
            <p:cNvSpPr/>
            <p:nvPr/>
          </p:nvSpPr>
          <p:spPr>
            <a:xfrm>
              <a:off x="-2694200" y="2221475"/>
              <a:ext cx="69325" cy="68550"/>
            </a:xfrm>
            <a:custGeom>
              <a:avLst/>
              <a:gdLst/>
              <a:ahLst/>
              <a:cxnLst/>
              <a:rect l="l" t="t" r="r" b="b"/>
              <a:pathLst>
                <a:path w="2773" h="2742" extrusionOk="0">
                  <a:moveTo>
                    <a:pt x="1386" y="694"/>
                  </a:moveTo>
                  <a:cubicBezTo>
                    <a:pt x="1733" y="694"/>
                    <a:pt x="2048" y="1009"/>
                    <a:pt x="2048" y="1356"/>
                  </a:cubicBezTo>
                  <a:cubicBezTo>
                    <a:pt x="2048" y="1765"/>
                    <a:pt x="1764" y="2049"/>
                    <a:pt x="1386" y="2049"/>
                  </a:cubicBezTo>
                  <a:cubicBezTo>
                    <a:pt x="1008" y="2049"/>
                    <a:pt x="725" y="1702"/>
                    <a:pt x="725" y="1356"/>
                  </a:cubicBezTo>
                  <a:cubicBezTo>
                    <a:pt x="725" y="978"/>
                    <a:pt x="1040" y="694"/>
                    <a:pt x="1386" y="694"/>
                  </a:cubicBezTo>
                  <a:close/>
                  <a:moveTo>
                    <a:pt x="1386" y="1"/>
                  </a:moveTo>
                  <a:cubicBezTo>
                    <a:pt x="630" y="1"/>
                    <a:pt x="0" y="631"/>
                    <a:pt x="0" y="1356"/>
                  </a:cubicBezTo>
                  <a:cubicBezTo>
                    <a:pt x="0" y="2112"/>
                    <a:pt x="630" y="2742"/>
                    <a:pt x="1386" y="2742"/>
                  </a:cubicBezTo>
                  <a:cubicBezTo>
                    <a:pt x="2142" y="2742"/>
                    <a:pt x="2772" y="2112"/>
                    <a:pt x="2772" y="1356"/>
                  </a:cubicBezTo>
                  <a:cubicBezTo>
                    <a:pt x="2772" y="631"/>
                    <a:pt x="2142" y="1"/>
                    <a:pt x="13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503;p91">
              <a:extLst>
                <a:ext uri="{FF2B5EF4-FFF2-40B4-BE49-F238E27FC236}">
                  <a16:creationId xmlns:a16="http://schemas.microsoft.com/office/drawing/2014/main" id="{27E474B7-7E8E-4656-9738-59B43D36B8C5}"/>
                </a:ext>
              </a:extLst>
            </p:cNvPr>
            <p:cNvSpPr/>
            <p:nvPr/>
          </p:nvSpPr>
          <p:spPr>
            <a:xfrm>
              <a:off x="-2608350" y="2255350"/>
              <a:ext cx="51200" cy="51225"/>
            </a:xfrm>
            <a:custGeom>
              <a:avLst/>
              <a:gdLst/>
              <a:ahLst/>
              <a:cxnLst/>
              <a:rect l="l" t="t" r="r" b="b"/>
              <a:pathLst>
                <a:path w="2048" h="2049" extrusionOk="0">
                  <a:moveTo>
                    <a:pt x="1040" y="694"/>
                  </a:moveTo>
                  <a:cubicBezTo>
                    <a:pt x="1229" y="694"/>
                    <a:pt x="1386" y="851"/>
                    <a:pt x="1386" y="1040"/>
                  </a:cubicBezTo>
                  <a:cubicBezTo>
                    <a:pt x="1386" y="1229"/>
                    <a:pt x="1229" y="1387"/>
                    <a:pt x="1040" y="1387"/>
                  </a:cubicBezTo>
                  <a:cubicBezTo>
                    <a:pt x="819" y="1387"/>
                    <a:pt x="693" y="1229"/>
                    <a:pt x="693" y="1040"/>
                  </a:cubicBezTo>
                  <a:cubicBezTo>
                    <a:pt x="693" y="851"/>
                    <a:pt x="819" y="694"/>
                    <a:pt x="1040" y="694"/>
                  </a:cubicBezTo>
                  <a:close/>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2842;p85">
            <a:extLst>
              <a:ext uri="{FF2B5EF4-FFF2-40B4-BE49-F238E27FC236}">
                <a16:creationId xmlns:a16="http://schemas.microsoft.com/office/drawing/2014/main" id="{ECF09C9A-829A-457D-960A-6FF59A3C25CC}"/>
              </a:ext>
            </a:extLst>
          </p:cNvPr>
          <p:cNvSpPr/>
          <p:nvPr/>
        </p:nvSpPr>
        <p:spPr>
          <a:xfrm>
            <a:off x="7164288" y="1908713"/>
            <a:ext cx="363917" cy="364011"/>
          </a:xfrm>
          <a:custGeom>
            <a:avLst/>
            <a:gdLst/>
            <a:ahLst/>
            <a:cxnLst/>
            <a:rect l="l" t="t" r="r" b="b"/>
            <a:pathLst>
              <a:path w="19326" h="19331" extrusionOk="0">
                <a:moveTo>
                  <a:pt x="9470" y="1131"/>
                </a:moveTo>
                <a:cubicBezTo>
                  <a:pt x="9519" y="1131"/>
                  <a:pt x="9569" y="1143"/>
                  <a:pt x="9615" y="1165"/>
                </a:cubicBezTo>
                <a:lnTo>
                  <a:pt x="17504" y="5208"/>
                </a:lnTo>
                <a:lnTo>
                  <a:pt x="14283" y="6820"/>
                </a:lnTo>
                <a:lnTo>
                  <a:pt x="6360" y="2756"/>
                </a:lnTo>
                <a:lnTo>
                  <a:pt x="9325" y="1168"/>
                </a:lnTo>
                <a:cubicBezTo>
                  <a:pt x="9369" y="1143"/>
                  <a:pt x="9419" y="1131"/>
                  <a:pt x="9470" y="1131"/>
                </a:cubicBezTo>
                <a:close/>
                <a:moveTo>
                  <a:pt x="5149" y="3405"/>
                </a:moveTo>
                <a:lnTo>
                  <a:pt x="13027" y="7448"/>
                </a:lnTo>
                <a:lnTo>
                  <a:pt x="9467" y="9230"/>
                </a:lnTo>
                <a:lnTo>
                  <a:pt x="1779" y="5208"/>
                </a:lnTo>
                <a:lnTo>
                  <a:pt x="5149" y="3405"/>
                </a:lnTo>
                <a:close/>
                <a:moveTo>
                  <a:pt x="1133" y="6150"/>
                </a:moveTo>
                <a:lnTo>
                  <a:pt x="8896" y="10208"/>
                </a:lnTo>
                <a:lnTo>
                  <a:pt x="8896" y="17935"/>
                </a:lnTo>
                <a:lnTo>
                  <a:pt x="1299" y="13916"/>
                </a:lnTo>
                <a:cubicBezTo>
                  <a:pt x="1196" y="13862"/>
                  <a:pt x="1133" y="13753"/>
                  <a:pt x="1133" y="13638"/>
                </a:cubicBezTo>
                <a:lnTo>
                  <a:pt x="1133" y="6150"/>
                </a:lnTo>
                <a:close/>
                <a:moveTo>
                  <a:pt x="18190" y="6132"/>
                </a:moveTo>
                <a:lnTo>
                  <a:pt x="18190" y="13629"/>
                </a:lnTo>
                <a:cubicBezTo>
                  <a:pt x="18193" y="13744"/>
                  <a:pt x="18126" y="13853"/>
                  <a:pt x="18021" y="13907"/>
                </a:cubicBezTo>
                <a:lnTo>
                  <a:pt x="10028" y="17953"/>
                </a:lnTo>
                <a:lnTo>
                  <a:pt x="10028" y="10217"/>
                </a:lnTo>
                <a:lnTo>
                  <a:pt x="13730" y="8363"/>
                </a:lnTo>
                <a:lnTo>
                  <a:pt x="13730" y="10281"/>
                </a:lnTo>
                <a:cubicBezTo>
                  <a:pt x="13730" y="10592"/>
                  <a:pt x="13984" y="10845"/>
                  <a:pt x="14298" y="10845"/>
                </a:cubicBezTo>
                <a:cubicBezTo>
                  <a:pt x="14609" y="10845"/>
                  <a:pt x="14862" y="10592"/>
                  <a:pt x="14862" y="10281"/>
                </a:cubicBezTo>
                <a:lnTo>
                  <a:pt x="14862" y="7796"/>
                </a:lnTo>
                <a:lnTo>
                  <a:pt x="18190" y="6132"/>
                </a:lnTo>
                <a:close/>
                <a:moveTo>
                  <a:pt x="9473" y="0"/>
                </a:moveTo>
                <a:cubicBezTo>
                  <a:pt x="9238" y="0"/>
                  <a:pt x="9003" y="58"/>
                  <a:pt x="8790" y="172"/>
                </a:cubicBezTo>
                <a:lnTo>
                  <a:pt x="765" y="4468"/>
                </a:lnTo>
                <a:cubicBezTo>
                  <a:pt x="294" y="4719"/>
                  <a:pt x="1" y="5208"/>
                  <a:pt x="1" y="5739"/>
                </a:cubicBezTo>
                <a:lnTo>
                  <a:pt x="1" y="13638"/>
                </a:lnTo>
                <a:cubicBezTo>
                  <a:pt x="1" y="14173"/>
                  <a:pt x="297" y="14665"/>
                  <a:pt x="771" y="14913"/>
                </a:cubicBezTo>
                <a:lnTo>
                  <a:pt x="8796" y="19164"/>
                </a:lnTo>
                <a:cubicBezTo>
                  <a:pt x="9008" y="19275"/>
                  <a:pt x="9240" y="19331"/>
                  <a:pt x="9473" y="19331"/>
                </a:cubicBezTo>
                <a:cubicBezTo>
                  <a:pt x="9696" y="19331"/>
                  <a:pt x="9919" y="19279"/>
                  <a:pt x="10125" y="19176"/>
                </a:cubicBezTo>
                <a:lnTo>
                  <a:pt x="18534" y="14916"/>
                </a:lnTo>
                <a:cubicBezTo>
                  <a:pt x="19020" y="14671"/>
                  <a:pt x="19325" y="14173"/>
                  <a:pt x="19325" y="13629"/>
                </a:cubicBezTo>
                <a:lnTo>
                  <a:pt x="19325" y="5752"/>
                </a:lnTo>
                <a:cubicBezTo>
                  <a:pt x="19325" y="5208"/>
                  <a:pt x="19023" y="4713"/>
                  <a:pt x="18537" y="4465"/>
                </a:cubicBezTo>
                <a:lnTo>
                  <a:pt x="10131" y="160"/>
                </a:lnTo>
                <a:cubicBezTo>
                  <a:pt x="9924" y="53"/>
                  <a:pt x="9698" y="0"/>
                  <a:pt x="9473" y="0"/>
                </a:cubicBezTo>
                <a:close/>
              </a:path>
            </a:pathLst>
          </a:custGeom>
          <a:solidFill>
            <a:srgbClr val="FF7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Tree>
    <p:extLst>
      <p:ext uri="{BB962C8B-B14F-4D97-AF65-F5344CB8AC3E}">
        <p14:creationId xmlns:p14="http://schemas.microsoft.com/office/powerpoint/2010/main" val="3995926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788024" y="1131590"/>
            <a:ext cx="3924436" cy="36539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solidFill>
                  <a:srgbClr val="262626"/>
                </a:solidFill>
                <a:latin typeface="Muli" panose="02000503000000000000" pitchFamily="2" charset="0"/>
              </a:rPr>
              <a:t>Πολυμερή εμποτισμένα με Μέταλλο</a:t>
            </a:r>
            <a:endParaRPr lang="en-US" b="1" dirty="0">
              <a:solidFill>
                <a:srgbClr val="262626"/>
              </a:solidFill>
              <a:latin typeface="Muli" panose="02000503000000000000" pitchFamily="2" charset="0"/>
            </a:endParaRPr>
          </a:p>
          <a:p>
            <a:pPr algn="just"/>
            <a:endParaRPr lang="en-US" dirty="0">
              <a:solidFill>
                <a:srgbClr val="262626"/>
              </a:solidFill>
              <a:latin typeface="Muli" panose="02000503000000000000" pitchFamily="2" charset="0"/>
            </a:endParaRPr>
          </a:p>
          <a:p>
            <a:pPr algn="just"/>
            <a:r>
              <a:rPr lang="el-GR" dirty="0">
                <a:solidFill>
                  <a:srgbClr val="262626"/>
                </a:solidFill>
                <a:latin typeface="Muli" panose="02000503000000000000" pitchFamily="2" charset="0"/>
              </a:rPr>
              <a:t>Τα νήματα υλικού εμποτισμένα με μέταλλο, είναι νήματα με κύρια βάση ένα πολυμερές υλικό στο οποίο έχει προστεθεί μια ποσότητα μεταλλικού υλικού. Αυτό το γεγονός τα κάνει συμβατά με τους εκτυπωτές που χρησιμοποιούν την τεχνολογία ΜΕΧ, αν και ορισμένες φορές απαιτείται ένα ειδικό ακροφύσιο με αυξημένη αντοχή στις υψηλές θερμοκρασίες.</a:t>
            </a:r>
            <a:r>
              <a:rPr lang="en-US" dirty="0">
                <a:solidFill>
                  <a:srgbClr val="262626"/>
                </a:solidFill>
                <a:latin typeface="Muli" panose="02000503000000000000" pitchFamily="2" charset="0"/>
              </a:rPr>
              <a:t> </a:t>
            </a:r>
            <a:r>
              <a:rPr lang="el-GR" dirty="0">
                <a:solidFill>
                  <a:srgbClr val="262626"/>
                </a:solidFill>
                <a:latin typeface="Muli" panose="02000503000000000000" pitchFamily="2" charset="0"/>
              </a:rPr>
              <a:t>Ένα πλήθος διαφορετικών μετάλλων μπορούν να τυπωθούν με αυτή τη μέθοδο, όπως ο χαλκός ή ο μπρούτζος και το ανοξείδωτο ατσάλι.</a:t>
            </a:r>
            <a:endParaRPr lang="en-US" dirty="0">
              <a:solidFill>
                <a:srgbClr val="262626"/>
              </a:solidFill>
              <a:latin typeface="Muli" panose="02000503000000000000" pitchFamily="2" charset="0"/>
            </a:endParaRPr>
          </a:p>
          <a:p>
            <a:pPr algn="just"/>
            <a:endParaRPr lang="en-US" dirty="0">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74150" y="384048"/>
            <a:ext cx="6995700" cy="566400"/>
          </a:xfrm>
        </p:spPr>
        <p:txBody>
          <a:bodyPr/>
          <a:lstStyle/>
          <a:p>
            <a:r>
              <a:rPr lang="el-GR" dirty="0"/>
              <a:t>ΜΕΧ: Πολυμερή Εμποτισμένα με Μέταλλο</a:t>
            </a:r>
            <a:endParaRPr lang="en-US" dirty="0"/>
          </a:p>
        </p:txBody>
      </p:sp>
      <p:pic>
        <p:nvPicPr>
          <p:cNvPr id="6146" name="Picture 2" descr="image00">
            <a:extLst>
              <a:ext uri="{FF2B5EF4-FFF2-40B4-BE49-F238E27FC236}">
                <a16:creationId xmlns:a16="http://schemas.microsoft.com/office/drawing/2014/main" id="{6413D593-2FFC-44A7-9B0D-91419E587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972" y="1131590"/>
            <a:ext cx="3415308" cy="341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292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431540" y="1060150"/>
            <a:ext cx="8280920" cy="36539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1" dirty="0">
                <a:solidFill>
                  <a:srgbClr val="262626"/>
                </a:solidFill>
                <a:latin typeface="Muli" panose="02000503000000000000" pitchFamily="2" charset="0"/>
              </a:rPr>
              <a:t>Πολυμερή εμποτισμένα με Μέταλλο</a:t>
            </a:r>
            <a:endParaRPr lang="en-US" b="1" dirty="0">
              <a:solidFill>
                <a:srgbClr val="262626"/>
              </a:solidFill>
              <a:latin typeface="Muli" panose="02000503000000000000" pitchFamily="2" charset="0"/>
            </a:endParaRPr>
          </a:p>
          <a:p>
            <a:r>
              <a:rPr lang="el-GR" dirty="0">
                <a:solidFill>
                  <a:srgbClr val="262626"/>
                </a:solidFill>
                <a:latin typeface="Muli" panose="02000503000000000000" pitchFamily="2" charset="0"/>
              </a:rPr>
              <a:t>Μια σημαντική παρατήρηση είναι ότι στο εμπόριο κυκλοφορούν υλικά που εμπεριέχουν τον όρο μέταλλο στην ονομασία τους, αλλά στην πραγματικότητα δεν είναι εμποτισμένα με μέταλλο αλλά απλά έχουν ένα μεταλλικό χρώμα ή γυαλάδα στο φινίρισμά τους και δεν θα πρέπει να τα μπερδεύουμε με τα νήματα που είναι εμποτισμένα με μέταλλο.</a:t>
            </a:r>
            <a:r>
              <a:rPr lang="en-US" dirty="0">
                <a:solidFill>
                  <a:srgbClr val="262626"/>
                </a:solidFill>
                <a:latin typeface="Muli" panose="02000503000000000000" pitchFamily="2" charset="0"/>
              </a:rPr>
              <a:t> </a:t>
            </a:r>
            <a:r>
              <a:rPr lang="el-GR" dirty="0">
                <a:solidFill>
                  <a:srgbClr val="262626"/>
                </a:solidFill>
                <a:latin typeface="Muli" panose="02000503000000000000" pitchFamily="2" charset="0"/>
              </a:rPr>
              <a:t>Αξίζει επίσης να σημειωθεί ότι οι κατασκευαστές των υλικών δίνουν το ποσοστό του μετάλλου ως προς το πολυμερές είτε κατά βάρος είτε κατά όγκο και είναι κάτι που πρέπει να προσέξουμε όταν συγκρίνουμε υλικά. Προφανώς, όσο μεγαλύτερο το ποσοστό του μετάλλου επί του πολυμερούς, τόσο πιο βαρύ θα είναι το κομμάτι μας και η υφή του θα προσομοιάζει ένα κομμάτι φτιαγμένο από καθαρό μέταλλο. </a:t>
            </a:r>
            <a:endParaRPr lang="en-US" dirty="0">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74150" y="384048"/>
            <a:ext cx="6995700" cy="566400"/>
          </a:xfrm>
        </p:spPr>
        <p:txBody>
          <a:bodyPr/>
          <a:lstStyle/>
          <a:p>
            <a:r>
              <a:rPr lang="el-GR" dirty="0"/>
              <a:t>ΜΕΧ: Πολυμερή Εμποτισμένα με Μέταλλα</a:t>
            </a:r>
            <a:endParaRPr lang="en-US" dirty="0"/>
          </a:p>
        </p:txBody>
      </p:sp>
      <p:pic>
        <p:nvPicPr>
          <p:cNvPr id="8" name="Picture 2" descr="Filamet copper printed part and sintered part">
            <a:extLst>
              <a:ext uri="{FF2B5EF4-FFF2-40B4-BE49-F238E27FC236}">
                <a16:creationId xmlns:a16="http://schemas.microsoft.com/office/drawing/2014/main" id="{73E05679-38ED-4ED3-AC9B-532AF6920B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3" b="96069" l="53750" r="95375"/>
                    </a14:imgEffect>
                  </a14:imgLayer>
                </a14:imgProps>
              </a:ext>
              <a:ext uri="{28A0092B-C50C-407E-A947-70E740481C1C}">
                <a14:useLocalDpi xmlns:a14="http://schemas.microsoft.com/office/drawing/2010/main" val="0"/>
              </a:ext>
            </a:extLst>
          </a:blip>
          <a:srcRect/>
          <a:stretch>
            <a:fillRect/>
          </a:stretch>
        </p:blipFill>
        <p:spPr bwMode="auto">
          <a:xfrm>
            <a:off x="2339752" y="2984437"/>
            <a:ext cx="4039204" cy="205494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F0DB9C2-DE6F-419F-94E0-9393F6C206CF}"/>
              </a:ext>
            </a:extLst>
          </p:cNvPr>
          <p:cNvSpPr txBox="1"/>
          <p:nvPr/>
        </p:nvSpPr>
        <p:spPr>
          <a:xfrm>
            <a:off x="6117807" y="3401534"/>
            <a:ext cx="2169361" cy="1200329"/>
          </a:xfrm>
          <a:prstGeom prst="rect">
            <a:avLst/>
          </a:prstGeom>
          <a:noFill/>
        </p:spPr>
        <p:txBody>
          <a:bodyPr wrap="square">
            <a:spAutoFit/>
          </a:bodyPr>
          <a:lstStyle/>
          <a:p>
            <a:r>
              <a:rPr lang="en-US" sz="1200" dirty="0">
                <a:solidFill>
                  <a:srgbClr val="777777"/>
                </a:solidFill>
                <a:latin typeface="Roboto" panose="02000000000000000000" pitchFamily="2" charset="0"/>
              </a:rPr>
              <a:t>3D </a:t>
            </a:r>
            <a:r>
              <a:rPr lang="el-GR" sz="1200" dirty="0">
                <a:solidFill>
                  <a:srgbClr val="777777"/>
                </a:solidFill>
                <a:latin typeface="Roboto" panose="02000000000000000000" pitchFamily="2" charset="0"/>
              </a:rPr>
              <a:t>εκτυπωμένο κομμάτι εμποτισμένο με χαλκό, αμέσως μετά την εκτύπωση και μετά τη μετεπεξεργασία μέσω  </a:t>
            </a:r>
            <a:r>
              <a:rPr lang="en-US" sz="1200" b="0" i="0" dirty="0">
                <a:solidFill>
                  <a:srgbClr val="777777"/>
                </a:solidFill>
                <a:effectLst/>
                <a:latin typeface="Roboto" panose="02000000000000000000" pitchFamily="2" charset="0"/>
              </a:rPr>
              <a:t>sintering. </a:t>
            </a:r>
            <a:endParaRPr lang="el-GR" sz="1200" b="0" i="0" dirty="0">
              <a:solidFill>
                <a:srgbClr val="777777"/>
              </a:solidFill>
              <a:effectLst/>
              <a:latin typeface="Roboto" panose="02000000000000000000" pitchFamily="2" charset="0"/>
            </a:endParaRPr>
          </a:p>
          <a:p>
            <a:r>
              <a:rPr lang="el-GR" sz="1200" dirty="0">
                <a:solidFill>
                  <a:srgbClr val="777777"/>
                </a:solidFill>
                <a:latin typeface="Roboto" panose="02000000000000000000" pitchFamily="2" charset="0"/>
              </a:rPr>
              <a:t>Πηγή</a:t>
            </a:r>
            <a:r>
              <a:rPr lang="en-US" sz="1200" b="0" i="0" dirty="0">
                <a:solidFill>
                  <a:srgbClr val="777777"/>
                </a:solidFill>
                <a:effectLst/>
                <a:latin typeface="Roboto" panose="02000000000000000000" pitchFamily="2" charset="0"/>
              </a:rPr>
              <a:t>: The Virtual Foundry.</a:t>
            </a:r>
            <a:endParaRPr lang="es-ES" sz="1200" dirty="0"/>
          </a:p>
        </p:txBody>
      </p:sp>
      <p:pic>
        <p:nvPicPr>
          <p:cNvPr id="10" name="Picture 2" descr="Filamet copper printed part and sintered part">
            <a:extLst>
              <a:ext uri="{FF2B5EF4-FFF2-40B4-BE49-F238E27FC236}">
                <a16:creationId xmlns:a16="http://schemas.microsoft.com/office/drawing/2014/main" id="{77135C42-918D-4875-B8FD-08FFCA453490}"/>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2948" b="93612" l="4750" r="47375"/>
                    </a14:imgEffect>
                  </a14:imgLayer>
                </a14:imgProps>
              </a:ext>
              <a:ext uri="{28A0092B-C50C-407E-A947-70E740481C1C}">
                <a14:useLocalDpi xmlns:a14="http://schemas.microsoft.com/office/drawing/2010/main" val="0"/>
              </a:ext>
            </a:extLst>
          </a:blip>
          <a:srcRect/>
          <a:stretch>
            <a:fillRect/>
          </a:stretch>
        </p:blipFill>
        <p:spPr bwMode="auto">
          <a:xfrm>
            <a:off x="2309276" y="2984446"/>
            <a:ext cx="4039204" cy="205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75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29;p44"/>
          <p:cNvSpPr txBox="1">
            <a:spLocks/>
          </p:cNvSpPr>
          <p:nvPr/>
        </p:nvSpPr>
        <p:spPr>
          <a:xfrm>
            <a:off x="323528" y="1125550"/>
            <a:ext cx="8208912" cy="22137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solidFill>
                  <a:srgbClr val="262626"/>
                </a:solidFill>
                <a:latin typeface="Muli" panose="02000503000000000000" pitchFamily="2" charset="0"/>
              </a:rPr>
              <a:t>Ορισμένες τεχνολογίες τρισδιάστατης εκτύπωσης, μεταξύ αυτών και η ΜΕΧ, μπορούν επίσης να εκτυπώσουν κεραμικά υλικά (συνήθως με μορφή πολυμερούς υλικού εμπλουτισμένου με κεραμική σκόνη) ή ακόμα και σύνθετα υλικά (όπως πολυμερή εμπλουτισμένα με ίνες άνθρακα ή σκόνη μετάλλων νάιλον).</a:t>
            </a:r>
          </a:p>
          <a:p>
            <a:endParaRPr lang="el-GR" dirty="0">
              <a:solidFill>
                <a:srgbClr val="262626"/>
              </a:solidFill>
              <a:latin typeface="Muli" panose="02000503000000000000" pitchFamily="2" charset="0"/>
            </a:endParaRPr>
          </a:p>
          <a:p>
            <a:r>
              <a:rPr lang="el-GR" dirty="0">
                <a:solidFill>
                  <a:srgbClr val="262626"/>
                </a:solidFill>
                <a:latin typeface="Muli" panose="02000503000000000000" pitchFamily="2" charset="0"/>
              </a:rPr>
              <a:t>Στη συνέχεια αυτής της ενότητας, τα σύνθετα υλικά θα αναλυθούν περαιτέρω.</a:t>
            </a:r>
          </a:p>
          <a:p>
            <a:endParaRPr lang="el-GR" b="1" dirty="0">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sp>
        <p:nvSpPr>
          <p:cNvPr id="7" name="Título 4"/>
          <p:cNvSpPr>
            <a:spLocks noGrp="1"/>
          </p:cNvSpPr>
          <p:nvPr>
            <p:ph type="title"/>
          </p:nvPr>
        </p:nvSpPr>
        <p:spPr>
          <a:xfrm>
            <a:off x="1074150" y="384048"/>
            <a:ext cx="6995700" cy="566400"/>
          </a:xfrm>
        </p:spPr>
        <p:txBody>
          <a:bodyPr/>
          <a:lstStyle/>
          <a:p>
            <a:r>
              <a:rPr lang="el-GR" dirty="0"/>
              <a:t>ΜΕΧ: Σύνθετα Υλικά</a:t>
            </a:r>
            <a:endParaRPr lang="es-ES" dirty="0"/>
          </a:p>
        </p:txBody>
      </p:sp>
      <p:pic>
        <p:nvPicPr>
          <p:cNvPr id="7170" name="Picture 2" descr="5 Tips For Tooling Design Using FDM Composites – Human Boundary">
            <a:extLst>
              <a:ext uri="{FF2B5EF4-FFF2-40B4-BE49-F238E27FC236}">
                <a16:creationId xmlns:a16="http://schemas.microsoft.com/office/drawing/2014/main" id="{CF551110-3EFD-4269-86B9-EA111BF52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621" y="2649179"/>
            <a:ext cx="4748115" cy="211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287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Χαρακτηριστικά </a:t>
            </a:r>
            <a:r>
              <a:rPr lang="es-ES" dirty="0"/>
              <a:t>MEX</a:t>
            </a:r>
          </a:p>
        </p:txBody>
      </p:sp>
      <p:sp>
        <p:nvSpPr>
          <p:cNvPr id="6" name="Google Shape;1029;p44"/>
          <p:cNvSpPr txBox="1">
            <a:spLocks/>
          </p:cNvSpPr>
          <p:nvPr/>
        </p:nvSpPr>
        <p:spPr>
          <a:xfrm>
            <a:off x="605650" y="1080145"/>
            <a:ext cx="7932699" cy="2373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1" dirty="0">
                <a:latin typeface="Muli"/>
              </a:rPr>
              <a:t>Παράμετροι Εκτύπωσης</a:t>
            </a:r>
          </a:p>
          <a:p>
            <a:endParaRPr lang="el-GR" dirty="0">
              <a:latin typeface="Muli"/>
            </a:endParaRPr>
          </a:p>
          <a:p>
            <a:r>
              <a:rPr lang="el-GR" dirty="0">
                <a:latin typeface="Muli"/>
              </a:rPr>
              <a:t>Ένα πλήθος διαφορετικών παραμέτρων μπορούν να ρυθμιστούν σε όλους τους εκτυπωτές που χρησιμοποιούν την τεχνολογία ΜΕΧ για να επιτύχουμε όσον δυνατόν καλύτερη ποιότητα εκτύπωσης.</a:t>
            </a:r>
            <a:r>
              <a:rPr lang="en-US" dirty="0">
                <a:latin typeface="Muli"/>
              </a:rPr>
              <a:t> </a:t>
            </a:r>
            <a:r>
              <a:rPr lang="el-GR" dirty="0">
                <a:latin typeface="Muli"/>
              </a:rPr>
              <a:t>Η ταχύτητα κατασκευής, η ταχύτητα εξώθησης και η θερμοκρασία του ακροφυσίου καθορίζουν τη συνοχή του εξωθούμενου νήματος και είναι πλήρως ελεγχόμενες από τον χειριστή του εκτυπωτή. </a:t>
            </a:r>
            <a:endParaRPr lang="en-US" dirty="0">
              <a:latin typeface="Muli"/>
            </a:endParaRPr>
          </a:p>
          <a:p>
            <a:endParaRPr lang="en-US" dirty="0">
              <a:latin typeface="Muli"/>
            </a:endParaRPr>
          </a:p>
          <a:p>
            <a:r>
              <a:rPr lang="el-GR" dirty="0">
                <a:latin typeface="Muli"/>
              </a:rPr>
              <a:t>Σε ένα θεμελιώδες επίπεδο, η διάμετρος του ακροφυσίου (μύτης) του εκτυπωτή και το ύψος της στρώσης  καθορίζουν την ανάλυση εκτύπωσης</a:t>
            </a:r>
            <a:r>
              <a:rPr lang="en-US" dirty="0">
                <a:latin typeface="Muli"/>
              </a:rPr>
              <a:t>. </a:t>
            </a:r>
            <a:r>
              <a:rPr lang="el-GR" dirty="0">
                <a:latin typeface="Muli"/>
              </a:rPr>
              <a:t>Αν και όλες οι υπόλοιπες παράμετροι επηρεάζουν την ακρίβεια της εκτύπωσης, για αντικείμενα στα οποία επιθυμούμε μεγάλη ακρίβεια, συνίσταται η επιλογή ενός μικρού ακροφυσίου και μικρού πάχους στρώσης (</a:t>
            </a:r>
            <a:r>
              <a:rPr lang="en-US" dirty="0">
                <a:latin typeface="Muli"/>
              </a:rPr>
              <a:t>layer height)</a:t>
            </a:r>
            <a:r>
              <a:rPr lang="el-GR" dirty="0">
                <a:latin typeface="Muli"/>
              </a:rPr>
              <a:t>.</a:t>
            </a:r>
            <a:endParaRPr lang="en-US" dirty="0">
              <a:latin typeface="Muli"/>
            </a:endParaRPr>
          </a:p>
        </p:txBody>
      </p:sp>
    </p:spTree>
    <p:extLst>
      <p:ext uri="{BB962C8B-B14F-4D97-AF65-F5344CB8AC3E}">
        <p14:creationId xmlns:p14="http://schemas.microsoft.com/office/powerpoint/2010/main" val="3968643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Τεχνικά Χαρακτηριστικά </a:t>
            </a:r>
            <a:r>
              <a:rPr lang="es-ES" dirty="0"/>
              <a:t>MEX</a:t>
            </a:r>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l-GR" i="1" dirty="0">
                <a:latin typeface="Muli"/>
              </a:rPr>
              <a:t>Τυπικός χρόνος παράδοσης: εξαρτάται από το μέγεθος, την ποσότητα και το επιθυμητό φινίρισμα του αντικειμένου, συγκριτικά με άλλους μεθόδους ο τυπικός χρόνος παράδοσης είναι μικρός.</a:t>
            </a:r>
            <a:endParaRPr lang="en-US" dirty="0">
              <a:latin typeface="Muli"/>
            </a:endParaRPr>
          </a:p>
          <a:p>
            <a:pPr marL="285750" indent="-285750">
              <a:buFont typeface="Arial" panose="020B0604020202020204" pitchFamily="34" charset="0"/>
              <a:buChar char="•"/>
            </a:pPr>
            <a:r>
              <a:rPr lang="el-GR" i="1" dirty="0">
                <a:latin typeface="Muli"/>
              </a:rPr>
              <a:t>Ακρίβεια: ± 0,15% (επί των συνολικών διαστάσεων) ή ± 0,2 </a:t>
            </a:r>
            <a:r>
              <a:rPr lang="el-GR" i="1" dirty="0" err="1">
                <a:latin typeface="Muli"/>
              </a:rPr>
              <a:t>mm</a:t>
            </a:r>
            <a:r>
              <a:rPr lang="el-GR" i="1" dirty="0">
                <a:latin typeface="Muli"/>
              </a:rPr>
              <a:t> (για μικρές διαστάσεις)</a:t>
            </a:r>
            <a:endParaRPr lang="en-US" i="1" dirty="0">
              <a:latin typeface="Muli"/>
            </a:endParaRPr>
          </a:p>
          <a:p>
            <a:pPr marL="285750" indent="-285750">
              <a:buFont typeface="Arial" panose="020B0604020202020204" pitchFamily="34" charset="0"/>
              <a:buChar char="•"/>
            </a:pPr>
            <a:r>
              <a:rPr lang="el-GR" i="1" dirty="0">
                <a:latin typeface="Muli"/>
              </a:rPr>
              <a:t>Πάχος κάθε Στρώσης (</a:t>
            </a:r>
            <a:r>
              <a:rPr lang="en-US" i="1" dirty="0">
                <a:latin typeface="Muli"/>
              </a:rPr>
              <a:t>Layer Thickness)</a:t>
            </a:r>
            <a:r>
              <a:rPr lang="en-US" dirty="0">
                <a:latin typeface="Muli"/>
              </a:rPr>
              <a:t>: 0.18 – 0.25 mm</a:t>
            </a:r>
          </a:p>
          <a:p>
            <a:pPr marL="285750" indent="-285750">
              <a:buFont typeface="Arial" panose="020B0604020202020204" pitchFamily="34" charset="0"/>
              <a:buChar char="•"/>
            </a:pPr>
            <a:r>
              <a:rPr lang="el-GR" i="1" dirty="0">
                <a:latin typeface="Muli"/>
              </a:rPr>
              <a:t>Ελάχιστο πάχος τοιχώματος (</a:t>
            </a:r>
            <a:r>
              <a:rPr lang="en-US" i="1" dirty="0">
                <a:latin typeface="Muli"/>
              </a:rPr>
              <a:t>min. wall thickness)</a:t>
            </a:r>
            <a:r>
              <a:rPr lang="el-GR" i="1" dirty="0">
                <a:latin typeface="Muli"/>
              </a:rPr>
              <a:t>: 1 </a:t>
            </a:r>
            <a:r>
              <a:rPr lang="el-GR" i="1" dirty="0" err="1">
                <a:latin typeface="Muli"/>
              </a:rPr>
              <a:t>mm</a:t>
            </a:r>
            <a:r>
              <a:rPr lang="el-GR" i="1" dirty="0">
                <a:latin typeface="Muli"/>
              </a:rPr>
              <a:t> </a:t>
            </a:r>
          </a:p>
          <a:p>
            <a:pPr marL="285750" indent="-285750">
              <a:buFont typeface="Arial" panose="020B0604020202020204" pitchFamily="34" charset="0"/>
              <a:buChar char="•"/>
            </a:pPr>
            <a:r>
              <a:rPr lang="el-GR" i="1" dirty="0">
                <a:latin typeface="Muli"/>
              </a:rPr>
              <a:t>Μέγιστες Διαστάσεις: </a:t>
            </a:r>
            <a:r>
              <a:rPr lang="en-US" dirty="0">
                <a:latin typeface="Muli"/>
              </a:rPr>
              <a:t>914 x 610 x 914 mm </a:t>
            </a:r>
            <a:r>
              <a:rPr lang="el-GR" dirty="0">
                <a:latin typeface="Muli"/>
              </a:rPr>
              <a:t>(μεγαλύτερα αντικείμενα μπορούν να τεμαχιστούν, να τυπωθούν σε μέρη και να ενωθούν στη συνέχεια)</a:t>
            </a:r>
            <a:endParaRPr lang="en-US" dirty="0">
              <a:latin typeface="Muli"/>
            </a:endParaRPr>
          </a:p>
          <a:p>
            <a:pPr marL="285750" indent="-285750">
              <a:buFont typeface="Arial" panose="020B0604020202020204" pitchFamily="34" charset="0"/>
              <a:buChar char="•"/>
            </a:pPr>
            <a:r>
              <a:rPr lang="el-GR" i="1" dirty="0">
                <a:latin typeface="Muli"/>
              </a:rPr>
              <a:t>Ποιότητα Επιφάνειας</a:t>
            </a:r>
            <a:r>
              <a:rPr lang="en-US" dirty="0">
                <a:latin typeface="Muli"/>
              </a:rPr>
              <a:t>: </a:t>
            </a:r>
            <a:r>
              <a:rPr lang="el-GR" dirty="0">
                <a:latin typeface="Muli"/>
              </a:rPr>
              <a:t>Σχετικά τραχύ φινίρισμα, αλλά μπορούν να χρησιμοποιηθούν διάφορες μέθοδοι μετεπεξεργασίας όπως λείανση, αμμοβολή και βαφή ή επικάλυψη για τη βελτίωση της ποιότητας επιφάνειας.</a:t>
            </a:r>
            <a:endParaRPr lang="en-US" dirty="0">
              <a:latin typeface="Muli"/>
            </a:endParaRPr>
          </a:p>
          <a:p>
            <a:endParaRPr lang="es-ES" dirty="0">
              <a:latin typeface="Muli"/>
            </a:endParaRPr>
          </a:p>
        </p:txBody>
      </p:sp>
    </p:spTree>
    <p:extLst>
      <p:ext uri="{BB962C8B-B14F-4D97-AF65-F5344CB8AC3E}">
        <p14:creationId xmlns:p14="http://schemas.microsoft.com/office/powerpoint/2010/main" val="1097729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858800"/>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solidFill>
                  <a:schemeClr val="accent1"/>
                </a:solidFill>
              </a:rPr>
              <a:t>Ποια από τις παρακάτω ΔΕΝ αποτελεί μια παράμετρο εκτύπωσης?</a:t>
            </a:r>
            <a:endParaRPr dirty="0">
              <a:solidFill>
                <a:schemeClr val="accent1"/>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73717" y="1862569"/>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l-GR" dirty="0">
                <a:solidFill>
                  <a:srgbClr val="262626"/>
                </a:solidFill>
                <a:latin typeface="Muli" panose="02000503000000000000" pitchFamily="2" charset="0"/>
              </a:rPr>
              <a:t>Ταχύτητα Εκτύπωσης (</a:t>
            </a:r>
            <a:r>
              <a:rPr lang="en-US" dirty="0">
                <a:solidFill>
                  <a:srgbClr val="262626"/>
                </a:solidFill>
                <a:latin typeface="Muli" panose="02000503000000000000" pitchFamily="2" charset="0"/>
              </a:rPr>
              <a:t>Build speed</a:t>
            </a:r>
            <a:r>
              <a:rPr lang="el-GR" dirty="0">
                <a:solidFill>
                  <a:srgbClr val="262626"/>
                </a:solidFill>
                <a:latin typeface="Muli" panose="02000503000000000000" pitchFamily="2" charset="0"/>
              </a:rPr>
              <a:t>)</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l-GR" dirty="0">
                <a:solidFill>
                  <a:srgbClr val="262626"/>
                </a:solidFill>
                <a:latin typeface="Muli" panose="02000503000000000000" pitchFamily="2" charset="0"/>
              </a:rPr>
              <a:t>Ταχύτητα Εξώθησης (</a:t>
            </a:r>
            <a:r>
              <a:rPr lang="en-US" dirty="0">
                <a:solidFill>
                  <a:srgbClr val="262626"/>
                </a:solidFill>
                <a:latin typeface="Muli" panose="02000503000000000000" pitchFamily="2" charset="0"/>
              </a:rPr>
              <a:t>Extrusion speed</a:t>
            </a:r>
            <a:r>
              <a:rPr lang="el-GR" dirty="0">
                <a:solidFill>
                  <a:srgbClr val="262626"/>
                </a:solidFill>
                <a:latin typeface="Muli" panose="02000503000000000000" pitchFamily="2" charset="0"/>
              </a:rPr>
              <a:t>)</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l-GR" dirty="0">
                <a:solidFill>
                  <a:srgbClr val="262626"/>
                </a:solidFill>
                <a:latin typeface="Muli" panose="02000503000000000000" pitchFamily="2" charset="0"/>
              </a:rPr>
              <a:t>Θερμοκρασία Ακροφυσίου (</a:t>
            </a:r>
            <a:r>
              <a:rPr lang="en-US" dirty="0">
                <a:solidFill>
                  <a:srgbClr val="262626"/>
                </a:solidFill>
                <a:latin typeface="Muli" panose="02000503000000000000" pitchFamily="2" charset="0"/>
              </a:rPr>
              <a:t>Nozzle temperature</a:t>
            </a:r>
            <a:r>
              <a:rPr lang="el-GR" dirty="0">
                <a:solidFill>
                  <a:srgbClr val="262626"/>
                </a:solidFill>
                <a:latin typeface="Muli" panose="02000503000000000000" pitchFamily="2" charset="0"/>
              </a:rPr>
              <a:t>)</a:t>
            </a:r>
            <a:r>
              <a:rPr lang="en-US" dirty="0">
                <a:solidFill>
                  <a:srgbClr val="262626"/>
                </a:solidFill>
                <a:latin typeface="Muli" panose="02000503000000000000" pitchFamily="2" charset="0"/>
              </a:rPr>
              <a:t> </a:t>
            </a:r>
          </a:p>
          <a:p>
            <a:pPr marL="285750" indent="-285750">
              <a:buFont typeface="Arial" panose="020B0604020202020204" pitchFamily="34" charset="0"/>
              <a:buChar char="•"/>
            </a:pPr>
            <a:r>
              <a:rPr lang="el-GR" b="0" i="0" dirty="0">
                <a:solidFill>
                  <a:srgbClr val="FF0000"/>
                </a:solidFill>
                <a:effectLst/>
                <a:latin typeface="Muli" panose="02000503000000000000" pitchFamily="2" charset="0"/>
              </a:rPr>
              <a:t>Θερμοκρασία Νήματος (</a:t>
            </a:r>
            <a:r>
              <a:rPr lang="en-US" b="0" i="0" dirty="0">
                <a:solidFill>
                  <a:srgbClr val="FF0000"/>
                </a:solidFill>
                <a:effectLst/>
                <a:latin typeface="Muli" panose="02000503000000000000" pitchFamily="2" charset="0"/>
              </a:rPr>
              <a:t>Filament temperature</a:t>
            </a:r>
            <a:r>
              <a:rPr lang="el-GR" b="0" i="0" dirty="0">
                <a:solidFill>
                  <a:srgbClr val="FF0000"/>
                </a:solidFill>
                <a:effectLst/>
                <a:latin typeface="Muli" panose="02000503000000000000" pitchFamily="2" charset="0"/>
              </a:rPr>
              <a:t>)</a:t>
            </a:r>
            <a:endParaRPr lang="en-US" b="0" i="0" dirty="0">
              <a:solidFill>
                <a:srgbClr val="FF0000"/>
              </a:solidFill>
              <a:effectLst/>
              <a:latin typeface="Muli" panose="02000503000000000000" pitchFamily="2" charset="0"/>
            </a:endParaRPr>
          </a:p>
        </p:txBody>
      </p:sp>
    </p:spTree>
    <p:extLst>
      <p:ext uri="{BB962C8B-B14F-4D97-AF65-F5344CB8AC3E}">
        <p14:creationId xmlns:p14="http://schemas.microsoft.com/office/powerpoint/2010/main" val="3278483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902989" y="2355726"/>
            <a:ext cx="5139219" cy="2609681"/>
          </a:xfrm>
          <a:prstGeom prst="rect">
            <a:avLst/>
          </a:prstGeom>
        </p:spPr>
      </p:pic>
      <p:sp>
        <p:nvSpPr>
          <p:cNvPr id="5" name="Título 4"/>
          <p:cNvSpPr>
            <a:spLocks noGrp="1"/>
          </p:cNvSpPr>
          <p:nvPr>
            <p:ph type="title"/>
          </p:nvPr>
        </p:nvSpPr>
        <p:spPr>
          <a:xfrm>
            <a:off x="971600" y="411510"/>
            <a:ext cx="6995700" cy="566400"/>
          </a:xfrm>
        </p:spPr>
        <p:txBody>
          <a:bodyPr/>
          <a:lstStyle/>
          <a:p>
            <a:r>
              <a:rPr lang="el-GR" dirty="0"/>
              <a:t>Πλεονεκτήματα </a:t>
            </a:r>
            <a:r>
              <a:rPr lang="es-ES" dirty="0"/>
              <a:t>MEX</a:t>
            </a:r>
          </a:p>
        </p:txBody>
      </p:sp>
      <p:sp>
        <p:nvSpPr>
          <p:cNvPr id="6" name="Google Shape;1029;p44"/>
          <p:cNvSpPr txBox="1">
            <a:spLocks/>
          </p:cNvSpPr>
          <p:nvPr/>
        </p:nvSpPr>
        <p:spPr>
          <a:xfrm>
            <a:off x="589373" y="977910"/>
            <a:ext cx="5139219" cy="21221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l-GR" dirty="0">
                <a:solidFill>
                  <a:srgbClr val="262626"/>
                </a:solidFill>
                <a:latin typeface="Muli" panose="02000503000000000000" pitchFamily="2" charset="0"/>
              </a:rPr>
              <a:t>Η MEX αποτελεί την πιο οικονομική μέθοδο για την παραγωγή θερμοπλαστικών προϊόντων και πρωτοτύπων.</a:t>
            </a:r>
          </a:p>
          <a:p>
            <a:pPr marL="285750" indent="-285750">
              <a:buFont typeface="Arial" panose="020B0604020202020204" pitchFamily="34" charset="0"/>
              <a:buChar char="•"/>
            </a:pPr>
            <a:r>
              <a:rPr lang="el-GR" dirty="0">
                <a:solidFill>
                  <a:srgbClr val="262626"/>
                </a:solidFill>
                <a:latin typeface="Muli" panose="02000503000000000000" pitchFamily="2" charset="0"/>
              </a:rPr>
              <a:t>Αποτελεί την πιο διαδεδομένη τεχνολογία τρισδιάστατης εκτύπωσης και κάνει εύκολο το να δημιουργήσεις ένα αντικείμενο γρήγορα και οικονομικά.</a:t>
            </a:r>
          </a:p>
          <a:p>
            <a:pPr marL="285750" indent="-285750">
              <a:buFont typeface="Arial" panose="020B0604020202020204" pitchFamily="34" charset="0"/>
              <a:buChar char="•"/>
            </a:pPr>
            <a:r>
              <a:rPr lang="el-GR" dirty="0">
                <a:solidFill>
                  <a:srgbClr val="262626"/>
                </a:solidFill>
                <a:latin typeface="Muli" panose="02000503000000000000" pitchFamily="2" charset="0"/>
              </a:rPr>
              <a:t>Ένα ευρύ φάσμα υλικών είναι διαθέσιμο, καλύπτοντας την κατασκευή τόσο πρωτοτύπων όσο και λειτουργικών εφαρμογών.</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l-GR" dirty="0">
                <a:solidFill>
                  <a:srgbClr val="262626"/>
                </a:solidFill>
                <a:latin typeface="Muli" panose="02000503000000000000" pitchFamily="2" charset="0"/>
              </a:rPr>
              <a:t>Ο χειρισμός των πρώτων υλών είναι ασφαλής για τον άνθρωπο.</a:t>
            </a:r>
            <a:endParaRPr lang="en-US" dirty="0">
              <a:solidFill>
                <a:srgbClr val="262626"/>
              </a:solidFill>
              <a:latin typeface="Muli" panose="02000503000000000000" pitchFamily="2" charset="0"/>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589317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Μειονεκτήματα </a:t>
            </a:r>
            <a:r>
              <a:rPr lang="es-ES" dirty="0"/>
              <a:t>MEX</a:t>
            </a:r>
          </a:p>
        </p:txBody>
      </p:sp>
      <p:sp>
        <p:nvSpPr>
          <p:cNvPr id="6" name="Google Shape;1029;p44"/>
          <p:cNvSpPr txBox="1">
            <a:spLocks/>
          </p:cNvSpPr>
          <p:nvPr/>
        </p:nvSpPr>
        <p:spPr>
          <a:xfrm>
            <a:off x="4469450" y="1238071"/>
            <a:ext cx="400897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l-GR" dirty="0">
                <a:solidFill>
                  <a:srgbClr val="262626"/>
                </a:solidFill>
                <a:latin typeface="Muli" panose="02000503000000000000" pitchFamily="2" charset="0"/>
              </a:rPr>
              <a:t>Η MEX παρουσιάζει τη χαμηλότερη ανάλυση εκτύπωσης σε σύγκριση με τις υπόλοιπες τεχνολογίες και επομένως δεν είναι κατάλληλη για εξαιρετικά λεπτομερή εξαρτήματα.</a:t>
            </a:r>
          </a:p>
          <a:p>
            <a:pPr marL="285750" indent="-285750">
              <a:buFont typeface="Arial" panose="020B0604020202020204" pitchFamily="34" charset="0"/>
              <a:buChar char="•"/>
            </a:pPr>
            <a:r>
              <a:rPr lang="el-GR" dirty="0">
                <a:solidFill>
                  <a:srgbClr val="262626"/>
                </a:solidFill>
                <a:latin typeface="Muli" panose="02000503000000000000" pitchFamily="2" charset="0"/>
              </a:rPr>
              <a:t>Συχνά, οι διαφορετικές στρώσεις τις εκτύπωσης μπορεί να είναι ορατές στο τελικό αντικείμενο με τη μορφή γραμμών (</a:t>
            </a:r>
            <a:r>
              <a:rPr lang="en-US" dirty="0">
                <a:solidFill>
                  <a:srgbClr val="262626"/>
                </a:solidFill>
                <a:latin typeface="Muli" panose="02000503000000000000" pitchFamily="2" charset="0"/>
              </a:rPr>
              <a:t>layer lines</a:t>
            </a:r>
            <a:r>
              <a:rPr lang="el-GR" dirty="0">
                <a:solidFill>
                  <a:srgbClr val="262626"/>
                </a:solidFill>
                <a:latin typeface="Muli" panose="02000503000000000000" pitchFamily="2" charset="0"/>
              </a:rPr>
              <a:t>) και άρα χρειάζεται να εφαρμόσουμε μεθόδους μετεπεξεργασίας αν θέλουμε το κομμάτι μας να έχει άψογο φινίρισμα.</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l-GR" dirty="0">
                <a:solidFill>
                  <a:srgbClr val="262626"/>
                </a:solidFill>
                <a:latin typeface="Muli" panose="02000503000000000000" pitchFamily="2" charset="0"/>
              </a:rPr>
              <a:t>Ο μηχανισμός με τον οποίο συγκολλούνται οι διαφορετικές στρώσεις, καθιστά τα εξαρτήματα εγγενώς ανισοτροπικά. </a:t>
            </a:r>
            <a:endParaRPr lang="es-ES" dirty="0">
              <a:latin typeface="Muli"/>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3136" y="1131589"/>
            <a:ext cx="3674807" cy="3045427"/>
          </a:xfrm>
          <a:prstGeom prst="rect">
            <a:avLst/>
          </a:prstGeom>
        </p:spPr>
      </p:pic>
    </p:spTree>
    <p:extLst>
      <p:ext uri="{BB962C8B-B14F-4D97-AF65-F5344CB8AC3E}">
        <p14:creationId xmlns:p14="http://schemas.microsoft.com/office/powerpoint/2010/main" val="4184201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Συγκριτικός </a:t>
            </a:r>
            <a:r>
              <a:rPr lang="es-ES" dirty="0"/>
              <a:t> </a:t>
            </a:r>
            <a:r>
              <a:rPr lang="el-GR" dirty="0"/>
              <a:t>Πίνακας: </a:t>
            </a:r>
            <a:r>
              <a:rPr lang="es-ES" dirty="0"/>
              <a:t>MEX vs VP vs PBF</a:t>
            </a:r>
            <a:endParaRPr dirty="0">
              <a:latin typeface="Roboto"/>
              <a:ea typeface="Roboto"/>
              <a:cs typeface="Roboto"/>
              <a:sym typeface="Roboto"/>
            </a:endParaRPr>
          </a:p>
        </p:txBody>
      </p:sp>
      <p:sp>
        <p:nvSpPr>
          <p:cNvPr id="3656" name="Google Shape;3656;p61"/>
          <p:cNvSpPr/>
          <p:nvPr/>
        </p:nvSpPr>
        <p:spPr>
          <a:xfrm>
            <a:off x="1650214" y="1491631"/>
            <a:ext cx="5564541"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376606"/>
            <a:ext cx="5564541"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1453340435"/>
              </p:ext>
            </p:extLst>
          </p:nvPr>
        </p:nvGraphicFramePr>
        <p:xfrm>
          <a:off x="1907704" y="1491630"/>
          <a:ext cx="4855046" cy="2708896"/>
        </p:xfrm>
        <a:graphic>
          <a:graphicData uri="http://schemas.openxmlformats.org/drawingml/2006/table">
            <a:tbl>
              <a:tblPr>
                <a:noFill/>
                <a:tableStyleId>{CC153E04-9E27-44B1-9A26-C33CE457BB0D}</a:tableStyleId>
              </a:tblPr>
              <a:tblGrid>
                <a:gridCol w="1373198">
                  <a:extLst>
                    <a:ext uri="{9D8B030D-6E8A-4147-A177-3AD203B41FA5}">
                      <a16:colId xmlns:a16="http://schemas.microsoft.com/office/drawing/2014/main" val="20000"/>
                    </a:ext>
                  </a:extLst>
                </a:gridCol>
                <a:gridCol w="1244558">
                  <a:extLst>
                    <a:ext uri="{9D8B030D-6E8A-4147-A177-3AD203B41FA5}">
                      <a16:colId xmlns:a16="http://schemas.microsoft.com/office/drawing/2014/main" val="20001"/>
                    </a:ext>
                  </a:extLst>
                </a:gridCol>
                <a:gridCol w="1192264">
                  <a:extLst>
                    <a:ext uri="{9D8B030D-6E8A-4147-A177-3AD203B41FA5}">
                      <a16:colId xmlns:a16="http://schemas.microsoft.com/office/drawing/2014/main" val="20002"/>
                    </a:ext>
                  </a:extLst>
                </a:gridCol>
                <a:gridCol w="1045026">
                  <a:extLst>
                    <a:ext uri="{9D8B030D-6E8A-4147-A177-3AD203B41FA5}">
                      <a16:colId xmlns:a16="http://schemas.microsoft.com/office/drawing/2014/main" val="20003"/>
                    </a:ext>
                  </a:extLst>
                </a:gridCol>
              </a:tblGrid>
              <a:tr h="556675">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MEX</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VP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PBF</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0595">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Operating</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principle</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s-ES" sz="800" u="none" strike="noStrike" cap="none" err="1">
                          <a:solidFill>
                            <a:schemeClr val="dk2"/>
                          </a:solidFill>
                          <a:latin typeface="Muli"/>
                          <a:ea typeface="Muli"/>
                          <a:cs typeface="Muli"/>
                          <a:sym typeface="Muli"/>
                        </a:rPr>
                        <a:t>Extrusion</a:t>
                      </a:r>
                      <a:r>
                        <a:rPr lang="es-ES" sz="800" u="none" strike="noStrike" cap="none">
                          <a:solidFill>
                            <a:schemeClr val="dk2"/>
                          </a:solidFill>
                          <a:latin typeface="Muli"/>
                          <a:ea typeface="Muli"/>
                          <a:cs typeface="Muli"/>
                          <a:sym typeface="Muli"/>
                        </a:rPr>
                        <a:t> </a:t>
                      </a:r>
                      <a:r>
                        <a:rPr lang="es-ES" sz="800" u="none" strike="noStrike" cap="none" err="1">
                          <a:solidFill>
                            <a:schemeClr val="dk2"/>
                          </a:solidFill>
                          <a:latin typeface="Muli"/>
                          <a:ea typeface="Muli"/>
                          <a:cs typeface="Muli"/>
                          <a:sym typeface="Muli"/>
                        </a:rPr>
                        <a:t>of</a:t>
                      </a:r>
                      <a:r>
                        <a:rPr lang="es-ES" sz="800" u="none" strike="noStrike" cap="none">
                          <a:solidFill>
                            <a:schemeClr val="dk2"/>
                          </a:solidFill>
                          <a:latin typeface="Muli"/>
                          <a:ea typeface="Muli"/>
                          <a:cs typeface="Muli"/>
                          <a:sym typeface="Muli"/>
                        </a:rPr>
                        <a:t> </a:t>
                      </a:r>
                      <a:r>
                        <a:rPr lang="es-ES" sz="800" u="none" strike="noStrike" cap="none" err="1">
                          <a:solidFill>
                            <a:schemeClr val="dk2"/>
                          </a:solidFill>
                          <a:latin typeface="Muli"/>
                          <a:ea typeface="Muli"/>
                          <a:cs typeface="Muli"/>
                          <a:sym typeface="Muli"/>
                        </a:rPr>
                        <a:t>molten</a:t>
                      </a:r>
                      <a:r>
                        <a:rPr lang="es-ES" sz="800" u="none" strike="noStrike" cap="none">
                          <a:solidFill>
                            <a:schemeClr val="dk2"/>
                          </a:solidFill>
                          <a:latin typeface="Muli"/>
                          <a:ea typeface="Muli"/>
                          <a:cs typeface="Muli"/>
                          <a:sym typeface="Muli"/>
                        </a:rPr>
                        <a:t> material</a:t>
                      </a: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Resin</a:t>
                      </a:r>
                      <a:r>
                        <a:rPr lang="es-ES" sz="800" b="0" i="0" u="none" strike="noStrike" cap="none">
                          <a:solidFill>
                            <a:schemeClr val="dk2"/>
                          </a:solidFill>
                          <a:latin typeface="Muli"/>
                          <a:sym typeface="Arial"/>
                        </a:rPr>
                        <a:t> </a:t>
                      </a:r>
                      <a:r>
                        <a:rPr lang="es-ES" sz="800" b="0" i="0" u="none" strike="noStrike" cap="none" err="1">
                          <a:solidFill>
                            <a:schemeClr val="dk2"/>
                          </a:solidFill>
                          <a:latin typeface="Muli"/>
                          <a:sym typeface="Arial"/>
                        </a:rPr>
                        <a:t>photopolymerization</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Sintered</a:t>
                      </a:r>
                      <a:r>
                        <a:rPr lang="es-ES" sz="800" b="0" i="0" u="none" strike="noStrike" cap="none">
                          <a:solidFill>
                            <a:schemeClr val="dk2"/>
                          </a:solidFill>
                          <a:latin typeface="Muli"/>
                          <a:sym typeface="Arial"/>
                        </a:rPr>
                        <a:t> </a:t>
                      </a:r>
                      <a:r>
                        <a:rPr lang="es-ES" sz="800" b="0" i="0" u="none" strike="noStrike" cap="none" err="1">
                          <a:solidFill>
                            <a:schemeClr val="dk2"/>
                          </a:solidFill>
                          <a:latin typeface="Muli"/>
                          <a:sym typeface="Arial"/>
                        </a:rPr>
                        <a:t>microparticles</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Type</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of</a:t>
                      </a:r>
                      <a:r>
                        <a:rPr lang="es-ES" sz="800" b="1">
                          <a:solidFill>
                            <a:schemeClr val="dk2"/>
                          </a:solidFill>
                          <a:latin typeface="Muli"/>
                          <a:ea typeface="Muli"/>
                          <a:cs typeface="Muli"/>
                          <a:sym typeface="Muli"/>
                        </a:rPr>
                        <a:t> compatible </a:t>
                      </a:r>
                      <a:r>
                        <a:rPr lang="es-ES" sz="800" b="1" err="1">
                          <a:solidFill>
                            <a:schemeClr val="dk2"/>
                          </a:solidFill>
                          <a:latin typeface="Muli"/>
                          <a:ea typeface="Muli"/>
                          <a:cs typeface="Muli"/>
                          <a:sym typeface="Muli"/>
                        </a:rPr>
                        <a:t>materials</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Thermoplastics</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Light-</a:t>
                      </a:r>
                      <a:r>
                        <a:rPr lang="es-ES" sz="800" b="0" i="0" u="none" strike="noStrike" cap="none" err="1">
                          <a:solidFill>
                            <a:schemeClr val="dk2"/>
                          </a:solidFill>
                          <a:latin typeface="Muli"/>
                          <a:sym typeface="Arial"/>
                        </a:rPr>
                        <a:t>curing</a:t>
                      </a:r>
                      <a:r>
                        <a:rPr lang="es-ES" sz="800" b="0" i="0" u="none" strike="noStrike" cap="none">
                          <a:solidFill>
                            <a:schemeClr val="dk2"/>
                          </a:solidFill>
                          <a:latin typeface="Muli"/>
                          <a:sym typeface="Arial"/>
                        </a:rPr>
                        <a:t> </a:t>
                      </a:r>
                      <a:r>
                        <a:rPr lang="es-ES" sz="800" b="0" i="0" u="none" strike="noStrike" cap="none" err="1">
                          <a:solidFill>
                            <a:schemeClr val="dk2"/>
                          </a:solidFill>
                          <a:latin typeface="Muli"/>
                          <a:sym typeface="Arial"/>
                        </a:rPr>
                        <a:t>resin</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Thermoplastics</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Amount</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of</a:t>
                      </a:r>
                      <a:r>
                        <a:rPr lang="es-ES" sz="800" b="1">
                          <a:solidFill>
                            <a:schemeClr val="dk2"/>
                          </a:solidFill>
                          <a:latin typeface="Muli"/>
                          <a:ea typeface="Muli"/>
                          <a:cs typeface="Muli"/>
                          <a:sym typeface="Muli"/>
                        </a:rPr>
                        <a:t> compatible </a:t>
                      </a:r>
                      <a:r>
                        <a:rPr lang="es-ES" sz="800" b="1" err="1">
                          <a:solidFill>
                            <a:schemeClr val="dk2"/>
                          </a:solidFill>
                          <a:latin typeface="Muli"/>
                          <a:ea typeface="Muli"/>
                          <a:cs typeface="Muli"/>
                          <a:sym typeface="Muli"/>
                        </a:rPr>
                        <a:t>materials</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sym typeface="Arial"/>
                        </a:rPr>
                        <a:t>Very</a:t>
                      </a:r>
                      <a:r>
                        <a:rPr lang="es-ES" sz="800" b="0" i="0" u="none" strike="noStrike" cap="none">
                          <a:solidFill>
                            <a:schemeClr val="dk2"/>
                          </a:solidFill>
                          <a:latin typeface="Muli"/>
                          <a:sym typeface="Arial"/>
                        </a:rPr>
                        <a:t> </a:t>
                      </a:r>
                      <a:r>
                        <a:rPr lang="es-ES" sz="800" b="0" i="0" u="none" strike="noStrike" cap="none" err="1">
                          <a:solidFill>
                            <a:schemeClr val="dk2"/>
                          </a:solidFill>
                          <a:latin typeface="Muli"/>
                          <a:sym typeface="Arial"/>
                        </a:rPr>
                        <a:t>high</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Medium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Low</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244933">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Materials</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price</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Medium - Low</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High</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sym typeface="Arial"/>
                        </a:rPr>
                        <a:t>Medium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Complexity</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High</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Medium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Medium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557595902"/>
                  </a:ext>
                </a:extLst>
              </a:tr>
              <a:tr h="244933">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Immediacy</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err="1">
                          <a:solidFill>
                            <a:schemeClr val="dk2"/>
                          </a:solidFill>
                          <a:latin typeface="Muli"/>
                          <a:cs typeface="Arial"/>
                          <a:sym typeface="Arial"/>
                        </a:rPr>
                        <a:t>Very</a:t>
                      </a:r>
                      <a:r>
                        <a:rPr lang="es-ES" sz="800" b="0" i="0" u="none" strike="noStrike" cap="none">
                          <a:solidFill>
                            <a:schemeClr val="dk2"/>
                          </a:solidFill>
                          <a:latin typeface="Muli"/>
                          <a:cs typeface="Arial"/>
                          <a:sym typeface="Arial"/>
                        </a:rPr>
                        <a:t> </a:t>
                      </a:r>
                      <a:r>
                        <a:rPr lang="es-ES" sz="800" b="0" i="0" u="none" strike="noStrike" cap="none" err="1">
                          <a:solidFill>
                            <a:schemeClr val="dk2"/>
                          </a:solidFill>
                          <a:latin typeface="Muli"/>
                          <a:cs typeface="Arial"/>
                          <a:sym typeface="Arial"/>
                        </a:rPr>
                        <a:t>high</a:t>
                      </a:r>
                      <a:endParaRPr lang="es-ES" sz="800" b="0" i="0" u="none" strike="noStrike" cap="none">
                        <a:solidFill>
                          <a:schemeClr val="dk2"/>
                        </a:solidFill>
                        <a:latin typeface="Muli"/>
                        <a:cs typeface="Arial"/>
                        <a:sym typeface="Arial"/>
                      </a:endParaRP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Medium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Low</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2803547918"/>
                  </a:ext>
                </a:extLst>
              </a:tr>
              <a:tr h="443256">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Minimum</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layer</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resolution</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0.1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0.05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tc>
                  <a:txBody>
                    <a:bodyPr/>
                    <a:lstStyle/>
                    <a:p>
                      <a:pPr algn="ctr" fontAlgn="ctr"/>
                      <a:r>
                        <a:rPr lang="es-ES" sz="800" b="0" i="0" u="none" strike="noStrike" cap="none" dirty="0">
                          <a:solidFill>
                            <a:schemeClr val="dk2"/>
                          </a:solidFill>
                          <a:latin typeface="Muli"/>
                          <a:cs typeface="Arial"/>
                          <a:sym typeface="Arial"/>
                        </a:rPr>
                        <a:t>0.06 mm</a:t>
                      </a:r>
                    </a:p>
                  </a:txBody>
                  <a:tcPr marL="30369" marR="30369" marT="27333" marB="27333" anchor="ctr">
                    <a:lnL w="28575" cap="flat" cmpd="sng" algn="ctr">
                      <a:solidFill>
                        <a:srgbClr val="F0F7ED"/>
                      </a:solidFill>
                      <a:prstDash val="solid"/>
                      <a:round/>
                      <a:headEnd type="none" w="sm" len="sm"/>
                      <a:tailEnd type="none" w="sm" len="sm"/>
                    </a:lnL>
                    <a:lnR w="12700" cap="flat" cmpd="sng" algn="ctr">
                      <a:noFill/>
                      <a:prstDash val="solid"/>
                      <a:round/>
                      <a:headEnd type="none" w="med" len="med"/>
                      <a:tailEnd type="none" w="med" len="med"/>
                    </a:lnR>
                    <a:lnT w="19050" cap="flat" cmpd="sng">
                      <a:solidFill>
                        <a:schemeClr val="accent2"/>
                      </a:solidFill>
                      <a:prstDash val="dot"/>
                      <a:round/>
                      <a:headEnd type="none" w="sm" len="sm"/>
                      <a:tailEnd type="none" w="sm" len="sm"/>
                    </a:lnT>
                    <a:lnB w="28575" cap="flat" cmpd="sng">
                      <a:solidFill>
                        <a:srgbClr val="F0F7ED"/>
                      </a:solidFill>
                      <a:prstDash val="solid"/>
                      <a:round/>
                      <a:headEnd type="none" w="sm" len="sm"/>
                      <a:tailEnd type="none" w="sm" len="sm"/>
                    </a:lnB>
                  </a:tcPr>
                </a:tc>
                <a:extLst>
                  <a:ext uri="{0D108BD9-81ED-4DB2-BD59-A6C34878D82A}">
                    <a16:rowId xmlns:a16="http://schemas.microsoft.com/office/drawing/2014/main" val="1734215965"/>
                  </a:ext>
                </a:extLst>
              </a:tr>
            </a:tbl>
          </a:graphicData>
        </a:graphic>
      </p:graphicFrame>
    </p:spTree>
    <p:extLst>
      <p:ext uri="{BB962C8B-B14F-4D97-AF65-F5344CB8AC3E}">
        <p14:creationId xmlns:p14="http://schemas.microsoft.com/office/powerpoint/2010/main" val="1606386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48"/>
          <p:cNvSpPr txBox="1">
            <a:spLocks noGrp="1"/>
          </p:cNvSpPr>
          <p:nvPr>
            <p:ph type="title"/>
          </p:nvPr>
        </p:nvSpPr>
        <p:spPr>
          <a:xfrm>
            <a:off x="1083115" y="679253"/>
            <a:ext cx="6995700" cy="5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Εισαγωγή στη τρισδιάστατη εκτύπωση</a:t>
            </a:r>
            <a:endParaRPr dirty="0"/>
          </a:p>
        </p:txBody>
      </p:sp>
      <p:sp>
        <p:nvSpPr>
          <p:cNvPr id="1122" name="Google Shape;1122;p48"/>
          <p:cNvSpPr txBox="1">
            <a:spLocks noGrp="1"/>
          </p:cNvSpPr>
          <p:nvPr>
            <p:ph type="subTitle" idx="3"/>
          </p:nvPr>
        </p:nvSpPr>
        <p:spPr>
          <a:xfrm>
            <a:off x="1246909" y="3151918"/>
            <a:ext cx="3230087" cy="1796095"/>
          </a:xfrm>
          <a:prstGeom prst="rect">
            <a:avLst/>
          </a:prstGeom>
        </p:spPr>
        <p:txBody>
          <a:bodyPr spcFirstLastPara="1" wrap="square" lIns="91425" tIns="91425" rIns="91425" bIns="91425" anchor="t" anchorCtr="0">
            <a:noAutofit/>
          </a:bodyPr>
          <a:lstStyle/>
          <a:p>
            <a:pPr marL="0" lvl="0" indent="0"/>
            <a:r>
              <a:rPr lang="el-GR" dirty="0"/>
              <a:t>Η τρισδιάστατη εκτύπωση είναι η διαδικασία κατασκευής αντικειμένων μέσω της εναπόθεσης διαδοχικών στρώσεων ενός υλικού. Τα αντικείμενα κατασκευάζονται στρώση-προς-στρώση, προσθέτοντας διαδοχικά υλικό, μέχρι το αντικείμενο να αποκτήσει την τελική του μορφή.</a:t>
            </a:r>
            <a:endParaRPr dirty="0"/>
          </a:p>
        </p:txBody>
      </p:sp>
      <p:sp>
        <p:nvSpPr>
          <p:cNvPr id="1123" name="Google Shape;1123;p48"/>
          <p:cNvSpPr txBox="1">
            <a:spLocks noGrp="1"/>
          </p:cNvSpPr>
          <p:nvPr>
            <p:ph type="subTitle" idx="4"/>
          </p:nvPr>
        </p:nvSpPr>
        <p:spPr>
          <a:xfrm>
            <a:off x="4356449" y="3110592"/>
            <a:ext cx="3540641" cy="1034700"/>
          </a:xfrm>
          <a:prstGeom prst="rect">
            <a:avLst/>
          </a:prstGeom>
        </p:spPr>
        <p:txBody>
          <a:bodyPr spcFirstLastPara="1" wrap="square" lIns="91425" tIns="91425" rIns="91425" bIns="91425" anchor="t" anchorCtr="0">
            <a:noAutofit/>
          </a:bodyPr>
          <a:lstStyle/>
          <a:p>
            <a:pPr indent="-11113"/>
            <a:r>
              <a:rPr lang="el-GR" dirty="0"/>
              <a:t>Σκεφτείτε πώς χτίζεται ένα σπίτι από τούβλα. Η τρισδιάστατη εκτύπωση κατασκευάζει αντικείμενα με έναν παρόμοιο τρόπο, ξεκινώντας με πολύ μικρά κομμάτια υλικού τα οποία ενώνονται στρώση-προς-στρώση, μέχρι να σχηματιστεί ένα μεγαλύτερο τελικό προϊόν.</a:t>
            </a:r>
          </a:p>
        </p:txBody>
      </p:sp>
      <p:sp>
        <p:nvSpPr>
          <p:cNvPr id="1124" name="Google Shape;1124;p48"/>
          <p:cNvSpPr/>
          <p:nvPr/>
        </p:nvSpPr>
        <p:spPr>
          <a:xfrm>
            <a:off x="2426449"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a:off x="5536888" y="1461375"/>
            <a:ext cx="1245900" cy="1245900"/>
          </a:xfrm>
          <a:prstGeom prst="ellipse">
            <a:avLst/>
          </a:prstGeom>
          <a:noFill/>
          <a:ln w="19050" cap="flat" cmpd="sng">
            <a:solidFill>
              <a:srgbClr val="FF721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a:off x="2894863" y="1906019"/>
            <a:ext cx="309071" cy="356611"/>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txBox="1">
            <a:spLocks noGrp="1"/>
          </p:cNvSpPr>
          <p:nvPr>
            <p:ph type="subTitle" idx="1"/>
          </p:nvPr>
        </p:nvSpPr>
        <p:spPr>
          <a:xfrm>
            <a:off x="1611750" y="2775167"/>
            <a:ext cx="2744700" cy="369000"/>
          </a:xfrm>
          <a:prstGeom prst="rect">
            <a:avLst/>
          </a:prstGeom>
        </p:spPr>
        <p:txBody>
          <a:bodyPr spcFirstLastPara="1" wrap="square" lIns="91425" tIns="91425" rIns="91425" bIns="91425" anchor="t" anchorCtr="0">
            <a:noAutofit/>
          </a:bodyPr>
          <a:lstStyle/>
          <a:p>
            <a:pPr marL="0" lvl="0" indent="0"/>
            <a:r>
              <a:rPr lang="el-GR" dirty="0"/>
              <a:t>Τι είναι?</a:t>
            </a:r>
            <a:endParaRPr dirty="0"/>
          </a:p>
        </p:txBody>
      </p:sp>
      <p:sp>
        <p:nvSpPr>
          <p:cNvPr id="1131" name="Google Shape;1131;p48"/>
          <p:cNvSpPr txBox="1">
            <a:spLocks noGrp="1"/>
          </p:cNvSpPr>
          <p:nvPr>
            <p:ph type="subTitle" idx="2"/>
          </p:nvPr>
        </p:nvSpPr>
        <p:spPr>
          <a:xfrm>
            <a:off x="4787500" y="2775167"/>
            <a:ext cx="2744700" cy="369000"/>
          </a:xfrm>
          <a:prstGeom prst="rect">
            <a:avLst/>
          </a:prstGeom>
        </p:spPr>
        <p:txBody>
          <a:bodyPr spcFirstLastPara="1" wrap="square" lIns="91425" tIns="91425" rIns="91425" bIns="91425" anchor="t" anchorCtr="0">
            <a:noAutofit/>
          </a:bodyPr>
          <a:lstStyle/>
          <a:p>
            <a:pPr marL="0" lvl="0" indent="0"/>
            <a:r>
              <a:rPr lang="el-GR" dirty="0"/>
              <a:t>Παράδειγμα</a:t>
            </a:r>
            <a:endParaRPr dirty="0"/>
          </a:p>
        </p:txBody>
      </p:sp>
      <p:grpSp>
        <p:nvGrpSpPr>
          <p:cNvPr id="13" name="Google Shape;12658;p85">
            <a:extLst>
              <a:ext uri="{FF2B5EF4-FFF2-40B4-BE49-F238E27FC236}">
                <a16:creationId xmlns:a16="http://schemas.microsoft.com/office/drawing/2014/main" id="{1B2AD0B7-AFDC-41D9-951D-639F3210FADF}"/>
              </a:ext>
            </a:extLst>
          </p:cNvPr>
          <p:cNvGrpSpPr/>
          <p:nvPr/>
        </p:nvGrpSpPr>
        <p:grpSpPr>
          <a:xfrm>
            <a:off x="5987527" y="1914222"/>
            <a:ext cx="344622" cy="340204"/>
            <a:chOff x="6238300" y="1426975"/>
            <a:chExt cx="489450" cy="483175"/>
          </a:xfrm>
          <a:solidFill>
            <a:srgbClr val="FF7210"/>
          </a:solidFill>
        </p:grpSpPr>
        <p:sp>
          <p:nvSpPr>
            <p:cNvPr id="14" name="Google Shape;12659;p85">
              <a:extLst>
                <a:ext uri="{FF2B5EF4-FFF2-40B4-BE49-F238E27FC236}">
                  <a16:creationId xmlns:a16="http://schemas.microsoft.com/office/drawing/2014/main" id="{F63C0794-9A09-4D19-8CD9-04C249259ABC}"/>
                </a:ext>
              </a:extLst>
            </p:cNvPr>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 name="Google Shape;12660;p85">
              <a:extLst>
                <a:ext uri="{FF2B5EF4-FFF2-40B4-BE49-F238E27FC236}">
                  <a16:creationId xmlns:a16="http://schemas.microsoft.com/office/drawing/2014/main" id="{D17A210E-8695-4C99-A46B-5A35543C6174}"/>
                </a:ext>
              </a:extLst>
            </p:cNvPr>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 name="Google Shape;12661;p85">
              <a:extLst>
                <a:ext uri="{FF2B5EF4-FFF2-40B4-BE49-F238E27FC236}">
                  <a16:creationId xmlns:a16="http://schemas.microsoft.com/office/drawing/2014/main" id="{40BA0F82-8AD1-4024-935E-638DAF71AD16}"/>
                </a:ext>
              </a:extLst>
            </p:cNvPr>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1882232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074506" y="510901"/>
            <a:ext cx="6995700"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Συγκριτικός </a:t>
            </a:r>
            <a:r>
              <a:rPr lang="es-ES" dirty="0"/>
              <a:t> </a:t>
            </a:r>
            <a:r>
              <a:rPr lang="el-GR" dirty="0"/>
              <a:t>Πίνακας: </a:t>
            </a:r>
            <a:r>
              <a:rPr lang="es-ES" dirty="0"/>
              <a:t>MEX vs VP vs PBF</a:t>
            </a:r>
            <a:endParaRPr dirty="0">
              <a:latin typeface="Roboto"/>
              <a:ea typeface="Roboto"/>
              <a:cs typeface="Roboto"/>
              <a:sym typeface="Roboto"/>
            </a:endParaRPr>
          </a:p>
        </p:txBody>
      </p:sp>
      <p:sp>
        <p:nvSpPr>
          <p:cNvPr id="3656" name="Google Shape;3656;p61"/>
          <p:cNvSpPr/>
          <p:nvPr/>
        </p:nvSpPr>
        <p:spPr>
          <a:xfrm>
            <a:off x="1650214" y="1203599"/>
            <a:ext cx="6572653" cy="3528391"/>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088574"/>
            <a:ext cx="6572653" cy="3528391"/>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1784020140"/>
              </p:ext>
            </p:extLst>
          </p:nvPr>
        </p:nvGraphicFramePr>
        <p:xfrm>
          <a:off x="1835696" y="1221318"/>
          <a:ext cx="5976664" cy="3331834"/>
        </p:xfrm>
        <a:graphic>
          <a:graphicData uri="http://schemas.openxmlformats.org/drawingml/2006/table">
            <a:tbl>
              <a:tblPr>
                <a:noFill/>
                <a:tableStyleId>{CC153E04-9E27-44B1-9A26-C33CE457BB0D}</a:tableStyleId>
              </a:tblPr>
              <a:tblGrid>
                <a:gridCol w="1340997">
                  <a:extLst>
                    <a:ext uri="{9D8B030D-6E8A-4147-A177-3AD203B41FA5}">
                      <a16:colId xmlns:a16="http://schemas.microsoft.com/office/drawing/2014/main" val="20000"/>
                    </a:ext>
                  </a:extLst>
                </a:gridCol>
                <a:gridCol w="1606708">
                  <a:extLst>
                    <a:ext uri="{9D8B030D-6E8A-4147-A177-3AD203B41FA5}">
                      <a16:colId xmlns:a16="http://schemas.microsoft.com/office/drawing/2014/main" val="20001"/>
                    </a:ext>
                  </a:extLst>
                </a:gridCol>
                <a:gridCol w="1924895">
                  <a:extLst>
                    <a:ext uri="{9D8B030D-6E8A-4147-A177-3AD203B41FA5}">
                      <a16:colId xmlns:a16="http://schemas.microsoft.com/office/drawing/2014/main" val="20002"/>
                    </a:ext>
                  </a:extLst>
                </a:gridCol>
                <a:gridCol w="1104064">
                  <a:extLst>
                    <a:ext uri="{9D8B030D-6E8A-4147-A177-3AD203B41FA5}">
                      <a16:colId xmlns:a16="http://schemas.microsoft.com/office/drawing/2014/main" val="20003"/>
                    </a:ext>
                  </a:extLst>
                </a:gridCol>
              </a:tblGrid>
              <a:tr h="582358">
                <a:tc>
                  <a:txBody>
                    <a:bodyPr/>
                    <a:lstStyle/>
                    <a:p>
                      <a:pPr marL="0" marR="0" lvl="0" indent="0" algn="l" rtl="0">
                        <a:lnSpc>
                          <a:spcPct val="100000"/>
                        </a:lnSpc>
                        <a:spcBef>
                          <a:spcPts val="0"/>
                        </a:spcBef>
                        <a:spcAft>
                          <a:spcPts val="0"/>
                        </a:spcAft>
                        <a:buNone/>
                      </a:pPr>
                      <a:endParaRPr sz="1000" u="none" strike="noStrike" cap="none">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MEX</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dirty="0">
                          <a:solidFill>
                            <a:schemeClr val="dk2"/>
                          </a:solidFill>
                          <a:latin typeface="Muli"/>
                          <a:ea typeface="Muli"/>
                          <a:cs typeface="Muli"/>
                          <a:sym typeface="Muli"/>
                        </a:rPr>
                        <a:t>VP</a:t>
                      </a:r>
                      <a:endParaRPr sz="1000" b="1" strike="noStrike" cap="none" dirty="0">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7620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PBF</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14464">
                <a:tc>
                  <a:txBody>
                    <a:bodyPr/>
                    <a:lstStyle/>
                    <a:p>
                      <a:pPr algn="ctr" fontAlgn="ctr"/>
                      <a:r>
                        <a:rPr lang="es-ES" sz="800" b="1" i="0" u="none" strike="noStrike" cap="none" err="1">
                          <a:solidFill>
                            <a:schemeClr val="dk2"/>
                          </a:solidFill>
                          <a:latin typeface="Muli"/>
                          <a:sym typeface="Arial"/>
                        </a:rPr>
                        <a:t>Maximum</a:t>
                      </a:r>
                      <a:r>
                        <a:rPr lang="es-ES" sz="800" b="1" i="0" u="none" strike="noStrike" cap="none">
                          <a:solidFill>
                            <a:schemeClr val="dk2"/>
                          </a:solidFill>
                          <a:latin typeface="Muli"/>
                          <a:sym typeface="Arial"/>
                        </a:rPr>
                        <a:t> </a:t>
                      </a:r>
                      <a:r>
                        <a:rPr lang="es-ES" sz="800" b="1" i="0" u="none" strike="noStrike" cap="none" err="1">
                          <a:solidFill>
                            <a:schemeClr val="dk2"/>
                          </a:solidFill>
                          <a:latin typeface="Muli"/>
                          <a:sym typeface="Arial"/>
                        </a:rPr>
                        <a:t>resolution</a:t>
                      </a:r>
                      <a:r>
                        <a:rPr lang="es-ES" sz="800" b="1" i="0" u="none" strike="noStrike" cap="none">
                          <a:solidFill>
                            <a:schemeClr val="dk2"/>
                          </a:solidFill>
                          <a:latin typeface="Muli"/>
                          <a:sym typeface="Arial"/>
                        </a:rPr>
                        <a:t> in XY</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0.25 mm</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0.05 mm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0.08 - 0.08 mm</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20294">
                <a:tc>
                  <a:txBody>
                    <a:bodyPr/>
                    <a:lstStyle/>
                    <a:p>
                      <a:pPr algn="ctr" fontAlgn="ctr"/>
                      <a:r>
                        <a:rPr lang="es-ES" sz="800" b="1" i="0" u="none" strike="noStrike" cap="none" err="1">
                          <a:solidFill>
                            <a:schemeClr val="dk2"/>
                          </a:solidFill>
                          <a:latin typeface="Muli"/>
                          <a:sym typeface="Arial"/>
                        </a:rPr>
                        <a:t>Precision</a:t>
                      </a:r>
                      <a:endParaRPr lang="es-ES" sz="800" b="1"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Low</a:t>
                      </a: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Medium</a:t>
                      </a: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s-ES" sz="800" b="0" i="0" u="none" strike="noStrike" cap="none">
                          <a:solidFill>
                            <a:schemeClr val="dk2"/>
                          </a:solidFill>
                          <a:latin typeface="Muli"/>
                          <a:cs typeface="Arial"/>
                          <a:sym typeface="Arial"/>
                        </a:rPr>
                        <a:t>High</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903286">
                <a:tc>
                  <a:txBody>
                    <a:bodyPr/>
                    <a:lstStyle/>
                    <a:p>
                      <a:pPr algn="ctr" fontAlgn="ctr"/>
                      <a:r>
                        <a:rPr lang="es-ES" sz="800" b="1" i="0" u="none" strike="noStrike" cap="none" err="1">
                          <a:solidFill>
                            <a:schemeClr val="dk2"/>
                          </a:solidFill>
                          <a:latin typeface="Muli"/>
                          <a:sym typeface="Arial"/>
                        </a:rPr>
                        <a:t>Applications</a:t>
                      </a:r>
                      <a:endParaRPr lang="es-ES" sz="800" b="1"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Rapid prototyping.</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Education.</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Manufacture of templates and tools.</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Models with small details.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Castable negatives for jewelry and dentistry.</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Splints.</a:t>
                      </a:r>
                    </a:p>
                  </a:txBody>
                  <a:tcPr marL="30369" marR="30369" marT="27333" marB="27333" anchor="ctr">
                    <a:lnL w="28575" cap="flat" cmpd="sng" algn="ctr">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Functional prototypes.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Short series.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Templates and tools.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Orthopedic components.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Medical models</a:t>
                      </a: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r h="782013">
                <a:tc>
                  <a:txBody>
                    <a:bodyPr/>
                    <a:lstStyle/>
                    <a:p>
                      <a:pPr algn="ctr" fontAlgn="ctr"/>
                      <a:r>
                        <a:rPr lang="es-ES" sz="800" b="1" i="0" u="none" strike="noStrike" cap="none" err="1">
                          <a:solidFill>
                            <a:schemeClr val="dk2"/>
                          </a:solidFill>
                          <a:latin typeface="Muli"/>
                          <a:sym typeface="Arial"/>
                        </a:rPr>
                        <a:t>Advantages</a:t>
                      </a:r>
                      <a:endParaRPr lang="es-ES" sz="800" b="1"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Low price.</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Immediacy.</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Materials available.</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High resolution.</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Quality dental and castable materials.</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cs typeface="Arial"/>
                          <a:sym typeface="Arial"/>
                        </a:rPr>
                        <a:t>Print without supports.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High quality parts.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Print assemblies directly.</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High accuracy.</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3550921055"/>
                  </a:ext>
                </a:extLst>
              </a:tr>
              <a:tr h="418194">
                <a:tc>
                  <a:txBody>
                    <a:bodyPr/>
                    <a:lstStyle/>
                    <a:p>
                      <a:pPr algn="ctr" fontAlgn="ctr"/>
                      <a:r>
                        <a:rPr lang="es-ES" sz="800" b="1" i="0" u="none" strike="noStrike" cap="none" err="1">
                          <a:solidFill>
                            <a:schemeClr val="dk2"/>
                          </a:solidFill>
                          <a:latin typeface="Muli"/>
                          <a:sym typeface="Arial"/>
                        </a:rPr>
                        <a:t>Disadvantages</a:t>
                      </a:r>
                      <a:endParaRPr lang="es-ES" sz="800" b="1" i="0" u="none" strike="noStrike" cap="none">
                        <a:solidFill>
                          <a:schemeClr val="dk2"/>
                        </a:solidFill>
                        <a:latin typeface="Muli"/>
                        <a:sym typeface="Arial"/>
                      </a:endParaRPr>
                    </a:p>
                  </a:txBody>
                  <a:tcPr marL="30369" marR="30369" marT="27333" marB="27333" anchor="ctr">
                    <a:lnL w="12700" cap="flat" cmpd="sng" algn="ctr">
                      <a:noFill/>
                      <a:prstDash val="solid"/>
                      <a:round/>
                      <a:headEnd type="none" w="med" len="med"/>
                      <a:tailEnd type="none" w="med" len="med"/>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n-US" sz="800" b="0" i="0" u="none" strike="noStrike" cap="none">
                          <a:solidFill>
                            <a:schemeClr val="dk2"/>
                          </a:solidFill>
                          <a:latin typeface="Muli"/>
                          <a:cs typeface="Arial"/>
                          <a:sym typeface="Arial"/>
                        </a:rPr>
                        <a:t>Need to use supports.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Some materials have high shrinkage.</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n-US" sz="800" b="0" i="0" u="none" strike="noStrike" cap="none">
                          <a:solidFill>
                            <a:schemeClr val="dk2"/>
                          </a:solidFill>
                          <a:latin typeface="Muli"/>
                          <a:cs typeface="Arial"/>
                          <a:sym typeface="Arial"/>
                        </a:rPr>
                        <a:t>High cost of materials.</a:t>
                      </a:r>
                      <a:br>
                        <a:rPr lang="en-US" sz="800" b="0" i="0" u="none" strike="noStrike" cap="none">
                          <a:solidFill>
                            <a:schemeClr val="dk2"/>
                          </a:solidFill>
                          <a:latin typeface="Muli"/>
                          <a:cs typeface="Arial"/>
                          <a:sym typeface="Arial"/>
                        </a:rPr>
                      </a:br>
                      <a:r>
                        <a:rPr lang="en-US" sz="800" b="0" i="0" u="none" strike="noStrike" cap="none">
                          <a:solidFill>
                            <a:schemeClr val="dk2"/>
                          </a:solidFill>
                          <a:latin typeface="Muli"/>
                          <a:cs typeface="Arial"/>
                          <a:sym typeface="Arial"/>
                        </a:rPr>
                        <a:t>Low print volume.</a:t>
                      </a:r>
                    </a:p>
                  </a:txBody>
                  <a:tcPr marL="30369" marR="30369" marT="27333" marB="27333" anchor="ctr">
                    <a:lnL w="28575" cap="flat" cmpd="sng" algn="ctr">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tc>
                  <a:txBody>
                    <a:bodyPr/>
                    <a:lstStyle/>
                    <a:p>
                      <a:pPr algn="ctr" fontAlgn="ctr"/>
                      <a:r>
                        <a:rPr lang="en-US" sz="800" b="0" i="0" u="none" strike="noStrike" cap="none" dirty="0">
                          <a:solidFill>
                            <a:schemeClr val="dk2"/>
                          </a:solidFill>
                          <a:latin typeface="Muli"/>
                          <a:cs typeface="Arial"/>
                          <a:sym typeface="Arial"/>
                        </a:rPr>
                        <a:t>Long printing times.</a:t>
                      </a:r>
                      <a:br>
                        <a:rPr lang="en-US" sz="800" b="0" i="0" u="none" strike="noStrike" cap="none" dirty="0">
                          <a:solidFill>
                            <a:schemeClr val="dk2"/>
                          </a:solidFill>
                          <a:latin typeface="Muli"/>
                          <a:cs typeface="Arial"/>
                          <a:sym typeface="Arial"/>
                        </a:rPr>
                      </a:br>
                      <a:r>
                        <a:rPr lang="en-US" sz="800" b="0" i="0" u="none" strike="noStrike" cap="none" dirty="0">
                          <a:solidFill>
                            <a:schemeClr val="dk2"/>
                          </a:solidFill>
                          <a:latin typeface="Muli"/>
                          <a:cs typeface="Arial"/>
                          <a:sym typeface="Arial"/>
                        </a:rPr>
                        <a:t>Low print volume.</a:t>
                      </a:r>
                    </a:p>
                  </a:txBody>
                  <a:tcPr marL="30369" marR="30369" marT="27333" marB="27333" anchor="ctr">
                    <a:lnL w="28575" cap="flat" cmpd="sng" algn="ctr">
                      <a:solidFill>
                        <a:srgbClr val="F0F7ED"/>
                      </a:solidFill>
                      <a:prstDash val="solid"/>
                      <a:round/>
                      <a:headEnd type="none" w="sm" len="sm"/>
                      <a:tailEnd type="none" w="sm" len="sm"/>
                    </a:lnL>
                    <a:lnR w="12700" cap="flat" cmpd="sng" algn="ctr">
                      <a:noFill/>
                      <a:prstDash val="solid"/>
                      <a:round/>
                      <a:headEnd type="none" w="med" len="med"/>
                      <a:tailEnd type="none" w="med" len="med"/>
                    </a:lnR>
                    <a:lnT w="19050" cap="flat" cmpd="sng" algn="ctr">
                      <a:solidFill>
                        <a:schemeClr val="accent2"/>
                      </a:solidFill>
                      <a:prstDash val="dot"/>
                      <a:round/>
                      <a:headEnd type="none" w="sm" len="sm"/>
                      <a:tailEnd type="none" w="sm" len="sm"/>
                    </a:lnT>
                    <a:lnB w="12700" cap="flat" cmpd="sng" algn="ctr">
                      <a:noFill/>
                      <a:prstDash val="dot"/>
                      <a:round/>
                      <a:headEnd type="none" w="med" len="med"/>
                      <a:tailEnd type="none" w="med" len="med"/>
                    </a:lnB>
                  </a:tcPr>
                </a:tc>
                <a:extLst>
                  <a:ext uri="{0D108BD9-81ED-4DB2-BD59-A6C34878D82A}">
                    <a16:rowId xmlns:a16="http://schemas.microsoft.com/office/drawing/2014/main" val="557595902"/>
                  </a:ext>
                </a:extLst>
              </a:tr>
            </a:tbl>
          </a:graphicData>
        </a:graphic>
      </p:graphicFrame>
    </p:spTree>
    <p:extLst>
      <p:ext uri="{BB962C8B-B14F-4D97-AF65-F5344CB8AC3E}">
        <p14:creationId xmlns:p14="http://schemas.microsoft.com/office/powerpoint/2010/main" val="3210513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Σύγκριση: </a:t>
            </a:r>
            <a:r>
              <a:rPr lang="es-ES" dirty="0"/>
              <a:t>MEX vs VP </a:t>
            </a:r>
            <a:r>
              <a:rPr lang="en-US" dirty="0"/>
              <a:t>vs</a:t>
            </a:r>
            <a:r>
              <a:rPr lang="es-ES" dirty="0"/>
              <a:t> PBF</a:t>
            </a:r>
          </a:p>
        </p:txBody>
      </p:sp>
      <p:sp>
        <p:nvSpPr>
          <p:cNvPr id="6" name="Google Shape;1029;p44"/>
          <p:cNvSpPr txBox="1">
            <a:spLocks/>
          </p:cNvSpPr>
          <p:nvPr/>
        </p:nvSpPr>
        <p:spPr>
          <a:xfrm>
            <a:off x="779049" y="138570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atin typeface="Muli"/>
            </a:endParaRPr>
          </a:p>
          <a:p>
            <a:endParaRPr lang="es-ES">
              <a:latin typeface="Muli"/>
            </a:endParaRPr>
          </a:p>
        </p:txBody>
      </p:sp>
      <p:pic>
        <p:nvPicPr>
          <p:cNvPr id="8" name="Picture 2">
            <a:extLst>
              <a:ext uri="{FF2B5EF4-FFF2-40B4-BE49-F238E27FC236}">
                <a16:creationId xmlns:a16="http://schemas.microsoft.com/office/drawing/2014/main" id="{BEDC14D4-D26E-493C-B55B-6F5636FF977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927" b="36062"/>
          <a:stretch/>
        </p:blipFill>
        <p:spPr bwMode="auto">
          <a:xfrm>
            <a:off x="1331640" y="977910"/>
            <a:ext cx="6630570" cy="412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26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96599" y="627699"/>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Βρείτε τη σωστή πρόταση</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896599" y="1557716"/>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l-GR" dirty="0">
                <a:solidFill>
                  <a:srgbClr val="262626"/>
                </a:solidFill>
                <a:latin typeface="Muli" panose="02000503000000000000" pitchFamily="2" charset="0"/>
              </a:rPr>
              <a:t>Η τεχνολογία </a:t>
            </a:r>
            <a:r>
              <a:rPr lang="en-US" dirty="0">
                <a:solidFill>
                  <a:srgbClr val="262626"/>
                </a:solidFill>
                <a:latin typeface="Muli" panose="02000503000000000000" pitchFamily="2" charset="0"/>
              </a:rPr>
              <a:t>Powder Bed Fusion </a:t>
            </a:r>
            <a:r>
              <a:rPr lang="el-GR" dirty="0">
                <a:solidFill>
                  <a:srgbClr val="262626"/>
                </a:solidFill>
                <a:latin typeface="Muli" panose="02000503000000000000" pitchFamily="2" charset="0"/>
              </a:rPr>
              <a:t>δεν μπορεί να εκτυπώσει πολυμερή αντικείμενα χωρίς τη χρήση υποστηριγμάτων (</a:t>
            </a:r>
            <a:r>
              <a:rPr lang="en-US" dirty="0">
                <a:solidFill>
                  <a:srgbClr val="262626"/>
                </a:solidFill>
                <a:latin typeface="Muli" panose="02000503000000000000" pitchFamily="2" charset="0"/>
              </a:rPr>
              <a:t>supports)</a:t>
            </a:r>
            <a:r>
              <a:rPr lang="el-GR" dirty="0">
                <a:solidFill>
                  <a:srgbClr val="262626"/>
                </a:solidFill>
                <a:latin typeface="Muli" panose="02000503000000000000" pitchFamily="2" charset="0"/>
              </a:rPr>
              <a:t>.</a:t>
            </a:r>
          </a:p>
          <a:p>
            <a:pPr marL="285750" indent="-285750">
              <a:buFont typeface="Arial" panose="020B0604020202020204" pitchFamily="34" charset="0"/>
              <a:buChar char="•"/>
            </a:pPr>
            <a:r>
              <a:rPr lang="el-GR" b="0" i="0" dirty="0">
                <a:solidFill>
                  <a:srgbClr val="262626"/>
                </a:solidFill>
                <a:effectLst/>
                <a:latin typeface="Muli" panose="02000503000000000000" pitchFamily="2" charset="0"/>
              </a:rPr>
              <a:t>Η τεχνολογία </a:t>
            </a:r>
            <a:r>
              <a:rPr lang="en-US" b="0" i="0" dirty="0">
                <a:solidFill>
                  <a:srgbClr val="262626"/>
                </a:solidFill>
                <a:effectLst/>
                <a:latin typeface="Muli" panose="02000503000000000000" pitchFamily="2" charset="0"/>
              </a:rPr>
              <a:t>Vat Photopolymerization </a:t>
            </a:r>
            <a:r>
              <a:rPr lang="el-GR" b="0" i="0" dirty="0">
                <a:solidFill>
                  <a:srgbClr val="262626"/>
                </a:solidFill>
                <a:effectLst/>
                <a:latin typeface="Muli" panose="02000503000000000000" pitchFamily="2" charset="0"/>
              </a:rPr>
              <a:t>διαθέτει χαμηλή ανάλυση εκτύπωσης.</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l-GR" b="0" i="0" dirty="0">
                <a:solidFill>
                  <a:schemeClr val="tx1"/>
                </a:solidFill>
                <a:effectLst/>
                <a:latin typeface="Muli" panose="02000503000000000000" pitchFamily="2" charset="0"/>
              </a:rPr>
              <a:t>Η τεχνολογία </a:t>
            </a:r>
            <a:r>
              <a:rPr lang="en-US" b="0" i="0" dirty="0">
                <a:solidFill>
                  <a:schemeClr val="tx1"/>
                </a:solidFill>
                <a:effectLst/>
                <a:latin typeface="Muli" panose="02000503000000000000" pitchFamily="2" charset="0"/>
              </a:rPr>
              <a:t>MEX</a:t>
            </a:r>
            <a:r>
              <a:rPr lang="el-GR" b="0" i="0" dirty="0">
                <a:solidFill>
                  <a:schemeClr val="tx1"/>
                </a:solidFill>
                <a:effectLst/>
                <a:latin typeface="Muli" panose="02000503000000000000" pitchFamily="2" charset="0"/>
              </a:rPr>
              <a:t> είναι κατάλληλη για εξαιρετικά λεπτομερή αντικείμενα</a:t>
            </a:r>
            <a:r>
              <a:rPr lang="en-US" b="0" i="0" dirty="0">
                <a:solidFill>
                  <a:schemeClr val="tx1"/>
                </a:solidFill>
                <a:effectLst/>
                <a:latin typeface="Muli" panose="02000503000000000000" pitchFamily="2" charset="0"/>
              </a:rPr>
              <a:t>.</a:t>
            </a:r>
          </a:p>
          <a:p>
            <a:pPr marL="285750" indent="-285750">
              <a:buFont typeface="Arial" panose="020B0604020202020204" pitchFamily="34" charset="0"/>
              <a:buChar char="•"/>
            </a:pPr>
            <a:r>
              <a:rPr lang="el-GR" dirty="0">
                <a:solidFill>
                  <a:srgbClr val="FF0000"/>
                </a:solidFill>
              </a:rPr>
              <a:t>Η τεχνολογία </a:t>
            </a:r>
            <a:r>
              <a:rPr lang="en-US" dirty="0">
                <a:solidFill>
                  <a:srgbClr val="FF0000"/>
                </a:solidFill>
              </a:rPr>
              <a:t>PBF</a:t>
            </a:r>
            <a:r>
              <a:rPr lang="el-GR" dirty="0">
                <a:solidFill>
                  <a:srgbClr val="FF0000"/>
                </a:solidFill>
              </a:rPr>
              <a:t> χρησιμοποιείται σε ορθοπεδικές εφαρμογές.</a:t>
            </a:r>
            <a:endParaRPr lang="en-US" dirty="0">
              <a:solidFill>
                <a:srgbClr val="FF0000"/>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82941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Εφαρμογές της </a:t>
            </a:r>
            <a:r>
              <a:rPr lang="es-ES" dirty="0"/>
              <a:t>MEX</a:t>
            </a:r>
          </a:p>
        </p:txBody>
      </p:sp>
      <p:sp>
        <p:nvSpPr>
          <p:cNvPr id="6" name="Google Shape;1029;p44"/>
          <p:cNvSpPr txBox="1">
            <a:spLocks/>
          </p:cNvSpPr>
          <p:nvPr/>
        </p:nvSpPr>
        <p:spPr>
          <a:xfrm>
            <a:off x="755576" y="901483"/>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l-GR" sz="1400" b="0" i="0" u="none" strike="noStrike" baseline="0" dirty="0">
                <a:latin typeface="Muli" panose="02000503000000000000" pitchFamily="2" charset="0"/>
              </a:rPr>
              <a:t>Η τεχνολογία MEX χρησιμοποιείται ως ένα γρήγορο, οικονομικά αποδοτικό εργαλείο προτυποποίησης και επαλήθευσης σχεδιασμού.</a:t>
            </a:r>
            <a:r>
              <a:rPr lang="en-US" sz="1400" b="0" i="0" u="none" strike="noStrike" baseline="0" dirty="0">
                <a:latin typeface="Muli" panose="02000503000000000000" pitchFamily="2" charset="0"/>
              </a:rPr>
              <a:t> </a:t>
            </a:r>
            <a:r>
              <a:rPr lang="el-GR" sz="1400" b="0" i="0" u="none" strike="noStrike" baseline="0" dirty="0">
                <a:latin typeface="Muli" panose="02000503000000000000" pitchFamily="2" charset="0"/>
              </a:rPr>
              <a:t>Είναι επίσης κατάλληλη για τη δημιουργία λειτουργικών εξαρτημάτων για εμπορική και μη χρήση.</a:t>
            </a:r>
            <a:r>
              <a:rPr lang="en-US" sz="1400" b="0" i="0" u="none" strike="noStrike" baseline="0" dirty="0">
                <a:latin typeface="Muli" panose="02000503000000000000" pitchFamily="2" charset="0"/>
              </a:rPr>
              <a:t> </a:t>
            </a:r>
            <a:r>
              <a:rPr lang="el-GR" sz="1400" b="0" i="0" u="none" strike="noStrike" baseline="0" dirty="0">
                <a:latin typeface="Muli" panose="02000503000000000000" pitchFamily="2" charset="0"/>
              </a:rPr>
              <a:t>Στη συνέχεια, παρουσιάζονται </a:t>
            </a:r>
            <a:r>
              <a:rPr lang="el-GR" dirty="0">
                <a:latin typeface="Muli" panose="02000503000000000000" pitchFamily="2" charset="0"/>
              </a:rPr>
              <a:t>ο</a:t>
            </a:r>
            <a:r>
              <a:rPr lang="el-GR" sz="1400" b="0" i="0" u="none" strike="noStrike" baseline="0" dirty="0">
                <a:latin typeface="Muli" panose="02000503000000000000" pitchFamily="2" charset="0"/>
              </a:rPr>
              <a:t>ρισμένες από τις πιο συνηθισμένες εφαρμογές της τεχνολογίας ΜΕΧ.</a:t>
            </a:r>
            <a:endParaRPr lang="en-US" sz="1400" b="0" i="0" u="none" strike="noStrike" baseline="0" dirty="0">
              <a:latin typeface="Muli" panose="02000503000000000000" pitchFamily="2" charset="0"/>
            </a:endParaRPr>
          </a:p>
          <a:p>
            <a:pPr algn="l"/>
            <a:endParaRPr lang="en-US" sz="1400" b="0" i="0" u="none" strike="noStrike" baseline="0" dirty="0">
              <a:latin typeface="Muli" panose="02000503000000000000" pitchFamily="2" charset="0"/>
            </a:endParaRPr>
          </a:p>
          <a:p>
            <a:pPr algn="l"/>
            <a:r>
              <a:rPr lang="el-GR" sz="1400" b="1" i="0" u="none" strike="noStrike" baseline="0" dirty="0">
                <a:latin typeface="Muli" panose="02000503000000000000" pitchFamily="2" charset="0"/>
              </a:rPr>
              <a:t>Δημιουργία Καλουπιών Χύτευσης (</a:t>
            </a:r>
            <a:r>
              <a:rPr lang="es-ES" sz="1400" b="1" i="0" u="none" strike="noStrike" baseline="0" dirty="0" err="1">
                <a:latin typeface="Muli" panose="02000503000000000000" pitchFamily="2" charset="0"/>
              </a:rPr>
              <a:t>Investment</a:t>
            </a:r>
            <a:r>
              <a:rPr lang="es-ES" sz="1400" b="1" i="0" u="none" strike="noStrike" baseline="0" dirty="0">
                <a:latin typeface="Muli" panose="02000503000000000000" pitchFamily="2" charset="0"/>
              </a:rPr>
              <a:t> casting </a:t>
            </a:r>
            <a:r>
              <a:rPr lang="es-ES" sz="1400" b="1" i="0" u="none" strike="noStrike" baseline="0" dirty="0" err="1">
                <a:latin typeface="Muli" panose="02000503000000000000" pitchFamily="2" charset="0"/>
              </a:rPr>
              <a:t>patterns</a:t>
            </a:r>
            <a:r>
              <a:rPr lang="el-GR" sz="1400" b="1" i="0" u="none" strike="noStrike" baseline="0" dirty="0">
                <a:latin typeface="Muli" panose="02000503000000000000" pitchFamily="2" charset="0"/>
              </a:rPr>
              <a:t>)</a:t>
            </a:r>
            <a:endParaRPr lang="es-ES" sz="1400" b="1" i="0" u="none" strike="noStrike" baseline="0" dirty="0">
              <a:latin typeface="Muli" panose="02000503000000000000" pitchFamily="2" charset="0"/>
            </a:endParaRPr>
          </a:p>
          <a:p>
            <a:pPr algn="l"/>
            <a:r>
              <a:rPr lang="el-GR" sz="1400" b="0" i="0" u="none" strike="noStrike" baseline="0" dirty="0">
                <a:latin typeface="Muli" panose="02000503000000000000" pitchFamily="2" charset="0"/>
              </a:rPr>
              <a:t>Το χαμηλό κόστος των υλικών και οι πολύπλοκες γεωμετρίες που μπορούν να κατασκευαστούν μέσω της ΜΕΧ την καθιστούν μια ιδανική τεχνολογία για τη δημιουργία καλουπιών χύτευσης για τη μέθοδο </a:t>
            </a:r>
            <a:r>
              <a:rPr lang="en-US" sz="1400" b="0" i="0" u="none" strike="noStrike" baseline="0" dirty="0">
                <a:latin typeface="Muli" panose="02000503000000000000" pitchFamily="2" charset="0"/>
              </a:rPr>
              <a:t>investment casting </a:t>
            </a:r>
            <a:r>
              <a:rPr lang="el-GR" sz="1400" b="0" i="0" u="none" strike="noStrike" baseline="0" dirty="0">
                <a:latin typeface="Muli" panose="02000503000000000000" pitchFamily="2" charset="0"/>
              </a:rPr>
              <a:t>ή </a:t>
            </a:r>
            <a:r>
              <a:rPr lang="en-US" sz="1400" b="0" i="0" u="none" strike="noStrike" baseline="0" dirty="0">
                <a:latin typeface="Muli" panose="02000503000000000000" pitchFamily="2" charset="0"/>
              </a:rPr>
              <a:t>lost-foam casting, </a:t>
            </a:r>
            <a:r>
              <a:rPr lang="el-GR" sz="1400" b="0" i="0" u="none" strike="noStrike" baseline="0" dirty="0">
                <a:latin typeface="Muli" panose="02000503000000000000" pitchFamily="2" charset="0"/>
              </a:rPr>
              <a:t>όπου το εκτυπωμένο αντικείμενο θάβεται σε άμμο και εγχύνοντας λιωμένο μέταλλο μπορούμε να λάβουμε ένα μεταλλικό αντίγραφο του κομματιού μας! Προφανώς το αρχικό αντικείμενό μας λιώνει και καταστρέφεται σε αυτή τη διαδικασία, παρόλα αυτά αποτελεί μια εξαιρετικά οικονομική μέθοδο για την παραγωγή μεταλλικών κομματιών σε μικρές παρτίδες.</a:t>
            </a:r>
          </a:p>
          <a:p>
            <a:pPr algn="l"/>
            <a:endParaRPr lang="en-US" sz="1400" b="0" i="0" u="none" strike="noStrike" baseline="0" dirty="0">
              <a:latin typeface="Muli" panose="02000503000000000000" pitchFamily="2" charset="0"/>
            </a:endParaRPr>
          </a:p>
          <a:p>
            <a:endParaRPr lang="en-US" dirty="0">
              <a:latin typeface="Muli" panose="02000503000000000000" pitchFamily="2" charset="0"/>
            </a:endParaRPr>
          </a:p>
          <a:p>
            <a:endParaRPr lang="en-US" dirty="0">
              <a:latin typeface="Muli" panose="02000503000000000000" pitchFamily="2" charset="0"/>
            </a:endParaRPr>
          </a:p>
          <a:p>
            <a:endParaRPr lang="es-ES" dirty="0">
              <a:latin typeface="Muli" panose="02000503000000000000" pitchFamily="2" charset="0"/>
            </a:endParaRPr>
          </a:p>
        </p:txBody>
      </p:sp>
      <p:pic>
        <p:nvPicPr>
          <p:cNvPr id="2050" name="Picture 2" descr="FDM Improves On Investment Casting | Stratasys Direct Manufacturing">
            <a:extLst>
              <a:ext uri="{FF2B5EF4-FFF2-40B4-BE49-F238E27FC236}">
                <a16:creationId xmlns:a16="http://schemas.microsoft.com/office/drawing/2014/main" id="{468F0E80-8411-42EA-AB3E-51A64C45C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911" y="3606703"/>
            <a:ext cx="2374018" cy="137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3751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Εφαρμογές της </a:t>
            </a:r>
            <a:r>
              <a:rPr lang="es-ES" dirty="0"/>
              <a:t>MEX</a:t>
            </a:r>
          </a:p>
        </p:txBody>
      </p:sp>
      <p:sp>
        <p:nvSpPr>
          <p:cNvPr id="6" name="Google Shape;1029;p44"/>
          <p:cNvSpPr txBox="1">
            <a:spLocks/>
          </p:cNvSpPr>
          <p:nvPr/>
        </p:nvSpPr>
        <p:spPr>
          <a:xfrm>
            <a:off x="1144991" y="977910"/>
            <a:ext cx="4032448" cy="33123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l-GR" sz="1400" b="1" i="0" u="none" strike="noStrike" baseline="0" dirty="0">
                <a:latin typeface="Muli" panose="02000503000000000000" pitchFamily="2" charset="0"/>
              </a:rPr>
              <a:t>Περιβλήματα Ηλεκτρονικών</a:t>
            </a:r>
            <a:endParaRPr lang="es-ES" sz="1400" b="1" i="0" u="none" strike="noStrike" baseline="0" dirty="0">
              <a:latin typeface="Muli" panose="02000503000000000000" pitchFamily="2" charset="0"/>
            </a:endParaRPr>
          </a:p>
          <a:p>
            <a:pPr algn="l"/>
            <a:r>
              <a:rPr lang="el-GR" sz="1400" b="0" i="0" u="none" strike="noStrike" baseline="0" dirty="0">
                <a:latin typeface="Muli" panose="02000503000000000000" pitchFamily="2" charset="0"/>
              </a:rPr>
              <a:t>Αποτελούν μια από τις πιο δημοφιλείς εφαρμογές της τεχνολογίας ΜΕΧ, καθώς επιτρέπει τη δημιουργία ενός πρωτοτύπου ή ακόμα και ενός τελικού προϊόντος γρήγορα και πολύ πιο οικονομικά σε σύγκριση με τις παραδοσιακές μεθόδους παραγωγής όπως η έγχυση πλαστικού (</a:t>
            </a:r>
            <a:r>
              <a:rPr lang="en-US" sz="1400" b="0" i="0" u="none" strike="noStrike" baseline="0" dirty="0">
                <a:latin typeface="Muli" panose="02000503000000000000" pitchFamily="2" charset="0"/>
              </a:rPr>
              <a:t>injection molding)</a:t>
            </a:r>
            <a:r>
              <a:rPr lang="el-GR" dirty="0">
                <a:latin typeface="Muli" panose="02000503000000000000" pitchFamily="2" charset="0"/>
              </a:rPr>
              <a:t> η οποία απαιτεί την κατασκευή ακριβών καλουπιών.</a:t>
            </a:r>
            <a:endParaRPr lang="el-GR" sz="1400" b="0" i="0" u="none" strike="noStrike" baseline="0" dirty="0">
              <a:latin typeface="Muli" panose="02000503000000000000" pitchFamily="2" charset="0"/>
            </a:endParaRPr>
          </a:p>
          <a:p>
            <a:pPr algn="l"/>
            <a:endParaRPr lang="en-US" dirty="0">
              <a:latin typeface="Muli" panose="02000503000000000000" pitchFamily="2" charset="0"/>
            </a:endParaRPr>
          </a:p>
          <a:p>
            <a:pPr algn="l"/>
            <a:r>
              <a:rPr lang="el-GR" sz="1400" b="0" i="0" u="none" strike="noStrike" baseline="0" dirty="0">
                <a:latin typeface="Muli" panose="02000503000000000000" pitchFamily="2" charset="0"/>
              </a:rPr>
              <a:t>Επιπρόσθετα, νέα υλικά τα οποία είναι συμβατά με την τεχνολογία ΜΕΧ έχουν επαρκείς μηχανικές και ηλεκτρικές ιδιότητες για την κατασκευή προϊόντων που πληρούν τις απαραίτητες προδιαγραφές.</a:t>
            </a:r>
            <a:endParaRPr lang="en-US" sz="1400" b="0" i="0" u="none" strike="noStrike" baseline="0" dirty="0">
              <a:latin typeface="Muli" panose="02000503000000000000" pitchFamily="2" charset="0"/>
            </a:endParaRPr>
          </a:p>
        </p:txBody>
      </p:sp>
      <p:pic>
        <p:nvPicPr>
          <p:cNvPr id="3" name="Imagen 2">
            <a:extLst>
              <a:ext uri="{FF2B5EF4-FFF2-40B4-BE49-F238E27FC236}">
                <a16:creationId xmlns:a16="http://schemas.microsoft.com/office/drawing/2014/main" id="{EEA5A32A-EC97-49D6-B6E1-A0F5FEB92C28}"/>
              </a:ext>
            </a:extLst>
          </p:cNvPr>
          <p:cNvPicPr>
            <a:picLocks noChangeAspect="1"/>
          </p:cNvPicPr>
          <p:nvPr/>
        </p:nvPicPr>
        <p:blipFill rotWithShape="1">
          <a:blip r:embed="rId2"/>
          <a:srcRect l="2624" t="1450" r="8201" b="7124"/>
          <a:stretch/>
        </p:blipFill>
        <p:spPr>
          <a:xfrm>
            <a:off x="5177439" y="1131590"/>
            <a:ext cx="2448272" cy="3312368"/>
          </a:xfrm>
          <a:prstGeom prst="rect">
            <a:avLst/>
          </a:prstGeom>
        </p:spPr>
      </p:pic>
    </p:spTree>
    <p:extLst>
      <p:ext uri="{BB962C8B-B14F-4D97-AF65-F5344CB8AC3E}">
        <p14:creationId xmlns:p14="http://schemas.microsoft.com/office/powerpoint/2010/main" val="1815861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Εφαρμογές της </a:t>
            </a:r>
            <a:r>
              <a:rPr lang="es-ES" dirty="0"/>
              <a:t>MEX</a:t>
            </a:r>
          </a:p>
        </p:txBody>
      </p:sp>
      <p:sp>
        <p:nvSpPr>
          <p:cNvPr id="6" name="Google Shape;1029;p44"/>
          <p:cNvSpPr txBox="1">
            <a:spLocks/>
          </p:cNvSpPr>
          <p:nvPr/>
        </p:nvSpPr>
        <p:spPr>
          <a:xfrm>
            <a:off x="766863" y="930087"/>
            <a:ext cx="7987852" cy="26389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l-GR" b="1" dirty="0">
                <a:latin typeface="Muli" panose="02000503000000000000" pitchFamily="2" charset="0"/>
              </a:rPr>
              <a:t>Πρωτότυπα για Έλεγχο Συναρμογής</a:t>
            </a:r>
          </a:p>
          <a:p>
            <a:pPr algn="l"/>
            <a:r>
              <a:rPr lang="el-GR" dirty="0">
                <a:latin typeface="Muli" panose="02000503000000000000" pitchFamily="2" charset="0"/>
              </a:rPr>
              <a:t>Τα παραπάνω πρωτότυπα χρησιμοποιούνται για να επιβεβαιωθεί ο σχεδιασμός πολύπλοκων κομματιών όσον αφορά τη γεωμετρία τους και το μηχανισμό σύνδεσής τους για τη διαδικασία συναρμολόγησης. Η τεχνολογία ΜΕΧ επιτρέπει την κατασκευή πολύπλοκων καμπυλών και οργανικών σχημάτων που θα ήταν δύσκολο να παραχθούν με παραδοσιακές τεχνικές κατασκευής.</a:t>
            </a:r>
          </a:p>
          <a:p>
            <a:pPr algn="l"/>
            <a:endParaRPr lang="es-ES" sz="1400" i="0" u="none" strike="noStrike" baseline="0" dirty="0">
              <a:latin typeface="Muli" panose="02000503000000000000" pitchFamily="2" charset="0"/>
            </a:endParaRPr>
          </a:p>
          <a:p>
            <a:pPr algn="l"/>
            <a:r>
              <a:rPr lang="el-GR" b="1" dirty="0">
                <a:latin typeface="Muli" panose="02000503000000000000" pitchFamily="2" charset="0"/>
              </a:rPr>
              <a:t>Μηχανισμοί Συγκράτησης (</a:t>
            </a:r>
            <a:r>
              <a:rPr lang="es-ES" sz="1400" b="1" i="0" u="none" strike="noStrike" baseline="0" dirty="0" err="1">
                <a:latin typeface="Muli" panose="02000503000000000000" pitchFamily="2" charset="0"/>
              </a:rPr>
              <a:t>Jig</a:t>
            </a:r>
            <a:r>
              <a:rPr lang="en-US" sz="1400" b="1" i="0" u="none" strike="noStrike" baseline="0" dirty="0">
                <a:latin typeface="Muli" panose="02000503000000000000" pitchFamily="2" charset="0"/>
              </a:rPr>
              <a:t>s</a:t>
            </a:r>
            <a:r>
              <a:rPr lang="es-ES" sz="1400" b="1" i="0" u="none" strike="noStrike" baseline="0" dirty="0">
                <a:latin typeface="Muli" panose="02000503000000000000" pitchFamily="2" charset="0"/>
              </a:rPr>
              <a:t> and fixtures) </a:t>
            </a:r>
            <a:endParaRPr lang="el-GR" sz="1400" b="1" i="0" u="none" strike="noStrike" baseline="0" dirty="0">
              <a:latin typeface="Muli" panose="02000503000000000000" pitchFamily="2" charset="0"/>
            </a:endParaRPr>
          </a:p>
          <a:p>
            <a:pPr algn="l"/>
            <a:r>
              <a:rPr lang="el-GR" sz="1400" i="0" u="none" strike="noStrike" baseline="0" dirty="0">
                <a:latin typeface="Muli" panose="02000503000000000000" pitchFamily="2" charset="0"/>
              </a:rPr>
              <a:t>Η δυνατότητα κατασκευής πλήρως εξατομικευμένων και πολύπλοκων αντικειμένων σε συνδυασμό με την ταχύτητα και την υψηλή ακρίβεια των τελικών κομματιών, κάνει τη ΜΕΧ ιδανική τεχνολογία για την κατασκευή μηχανισμών που χρησιμοποιούνται στις αλυσίδες παραγωγής όπως των </a:t>
            </a:r>
            <a:r>
              <a:rPr lang="en-US" sz="1400" i="0" u="none" strike="noStrike" baseline="0" dirty="0">
                <a:latin typeface="Muli" panose="02000503000000000000" pitchFamily="2" charset="0"/>
              </a:rPr>
              <a:t>jigs &amp; fixtures, </a:t>
            </a:r>
            <a:r>
              <a:rPr lang="el-GR" sz="1400" i="0" u="none" strike="noStrike" baseline="0" dirty="0">
                <a:latin typeface="Muli" panose="02000503000000000000" pitchFamily="2" charset="0"/>
              </a:rPr>
              <a:t>που χρησιμοποιούνται για να συγκρατούν τα υπό επεξεργασία κομμάτια σε διαδικασίες κοπής και άλλα.</a:t>
            </a:r>
            <a:endParaRPr lang="en-US" dirty="0">
              <a:latin typeface="Muli"/>
            </a:endParaRPr>
          </a:p>
          <a:p>
            <a:endParaRPr lang="en-US" dirty="0">
              <a:latin typeface="Muli"/>
            </a:endParaRPr>
          </a:p>
          <a:p>
            <a:endParaRPr lang="es-ES" dirty="0">
              <a:latin typeface="Muli"/>
            </a:endParaRPr>
          </a:p>
        </p:txBody>
      </p:sp>
      <p:pic>
        <p:nvPicPr>
          <p:cNvPr id="3074" name="Picture 2">
            <a:extLst>
              <a:ext uri="{FF2B5EF4-FFF2-40B4-BE49-F238E27FC236}">
                <a16:creationId xmlns:a16="http://schemas.microsoft.com/office/drawing/2014/main" id="{9D1AD7B2-8F9E-4F8A-AE24-D4EAC3A68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375" y="3402289"/>
            <a:ext cx="2705249" cy="162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766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pic>
        <p:nvPicPr>
          <p:cNvPr id="7" name="Imagen 6">
            <a:extLst>
              <a:ext uri="{FF2B5EF4-FFF2-40B4-BE49-F238E27FC236}">
                <a16:creationId xmlns:a16="http://schemas.microsoft.com/office/drawing/2014/main" id="{1216F2AD-0033-4DAC-8D01-9E8EEF4EA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011337"/>
            <a:ext cx="5184576" cy="3856296"/>
          </a:xfrm>
          <a:prstGeom prst="rect">
            <a:avLst/>
          </a:prstGeom>
        </p:spPr>
      </p:pic>
    </p:spTree>
    <p:extLst>
      <p:ext uri="{BB962C8B-B14F-4D97-AF65-F5344CB8AC3E}">
        <p14:creationId xmlns:p14="http://schemas.microsoft.com/office/powerpoint/2010/main" val="33310940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1115616" y="1131590"/>
            <a:ext cx="360040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b="1" dirty="0">
                <a:latin typeface="Muli"/>
              </a:rPr>
              <a:t>Extruder</a:t>
            </a:r>
            <a:r>
              <a:rPr lang="el-GR" b="1" dirty="0">
                <a:latin typeface="Muli"/>
              </a:rPr>
              <a:t> (Εξωθητήρας)</a:t>
            </a:r>
            <a:endParaRPr lang="en-US" b="1" dirty="0">
              <a:latin typeface="Muli"/>
            </a:endParaRPr>
          </a:p>
          <a:p>
            <a:pPr algn="just"/>
            <a:r>
              <a:rPr lang="el-GR" dirty="0">
                <a:latin typeface="Muli"/>
              </a:rPr>
              <a:t>Ο εξωθητήρας αποτελεί ένα από τα κύρια εξαρτήματα του τρισδιάστατου εκτυπωτή. Είναι υπεύθυνος για τη μετάδοση της σωστής ποσότητας υλικού στο θερμό άκρο (</a:t>
            </a:r>
            <a:r>
              <a:rPr lang="en-US" dirty="0">
                <a:latin typeface="Muli"/>
              </a:rPr>
              <a:t>hot end)</a:t>
            </a:r>
            <a:r>
              <a:rPr lang="el-GR" dirty="0">
                <a:latin typeface="Muli"/>
              </a:rPr>
              <a:t>, όπου το υλικό λιώνει και τοποθετείται στην πλατφόρμα εκτύπωσης. Να σημειωθεί ότι ο εξωθητήρας</a:t>
            </a:r>
            <a:r>
              <a:rPr lang="en-US" dirty="0">
                <a:latin typeface="Muli"/>
              </a:rPr>
              <a:t> </a:t>
            </a:r>
            <a:r>
              <a:rPr lang="el-GR" dirty="0">
                <a:latin typeface="Muli"/>
              </a:rPr>
              <a:t>δεν αποτελεί το ίδιο εξάρτημα με το θερμό άκρο και αναφέρεται συχνά ως «ψυχρό άκρο» (</a:t>
            </a:r>
            <a:r>
              <a:rPr lang="en-US" dirty="0">
                <a:latin typeface="Muli"/>
              </a:rPr>
              <a:t>cold end)</a:t>
            </a:r>
            <a:r>
              <a:rPr lang="el-GR" dirty="0">
                <a:latin typeface="Muli"/>
              </a:rPr>
              <a:t>, καθώς το υλικό εισέρχεται στον εξωθητήρα σε στερεή κατάσταση και μεταφέρεται μέσω αυτού στο θερμό άκρο όπου και λιώνει.</a:t>
            </a:r>
            <a:endParaRPr lang="en-US" dirty="0">
              <a:latin typeface="Muli"/>
            </a:endParaRPr>
          </a:p>
          <a:p>
            <a:pPr algn="just"/>
            <a:endParaRPr lang="en-US" dirty="0">
              <a:latin typeface="Muli"/>
            </a:endParaRPr>
          </a:p>
          <a:p>
            <a:pPr algn="just"/>
            <a:endParaRPr lang="en-US" dirty="0">
              <a:latin typeface="Muli"/>
            </a:endParaRPr>
          </a:p>
          <a:p>
            <a:pPr algn="just"/>
            <a:endParaRPr lang="es-ES" dirty="0">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347614"/>
            <a:ext cx="3419905" cy="2880320"/>
          </a:xfrm>
          <a:prstGeom prst="rect">
            <a:avLst/>
          </a:prstGeom>
        </p:spPr>
      </p:pic>
    </p:spTree>
    <p:extLst>
      <p:ext uri="{BB962C8B-B14F-4D97-AF65-F5344CB8AC3E}">
        <p14:creationId xmlns:p14="http://schemas.microsoft.com/office/powerpoint/2010/main" val="3516451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4067945" y="1385702"/>
            <a:ext cx="4968552"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latin typeface="Muli"/>
              </a:rPr>
              <a:t>Extruder</a:t>
            </a:r>
          </a:p>
          <a:p>
            <a:r>
              <a:rPr lang="el-GR" dirty="0">
                <a:latin typeface="Muli"/>
              </a:rPr>
              <a:t>Διακρίνονται δύο βασικοί τύποι εξωθητήρων ανάλογα με τον τρόπο που εξωθείται το υλικό: </a:t>
            </a:r>
            <a:r>
              <a:rPr lang="en-US" dirty="0">
                <a:latin typeface="Muli"/>
              </a:rPr>
              <a:t>Direct extruder </a:t>
            </a:r>
            <a:r>
              <a:rPr lang="el-GR" dirty="0">
                <a:latin typeface="Muli"/>
              </a:rPr>
              <a:t>και</a:t>
            </a:r>
            <a:r>
              <a:rPr lang="en-US" dirty="0">
                <a:latin typeface="Muli"/>
              </a:rPr>
              <a:t> Bowden extruder</a:t>
            </a:r>
          </a:p>
          <a:p>
            <a:endParaRPr lang="en-US" dirty="0">
              <a:latin typeface="Muli"/>
            </a:endParaRPr>
          </a:p>
          <a:p>
            <a:pPr marL="285750" indent="-285750">
              <a:buFont typeface="Arial" panose="020B0604020202020204" pitchFamily="34" charset="0"/>
              <a:buChar char="•"/>
            </a:pPr>
            <a:r>
              <a:rPr lang="en-US" b="1" i="1" dirty="0">
                <a:latin typeface="Muli"/>
              </a:rPr>
              <a:t>Direct Extruder</a:t>
            </a:r>
            <a:r>
              <a:rPr lang="el-GR" b="1" i="1" dirty="0">
                <a:latin typeface="Muli"/>
              </a:rPr>
              <a:t> (Άμεσος Εξωθητήρας)</a:t>
            </a:r>
            <a:r>
              <a:rPr lang="en-US" b="1" i="1" dirty="0">
                <a:latin typeface="Muli"/>
              </a:rPr>
              <a:t>: </a:t>
            </a:r>
            <a:r>
              <a:rPr lang="el-GR" dirty="0">
                <a:latin typeface="Muli"/>
              </a:rPr>
              <a:t>Σε αυτή την περίπτωση ο εξωθητήρας συνδέεται άμεσα με το θερμό άκρο. Να σημειωθεί ότι ένας </a:t>
            </a:r>
            <a:r>
              <a:rPr lang="en-US" dirty="0">
                <a:latin typeface="Muli"/>
              </a:rPr>
              <a:t>Direct Extruder </a:t>
            </a:r>
            <a:r>
              <a:rPr lang="el-GR" dirty="0">
                <a:latin typeface="Muli"/>
              </a:rPr>
              <a:t>δεν είναι συνώνυμος με έναν εξωθητήρα άμεσης μετάδοσης (</a:t>
            </a:r>
            <a:r>
              <a:rPr lang="en-US" dirty="0">
                <a:latin typeface="Muli"/>
              </a:rPr>
              <a:t>direct drive extruder</a:t>
            </a:r>
            <a:r>
              <a:rPr lang="el-GR" dirty="0">
                <a:latin typeface="Muli"/>
              </a:rPr>
              <a:t>). Ένας εξωθητήρας άμεσης μετάδοσης σημαίνει απλώς ότι ο μηχανισμός μετάδοσης του νήματος είναι απευθείας τοποθετημένος στον άξονα του κινητήρα. Τόσο οι </a:t>
            </a:r>
            <a:r>
              <a:rPr lang="el-GR" dirty="0" err="1">
                <a:latin typeface="Muli"/>
              </a:rPr>
              <a:t>Βowden</a:t>
            </a:r>
            <a:r>
              <a:rPr lang="el-GR" dirty="0">
                <a:latin typeface="Muli"/>
              </a:rPr>
              <a:t> όσο και οι άμεσοι εξωθητήρες μπορούν να είναι άμεσης κίνησης.</a:t>
            </a:r>
            <a:endParaRPr lang="en-US" dirty="0">
              <a:latin typeface="Muli"/>
            </a:endParaRPr>
          </a:p>
          <a:p>
            <a:endParaRPr lang="en-US" dirty="0">
              <a:latin typeface="Muli"/>
            </a:endParaRPr>
          </a:p>
          <a:p>
            <a:endParaRPr lang="es-ES" dirty="0">
              <a:latin typeface="Muli"/>
            </a:endParaRPr>
          </a:p>
        </p:txBody>
      </p:sp>
      <p:pic>
        <p:nvPicPr>
          <p:cNvPr id="3" name="Imagen 2"/>
          <p:cNvPicPr>
            <a:picLocks noChangeAspect="1"/>
          </p:cNvPicPr>
          <p:nvPr/>
        </p:nvPicPr>
        <p:blipFill>
          <a:blip r:embed="rId2"/>
          <a:stretch>
            <a:fillRect/>
          </a:stretch>
        </p:blipFill>
        <p:spPr>
          <a:xfrm>
            <a:off x="755576" y="1275606"/>
            <a:ext cx="3281220" cy="2768455"/>
          </a:xfrm>
          <a:prstGeom prst="rect">
            <a:avLst/>
          </a:prstGeom>
        </p:spPr>
      </p:pic>
    </p:spTree>
    <p:extLst>
      <p:ext uri="{BB962C8B-B14F-4D97-AF65-F5344CB8AC3E}">
        <p14:creationId xmlns:p14="http://schemas.microsoft.com/office/powerpoint/2010/main" val="2410802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779049" y="1385702"/>
            <a:ext cx="3792951"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b="1" dirty="0">
                <a:latin typeface="Muli"/>
              </a:rPr>
              <a:t>Extruder</a:t>
            </a:r>
          </a:p>
          <a:p>
            <a:pPr algn="just"/>
            <a:r>
              <a:rPr lang="el-GR" dirty="0">
                <a:latin typeface="Muli"/>
              </a:rPr>
              <a:t>Η δεύτερη κατηγορία εξωθητήρων (</a:t>
            </a:r>
            <a:r>
              <a:rPr lang="en-US" dirty="0">
                <a:latin typeface="Muli"/>
              </a:rPr>
              <a:t>extruder)</a:t>
            </a:r>
            <a:r>
              <a:rPr lang="el-GR" dirty="0">
                <a:latin typeface="Muli"/>
              </a:rPr>
              <a:t> είναι οι εξωθητήρες </a:t>
            </a:r>
            <a:r>
              <a:rPr lang="en-US" dirty="0">
                <a:latin typeface="Muli"/>
              </a:rPr>
              <a:t>Bowden.</a:t>
            </a:r>
          </a:p>
          <a:p>
            <a:pPr algn="just"/>
            <a:endParaRPr lang="en-US" dirty="0">
              <a:latin typeface="Muli"/>
            </a:endParaRPr>
          </a:p>
          <a:p>
            <a:pPr marL="285750" indent="-285750" algn="just">
              <a:buFont typeface="Arial" panose="020B0604020202020204" pitchFamily="34" charset="0"/>
              <a:buChar char="•"/>
            </a:pPr>
            <a:r>
              <a:rPr lang="el-GR" b="1" i="1" dirty="0">
                <a:latin typeface="Muli"/>
              </a:rPr>
              <a:t>Εξωθητήρας </a:t>
            </a:r>
            <a:r>
              <a:rPr lang="en-US" b="1" i="1" dirty="0">
                <a:latin typeface="Muli"/>
              </a:rPr>
              <a:t>Bowden: </a:t>
            </a:r>
            <a:r>
              <a:rPr lang="el-GR" dirty="0">
                <a:latin typeface="Muli"/>
              </a:rPr>
              <a:t>Σε αυτή την περίπτωση ο εξωθητήρας δε συνδέεται άμεσα με το θερμό άκρο, αλλά αντίθετα ένας σωλήνας εκτείνεται από το κυρίως σώμα του εξωθητήρα προς το θερμό άκρο. Αυτός ο σωλήνας ονομάζεται σωλήνας </a:t>
            </a:r>
            <a:r>
              <a:rPr lang="en-US" dirty="0">
                <a:latin typeface="Muli"/>
              </a:rPr>
              <a:t>Bowden.</a:t>
            </a:r>
          </a:p>
        </p:txBody>
      </p:sp>
      <p:pic>
        <p:nvPicPr>
          <p:cNvPr id="2" name="Imagen 1"/>
          <p:cNvPicPr>
            <a:picLocks noChangeAspect="1"/>
          </p:cNvPicPr>
          <p:nvPr/>
        </p:nvPicPr>
        <p:blipFill>
          <a:blip r:embed="rId2"/>
          <a:stretch>
            <a:fillRect/>
          </a:stretch>
        </p:blipFill>
        <p:spPr>
          <a:xfrm>
            <a:off x="4860032" y="1131590"/>
            <a:ext cx="3213859" cy="2907754"/>
          </a:xfrm>
          <a:prstGeom prst="rect">
            <a:avLst/>
          </a:prstGeom>
        </p:spPr>
      </p:pic>
    </p:spTree>
    <p:extLst>
      <p:ext uri="{BB962C8B-B14F-4D97-AF65-F5344CB8AC3E}">
        <p14:creationId xmlns:p14="http://schemas.microsoft.com/office/powerpoint/2010/main" val="2263388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Process</a:t>
            </a:r>
            <a:endParaRP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6" name="Google Shape;3666;p62"/>
          <p:cNvPicPr preferRelativeResize="0"/>
          <p:nvPr/>
        </p:nvPicPr>
        <p:blipFill rotWithShape="1">
          <a:blip r:embed="rId4">
            <a:alphaModFix/>
          </a:blip>
          <a:srcRect l="1569" r="1578"/>
          <a:stretch/>
        </p:blipFill>
        <p:spPr>
          <a:xfrm>
            <a:off x="640575" y="1202900"/>
            <a:ext cx="3720900" cy="2561100"/>
          </a:xfrm>
          <a:prstGeom prst="roundRect">
            <a:avLst>
              <a:gd name="adj" fmla="val 16667"/>
            </a:avLst>
          </a:prstGeom>
          <a:noFill/>
          <a:ln>
            <a:noFill/>
          </a:ln>
        </p:spPr>
      </p:pic>
      <p:sp>
        <p:nvSpPr>
          <p:cNvPr id="3667" name="Google Shape;3667;p62"/>
          <p:cNvSpPr txBox="1">
            <a:spLocks noGrp="1"/>
          </p:cNvSpPr>
          <p:nvPr>
            <p:ph type="subTitle" idx="1"/>
          </p:nvPr>
        </p:nvSpPr>
        <p:spPr>
          <a:xfrm>
            <a:off x="2942055" y="2553935"/>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insert a video to better explain your ideas</a:t>
            </a: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2"/>
          <p:cNvSpPr/>
          <p:nvPr/>
        </p:nvSpPr>
        <p:spPr>
          <a:xfrm>
            <a:off x="2266111" y="2210369"/>
            <a:ext cx="566724" cy="566724"/>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28575" cap="flat" cmpd="sng">
            <a:solidFill>
              <a:srgbClr val="FF72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Elementos multimedia en línea 1" title="What Is 3D Printing and How Does It Work? | Mashable Explains">
            <a:hlinkClick r:id="" action="ppaction://media"/>
            <a:extLst>
              <a:ext uri="{FF2B5EF4-FFF2-40B4-BE49-F238E27FC236}">
                <a16:creationId xmlns:a16="http://schemas.microsoft.com/office/drawing/2014/main" id="{8BD32C16-0164-4FD6-960E-7A8AF059B7A6}"/>
              </a:ext>
            </a:extLst>
          </p:cNvPr>
          <p:cNvPicPr>
            <a:picLocks noRot="1" noChangeAspect="1"/>
          </p:cNvPicPr>
          <p:nvPr>
            <a:videoFile r:link="rId1"/>
          </p:nvPr>
        </p:nvPicPr>
        <p:blipFill>
          <a:blip r:embed="rId5"/>
          <a:stretch>
            <a:fillRect/>
          </a:stretch>
        </p:blipFill>
        <p:spPr>
          <a:xfrm>
            <a:off x="124687" y="200002"/>
            <a:ext cx="7394712" cy="4178013"/>
          </a:xfrm>
          <a:prstGeom prst="rect">
            <a:avLst/>
          </a:prstGeom>
        </p:spPr>
      </p:pic>
      <p:sp>
        <p:nvSpPr>
          <p:cNvPr id="81" name="CuadroTexto 80">
            <a:extLst>
              <a:ext uri="{FF2B5EF4-FFF2-40B4-BE49-F238E27FC236}">
                <a16:creationId xmlns:a16="http://schemas.microsoft.com/office/drawing/2014/main" id="{01DFCD52-C7BE-4718-B597-B042652C4166}"/>
              </a:ext>
            </a:extLst>
          </p:cNvPr>
          <p:cNvSpPr txBox="1"/>
          <p:nvPr/>
        </p:nvSpPr>
        <p:spPr>
          <a:xfrm>
            <a:off x="2817535" y="4646053"/>
            <a:ext cx="5337462" cy="307777"/>
          </a:xfrm>
          <a:prstGeom prst="rect">
            <a:avLst/>
          </a:prstGeom>
          <a:noFill/>
        </p:spPr>
        <p:txBody>
          <a:bodyPr wrap="square">
            <a:spAutoFit/>
          </a:bodyPr>
          <a:lstStyle/>
          <a:p>
            <a:r>
              <a:rPr lang="es-ES" sz="1400" b="0" i="0" u="none" strike="noStrike" baseline="0">
                <a:latin typeface="Muli" panose="02000503000000000000"/>
              </a:rPr>
              <a:t>https://www.youtube.com/watch?v=Vx0Z6LplaMU</a:t>
            </a:r>
            <a:endParaRPr lang="es-ES">
              <a:latin typeface="Muli" panose="02000503000000000000"/>
            </a:endParaRPr>
          </a:p>
        </p:txBody>
      </p:sp>
    </p:spTree>
    <p:extLst>
      <p:ext uri="{BB962C8B-B14F-4D97-AF65-F5344CB8AC3E}">
        <p14:creationId xmlns:p14="http://schemas.microsoft.com/office/powerpoint/2010/main" val="17216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779049" y="1203598"/>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Ακροφύσιο ή Μύτη (</a:t>
            </a:r>
            <a:r>
              <a:rPr lang="en-US" b="1" dirty="0">
                <a:latin typeface="Muli"/>
              </a:rPr>
              <a:t>Nozzle</a:t>
            </a:r>
            <a:r>
              <a:rPr lang="el-GR" b="1" dirty="0">
                <a:latin typeface="Muli"/>
              </a:rPr>
              <a:t>)</a:t>
            </a:r>
            <a:endParaRPr lang="en-US" b="1" dirty="0">
              <a:latin typeface="Muli"/>
            </a:endParaRPr>
          </a:p>
          <a:p>
            <a:pPr algn="just"/>
            <a:r>
              <a:rPr lang="el-GR" dirty="0">
                <a:latin typeface="Muli"/>
              </a:rPr>
              <a:t>Η άκρη του θερμού άκρου ονομάζεται ακροφύσιο (</a:t>
            </a:r>
            <a:r>
              <a:rPr lang="en-US" dirty="0">
                <a:latin typeface="Muli"/>
              </a:rPr>
              <a:t>n</a:t>
            </a:r>
            <a:r>
              <a:rPr lang="el-GR" dirty="0">
                <a:latin typeface="Muli"/>
              </a:rPr>
              <a:t>ozzle)</a:t>
            </a:r>
            <a:r>
              <a:rPr lang="en-US" dirty="0">
                <a:latin typeface="Muli"/>
              </a:rPr>
              <a:t> </a:t>
            </a:r>
            <a:r>
              <a:rPr lang="el-GR" dirty="0">
                <a:latin typeface="Muli"/>
              </a:rPr>
              <a:t>όπου καταλήγει το λιωμένο υλικό πριν εναποτεθεί στην πλατφόρμα εκτύπωσης. Καθώς το μέγεθος του ακροφυσίου καθορίζει σε μεγάλο βαθμό την ανάλυση και την ποιότητα της εκτύπωσης, είναι σημαντικό να μπορούμε να το αλλάξουμε ώστε να επιλέξουμε το κατάλληλο μέγεθος ανάλογα με την εφαρμογή μας. Η διάμετρος του ακροφυσίου κυμαίνεται συνήθως μεταξύ </a:t>
            </a:r>
            <a:r>
              <a:rPr lang="en-US" dirty="0">
                <a:latin typeface="Muli"/>
              </a:rPr>
              <a:t> 0,25 mm </a:t>
            </a:r>
            <a:r>
              <a:rPr lang="el-GR" dirty="0">
                <a:latin typeface="Muli"/>
              </a:rPr>
              <a:t>έως 0,80 </a:t>
            </a:r>
            <a:r>
              <a:rPr lang="en-US" dirty="0">
                <a:latin typeface="Muli"/>
              </a:rPr>
              <a:t>mm</a:t>
            </a:r>
            <a:r>
              <a:rPr lang="el-GR" dirty="0">
                <a:latin typeface="Muli"/>
              </a:rPr>
              <a:t>, με μια τυπική τιμή τα 0,40 </a:t>
            </a:r>
            <a:r>
              <a:rPr lang="en-US" dirty="0">
                <a:latin typeface="Muli"/>
              </a:rPr>
              <a:t>mm.</a:t>
            </a:r>
            <a:endParaRPr lang="el-GR" dirty="0">
              <a:latin typeface="Muli"/>
            </a:endParaRPr>
          </a:p>
          <a:p>
            <a:pPr algn="just"/>
            <a:r>
              <a:rPr lang="en-US" dirty="0">
                <a:latin typeface="Muli"/>
              </a:rPr>
              <a:t> </a:t>
            </a:r>
          </a:p>
          <a:p>
            <a:pPr algn="just"/>
            <a:endParaRPr lang="en-US" dirty="0">
              <a:latin typeface="Muli"/>
            </a:endParaRPr>
          </a:p>
          <a:p>
            <a:pPr algn="just"/>
            <a:endParaRPr lang="en-US" dirty="0">
              <a:latin typeface="Muli"/>
            </a:endParaRPr>
          </a:p>
          <a:p>
            <a:pPr algn="just"/>
            <a:endParaRPr lang="es-ES" dirty="0">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238" y="2499742"/>
            <a:ext cx="3816424" cy="2255931"/>
          </a:xfrm>
          <a:prstGeom prst="rect">
            <a:avLst/>
          </a:prstGeom>
        </p:spPr>
      </p:pic>
    </p:spTree>
    <p:extLst>
      <p:ext uri="{BB962C8B-B14F-4D97-AF65-F5344CB8AC3E}">
        <p14:creationId xmlns:p14="http://schemas.microsoft.com/office/powerpoint/2010/main" val="2998058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779049" y="1203598"/>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b="1" dirty="0">
                <a:latin typeface="Muli"/>
              </a:rPr>
              <a:t>Θερμό Άκρο (</a:t>
            </a:r>
            <a:r>
              <a:rPr lang="en-US" b="1" dirty="0">
                <a:latin typeface="Muli"/>
              </a:rPr>
              <a:t>Hot End</a:t>
            </a:r>
            <a:r>
              <a:rPr lang="el-GR" b="1" dirty="0">
                <a:latin typeface="Muli"/>
              </a:rPr>
              <a:t>)</a:t>
            </a:r>
            <a:endParaRPr lang="en-US" b="1" dirty="0">
              <a:latin typeface="Muli"/>
            </a:endParaRPr>
          </a:p>
          <a:p>
            <a:r>
              <a:rPr lang="el-GR" dirty="0">
                <a:latin typeface="Muli"/>
              </a:rPr>
              <a:t>Το θερμό άκρο αποτελεί το βασικό τμήμα του εξωθητήρα ενός τρισδιάστατου εκτυπωτή. Είναι το μέρος στο οποίο το πλαστικό θερμαίνεται και λιώνει πριν εναποθετηθεί στη πλατφόρμα εκτύπωσης.</a:t>
            </a:r>
            <a:r>
              <a:rPr lang="en-US" dirty="0">
                <a:latin typeface="Muli"/>
              </a:rPr>
              <a:t> </a:t>
            </a:r>
          </a:p>
          <a:p>
            <a:endParaRPr lang="es-ES" dirty="0">
              <a:latin typeface="Muli"/>
            </a:endParaRP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ackgroundRemoval t="818" b="99182" l="0" r="100000"/>
                    </a14:imgEffect>
                  </a14:imgLayer>
                </a14:imgProps>
              </a:ext>
              <a:ext uri="{28A0092B-C50C-407E-A947-70E740481C1C}">
                <a14:useLocalDpi xmlns:a14="http://schemas.microsoft.com/office/drawing/2010/main" val="0"/>
              </a:ext>
            </a:extLst>
          </a:blip>
          <a:stretch>
            <a:fillRect/>
          </a:stretch>
        </p:blipFill>
        <p:spPr>
          <a:xfrm>
            <a:off x="2579240" y="2287762"/>
            <a:ext cx="3780420" cy="2622164"/>
          </a:xfrm>
          <a:prstGeom prst="rect">
            <a:avLst/>
          </a:prstGeom>
        </p:spPr>
      </p:pic>
      <p:pic>
        <p:nvPicPr>
          <p:cNvPr id="7" name="Imagen 6">
            <a:extLst>
              <a:ext uri="{FF2B5EF4-FFF2-40B4-BE49-F238E27FC236}">
                <a16:creationId xmlns:a16="http://schemas.microsoft.com/office/drawing/2014/main" id="{08565508-FB2A-4263-8317-40467434B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055" y="2109826"/>
            <a:ext cx="3780420" cy="2622164"/>
          </a:xfrm>
          <a:prstGeom prst="rect">
            <a:avLst/>
          </a:prstGeom>
        </p:spPr>
      </p:pic>
    </p:spTree>
    <p:extLst>
      <p:ext uri="{BB962C8B-B14F-4D97-AF65-F5344CB8AC3E}">
        <p14:creationId xmlns:p14="http://schemas.microsoft.com/office/powerpoint/2010/main" val="31642680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971599" y="1059582"/>
            <a:ext cx="7776865"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Θερμαινόμενη Πλατφόρμα Εκτύπωσης (</a:t>
            </a:r>
            <a:r>
              <a:rPr lang="en-US" b="1" dirty="0">
                <a:latin typeface="Muli"/>
              </a:rPr>
              <a:t>Heated Bed</a:t>
            </a:r>
            <a:r>
              <a:rPr lang="el-GR" b="1" dirty="0">
                <a:latin typeface="Muli"/>
              </a:rPr>
              <a:t>)</a:t>
            </a:r>
          </a:p>
          <a:p>
            <a:pPr algn="just"/>
            <a:r>
              <a:rPr lang="el-GR" dirty="0">
                <a:latin typeface="Muli"/>
              </a:rPr>
              <a:t>Στην περίπτωση που θέλουμε να εκτυπώσουμε υλικά που απαιτούν μεγάλες θερμοκρασίες τήξης, μια θερμαινόμενη πλατφόρμα εκτύπωσης ή κρεββάτι εκτύπωσης, θα μας βοηθήσει τόσο στην προσκόλληση του υλικού στην ίδια την πλατφόρμα όσο και στο πόσο καλά θα κολλήσουν οι στρώσεις μεταξύ τους, μειώνοντας πιθανές παραμορφώσεις και στρεβλώσεις και τελικά βελτιώνοντας τις ιδιότητες του τελικού αντικειμένου. Το εύρος θερμοκρασίας κυμαίνεται μεταξύ 40 °C έως και 110 °C. </a:t>
            </a:r>
            <a:endParaRPr lang="en-US" dirty="0">
              <a:latin typeface="Muli"/>
            </a:endParaRPr>
          </a:p>
          <a:p>
            <a:pPr algn="just"/>
            <a:endParaRPr lang="en-US" dirty="0">
              <a:latin typeface="Muli"/>
            </a:endParaRPr>
          </a:p>
          <a:p>
            <a:pPr algn="just"/>
            <a:r>
              <a:rPr lang="el-GR" b="1" dirty="0">
                <a:latin typeface="Muli"/>
              </a:rPr>
              <a:t>Ανεμιστήρας ψύξης (</a:t>
            </a:r>
            <a:r>
              <a:rPr lang="en-US" b="1" dirty="0">
                <a:latin typeface="Muli"/>
              </a:rPr>
              <a:t>Cooling Fan</a:t>
            </a:r>
            <a:r>
              <a:rPr lang="el-GR" b="1" dirty="0">
                <a:latin typeface="Muli"/>
              </a:rPr>
              <a:t>)</a:t>
            </a:r>
            <a:endParaRPr lang="en-US" b="1" dirty="0">
              <a:latin typeface="Muli"/>
            </a:endParaRPr>
          </a:p>
          <a:p>
            <a:pPr algn="just"/>
            <a:r>
              <a:rPr lang="el-GR" dirty="0">
                <a:latin typeface="Muli"/>
              </a:rPr>
              <a:t>Ο έλεγχος της θερμοκρασίας είναι εξαιρετικά σημαντικός στη διαδικασία της εκτύπωσης και άρα ο ανεμιστήρας ψύξης παίζει σημαντικό ρόλο. Ανάλογα με τον τύπο του εκτυπωτή μπορούμε να βρούμε από έναν έως και τρεις ανεμιστήρες, οι οποίοι όπως θα δούμε στη συνέχεια μπορούν να συνεισφέρουν σημαντικά στην ταχύτητα καθώς και την ποιότητα εκτύπωσης σε κάποιες ειδικές περιπτώσεις πολύπλοκων γεωμετριών.</a:t>
            </a:r>
          </a:p>
          <a:p>
            <a:pPr algn="just"/>
            <a:endParaRPr lang="el-GR" dirty="0">
              <a:latin typeface="Muli"/>
            </a:endParaRPr>
          </a:p>
          <a:p>
            <a:pPr algn="just"/>
            <a:endParaRPr lang="es-ES" dirty="0">
              <a:latin typeface="Muli"/>
            </a:endParaRPr>
          </a:p>
        </p:txBody>
      </p:sp>
    </p:spTree>
    <p:extLst>
      <p:ext uri="{BB962C8B-B14F-4D97-AF65-F5344CB8AC3E}">
        <p14:creationId xmlns:p14="http://schemas.microsoft.com/office/powerpoint/2010/main" val="1738348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1070660" y="1025662"/>
            <a:ext cx="7654240"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Οθόνη </a:t>
            </a:r>
            <a:r>
              <a:rPr lang="en-US" b="1" dirty="0">
                <a:latin typeface="Muli"/>
              </a:rPr>
              <a:t>LCD </a:t>
            </a:r>
            <a:endParaRPr lang="el-GR" b="1" dirty="0">
              <a:latin typeface="Muli"/>
            </a:endParaRPr>
          </a:p>
          <a:p>
            <a:pPr algn="just"/>
            <a:r>
              <a:rPr lang="el-GR" dirty="0">
                <a:latin typeface="Muli"/>
              </a:rPr>
              <a:t>Κάποιοι εκτυπωτές διαθέτουν μια οθόνη </a:t>
            </a:r>
            <a:r>
              <a:rPr lang="en-US" dirty="0">
                <a:latin typeface="Muli"/>
              </a:rPr>
              <a:t>LCD </a:t>
            </a:r>
            <a:r>
              <a:rPr lang="el-GR" dirty="0">
                <a:latin typeface="Muli"/>
              </a:rPr>
              <a:t>συνοδευόμενη από έναν ελεγκτή (</a:t>
            </a:r>
            <a:r>
              <a:rPr lang="en-US" dirty="0">
                <a:latin typeface="Muli"/>
              </a:rPr>
              <a:t>controller)</a:t>
            </a:r>
            <a:r>
              <a:rPr lang="el-GR" dirty="0">
                <a:latin typeface="Muli"/>
              </a:rPr>
              <a:t> μέσω της οποίας διευκολύνεται η </a:t>
            </a:r>
            <a:r>
              <a:rPr lang="el-GR" dirty="0" err="1">
                <a:latin typeface="Muli"/>
              </a:rPr>
              <a:t>διεπαφή</a:t>
            </a:r>
            <a:r>
              <a:rPr lang="el-GR" dirty="0">
                <a:latin typeface="Muli"/>
              </a:rPr>
              <a:t> μας με τον εκτυπωτή. Για παράδειγμα μπορούμε να εισάγουμε το αρχείο προς εκτύπωση στην κατάλληλη μορφή μέσω μια </a:t>
            </a:r>
            <a:r>
              <a:rPr lang="en-US" dirty="0">
                <a:latin typeface="Muli"/>
              </a:rPr>
              <a:t>SD </a:t>
            </a:r>
            <a:r>
              <a:rPr lang="el-GR" dirty="0">
                <a:latin typeface="Muli"/>
              </a:rPr>
              <a:t>κάρτας μνήμης και να εκκινήσουμε τη διαδικασία της εκτύπωσης χωρίς να χρειάζεται ο εκτυπωτής μας να είναι συνδεδεμένος με τον υπολογιστή.</a:t>
            </a:r>
          </a:p>
          <a:p>
            <a:pPr algn="just"/>
            <a:endParaRPr lang="el-GR" b="1" dirty="0">
              <a:latin typeface="Muli"/>
            </a:endParaRPr>
          </a:p>
          <a:p>
            <a:pPr algn="just"/>
            <a:r>
              <a:rPr lang="el-GR" b="1" dirty="0">
                <a:latin typeface="Muli"/>
              </a:rPr>
              <a:t>Βηματικός Κινητήρας (</a:t>
            </a:r>
            <a:r>
              <a:rPr lang="en-US" b="1" dirty="0">
                <a:latin typeface="Muli"/>
              </a:rPr>
              <a:t>Stepper Motor</a:t>
            </a:r>
            <a:r>
              <a:rPr lang="el-GR" b="1" dirty="0">
                <a:latin typeface="Muli"/>
              </a:rPr>
              <a:t>)</a:t>
            </a:r>
            <a:endParaRPr lang="en-US" b="1" dirty="0">
              <a:latin typeface="Muli"/>
            </a:endParaRPr>
          </a:p>
          <a:p>
            <a:pPr algn="just"/>
            <a:r>
              <a:rPr lang="el-GR" dirty="0">
                <a:latin typeface="Muli"/>
              </a:rPr>
              <a:t>Ο βηματικός κινητήρας είναι ένας κινητήρας συνεχούς ρεύματος που διαθέτει πολλαπλά πηνία που του επιτρέπουν να κινείται σε μικρά βήματα. Τα πολλαπλά</a:t>
            </a:r>
            <a:r>
              <a:rPr lang="en-US" dirty="0">
                <a:latin typeface="Muli"/>
              </a:rPr>
              <a:t> </a:t>
            </a:r>
            <a:r>
              <a:rPr lang="el-GR" dirty="0">
                <a:latin typeface="Muli"/>
              </a:rPr>
              <a:t>αυτά πηνία συνδέονται σε σύνολα που ονομάζονται φάσεις και με την με την ενεργοποίηση κάθε φάσης με τη σειρά, ο κινητήρας περιστρέφεται ακριβώς κατά 1 μόνο βήμα τη φορά. Οι βηματικοί κινητήρες είναι εξαιρετικά χρήσιμη όταν θέλουμε να κινήσουμε ένα μηχανισμό με υψηλή ακρίβεια ως προς τη θέση και την ταχύτητα, χωρίς να χρειαζόμαστε υψηλή ροπή και η χρήση τους είναι πολύ διαδεδομένη στους τομείς της ρομποτικής.</a:t>
            </a:r>
            <a:endParaRPr lang="en-US" dirty="0">
              <a:latin typeface="Muli"/>
            </a:endParaRPr>
          </a:p>
          <a:p>
            <a:pPr algn="just"/>
            <a:endParaRPr lang="es-ES" dirty="0">
              <a:latin typeface="Muli"/>
            </a:endParaRPr>
          </a:p>
        </p:txBody>
      </p:sp>
    </p:spTree>
    <p:extLst>
      <p:ext uri="{BB962C8B-B14F-4D97-AF65-F5344CB8AC3E}">
        <p14:creationId xmlns:p14="http://schemas.microsoft.com/office/powerpoint/2010/main" val="8130677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756472" y="1025662"/>
            <a:ext cx="8131868"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Βηματικός Κινητήρας (βηματικός κινητήρας)</a:t>
            </a:r>
          </a:p>
          <a:p>
            <a:pPr algn="just"/>
            <a:r>
              <a:rPr lang="el-GR" dirty="0">
                <a:latin typeface="Muli"/>
              </a:rPr>
              <a:t>Ανάλογα με τον τύπο του τρισδιάστατου εκτυπωτή, ένα πλήθος </a:t>
            </a:r>
            <a:r>
              <a:rPr lang="el-GR" dirty="0" err="1">
                <a:latin typeface="Muli"/>
              </a:rPr>
              <a:t>βηματικών</a:t>
            </a:r>
            <a:r>
              <a:rPr lang="el-GR" dirty="0">
                <a:latin typeface="Muli"/>
              </a:rPr>
              <a:t> κινητήρων χρησιμοποιούνται για διαφορετικές λειτουργίες, π.χ., ένας βηματικός κινητήρας χρησιμοποιείται για την κίνηση του εξωθητήρα ή στην κατεύθυνση x, y ενώ ένας άλλος ελέγχει την κίνηση της πλατφόρμας εκτύπωσης στον άξονα z. Βηματικός κινητήρας υπάρχει ακόμα και στο εσωτερικό του εξωθητήρα ώστε να ωθείται το υλικό μας από το «κρύο» στο «θερμό» άκρο. </a:t>
            </a:r>
          </a:p>
        </p:txBody>
      </p:sp>
      <p:pic>
        <p:nvPicPr>
          <p:cNvPr id="2" name="Imagen 1"/>
          <p:cNvPicPr>
            <a:picLocks noChangeAspect="1"/>
          </p:cNvPicPr>
          <p:nvPr/>
        </p:nvPicPr>
        <p:blipFill>
          <a:blip r:embed="rId2"/>
          <a:stretch>
            <a:fillRect/>
          </a:stretch>
        </p:blipFill>
        <p:spPr>
          <a:xfrm>
            <a:off x="2843808" y="2643758"/>
            <a:ext cx="3024336" cy="2230339"/>
          </a:xfrm>
          <a:prstGeom prst="rect">
            <a:avLst/>
          </a:prstGeom>
        </p:spPr>
      </p:pic>
    </p:spTree>
    <p:extLst>
      <p:ext uri="{BB962C8B-B14F-4D97-AF65-F5344CB8AC3E}">
        <p14:creationId xmlns:p14="http://schemas.microsoft.com/office/powerpoint/2010/main" val="3980464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Εξαρτήματα ενός Εκτυπωτή ΜΕΧ</a:t>
            </a:r>
            <a:endParaRPr lang="es-ES" dirty="0"/>
          </a:p>
        </p:txBody>
      </p:sp>
      <p:sp>
        <p:nvSpPr>
          <p:cNvPr id="6" name="Google Shape;1029;p44"/>
          <p:cNvSpPr txBox="1">
            <a:spLocks/>
          </p:cNvSpPr>
          <p:nvPr/>
        </p:nvSpPr>
        <p:spPr>
          <a:xfrm>
            <a:off x="1244674" y="1150634"/>
            <a:ext cx="3888432"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b="1" dirty="0">
                <a:latin typeface="Muli"/>
              </a:rPr>
              <a:t>Controller Board</a:t>
            </a:r>
            <a:r>
              <a:rPr lang="el-GR" b="1" dirty="0">
                <a:latin typeface="Muli"/>
              </a:rPr>
              <a:t> (Πλακέτα Ελέγχου)</a:t>
            </a:r>
            <a:endParaRPr lang="en-US" b="1" dirty="0">
              <a:latin typeface="Muli"/>
            </a:endParaRPr>
          </a:p>
          <a:p>
            <a:pPr algn="just"/>
            <a:r>
              <a:rPr lang="el-GR" dirty="0">
                <a:latin typeface="Muli"/>
              </a:rPr>
              <a:t>Πρόκειται για τον «εγκέφαλο» του εκτυπωτή, ο οποίος τροφοδοτεί όλα τα υπόλοιπα συστήματα όπως οι βηματικοί κινητήρες και το </a:t>
            </a:r>
            <a:r>
              <a:rPr lang="en-US" dirty="0">
                <a:latin typeface="Muli"/>
              </a:rPr>
              <a:t>hot end.</a:t>
            </a:r>
            <a:r>
              <a:rPr lang="el-GR" dirty="0">
                <a:latin typeface="Muli"/>
              </a:rPr>
              <a:t>  </a:t>
            </a:r>
          </a:p>
          <a:p>
            <a:pPr algn="just"/>
            <a:endParaRPr lang="el-GR" dirty="0">
              <a:latin typeface="Muli"/>
            </a:endParaRPr>
          </a:p>
          <a:p>
            <a:pPr algn="just"/>
            <a:r>
              <a:rPr lang="el-GR" dirty="0">
                <a:latin typeface="Muli"/>
              </a:rPr>
              <a:t>Η πλακέτα αποτελείται από δύο επιμέρους στοιχεία: έναν μικροελεγκτή και μια πλακέτα κυκλώματος. Αυτά τα εξαρτήματα μπορούν είτε να συνδυαστούν σε μία πλακέτα είτε να είναι ξεχωριστές μονάδες συνδεδεμένες μεταξύ τους. Και τα δύο λειτουργούν συγχρόνως για να ελέγχουν και να διανέμουν ισχύ σε όλα τα άλλα συστήματα. </a:t>
            </a:r>
          </a:p>
          <a:p>
            <a:pPr algn="just"/>
            <a:endParaRPr lang="en-US" dirty="0">
              <a:latin typeface="Muli"/>
            </a:endParaRPr>
          </a:p>
          <a:p>
            <a:pPr algn="just"/>
            <a:endParaRPr lang="es-ES" dirty="0">
              <a:latin typeface="Muli"/>
            </a:endParaRPr>
          </a:p>
        </p:txBody>
      </p:sp>
      <p:pic>
        <p:nvPicPr>
          <p:cNvPr id="3" name="Imagen 2"/>
          <p:cNvPicPr>
            <a:picLocks noChangeAspect="1"/>
          </p:cNvPicPr>
          <p:nvPr/>
        </p:nvPicPr>
        <p:blipFill>
          <a:blip r:embed="rId2"/>
          <a:stretch>
            <a:fillRect/>
          </a:stretch>
        </p:blipFill>
        <p:spPr>
          <a:xfrm>
            <a:off x="5276840" y="1816234"/>
            <a:ext cx="2514064" cy="1872208"/>
          </a:xfrm>
          <a:prstGeom prst="rect">
            <a:avLst/>
          </a:prstGeom>
        </p:spPr>
      </p:pic>
    </p:spTree>
    <p:extLst>
      <p:ext uri="{BB962C8B-B14F-4D97-AF65-F5344CB8AC3E}">
        <p14:creationId xmlns:p14="http://schemas.microsoft.com/office/powerpoint/2010/main" val="2486306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Κατηγορίες Εκτυπωτών ΜΕΧ</a:t>
            </a:r>
            <a:endParaRPr lang="es-ES" dirty="0"/>
          </a:p>
        </p:txBody>
      </p:sp>
      <p:sp>
        <p:nvSpPr>
          <p:cNvPr id="6" name="Google Shape;1029;p44"/>
          <p:cNvSpPr txBox="1">
            <a:spLocks/>
          </p:cNvSpPr>
          <p:nvPr/>
        </p:nvSpPr>
        <p:spPr>
          <a:xfrm>
            <a:off x="1107067" y="1099912"/>
            <a:ext cx="3888432" cy="28627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Οικιακός (</a:t>
            </a:r>
            <a:r>
              <a:rPr lang="en-US" b="1" dirty="0">
                <a:latin typeface="Muli"/>
              </a:rPr>
              <a:t>Desktop) </a:t>
            </a:r>
            <a:r>
              <a:rPr lang="el-GR" b="1" dirty="0">
                <a:latin typeface="Muli"/>
              </a:rPr>
              <a:t>Εκτυπωτής</a:t>
            </a:r>
            <a:endParaRPr lang="en-US" b="1" dirty="0">
              <a:latin typeface="Muli"/>
            </a:endParaRPr>
          </a:p>
          <a:p>
            <a:pPr algn="just"/>
            <a:r>
              <a:rPr lang="el-GR" dirty="0">
                <a:latin typeface="Muli"/>
              </a:rPr>
              <a:t>Οι οικιακοί τρισδιάστατοι εκτυπωτές απευθύνονται σε ερασιτέχνες και οικιακούς χρήστες, ενώ είναι εύχρηστοι, προσιτοί οικονομικά και μικροί σε διαστάσεις. Παρά τη χαμηλή τιμή τους, διαθέτουν ικανοποιητικές δυνατότητες και  δίνουν τη δυνατότητα σε ένα νέο χρήστη να κατασκευάσει εύκολα τόσο πρωτότυπα όσο και λειτουργικά αντικείμενα.</a:t>
            </a:r>
          </a:p>
          <a:p>
            <a:pPr algn="just"/>
            <a:endParaRPr lang="el-GR" dirty="0">
              <a:latin typeface="Muli"/>
            </a:endParaRPr>
          </a:p>
          <a:p>
            <a:pPr algn="just"/>
            <a:r>
              <a:rPr lang="el-GR" dirty="0">
                <a:latin typeface="Muli"/>
              </a:rPr>
              <a:t>Επιπρόσθετα, τα υλικά που χρησιμοποιούνται στη ΜΕΧ και έρχονται σε μορφή καρουλιού με νήμα, είναι αρκετά φτηνά ενθαρρύνοντας τον επιπλέον πειραματισμό του χρήστη.</a:t>
            </a:r>
            <a:endParaRPr lang="en-US" dirty="0">
              <a:latin typeface="Muli"/>
            </a:endParaRPr>
          </a:p>
          <a:p>
            <a:pPr algn="just"/>
            <a:endParaRPr lang="en-US" dirty="0">
              <a:latin typeface="Muli"/>
            </a:endParaRPr>
          </a:p>
          <a:p>
            <a:pPr algn="just"/>
            <a:endParaRPr lang="en-US" dirty="0">
              <a:latin typeface="Muli"/>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851670"/>
            <a:ext cx="3384376" cy="2115235"/>
          </a:xfrm>
          <a:prstGeom prst="rect">
            <a:avLst/>
          </a:prstGeom>
        </p:spPr>
      </p:pic>
    </p:spTree>
    <p:extLst>
      <p:ext uri="{BB962C8B-B14F-4D97-AF65-F5344CB8AC3E}">
        <p14:creationId xmlns:p14="http://schemas.microsoft.com/office/powerpoint/2010/main" val="9980831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Κατηγορίες Εκτυπωτών ΜΕΧ</a:t>
            </a:r>
            <a:endParaRPr lang="es-ES" dirty="0"/>
          </a:p>
        </p:txBody>
      </p:sp>
      <p:sp>
        <p:nvSpPr>
          <p:cNvPr id="6" name="Google Shape;1029;p44"/>
          <p:cNvSpPr txBox="1">
            <a:spLocks/>
          </p:cNvSpPr>
          <p:nvPr/>
        </p:nvSpPr>
        <p:spPr>
          <a:xfrm>
            <a:off x="827584" y="1005124"/>
            <a:ext cx="3888432" cy="32228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1" dirty="0">
                <a:latin typeface="Muli"/>
              </a:rPr>
              <a:t>Βιομηχανικοί/Επαγγελματικοί Εκτυπωτές</a:t>
            </a:r>
            <a:endParaRPr lang="en-US" dirty="0">
              <a:latin typeface="Muli"/>
            </a:endParaRPr>
          </a:p>
          <a:p>
            <a:pPr algn="just"/>
            <a:r>
              <a:rPr lang="el-GR" dirty="0">
                <a:latin typeface="Muli"/>
              </a:rPr>
              <a:t>Αποτελούν πιο εξελιγμένα μοντέλα εκτυπωτών με αυξημένες δυνατότητες. Χρησιμοποιούνται σε μια πληθώρα εφαρμογών όπως η κατασκευή πρωτοτύπων ή εργαλείων για την παραγωγή, καθώς και πλήρως λειτουργικών κομματιών με σημαντικές μηχανικές ιδιότητες.</a:t>
            </a:r>
          </a:p>
          <a:p>
            <a:pPr algn="just"/>
            <a:endParaRPr lang="en-US" dirty="0">
              <a:latin typeface="Muli"/>
            </a:endParaRPr>
          </a:p>
          <a:p>
            <a:pPr algn="just"/>
            <a:r>
              <a:rPr lang="el-GR" dirty="0">
                <a:latin typeface="Muli"/>
              </a:rPr>
              <a:t>Οι βιομηχανικοί εκτυπωτές, προφανώς είναι σημαντικά ακριβότεροι, αλλά πιο ισχυροί και αποδοτικοί, με μεγαλύτερη ακρίβεια και με τη δυνατότητα επεξεργασίας πιο εξελιγμένων υλικών από τους επιτραπέζιους εκτυπωτές.</a:t>
            </a:r>
            <a:endParaRPr lang="en-US" dirty="0">
              <a:latin typeface="Muli"/>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476" y="1427614"/>
            <a:ext cx="3456384" cy="2160240"/>
          </a:xfrm>
          <a:prstGeom prst="rect">
            <a:avLst/>
          </a:prstGeom>
        </p:spPr>
      </p:pic>
    </p:spTree>
    <p:extLst>
      <p:ext uri="{BB962C8B-B14F-4D97-AF65-F5344CB8AC3E}">
        <p14:creationId xmlns:p14="http://schemas.microsoft.com/office/powerpoint/2010/main" val="31103246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61"/>
          <p:cNvSpPr txBox="1">
            <a:spLocks noGrp="1"/>
          </p:cNvSpPr>
          <p:nvPr>
            <p:ph type="title"/>
          </p:nvPr>
        </p:nvSpPr>
        <p:spPr>
          <a:xfrm>
            <a:off x="1189239" y="207932"/>
            <a:ext cx="5687016" cy="56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Σύγκριση </a:t>
            </a:r>
            <a:r>
              <a:rPr lang="es-ES" dirty="0"/>
              <a:t>Desktop </a:t>
            </a:r>
            <a:r>
              <a:rPr lang="el-GR" dirty="0"/>
              <a:t>και Βιομηχανικών Εκτυπωτών</a:t>
            </a:r>
            <a:endParaRPr dirty="0">
              <a:latin typeface="Roboto"/>
              <a:ea typeface="Roboto"/>
              <a:cs typeface="Roboto"/>
              <a:sym typeface="Roboto"/>
            </a:endParaRPr>
          </a:p>
        </p:txBody>
      </p:sp>
      <p:sp>
        <p:nvSpPr>
          <p:cNvPr id="3656" name="Google Shape;3656;p61"/>
          <p:cNvSpPr/>
          <p:nvPr/>
        </p:nvSpPr>
        <p:spPr>
          <a:xfrm>
            <a:off x="1650214" y="1491631"/>
            <a:ext cx="5564541" cy="2877537"/>
          </a:xfrm>
          <a:prstGeom prst="roundRect">
            <a:avLst>
              <a:gd name="adj" fmla="val 1666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1"/>
          <p:cNvSpPr/>
          <p:nvPr/>
        </p:nvSpPr>
        <p:spPr>
          <a:xfrm>
            <a:off x="1527739" y="1376606"/>
            <a:ext cx="5564541" cy="2877537"/>
          </a:xfrm>
          <a:prstGeom prst="roundRect">
            <a:avLst>
              <a:gd name="adj" fmla="val 16667"/>
            </a:avLst>
          </a:prstGeom>
          <a:solidFill>
            <a:srgbClr val="F0F7E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658" name="Google Shape;3658;p61"/>
          <p:cNvGraphicFramePr/>
          <p:nvPr>
            <p:extLst>
              <p:ext uri="{D42A27DB-BD31-4B8C-83A1-F6EECF244321}">
                <p14:modId xmlns:p14="http://schemas.microsoft.com/office/powerpoint/2010/main" val="248418083"/>
              </p:ext>
            </p:extLst>
          </p:nvPr>
        </p:nvGraphicFramePr>
        <p:xfrm>
          <a:off x="1825733" y="1491631"/>
          <a:ext cx="5050522" cy="2383643"/>
        </p:xfrm>
        <a:graphic>
          <a:graphicData uri="http://schemas.openxmlformats.org/drawingml/2006/table">
            <a:tbl>
              <a:tblPr>
                <a:noFill/>
                <a:tableStyleId>{CC153E04-9E27-44B1-9A26-C33CE457BB0D}</a:tableStyleId>
              </a:tblPr>
              <a:tblGrid>
                <a:gridCol w="979952">
                  <a:extLst>
                    <a:ext uri="{9D8B030D-6E8A-4147-A177-3AD203B41FA5}">
                      <a16:colId xmlns:a16="http://schemas.microsoft.com/office/drawing/2014/main" val="20000"/>
                    </a:ext>
                  </a:extLst>
                </a:gridCol>
                <a:gridCol w="2035285">
                  <a:extLst>
                    <a:ext uri="{9D8B030D-6E8A-4147-A177-3AD203B41FA5}">
                      <a16:colId xmlns:a16="http://schemas.microsoft.com/office/drawing/2014/main" val="20001"/>
                    </a:ext>
                  </a:extLst>
                </a:gridCol>
                <a:gridCol w="2035285">
                  <a:extLst>
                    <a:ext uri="{9D8B030D-6E8A-4147-A177-3AD203B41FA5}">
                      <a16:colId xmlns:a16="http://schemas.microsoft.com/office/drawing/2014/main" val="20002"/>
                    </a:ext>
                  </a:extLst>
                </a:gridCol>
              </a:tblGrid>
              <a:tr h="0">
                <a:tc>
                  <a:txBody>
                    <a:bodyPr/>
                    <a:lstStyle/>
                    <a:p>
                      <a:pPr marL="0" marR="0" lvl="0" indent="0" algn="l" rtl="0">
                        <a:lnSpc>
                          <a:spcPct val="100000"/>
                        </a:lnSpc>
                        <a:spcBef>
                          <a:spcPts val="0"/>
                        </a:spcBef>
                        <a:spcAft>
                          <a:spcPts val="0"/>
                        </a:spcAft>
                        <a:buNone/>
                      </a:pPr>
                      <a:endParaRPr sz="1000" u="none" strike="noStrike" cap="none" dirty="0">
                        <a:solidFill>
                          <a:schemeClr val="dk2"/>
                        </a:solidFill>
                        <a:latin typeface="Muli"/>
                        <a:ea typeface="Muli"/>
                        <a:cs typeface="Muli"/>
                        <a:sym typeface="Muli"/>
                      </a:endParaRPr>
                    </a:p>
                  </a:txBody>
                  <a:tcPr marL="0" marR="0" marT="0" marB="0">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Desktop</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1000" b="1" strike="noStrike" cap="none">
                          <a:solidFill>
                            <a:schemeClr val="dk2"/>
                          </a:solidFill>
                          <a:latin typeface="Muli"/>
                          <a:ea typeface="Muli"/>
                          <a:cs typeface="Muli"/>
                          <a:sym typeface="Muli"/>
                        </a:rPr>
                        <a:t>Industrial</a:t>
                      </a:r>
                      <a:endParaRPr sz="1000" b="1" strike="noStrike" cap="none">
                        <a:solidFill>
                          <a:schemeClr val="dk2"/>
                        </a:solidFill>
                        <a:latin typeface="Muli"/>
                        <a:ea typeface="Muli"/>
                        <a:cs typeface="Muli"/>
                        <a:sym typeface="Muli"/>
                      </a:endParaRPr>
                    </a:p>
                  </a:txBody>
                  <a:tcPr marL="0" marR="0" marT="116525"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28575" cap="flat" cmpd="sng">
                      <a:solidFill>
                        <a:srgbClr val="F0F7ED"/>
                      </a:solidFill>
                      <a:prstDash val="solid"/>
                      <a:round/>
                      <a:headEnd type="none" w="sm" len="sm"/>
                      <a:tailEnd type="none" w="sm" len="sm"/>
                    </a:lnT>
                    <a:lnB w="1905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95453">
                <a:tc>
                  <a:txBody>
                    <a:bodyPr/>
                    <a:lstStyle/>
                    <a:p>
                      <a:pPr marL="0" marR="0" lvl="0" indent="0" algn="ctr" rtl="0">
                        <a:lnSpc>
                          <a:spcPct val="100000"/>
                        </a:lnSpc>
                        <a:spcBef>
                          <a:spcPts val="0"/>
                        </a:spcBef>
                        <a:spcAft>
                          <a:spcPts val="0"/>
                        </a:spcAft>
                        <a:buNone/>
                      </a:pPr>
                      <a:r>
                        <a:rPr lang="es-ES" sz="800" b="1" dirty="0">
                          <a:solidFill>
                            <a:schemeClr val="dk2"/>
                          </a:solidFill>
                          <a:latin typeface="Muli"/>
                          <a:ea typeface="Muli"/>
                          <a:cs typeface="Muli"/>
                          <a:sym typeface="Muli"/>
                        </a:rPr>
                        <a:t>Price</a:t>
                      </a:r>
                    </a:p>
                  </a:txBody>
                  <a:tcPr marL="0" marR="0" marT="3350" marB="0"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accent2"/>
                      </a:solidFill>
                      <a:prstDash val="dot"/>
                      <a:round/>
                      <a:headEnd type="none" w="sm" len="sm"/>
                      <a:tailEnd type="none" w="sm" len="sm"/>
                    </a:lnB>
                  </a:tcPr>
                </a:tc>
                <a:tc>
                  <a:txBody>
                    <a:bodyPr/>
                    <a:lstStyle/>
                    <a:p>
                      <a:pPr marL="0" marR="38100" lvl="0" indent="0" algn="ctr" rtl="0">
                        <a:lnSpc>
                          <a:spcPct val="100000"/>
                        </a:lnSpc>
                        <a:spcBef>
                          <a:spcPts val="600"/>
                        </a:spcBef>
                        <a:spcAft>
                          <a:spcPts val="0"/>
                        </a:spcAft>
                        <a:buNone/>
                      </a:pPr>
                      <a:r>
                        <a:rPr lang="en-US" sz="800" u="none" strike="noStrike" cap="none" dirty="0">
                          <a:solidFill>
                            <a:schemeClr val="dk2"/>
                          </a:solidFill>
                          <a:latin typeface="Muli"/>
                          <a:ea typeface="Muli"/>
                          <a:cs typeface="Muli"/>
                          <a:sym typeface="Muli"/>
                        </a:rPr>
                        <a:t>MEX  is one of the cheapest printing options available in the market. Its price may start with already 200 €</a:t>
                      </a:r>
                      <a:endParaRPr lang="es-ES" sz="800" u="none" strike="noStrike" cap="none" dirty="0">
                        <a:solidFill>
                          <a:schemeClr val="dk2"/>
                        </a:solidFill>
                        <a:latin typeface="Muli"/>
                        <a:ea typeface="Muli"/>
                        <a:cs typeface="Muli"/>
                        <a:sym typeface="Muli"/>
                      </a:endParaRPr>
                    </a:p>
                  </a:txBody>
                  <a:tcPr marL="0" marR="0" marT="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endParaRPr lang="en-US" sz="800" b="0" i="0" u="none" strike="noStrike" cap="none" dirty="0">
                        <a:solidFill>
                          <a:schemeClr val="dk2"/>
                        </a:solidFill>
                        <a:latin typeface="Muli"/>
                        <a:sym typeface="Arial"/>
                      </a:endParaRPr>
                    </a:p>
                    <a:p>
                      <a:pPr algn="ctr" fontAlgn="ctr"/>
                      <a:endParaRPr lang="en-US" sz="800" b="0" i="0" u="none" strike="noStrike" cap="none" dirty="0">
                        <a:solidFill>
                          <a:schemeClr val="dk2"/>
                        </a:solidFill>
                        <a:latin typeface="Muli"/>
                        <a:sym typeface="Arial"/>
                      </a:endParaRPr>
                    </a:p>
                    <a:p>
                      <a:pPr algn="ctr" fontAlgn="ctr"/>
                      <a:r>
                        <a:rPr lang="en-US" sz="800" b="0" i="0" u="none" strike="noStrike" cap="none" dirty="0">
                          <a:solidFill>
                            <a:schemeClr val="dk2"/>
                          </a:solidFill>
                          <a:latin typeface="Muli"/>
                          <a:sym typeface="Arial"/>
                        </a:rPr>
                        <a:t>Professional 3D printers are used by designers and product manufacturers for making </a:t>
                      </a:r>
                      <a:r>
                        <a:rPr lang="en-US" sz="800" b="0" i="0" u="none" strike="noStrike" cap="none" dirty="0" err="1">
                          <a:solidFill>
                            <a:schemeClr val="dk2"/>
                          </a:solidFill>
                          <a:latin typeface="Muli"/>
                          <a:sym typeface="Arial"/>
                        </a:rPr>
                        <a:t>moulds</a:t>
                      </a:r>
                      <a:r>
                        <a:rPr lang="en-US" sz="800" b="0" i="0" u="none" strike="noStrike" cap="none" dirty="0">
                          <a:solidFill>
                            <a:schemeClr val="dk2"/>
                          </a:solidFill>
                          <a:latin typeface="Muli"/>
                          <a:sym typeface="Arial"/>
                        </a:rPr>
                        <a:t> and prototypes. They must also be capable of printing large objects efficiently and hence are expensive.</a:t>
                      </a:r>
                      <a:endParaRPr lang="es-ES" sz="800" b="0" i="0" u="none" strike="noStrike" cap="none"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1"/>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Build</a:t>
                      </a:r>
                      <a:r>
                        <a:rPr lang="es-ES" sz="800" b="1">
                          <a:solidFill>
                            <a:schemeClr val="dk2"/>
                          </a:solidFill>
                          <a:latin typeface="Muli"/>
                          <a:ea typeface="Muli"/>
                          <a:cs typeface="Muli"/>
                          <a:sym typeface="Muli"/>
                        </a:rPr>
                        <a:t> </a:t>
                      </a:r>
                      <a:r>
                        <a:rPr lang="es-ES" sz="800" b="1" err="1">
                          <a:solidFill>
                            <a:schemeClr val="dk2"/>
                          </a:solidFill>
                          <a:latin typeface="Muli"/>
                          <a:ea typeface="Muli"/>
                          <a:cs typeface="Muli"/>
                          <a:sym typeface="Muli"/>
                        </a:rPr>
                        <a:t>volume</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sym typeface="Arial"/>
                        </a:rPr>
                        <a:t>Consumer 3D printers are designed for home use. The size of print varies from 10 x 10 x 10 mm to 200 x 200 x 200 mm.</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sym typeface="Arial"/>
                        </a:rPr>
                        <a:t>Build volume determines the largest part that can be built at once. The build size varies from 200 x 200 x 300 mm to 914 x 610 x 914 mm depending on the printer.</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lgn="ctr">
                      <a:solidFill>
                        <a:schemeClr val="accent2"/>
                      </a:solidFill>
                      <a:prstDash val="dot"/>
                      <a:round/>
                      <a:headEnd type="none" w="sm" len="sm"/>
                      <a:tailEnd type="none" w="sm" len="sm"/>
                    </a:lnT>
                    <a:lnB w="19050" cap="flat" cmpd="sng">
                      <a:solidFill>
                        <a:schemeClr val="accent2"/>
                      </a:solidFill>
                      <a:prstDash val="dot"/>
                      <a:round/>
                      <a:headEnd type="none" w="sm" len="sm"/>
                      <a:tailEnd type="none" w="sm" len="sm"/>
                    </a:lnB>
                  </a:tcPr>
                </a:tc>
                <a:extLst>
                  <a:ext uri="{0D108BD9-81ED-4DB2-BD59-A6C34878D82A}">
                    <a16:rowId xmlns:a16="http://schemas.microsoft.com/office/drawing/2014/main" val="10002"/>
                  </a:ext>
                </a:extLst>
              </a:tr>
              <a:tr h="306168">
                <a:tc>
                  <a:txBody>
                    <a:bodyPr/>
                    <a:lstStyle/>
                    <a:p>
                      <a:pPr marL="0" marR="0" lvl="0" indent="0" algn="ctr" rtl="0">
                        <a:lnSpc>
                          <a:spcPct val="100000"/>
                        </a:lnSpc>
                        <a:spcBef>
                          <a:spcPts val="0"/>
                        </a:spcBef>
                        <a:spcAft>
                          <a:spcPts val="0"/>
                        </a:spcAft>
                        <a:buNone/>
                      </a:pPr>
                      <a:r>
                        <a:rPr lang="es-ES" sz="800" b="1" err="1">
                          <a:solidFill>
                            <a:schemeClr val="dk2"/>
                          </a:solidFill>
                          <a:latin typeface="Muli"/>
                          <a:ea typeface="Muli"/>
                          <a:cs typeface="Muli"/>
                          <a:sym typeface="Muli"/>
                        </a:rPr>
                        <a:t>Materials</a:t>
                      </a:r>
                      <a:endParaRPr lang="es-ES" sz="800" b="1">
                        <a:solidFill>
                          <a:schemeClr val="dk2"/>
                        </a:solidFill>
                        <a:latin typeface="Muli"/>
                        <a:ea typeface="Muli"/>
                        <a:cs typeface="Muli"/>
                        <a:sym typeface="Muli"/>
                      </a:endParaRPr>
                    </a:p>
                  </a:txBody>
                  <a:tcPr marL="0" marR="0" marT="3350" marB="0" anchor="ctr">
                    <a:lnL w="28575" cap="flat" cmpd="sng">
                      <a:solidFill>
                        <a:srgbClr val="F0F7ED"/>
                      </a:solidFill>
                      <a:prstDash val="solid"/>
                      <a:round/>
                      <a:headEnd type="none" w="sm" len="sm"/>
                      <a:tailEnd type="none" w="sm" len="sm"/>
                    </a:lnL>
                    <a:lnR w="28575" cap="flat" cmpd="sng" algn="ctr">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a:solidFill>
                            <a:schemeClr val="dk2"/>
                          </a:solidFill>
                          <a:latin typeface="Muli"/>
                          <a:sym typeface="Arial"/>
                        </a:rPr>
                        <a:t>The most common materials for hobbyist 3D printing are PLA, ABS and PETG</a:t>
                      </a:r>
                      <a:endParaRPr lang="es-ES" sz="800" b="0" i="0" u="none" strike="noStrike" cap="none">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tc>
                  <a:txBody>
                    <a:bodyPr/>
                    <a:lstStyle/>
                    <a:p>
                      <a:pPr algn="ctr" fontAlgn="ctr"/>
                      <a:r>
                        <a:rPr lang="en-US" sz="800" b="0" i="0" u="none" strike="noStrike" cap="none" dirty="0">
                          <a:solidFill>
                            <a:schemeClr val="dk2"/>
                          </a:solidFill>
                          <a:latin typeface="Muli"/>
                          <a:sym typeface="Arial"/>
                        </a:rPr>
                        <a:t>The most common materials are PC and ABS.</a:t>
                      </a:r>
                      <a:endParaRPr lang="es-ES" sz="800" b="0" i="0" u="none" strike="noStrike" cap="none" dirty="0">
                        <a:solidFill>
                          <a:schemeClr val="dk2"/>
                        </a:solidFill>
                        <a:latin typeface="Muli"/>
                        <a:sym typeface="Arial"/>
                      </a:endParaRPr>
                    </a:p>
                  </a:txBody>
                  <a:tcPr marL="30369" marR="30369" marT="27333" marB="27333" anchor="ctr">
                    <a:lnL w="28575" cap="flat" cmpd="sng">
                      <a:solidFill>
                        <a:srgbClr val="F0F7ED"/>
                      </a:solidFill>
                      <a:prstDash val="solid"/>
                      <a:round/>
                      <a:headEnd type="none" w="sm" len="sm"/>
                      <a:tailEnd type="none" w="sm" len="sm"/>
                    </a:lnL>
                    <a:lnR w="28575" cap="flat" cmpd="sng">
                      <a:solidFill>
                        <a:srgbClr val="F0F7ED"/>
                      </a:solidFill>
                      <a:prstDash val="solid"/>
                      <a:round/>
                      <a:headEnd type="none" w="sm" len="sm"/>
                      <a:tailEnd type="none" w="sm" len="sm"/>
                    </a:lnR>
                    <a:lnT w="19050" cap="flat" cmpd="sng">
                      <a:solidFill>
                        <a:schemeClr val="accent2"/>
                      </a:solidFill>
                      <a:prstDash val="dot"/>
                      <a:round/>
                      <a:headEnd type="none" w="sm" len="sm"/>
                      <a:tailEnd type="none" w="sm" len="sm"/>
                    </a:lnT>
                    <a:lnB w="19050" cap="flat" cmpd="sng" algn="ctr">
                      <a:solidFill>
                        <a:schemeClr val="accent2"/>
                      </a:solidFill>
                      <a:prstDash val="dot"/>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824289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71600" y="411510"/>
            <a:ext cx="6995700" cy="566400"/>
          </a:xfrm>
        </p:spPr>
        <p:txBody>
          <a:bodyPr/>
          <a:lstStyle/>
          <a:p>
            <a:r>
              <a:rPr lang="el-GR" dirty="0"/>
              <a:t>Παραδείγματα Βιομηχανικών Εκτυπωτών</a:t>
            </a:r>
            <a:endParaRPr lang="es-ES" dirty="0"/>
          </a:p>
        </p:txBody>
      </p:sp>
      <p:sp>
        <p:nvSpPr>
          <p:cNvPr id="6" name="Google Shape;1029;p44"/>
          <p:cNvSpPr txBox="1">
            <a:spLocks/>
          </p:cNvSpPr>
          <p:nvPr/>
        </p:nvSpPr>
        <p:spPr>
          <a:xfrm>
            <a:off x="581018" y="1031110"/>
            <a:ext cx="3888432" cy="27541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latin typeface="Muli"/>
              </a:rPr>
              <a:t>Stratasys MEX printers</a:t>
            </a:r>
          </a:p>
          <a:p>
            <a:endParaRPr lang="en-US">
              <a:latin typeface="Muli"/>
            </a:endParaRPr>
          </a:p>
        </p:txBody>
      </p:sp>
      <p:pic>
        <p:nvPicPr>
          <p:cNvPr id="7170" name="Picture 2" descr="F900">
            <a:extLst>
              <a:ext uri="{FF2B5EF4-FFF2-40B4-BE49-F238E27FC236}">
                <a16:creationId xmlns:a16="http://schemas.microsoft.com/office/drawing/2014/main" id="{2CD5329C-1ABF-4D8D-8FAC-CD6192016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849" y="3409414"/>
            <a:ext cx="2753866" cy="20603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770">
            <a:extLst>
              <a:ext uri="{FF2B5EF4-FFF2-40B4-BE49-F238E27FC236}">
                <a16:creationId xmlns:a16="http://schemas.microsoft.com/office/drawing/2014/main" id="{7871DF33-87B4-4E06-9737-5B0870797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93" y="1727970"/>
            <a:ext cx="26098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123 Series">
            <a:extLst>
              <a:ext uri="{FF2B5EF4-FFF2-40B4-BE49-F238E27FC236}">
                <a16:creationId xmlns:a16="http://schemas.microsoft.com/office/drawing/2014/main" id="{B7681241-9150-4286-AE7E-B07F0AAC7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715" y="1436404"/>
            <a:ext cx="3325562" cy="24881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ORTUS 450MC">
            <a:extLst>
              <a:ext uri="{FF2B5EF4-FFF2-40B4-BE49-F238E27FC236}">
                <a16:creationId xmlns:a16="http://schemas.microsoft.com/office/drawing/2014/main" id="{50E792DC-B2E6-4137-BBCB-5ECC9CF2E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60263"/>
            <a:ext cx="3068134" cy="22955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23827230-8AF8-485F-BBFD-B9046C028CF1}"/>
              </a:ext>
            </a:extLst>
          </p:cNvPr>
          <p:cNvSpPr/>
          <p:nvPr/>
        </p:nvSpPr>
        <p:spPr>
          <a:xfrm>
            <a:off x="5004613" y="4659932"/>
            <a:ext cx="576064" cy="276999"/>
          </a:xfrm>
          <a:prstGeom prst="rect">
            <a:avLst/>
          </a:prstGeom>
        </p:spPr>
        <p:txBody>
          <a:bodyPr wrap="square">
            <a:spAutoFit/>
          </a:bodyPr>
          <a:lstStyle/>
          <a:p>
            <a:pPr algn="ctr"/>
            <a:r>
              <a:rPr lang="en-GB" sz="1200" b="1">
                <a:solidFill>
                  <a:schemeClr val="accent1"/>
                </a:solidFill>
                <a:latin typeface="Muli" panose="02000503000000000000" pitchFamily="2" charset="0"/>
              </a:rPr>
              <a:t>F900</a:t>
            </a:r>
          </a:p>
        </p:txBody>
      </p:sp>
      <p:sp>
        <p:nvSpPr>
          <p:cNvPr id="12" name="Rectangle 5">
            <a:extLst>
              <a:ext uri="{FF2B5EF4-FFF2-40B4-BE49-F238E27FC236}">
                <a16:creationId xmlns:a16="http://schemas.microsoft.com/office/drawing/2014/main" id="{E3EB57D8-CF71-4C23-855E-F726FC3D4568}"/>
              </a:ext>
            </a:extLst>
          </p:cNvPr>
          <p:cNvSpPr/>
          <p:nvPr/>
        </p:nvSpPr>
        <p:spPr>
          <a:xfrm>
            <a:off x="604052" y="3647508"/>
            <a:ext cx="1737730" cy="276999"/>
          </a:xfrm>
          <a:prstGeom prst="rect">
            <a:avLst/>
          </a:prstGeom>
        </p:spPr>
        <p:txBody>
          <a:bodyPr wrap="square">
            <a:spAutoFit/>
          </a:bodyPr>
          <a:lstStyle/>
          <a:p>
            <a:pPr algn="ctr"/>
            <a:r>
              <a:rPr lang="en-GB" sz="1200" b="1">
                <a:solidFill>
                  <a:schemeClr val="accent1"/>
                </a:solidFill>
                <a:latin typeface="Muli" panose="02000503000000000000" pitchFamily="2" charset="0"/>
              </a:rPr>
              <a:t>FORTUS 450MC</a:t>
            </a:r>
          </a:p>
        </p:txBody>
      </p:sp>
      <p:sp>
        <p:nvSpPr>
          <p:cNvPr id="13" name="Rectangle 5">
            <a:extLst>
              <a:ext uri="{FF2B5EF4-FFF2-40B4-BE49-F238E27FC236}">
                <a16:creationId xmlns:a16="http://schemas.microsoft.com/office/drawing/2014/main" id="{D36384C3-E450-46A2-8134-B2ED31D2B45D}"/>
              </a:ext>
            </a:extLst>
          </p:cNvPr>
          <p:cNvSpPr/>
          <p:nvPr/>
        </p:nvSpPr>
        <p:spPr>
          <a:xfrm>
            <a:off x="3707904" y="3568402"/>
            <a:ext cx="576064" cy="276999"/>
          </a:xfrm>
          <a:prstGeom prst="rect">
            <a:avLst/>
          </a:prstGeom>
        </p:spPr>
        <p:txBody>
          <a:bodyPr wrap="square">
            <a:spAutoFit/>
          </a:bodyPr>
          <a:lstStyle/>
          <a:p>
            <a:pPr algn="ctr"/>
            <a:r>
              <a:rPr lang="en-GB" sz="1200" b="1">
                <a:solidFill>
                  <a:schemeClr val="accent1"/>
                </a:solidFill>
                <a:latin typeface="Muli" panose="02000503000000000000" pitchFamily="2" charset="0"/>
              </a:rPr>
              <a:t>F770</a:t>
            </a:r>
          </a:p>
        </p:txBody>
      </p:sp>
      <p:sp>
        <p:nvSpPr>
          <p:cNvPr id="15" name="Rectangle 5">
            <a:extLst>
              <a:ext uri="{FF2B5EF4-FFF2-40B4-BE49-F238E27FC236}">
                <a16:creationId xmlns:a16="http://schemas.microsoft.com/office/drawing/2014/main" id="{CBBDFC7E-296D-4C2F-B144-D7667789A4B7}"/>
              </a:ext>
            </a:extLst>
          </p:cNvPr>
          <p:cNvSpPr/>
          <p:nvPr/>
        </p:nvSpPr>
        <p:spPr>
          <a:xfrm>
            <a:off x="6660232" y="3767738"/>
            <a:ext cx="1510215" cy="276999"/>
          </a:xfrm>
          <a:prstGeom prst="rect">
            <a:avLst/>
          </a:prstGeom>
        </p:spPr>
        <p:txBody>
          <a:bodyPr wrap="square">
            <a:spAutoFit/>
          </a:bodyPr>
          <a:lstStyle/>
          <a:p>
            <a:pPr algn="ctr"/>
            <a:r>
              <a:rPr lang="en-GB" sz="1200" b="1">
                <a:solidFill>
                  <a:schemeClr val="accent1"/>
                </a:solidFill>
                <a:latin typeface="Muli" panose="02000503000000000000" pitchFamily="2" charset="0"/>
              </a:rPr>
              <a:t>F123 Series</a:t>
            </a:r>
          </a:p>
        </p:txBody>
      </p:sp>
    </p:spTree>
    <p:extLst>
      <p:ext uri="{BB962C8B-B14F-4D97-AF65-F5344CB8AC3E}">
        <p14:creationId xmlns:p14="http://schemas.microsoft.com/office/powerpoint/2010/main" val="1502525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179512" y="717957"/>
            <a:ext cx="503692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700" dirty="0"/>
              <a:t>Τεχνολογίες 3</a:t>
            </a:r>
            <a:r>
              <a:rPr lang="en-US" sz="2700" dirty="0"/>
              <a:t>D </a:t>
            </a:r>
            <a:r>
              <a:rPr lang="el-GR" sz="2700" dirty="0"/>
              <a:t>Εκτύπωσης</a:t>
            </a:r>
            <a:endParaRPr lang="es-ES" sz="2700" dirty="0"/>
          </a:p>
        </p:txBody>
      </p:sp>
      <p:sp>
        <p:nvSpPr>
          <p:cNvPr id="1029" name="Google Shape;1029;p44"/>
          <p:cNvSpPr txBox="1">
            <a:spLocks noGrp="1"/>
          </p:cNvSpPr>
          <p:nvPr>
            <p:ph type="subTitle" idx="1"/>
          </p:nvPr>
        </p:nvSpPr>
        <p:spPr>
          <a:xfrm>
            <a:off x="168361" y="2186192"/>
            <a:ext cx="4104456" cy="1465677"/>
          </a:xfrm>
          <a:prstGeom prst="rect">
            <a:avLst/>
          </a:prstGeom>
        </p:spPr>
        <p:txBody>
          <a:bodyPr spcFirstLastPara="1" wrap="square" lIns="91425" tIns="91425" rIns="91425" bIns="91425" anchor="t" anchorCtr="0">
            <a:noAutofit/>
          </a:bodyPr>
          <a:lstStyle/>
          <a:p>
            <a:pPr marL="0" indent="0"/>
            <a:r>
              <a:rPr lang="el-GR" dirty="0"/>
              <a:t>Το πρότυπο </a:t>
            </a:r>
            <a:r>
              <a:rPr lang="en-US" b="1" dirty="0"/>
              <a:t>ISO/ASTM 52900 </a:t>
            </a:r>
            <a:r>
              <a:rPr lang="el-GR" dirty="0"/>
              <a:t>δημιουργήθηκε το </a:t>
            </a:r>
            <a:r>
              <a:rPr lang="en-US" dirty="0"/>
              <a:t>2015 </a:t>
            </a:r>
            <a:r>
              <a:rPr lang="el-GR" dirty="0"/>
              <a:t>ώστε να τυποποιηθεί η ορολογία και να ταξινομηθούν οι διαφορετικές μέθοδοι/ τεχνολογίες της τρισδιάστατης εκτύπωσης. Κατά </a:t>
            </a:r>
            <a:r>
              <a:rPr lang="en-US" b="1" dirty="0"/>
              <a:t>ISO/ASTM 52900 </a:t>
            </a:r>
            <a:r>
              <a:rPr lang="el-GR" dirty="0"/>
              <a:t>ορίζονται επτά διαφορετικές κατηγορίες τεχνολογιών. </a:t>
            </a:r>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Imagen 30">
            <a:extLst>
              <a:ext uri="{FF2B5EF4-FFF2-40B4-BE49-F238E27FC236}">
                <a16:creationId xmlns:a16="http://schemas.microsoft.com/office/drawing/2014/main" id="{82D3CD2B-0C69-4D79-8316-3528C3DA547A}"/>
              </a:ext>
            </a:extLst>
          </p:cNvPr>
          <p:cNvPicPr>
            <a:picLocks noChangeAspect="1"/>
          </p:cNvPicPr>
          <p:nvPr/>
        </p:nvPicPr>
        <p:blipFill rotWithShape="1">
          <a:blip r:embed="rId3"/>
          <a:srcRect b="11377"/>
          <a:stretch/>
        </p:blipFill>
        <p:spPr bwMode="auto">
          <a:xfrm>
            <a:off x="5322902" y="1635646"/>
            <a:ext cx="3787895" cy="21580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870205" y="1394762"/>
            <a:ext cx="4067888"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Ποιο από τα παρακάτω εξαρτήματα δεν αποτελεί μέλος ενός εκτυπωτή ΜΕΧ?</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a:extLst>
              <a:ext uri="{28A0092B-C50C-407E-A947-70E740481C1C}">
                <a14:useLocalDpi xmlns:a14="http://schemas.microsoft.com/office/drawing/2010/main" val="0"/>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4947323" y="2480944"/>
            <a:ext cx="3913653" cy="19057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buFont typeface="Arial" panose="020B0604020202020204" pitchFamily="34" charset="0"/>
              <a:buChar char="•"/>
            </a:pPr>
            <a:r>
              <a:rPr lang="el-GR" dirty="0">
                <a:solidFill>
                  <a:srgbClr val="262626"/>
                </a:solidFill>
                <a:latin typeface="Muli" panose="02000503000000000000" pitchFamily="2" charset="0"/>
              </a:rPr>
              <a:t>Θερμό Άκρο (</a:t>
            </a:r>
            <a:r>
              <a:rPr lang="en-US" dirty="0">
                <a:solidFill>
                  <a:srgbClr val="262626"/>
                </a:solidFill>
                <a:latin typeface="Muli" panose="02000503000000000000" pitchFamily="2" charset="0"/>
              </a:rPr>
              <a:t>Hot End</a:t>
            </a:r>
            <a:r>
              <a:rPr lang="el-GR" dirty="0">
                <a:solidFill>
                  <a:srgbClr val="262626"/>
                </a:solidFill>
                <a:latin typeface="Muli" panose="02000503000000000000" pitchFamily="2" charset="0"/>
              </a:rPr>
              <a:t>)</a:t>
            </a:r>
            <a:endParaRPr lang="en-US" dirty="0">
              <a:solidFill>
                <a:srgbClr val="262626"/>
              </a:solidFill>
              <a:latin typeface="Muli" panose="02000503000000000000" pitchFamily="2" charset="0"/>
            </a:endParaRPr>
          </a:p>
          <a:p>
            <a:pPr marL="285750" indent="-285750">
              <a:buFont typeface="Arial" panose="020B0604020202020204" pitchFamily="34" charset="0"/>
              <a:buChar char="•"/>
            </a:pPr>
            <a:r>
              <a:rPr lang="el-GR" b="0" i="0" dirty="0">
                <a:solidFill>
                  <a:srgbClr val="262626"/>
                </a:solidFill>
                <a:effectLst/>
                <a:latin typeface="Muli" panose="02000503000000000000" pitchFamily="2" charset="0"/>
              </a:rPr>
              <a:t>Μύτη (</a:t>
            </a:r>
            <a:r>
              <a:rPr lang="en-US" b="0" i="0" dirty="0">
                <a:solidFill>
                  <a:srgbClr val="262626"/>
                </a:solidFill>
                <a:effectLst/>
                <a:latin typeface="Muli" panose="02000503000000000000" pitchFamily="2" charset="0"/>
              </a:rPr>
              <a:t>Nozzle</a:t>
            </a:r>
            <a:r>
              <a:rPr lang="el-GR" b="0" i="0" dirty="0">
                <a:solidFill>
                  <a:srgbClr val="262626"/>
                </a:solidFill>
                <a:effectLst/>
                <a:latin typeface="Muli" panose="02000503000000000000" pitchFamily="2" charset="0"/>
              </a:rPr>
              <a:t>)</a:t>
            </a:r>
            <a:endParaRPr lang="en-US" b="0" i="0" dirty="0">
              <a:solidFill>
                <a:srgbClr val="262626"/>
              </a:solidFill>
              <a:effectLst/>
              <a:latin typeface="Muli" panose="02000503000000000000" pitchFamily="2" charset="0"/>
            </a:endParaRPr>
          </a:p>
          <a:p>
            <a:pPr marL="285750" indent="-285750">
              <a:buFont typeface="Arial" panose="020B0604020202020204" pitchFamily="34" charset="0"/>
              <a:buChar char="•"/>
            </a:pPr>
            <a:r>
              <a:rPr lang="el-GR" dirty="0">
                <a:solidFill>
                  <a:srgbClr val="FF0000"/>
                </a:solidFill>
              </a:rPr>
              <a:t>Δέσμη Λέιζερ (</a:t>
            </a:r>
            <a:r>
              <a:rPr lang="en-US" dirty="0">
                <a:solidFill>
                  <a:srgbClr val="FF0000"/>
                </a:solidFill>
              </a:rPr>
              <a:t>Point Laser</a:t>
            </a:r>
            <a:r>
              <a:rPr lang="el-GR" dirty="0">
                <a:solidFill>
                  <a:srgbClr val="FF0000"/>
                </a:solidFill>
              </a:rPr>
              <a:t>)</a:t>
            </a:r>
            <a:endParaRPr lang="en-US" dirty="0">
              <a:solidFill>
                <a:srgbClr val="FF0000"/>
              </a:solidFill>
            </a:endParaRPr>
          </a:p>
          <a:p>
            <a:pPr marL="285750" indent="-285750">
              <a:buFont typeface="Arial" panose="020B0604020202020204" pitchFamily="34" charset="0"/>
              <a:buChar char="•"/>
            </a:pPr>
            <a:r>
              <a:rPr lang="el-GR" dirty="0">
                <a:solidFill>
                  <a:schemeClr val="tx1"/>
                </a:solidFill>
                <a:latin typeface="Muli" panose="02000503000000000000" pitchFamily="2" charset="0"/>
              </a:rPr>
              <a:t>Ανεμιστήρας Ψύξης (</a:t>
            </a:r>
            <a:r>
              <a:rPr lang="en-US" dirty="0">
                <a:solidFill>
                  <a:schemeClr val="tx1"/>
                </a:solidFill>
                <a:latin typeface="Muli" panose="02000503000000000000" pitchFamily="2" charset="0"/>
              </a:rPr>
              <a:t>Cooling Fan</a:t>
            </a:r>
            <a:r>
              <a:rPr lang="el-GR" dirty="0">
                <a:solidFill>
                  <a:schemeClr val="tx1"/>
                </a:solidFill>
                <a:latin typeface="Muli" panose="02000503000000000000" pitchFamily="2" charset="0"/>
              </a:rPr>
              <a:t>)</a:t>
            </a:r>
            <a:endParaRPr lang="en-US" b="0" i="0" dirty="0">
              <a:solidFill>
                <a:schemeClr val="tx1"/>
              </a:solidFill>
              <a:effectLst/>
              <a:latin typeface="Muli" panose="02000503000000000000" pitchFamily="2" charset="0"/>
            </a:endParaRPr>
          </a:p>
        </p:txBody>
      </p:sp>
    </p:spTree>
    <p:extLst>
      <p:ext uri="{BB962C8B-B14F-4D97-AF65-F5344CB8AC3E}">
        <p14:creationId xmlns:p14="http://schemas.microsoft.com/office/powerpoint/2010/main" val="4060141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24099" y="162128"/>
            <a:ext cx="4966062" cy="566400"/>
          </a:xfrm>
        </p:spPr>
        <p:txBody>
          <a:bodyPr/>
          <a:lstStyle/>
          <a:p>
            <a:r>
              <a:rPr lang="el-GR" dirty="0"/>
              <a:t>Ιδιότητες Αντικειμένων Εκτυπωμένων μέσω ΜΕΧ</a:t>
            </a:r>
            <a:r>
              <a:rPr lang="en-US" dirty="0"/>
              <a:t> </a:t>
            </a:r>
            <a:endParaRPr lang="es-ES" dirty="0"/>
          </a:p>
        </p:txBody>
      </p:sp>
      <p:sp>
        <p:nvSpPr>
          <p:cNvPr id="6" name="Google Shape;1029;p44"/>
          <p:cNvSpPr txBox="1">
            <a:spLocks/>
          </p:cNvSpPr>
          <p:nvPr/>
        </p:nvSpPr>
        <p:spPr>
          <a:xfrm>
            <a:off x="3407129" y="1131590"/>
            <a:ext cx="5161137" cy="37063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b="0" i="0" dirty="0">
                <a:solidFill>
                  <a:srgbClr val="262626"/>
                </a:solidFill>
                <a:effectLst/>
                <a:latin typeface="Muli" panose="02000503000000000000" pitchFamily="2" charset="0"/>
              </a:rPr>
              <a:t>Η τεχνολογία </a:t>
            </a:r>
            <a:r>
              <a:rPr lang="en-US" b="0" i="0" dirty="0">
                <a:solidFill>
                  <a:srgbClr val="262626"/>
                </a:solidFill>
                <a:effectLst/>
                <a:latin typeface="Muli" panose="02000503000000000000" pitchFamily="2" charset="0"/>
              </a:rPr>
              <a:t>MEX </a:t>
            </a:r>
            <a:r>
              <a:rPr lang="el-GR" dirty="0">
                <a:solidFill>
                  <a:srgbClr val="262626"/>
                </a:solidFill>
                <a:latin typeface="Muli" panose="02000503000000000000" pitchFamily="2" charset="0"/>
              </a:rPr>
              <a:t>διαθέτει</a:t>
            </a:r>
            <a:r>
              <a:rPr lang="el-GR" b="0" i="0" dirty="0">
                <a:solidFill>
                  <a:srgbClr val="262626"/>
                </a:solidFill>
                <a:effectLst/>
                <a:latin typeface="Muli" panose="02000503000000000000" pitchFamily="2" charset="0"/>
              </a:rPr>
              <a:t> τη χαμηλότερη ανάλυση σε σύγκριση με τις υπόλοιπες τεχνολογίες τρισδιάστατης εκτύπωσης, επομένως δεν αποτελεί την καλύτερη επιλογή για αντικέιμενα με πολύ μικρές λεπτομέρειες.</a:t>
            </a:r>
            <a:endParaRPr lang="en-US" dirty="0">
              <a:solidFill>
                <a:srgbClr val="262626"/>
              </a:solidFill>
              <a:latin typeface="Muli" panose="02000503000000000000" pitchFamily="2" charset="0"/>
            </a:endParaRPr>
          </a:p>
          <a:p>
            <a:pPr algn="just">
              <a:spcBef>
                <a:spcPts val="600"/>
              </a:spcBef>
              <a:spcAft>
                <a:spcPts val="600"/>
              </a:spcAft>
            </a:pPr>
            <a:r>
              <a:rPr lang="el-GR" sz="1400" dirty="0">
                <a:effectLst/>
                <a:latin typeface="Muli" panose="02000503000000000000" pitchFamily="2" charset="0"/>
                <a:ea typeface="MS Mincho" panose="02020609040205080304" pitchFamily="49" charset="-128"/>
                <a:cs typeface="Times New Roman" panose="02020603050405020304" pitchFamily="18" charset="0"/>
              </a:rPr>
              <a:t>Το ποσοστό πλήρωσης (</a:t>
            </a:r>
            <a:r>
              <a:rPr lang="en-US" sz="1400" dirty="0">
                <a:effectLst/>
                <a:latin typeface="Muli" panose="02000503000000000000" pitchFamily="2" charset="0"/>
                <a:ea typeface="MS Mincho" panose="02020609040205080304" pitchFamily="49" charset="-128"/>
                <a:cs typeface="Times New Roman" panose="02020603050405020304" pitchFamily="18" charset="0"/>
              </a:rPr>
              <a:t>infill percentage)</a:t>
            </a:r>
            <a:r>
              <a:rPr lang="el-GR" sz="1400" dirty="0">
                <a:effectLst/>
                <a:latin typeface="Muli" panose="02000503000000000000" pitchFamily="2" charset="0"/>
                <a:ea typeface="MS Mincho" panose="02020609040205080304" pitchFamily="49" charset="-128"/>
                <a:cs typeface="Times New Roman" panose="02020603050405020304" pitchFamily="18" charset="0"/>
              </a:rPr>
              <a:t> επηρεάζει την αντοχή ενός εξαρτήματος. Μια συνήθης τιμή για τα περισσότερα αντικέιμενα είναι 20% πλήρωση. Υψηλότερα επίπεδα πλήρωσης θα έχουν ως αποτέλεσμα ένα ισχυρότερο εξάρτημα, αλλά θα επηρεάσουν αρνητικά το χρόνο και το κόστος κατασκευής</a:t>
            </a:r>
            <a:r>
              <a:rPr lang="en-US" sz="1400" dirty="0">
                <a:effectLst/>
                <a:latin typeface="Muli" panose="02000503000000000000" pitchFamily="2" charset="0"/>
                <a:ea typeface="MS Mincho" panose="02020609040205080304" pitchFamily="49" charset="-128"/>
                <a:cs typeface="Times New Roman" panose="02020603050405020304" pitchFamily="18" charset="0"/>
              </a:rPr>
              <a:t>.</a:t>
            </a:r>
            <a:endParaRPr lang="es-ES" sz="1400" dirty="0">
              <a:effectLst/>
              <a:latin typeface="Muli" panose="02000503000000000000" pitchFamily="2" charset="0"/>
              <a:ea typeface="MS Mincho" panose="02020609040205080304" pitchFamily="49" charset="-128"/>
              <a:cs typeface="Times New Roman" panose="02020603050405020304" pitchFamily="18" charset="0"/>
            </a:endParaRPr>
          </a:p>
          <a:p>
            <a:endParaRPr lang="en-US" dirty="0">
              <a:latin typeface="Muli" panose="02000503000000000000" pitchFamily="2" charset="0"/>
            </a:endParaRPr>
          </a:p>
          <a:p>
            <a:endParaRPr lang="en-US" dirty="0">
              <a:latin typeface="Muli" panose="02000503000000000000" pitchFamily="2" charset="0"/>
            </a:endParaRPr>
          </a:p>
          <a:p>
            <a:endParaRPr lang="es-ES" dirty="0">
              <a:latin typeface="Muli" panose="02000503000000000000" pitchFamily="2" charset="0"/>
            </a:endParaRPr>
          </a:p>
        </p:txBody>
      </p:sp>
      <p:pic>
        <p:nvPicPr>
          <p:cNvPr id="4100" name="Picture 4" descr="Visible Layer Lines On A 3D Printed Part - 3DHubs - Manufactur3D">
            <a:extLst>
              <a:ext uri="{FF2B5EF4-FFF2-40B4-BE49-F238E27FC236}">
                <a16:creationId xmlns:a16="http://schemas.microsoft.com/office/drawing/2014/main" id="{B960F245-41A7-4AA9-8935-08D18432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97" y="1546062"/>
            <a:ext cx="3282833" cy="2051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02C8E1-0609-FA59-E474-A28AC3ED28CC}"/>
              </a:ext>
            </a:extLst>
          </p:cNvPr>
          <p:cNvSpPr txBox="1"/>
          <p:nvPr/>
        </p:nvSpPr>
        <p:spPr>
          <a:xfrm>
            <a:off x="3407128" y="3452923"/>
            <a:ext cx="4563392" cy="1384995"/>
          </a:xfrm>
          <a:prstGeom prst="rect">
            <a:avLst/>
          </a:prstGeom>
          <a:noFill/>
        </p:spPr>
        <p:txBody>
          <a:bodyPr wrap="square">
            <a:spAutoFit/>
          </a:bodyPr>
          <a:lstStyle/>
          <a:p>
            <a:pPr algn="just">
              <a:spcBef>
                <a:spcPts val="600"/>
              </a:spcBef>
              <a:spcAft>
                <a:spcPts val="600"/>
              </a:spcAft>
            </a:pPr>
            <a:r>
              <a:rPr lang="el-GR" sz="1400" dirty="0">
                <a:effectLst/>
                <a:latin typeface="Muli" panose="02000503000000000000" pitchFamily="2" charset="0"/>
                <a:ea typeface="MS Mincho" panose="02020609040205080304" pitchFamily="49" charset="-128"/>
                <a:cs typeface="Times New Roman" panose="02020603050405020304" pitchFamily="18" charset="0"/>
              </a:rPr>
              <a:t>Τέλος, η διαδικασία κατασκευής στρώση-με-στρώση συχνά έχει ως αποτέλεσμα στο τελικό αντικείμενο να είναι ορατά τα όρια των στρώσεων με τη μορφ</a:t>
            </a:r>
            <a:r>
              <a:rPr lang="el-GR" dirty="0">
                <a:latin typeface="Muli" panose="02000503000000000000" pitchFamily="2" charset="0"/>
                <a:ea typeface="MS Mincho" panose="02020609040205080304" pitchFamily="49" charset="-128"/>
                <a:cs typeface="Times New Roman" panose="02020603050405020304" pitchFamily="18" charset="0"/>
              </a:rPr>
              <a:t>ή γραμμών (</a:t>
            </a:r>
            <a:r>
              <a:rPr lang="en-US" dirty="0">
                <a:latin typeface="Muli" panose="02000503000000000000" pitchFamily="2" charset="0"/>
                <a:ea typeface="MS Mincho" panose="02020609040205080304" pitchFamily="49" charset="-128"/>
                <a:cs typeface="Times New Roman" panose="02020603050405020304" pitchFamily="18" charset="0"/>
              </a:rPr>
              <a:t>layer lines) </a:t>
            </a:r>
            <a:r>
              <a:rPr lang="el-GR" dirty="0">
                <a:latin typeface="Muli" panose="02000503000000000000" pitchFamily="2" charset="0"/>
                <a:ea typeface="MS Mincho" panose="02020609040205080304" pitchFamily="49" charset="-128"/>
                <a:cs typeface="Times New Roman" panose="02020603050405020304" pitchFamily="18" charset="0"/>
              </a:rPr>
              <a:t>και άρα, εάν επιθυμούμε ένα πλήρως λείο φινίρισμα χρειάζεται να υποβάλλουμε το αντικείμενο σε κάποια μορφή μετεπεξεργασίας.</a:t>
            </a:r>
            <a:r>
              <a:rPr lang="el-GR" sz="1400" dirty="0">
                <a:effectLst/>
                <a:latin typeface="Muli" panose="02000503000000000000" pitchFamily="2" charset="0"/>
                <a:ea typeface="MS Mincho" panose="02020609040205080304" pitchFamily="49" charset="-128"/>
                <a:cs typeface="Times New Roman" panose="02020603050405020304" pitchFamily="18" charset="0"/>
              </a:rPr>
              <a:t> </a:t>
            </a:r>
            <a:endParaRPr lang="es-ES" sz="1400" dirty="0">
              <a:effectLst/>
              <a:latin typeface="Muli" panose="02000503000000000000" pitchFamily="2"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686615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84479" y="399898"/>
            <a:ext cx="6995700" cy="566400"/>
          </a:xfrm>
        </p:spPr>
        <p:txBody>
          <a:bodyPr/>
          <a:lstStyle/>
          <a:p>
            <a:r>
              <a:rPr lang="el-GR" sz="2800" dirty="0"/>
              <a:t>Μέθοδοι Μετεπεξεργασίας</a:t>
            </a:r>
            <a:endParaRPr lang="es-ES" dirty="0"/>
          </a:p>
        </p:txBody>
      </p:sp>
      <p:sp>
        <p:nvSpPr>
          <p:cNvPr id="6" name="Google Shape;1029;p44"/>
          <p:cNvSpPr txBox="1">
            <a:spLocks/>
          </p:cNvSpPr>
          <p:nvPr/>
        </p:nvSpPr>
        <p:spPr>
          <a:xfrm>
            <a:off x="1046521" y="1011590"/>
            <a:ext cx="4461583" cy="34903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dirty="0">
                <a:solidFill>
                  <a:srgbClr val="262626"/>
                </a:solidFill>
                <a:latin typeface="Muli" panose="02000503000000000000" pitchFamily="2" charset="0"/>
              </a:rPr>
              <a:t>Ο όρος μετεπεξεργασία αναφέρεται σε διάφορες διαδικασίες οι οποίες χρησιμοποιούνται σε ένα αντικείμενο μετά την εκτύπωσή του, προτού γίνει έτοιμο για χρήση.</a:t>
            </a:r>
          </a:p>
          <a:p>
            <a:pPr algn="just"/>
            <a:endParaRPr lang="el-GR" dirty="0">
              <a:solidFill>
                <a:srgbClr val="262626"/>
              </a:solidFill>
              <a:latin typeface="Muli" panose="02000503000000000000" pitchFamily="2" charset="0"/>
            </a:endParaRPr>
          </a:p>
          <a:p>
            <a:pPr algn="just"/>
            <a:r>
              <a:rPr lang="el-GR" dirty="0">
                <a:solidFill>
                  <a:srgbClr val="262626"/>
                </a:solidFill>
                <a:latin typeface="Muli" panose="02000503000000000000" pitchFamily="2" charset="0"/>
              </a:rPr>
              <a:t>Μια από τις συνηθέστερες μορφές μετεπεξεργασίας στη τεχνολογία ΜΕΧ είναι το λεγόμενο φινίρισμα του κομματιού (</a:t>
            </a:r>
            <a:r>
              <a:rPr lang="en-US" dirty="0">
                <a:solidFill>
                  <a:srgbClr val="262626"/>
                </a:solidFill>
                <a:latin typeface="Muli" panose="02000503000000000000" pitchFamily="2" charset="0"/>
              </a:rPr>
              <a:t>finishing)</a:t>
            </a:r>
            <a:r>
              <a:rPr lang="el-GR" dirty="0">
                <a:solidFill>
                  <a:srgbClr val="262626"/>
                </a:solidFill>
                <a:latin typeface="Muli" panose="02000503000000000000" pitchFamily="2" charset="0"/>
              </a:rPr>
              <a:t>, κατά την οποία βελτιώνεται η ποιότητα της επιφάνειας του αντικειμένου μας. Συχνά, αλλά λανθασμένα, ο όρος φινίρισμα χρησιμοποιείται ως συνώνυμος του όρου μετεπεξεργασία, ενώ αποτελεί στην πραγματικότητα απλά μία μόνο από τις πιθανές διαδικασίες μετεπεξεργασίας.</a:t>
            </a:r>
          </a:p>
          <a:p>
            <a:pPr algn="just"/>
            <a:endParaRPr lang="el-GR" dirty="0">
              <a:solidFill>
                <a:srgbClr val="262626"/>
              </a:solidFill>
              <a:latin typeface="Muli" panose="02000503000000000000" pitchFamily="2" charset="0"/>
            </a:endParaRPr>
          </a:p>
          <a:p>
            <a:pPr algn="just"/>
            <a:r>
              <a:rPr lang="el-GR" dirty="0">
                <a:solidFill>
                  <a:srgbClr val="262626"/>
                </a:solidFill>
                <a:latin typeface="Muli" panose="02000503000000000000" pitchFamily="2" charset="0"/>
              </a:rPr>
              <a:t>Οι διαφορετικές μέθοδοι μετεπεξεργασίας θα αναλυθούν λεπτομερώς σε επόμενη ενότητα.</a:t>
            </a:r>
            <a:endParaRPr lang="en-US" dirty="0">
              <a:solidFill>
                <a:srgbClr val="262626"/>
              </a:solidFill>
              <a:latin typeface="Muli" panose="02000503000000000000" pitchFamily="2" charset="0"/>
            </a:endParaRPr>
          </a:p>
          <a:p>
            <a:pPr algn="just"/>
            <a:endParaRPr lang="en-US" dirty="0">
              <a:latin typeface="Muli" panose="02000503000000000000" pitchFamily="2" charset="0"/>
            </a:endParaRPr>
          </a:p>
          <a:p>
            <a:pPr algn="just"/>
            <a:endParaRPr lang="en-US" dirty="0">
              <a:latin typeface="Muli" panose="02000503000000000000" pitchFamily="2" charset="0"/>
            </a:endParaRPr>
          </a:p>
          <a:p>
            <a:pPr algn="just"/>
            <a:endParaRPr lang="es-ES" dirty="0">
              <a:latin typeface="Muli" panose="02000503000000000000" pitchFamily="2" charset="0"/>
            </a:endParaRPr>
          </a:p>
        </p:txBody>
      </p:sp>
      <p:pic>
        <p:nvPicPr>
          <p:cNvPr id="4098" name="Picture 2" descr="Post-processing of FDM 3D printed parts">
            <a:extLst>
              <a:ext uri="{FF2B5EF4-FFF2-40B4-BE49-F238E27FC236}">
                <a16:creationId xmlns:a16="http://schemas.microsoft.com/office/drawing/2014/main" id="{1522B741-8FC7-450E-90EC-D7A8D54B3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505372"/>
            <a:ext cx="3424167" cy="228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61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56"/>
        <p:cNvGrpSpPr/>
        <p:nvPr/>
      </p:nvGrpSpPr>
      <p:grpSpPr>
        <a:xfrm>
          <a:off x="0" y="0"/>
          <a:ext cx="0" cy="0"/>
          <a:chOff x="0" y="0"/>
          <a:chExt cx="0" cy="0"/>
        </a:xfrm>
      </p:grpSpPr>
      <p:sp>
        <p:nvSpPr>
          <p:cNvPr id="3557" name="Google Shape;3557;p57"/>
          <p:cNvSpPr txBox="1">
            <a:spLocks noGrp="1"/>
          </p:cNvSpPr>
          <p:nvPr>
            <p:ph type="title"/>
          </p:nvPr>
        </p:nvSpPr>
        <p:spPr>
          <a:xfrm>
            <a:off x="2417724" y="2376087"/>
            <a:ext cx="6726275" cy="103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a:t>Επισκόπηση Πολυμερών Υλικών: Ιδιότητες και Εφαρμογές</a:t>
            </a:r>
          </a:p>
        </p:txBody>
      </p:sp>
      <p:sp>
        <p:nvSpPr>
          <p:cNvPr id="3559" name="Google Shape;3559;p57"/>
          <p:cNvSpPr txBox="1">
            <a:spLocks noGrp="1"/>
          </p:cNvSpPr>
          <p:nvPr>
            <p:ph type="title" idx="2"/>
          </p:nvPr>
        </p:nvSpPr>
        <p:spPr>
          <a:xfrm>
            <a:off x="2417725" y="1355975"/>
            <a:ext cx="56793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323528" y="1294073"/>
            <a:ext cx="4032448" cy="212646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solidFill>
                  <a:srgbClr val="262626"/>
                </a:solidFill>
                <a:latin typeface="Muli" panose="02000503000000000000" pitchFamily="2" charset="0"/>
              </a:rPr>
              <a:t>Τα πιο συχνά χρησιμοποιούμενα υλικά στην τεχνολογία ΜΕΧ είναι τα </a:t>
            </a:r>
            <a:r>
              <a:rPr lang="el-GR" b="1" dirty="0">
                <a:solidFill>
                  <a:srgbClr val="262626"/>
                </a:solidFill>
                <a:latin typeface="Muli" panose="02000503000000000000" pitchFamily="2" charset="0"/>
              </a:rPr>
              <a:t>πολυμερή</a:t>
            </a:r>
            <a:r>
              <a:rPr lang="el-GR" dirty="0">
                <a:solidFill>
                  <a:srgbClr val="262626"/>
                </a:solidFill>
                <a:latin typeface="Muli" panose="02000503000000000000" pitchFamily="2" charset="0"/>
              </a:rPr>
              <a:t>. Ο παρακάτω πίνακας συνοψίζει τα κύρια είδη πολυμερών που είναι συμβατά με την ΜΕΧ καθώς και κατηγοριοποιεί αυτά τα υλικά ανάλογα με τις ιδιότητές τους σε τρεις κατηγορίες: </a:t>
            </a:r>
            <a:r>
              <a:rPr lang="en-US" dirty="0">
                <a:solidFill>
                  <a:srgbClr val="262626"/>
                </a:solidFill>
                <a:latin typeface="Muli" panose="02000503000000000000" pitchFamily="2" charset="0"/>
              </a:rPr>
              <a:t>commodity (</a:t>
            </a:r>
            <a:r>
              <a:rPr lang="el-GR" dirty="0">
                <a:solidFill>
                  <a:srgbClr val="262626"/>
                </a:solidFill>
                <a:latin typeface="Muli" panose="02000503000000000000" pitchFamily="2" charset="0"/>
              </a:rPr>
              <a:t>βασικά), </a:t>
            </a:r>
            <a:r>
              <a:rPr lang="en-US" dirty="0">
                <a:solidFill>
                  <a:srgbClr val="262626"/>
                </a:solidFill>
                <a:latin typeface="Muli" panose="02000503000000000000" pitchFamily="2" charset="0"/>
              </a:rPr>
              <a:t>engineering (</a:t>
            </a:r>
            <a:r>
              <a:rPr lang="el-GR" dirty="0">
                <a:solidFill>
                  <a:srgbClr val="262626"/>
                </a:solidFill>
                <a:latin typeface="Muli" panose="02000503000000000000" pitchFamily="2" charset="0"/>
              </a:rPr>
              <a:t>κατάλληλα για τεχνικές εφαρμογές) και </a:t>
            </a:r>
            <a:r>
              <a:rPr lang="en-US" dirty="0">
                <a:solidFill>
                  <a:srgbClr val="262626"/>
                </a:solidFill>
                <a:latin typeface="Muli" panose="02000503000000000000" pitchFamily="2" charset="0"/>
              </a:rPr>
              <a:t>high performance (</a:t>
            </a:r>
            <a:r>
              <a:rPr lang="el-GR" dirty="0">
                <a:solidFill>
                  <a:srgbClr val="262626"/>
                </a:solidFill>
                <a:latin typeface="Muli" panose="02000503000000000000" pitchFamily="2" charset="0"/>
              </a:rPr>
              <a:t>υψηλής απόδοσης).</a:t>
            </a:r>
          </a:p>
          <a:p>
            <a:endParaRPr lang="en-US" dirty="0">
              <a:solidFill>
                <a:srgbClr val="262626"/>
              </a:solidFill>
              <a:latin typeface="Muli" panose="02000503000000000000" pitchFamily="2" charset="0"/>
            </a:endParaRPr>
          </a:p>
          <a:p>
            <a:r>
              <a:rPr lang="el-GR" dirty="0">
                <a:solidFill>
                  <a:srgbClr val="262626"/>
                </a:solidFill>
                <a:latin typeface="Muli" panose="02000503000000000000" pitchFamily="2" charset="0"/>
              </a:rPr>
              <a:t>Τα πιο συχνά χρησιμοποιούμενα υλικά, ειδικά σε οικιακούς εκτυπωτές είναι το </a:t>
            </a:r>
            <a:r>
              <a:rPr lang="en-US" dirty="0">
                <a:solidFill>
                  <a:srgbClr val="262626"/>
                </a:solidFill>
                <a:latin typeface="Muli" panose="02000503000000000000" pitchFamily="2" charset="0"/>
              </a:rPr>
              <a:t>PLA </a:t>
            </a:r>
            <a:r>
              <a:rPr lang="el-GR" dirty="0">
                <a:solidFill>
                  <a:srgbClr val="262626"/>
                </a:solidFill>
                <a:latin typeface="Muli" panose="02000503000000000000" pitchFamily="2" charset="0"/>
              </a:rPr>
              <a:t>και το</a:t>
            </a:r>
            <a:r>
              <a:rPr lang="en-US" dirty="0">
                <a:solidFill>
                  <a:srgbClr val="262626"/>
                </a:solidFill>
                <a:latin typeface="Muli" panose="02000503000000000000" pitchFamily="2" charset="0"/>
              </a:rPr>
              <a:t> ABS</a:t>
            </a:r>
            <a:r>
              <a:rPr lang="el-GR" dirty="0">
                <a:solidFill>
                  <a:srgbClr val="262626"/>
                </a:solidFill>
                <a:latin typeface="Muli" panose="02000503000000000000" pitchFamily="2" charset="0"/>
              </a:rPr>
              <a:t>.</a:t>
            </a:r>
            <a:endParaRPr lang="en-US" dirty="0">
              <a:solidFill>
                <a:srgbClr val="262626"/>
              </a:solidFill>
              <a:latin typeface="Muli" panose="02000503000000000000" pitchFamily="2" charset="0"/>
            </a:endParaRPr>
          </a:p>
        </p:txBody>
      </p:sp>
      <p:sp>
        <p:nvSpPr>
          <p:cNvPr id="2" name="Rectángulo 1"/>
          <p:cNvSpPr/>
          <p:nvPr/>
        </p:nvSpPr>
        <p:spPr>
          <a:xfrm>
            <a:off x="-118783" y="1608237"/>
            <a:ext cx="237566" cy="307777"/>
          </a:xfrm>
          <a:prstGeom prst="rect">
            <a:avLst/>
          </a:prstGeom>
        </p:spPr>
        <p:txBody>
          <a:bodyPr wrap="none">
            <a:spAutoFit/>
          </a:bodyPr>
          <a:lstStyle/>
          <a:p>
            <a:r>
              <a:rPr lang="en-US">
                <a:solidFill>
                  <a:srgbClr val="262626"/>
                </a:solidFill>
                <a:latin typeface="Muli" panose="02000503000000000000" pitchFamily="2" charset="0"/>
              </a:rPr>
              <a:t> </a:t>
            </a:r>
            <a:endParaRPr lang="es-ES"/>
          </a:p>
        </p:txBody>
      </p:sp>
      <p:pic>
        <p:nvPicPr>
          <p:cNvPr id="1028" name="Picture 4" descr="MAS.865 2018 How to Make Something that Makes (almost) Anything">
            <a:extLst>
              <a:ext uri="{FF2B5EF4-FFF2-40B4-BE49-F238E27FC236}">
                <a16:creationId xmlns:a16="http://schemas.microsoft.com/office/drawing/2014/main" id="{EDCBC280-7E29-4DE5-92D1-62182FB245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 b="100000" l="0" r="100000"/>
                    </a14:imgEffect>
                  </a14:imgLayer>
                </a14:imgProps>
              </a:ext>
              <a:ext uri="{28A0092B-C50C-407E-A947-70E740481C1C}">
                <a14:useLocalDpi xmlns:a14="http://schemas.microsoft.com/office/drawing/2010/main" val="0"/>
              </a:ext>
            </a:extLst>
          </a:blip>
          <a:srcRect/>
          <a:stretch>
            <a:fillRect/>
          </a:stretch>
        </p:blipFill>
        <p:spPr bwMode="auto">
          <a:xfrm>
            <a:off x="4234620" y="950448"/>
            <a:ext cx="4490156"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310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774942"/>
            <a:ext cx="3528392" cy="3319849"/>
          </a:xfrm>
          <a:prstGeom prst="rect">
            <a:avLst/>
          </a:prstGeom>
        </p:spPr>
      </p:pic>
      <p:sp>
        <p:nvSpPr>
          <p:cNvPr id="5" name="Título 4"/>
          <p:cNvSpPr>
            <a:spLocks noGrp="1"/>
          </p:cNvSpPr>
          <p:nvPr>
            <p:ph type="title"/>
          </p:nvPr>
        </p:nvSpPr>
        <p:spPr>
          <a:xfrm>
            <a:off x="1074150" y="228733"/>
            <a:ext cx="6995700" cy="566400"/>
          </a:xfrm>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4152528" y="1438081"/>
            <a:ext cx="460851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dirty="0">
                <a:latin typeface="Muli"/>
              </a:rPr>
              <a:t>Σε αντίθεση με τις υπόλοιπες τεχνολογίες Προσθετικής Μηχανικής όπως ο φωτοπολυμερισμός ή τεχνολογίες που χρησιμοποιούν υλικό σε μορφή σκόνης/κονιάματος ως πρώτη ύλη, η τεχνολογία ΜΕΧ είναι συμβατή με ένα μεγάλο φάσμα θερμοπλαστικών υλικών τα οποία είναι ευρέως διαθέσιμα σε μορφή νήματος (</a:t>
            </a:r>
            <a:r>
              <a:rPr lang="en-US" dirty="0">
                <a:latin typeface="Muli"/>
              </a:rPr>
              <a:t>filament)</a:t>
            </a:r>
            <a:r>
              <a:rPr lang="el-GR" dirty="0">
                <a:latin typeface="Muli"/>
              </a:rPr>
              <a:t> και μπορούν να ικανοποιήσουν ακόμα και απαιτητικές εφαρμογές, ενώ η τιμή τους είναι αρκετά φθηνότερη από τα αντίστοιχα υλικά που προσφέρονται σε μορφή κονιάματος.</a:t>
            </a:r>
            <a:endParaRPr lang="en-US" dirty="0">
              <a:latin typeface="Muli"/>
            </a:endParaRPr>
          </a:p>
          <a:p>
            <a:endParaRPr lang="en-US" dirty="0">
              <a:latin typeface="Muli"/>
            </a:endParaRPr>
          </a:p>
          <a:p>
            <a:endParaRPr lang="es-ES" dirty="0">
              <a:latin typeface="Muli"/>
            </a:endParaRPr>
          </a:p>
        </p:txBody>
      </p:sp>
    </p:spTree>
    <p:extLst>
      <p:ext uri="{BB962C8B-B14F-4D97-AF65-F5344CB8AC3E}">
        <p14:creationId xmlns:p14="http://schemas.microsoft.com/office/powerpoint/2010/main" val="34780709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604" y="795133"/>
            <a:ext cx="4236395" cy="3986005"/>
          </a:xfrm>
          <a:prstGeom prst="rect">
            <a:avLst/>
          </a:prstGeom>
        </p:spPr>
      </p:pic>
      <p:sp>
        <p:nvSpPr>
          <p:cNvPr id="5" name="Título 4"/>
          <p:cNvSpPr>
            <a:spLocks noGrp="1"/>
          </p:cNvSpPr>
          <p:nvPr>
            <p:ph type="title"/>
          </p:nvPr>
        </p:nvSpPr>
        <p:spPr>
          <a:xfrm>
            <a:off x="1074150" y="228733"/>
            <a:ext cx="6995700" cy="566400"/>
          </a:xfrm>
        </p:spPr>
        <p:txBody>
          <a:bodyPr/>
          <a:lstStyle/>
          <a:p>
            <a:r>
              <a:rPr lang="el-GR" dirty="0">
                <a:latin typeface="Roboto"/>
                <a:ea typeface="Roboto"/>
              </a:rPr>
              <a:t>Συμβατά Υλικά με την </a:t>
            </a:r>
            <a:r>
              <a:rPr lang="es-ES" dirty="0">
                <a:latin typeface="Roboto"/>
                <a:ea typeface="Roboto"/>
              </a:rPr>
              <a:t>MEX</a:t>
            </a:r>
          </a:p>
        </p:txBody>
      </p:sp>
      <p:sp>
        <p:nvSpPr>
          <p:cNvPr id="6" name="Google Shape;1029;p44"/>
          <p:cNvSpPr txBox="1">
            <a:spLocks/>
          </p:cNvSpPr>
          <p:nvPr/>
        </p:nvSpPr>
        <p:spPr>
          <a:xfrm>
            <a:off x="331079" y="1127799"/>
            <a:ext cx="4018525"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dirty="0">
                <a:latin typeface="Muli"/>
              </a:rPr>
              <a:t>Μέχρι το 2012 τα συμβατά υλικά με την ΜΕΧ, ειδικά όταν αναφερόμαστε για χρήση σε οικιακούς εκτυπωτές, ήταν εξαιρετικά περιορισμένα με συνηθέστερα: το </a:t>
            </a:r>
            <a:r>
              <a:rPr lang="en-US" dirty="0">
                <a:latin typeface="Muli"/>
              </a:rPr>
              <a:t>PLA (</a:t>
            </a:r>
            <a:r>
              <a:rPr lang="el-GR" dirty="0" err="1">
                <a:latin typeface="Muli"/>
              </a:rPr>
              <a:t>πολυγαλακτικό</a:t>
            </a:r>
            <a:r>
              <a:rPr lang="el-GR" dirty="0">
                <a:latin typeface="Muli"/>
              </a:rPr>
              <a:t> οξύ) και το </a:t>
            </a:r>
            <a:r>
              <a:rPr lang="en-US" dirty="0">
                <a:latin typeface="Muli"/>
              </a:rPr>
              <a:t>ABS (</a:t>
            </a:r>
            <a:r>
              <a:rPr lang="el-GR" dirty="0" err="1">
                <a:latin typeface="Muli"/>
              </a:rPr>
              <a:t>ακρυλονιτριλοβουταδιενικό</a:t>
            </a:r>
            <a:r>
              <a:rPr lang="el-GR" dirty="0">
                <a:latin typeface="Muli"/>
              </a:rPr>
              <a:t> </a:t>
            </a:r>
            <a:r>
              <a:rPr lang="el-GR" dirty="0" err="1">
                <a:latin typeface="Muli"/>
              </a:rPr>
              <a:t>στυρένιο</a:t>
            </a:r>
            <a:r>
              <a:rPr lang="el-GR" dirty="0">
                <a:latin typeface="Muli"/>
              </a:rPr>
              <a:t>).</a:t>
            </a:r>
          </a:p>
          <a:p>
            <a:pPr algn="just"/>
            <a:endParaRPr lang="el-GR" dirty="0">
              <a:latin typeface="Muli"/>
            </a:endParaRPr>
          </a:p>
          <a:p>
            <a:pPr algn="just"/>
            <a:r>
              <a:rPr lang="el-GR" dirty="0">
                <a:latin typeface="Muli"/>
              </a:rPr>
              <a:t>Ως και σήμερα, αυτά τα δύο υλικά εξακολουθούν να είναι τα δημοφιλέστερα, λόγω τόσο της ευκολίας τους ως προς την εκτύπωση και για το προσιτό τους κόστος, παρόλα αυτά ένα πλήθος νέων υλικών είναι διαθέσιμα τόσο στη βιομηχανία όσο και στους οικιακούς χρήστες.</a:t>
            </a:r>
            <a:endParaRPr lang="en-US" dirty="0">
              <a:latin typeface="Muli"/>
            </a:endParaRPr>
          </a:p>
          <a:p>
            <a:pPr algn="just"/>
            <a:endParaRPr lang="es-ES" dirty="0">
              <a:latin typeface="Muli"/>
            </a:endParaRPr>
          </a:p>
        </p:txBody>
      </p:sp>
    </p:spTree>
    <p:extLst>
      <p:ext uri="{BB962C8B-B14F-4D97-AF65-F5344CB8AC3E}">
        <p14:creationId xmlns:p14="http://schemas.microsoft.com/office/powerpoint/2010/main" val="1020062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180029" y="1323595"/>
            <a:ext cx="674552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altLang="es-ES" b="1" dirty="0" err="1">
                <a:latin typeface="Muli"/>
              </a:rPr>
              <a:t>Ακρυλονιτριλοβουταδιενικό</a:t>
            </a:r>
            <a:r>
              <a:rPr lang="el-GR" altLang="es-ES" b="1" dirty="0">
                <a:latin typeface="Muli"/>
              </a:rPr>
              <a:t> </a:t>
            </a:r>
            <a:r>
              <a:rPr lang="el-GR" altLang="es-ES" b="1" dirty="0" err="1">
                <a:latin typeface="Muli"/>
              </a:rPr>
              <a:t>Στυρένιο</a:t>
            </a:r>
            <a:r>
              <a:rPr lang="el-GR" altLang="es-ES" b="1" dirty="0">
                <a:latin typeface="Muli"/>
              </a:rPr>
              <a:t> (</a:t>
            </a:r>
            <a:r>
              <a:rPr lang="en-US" altLang="es-ES" b="1" dirty="0">
                <a:latin typeface="Muli"/>
              </a:rPr>
              <a:t>A</a:t>
            </a:r>
            <a:r>
              <a:rPr lang="en-US" altLang="es-ES" b="1" dirty="0" bmk="">
                <a:latin typeface="Muli"/>
              </a:rPr>
              <a:t>crylonitrile butadiene styrene-ABS</a:t>
            </a:r>
            <a:r>
              <a:rPr lang="el-GR" altLang="es-ES" b="1" dirty="0" bmk="">
                <a:latin typeface="Muli"/>
              </a:rPr>
              <a:t>)</a:t>
            </a:r>
            <a:endParaRPr lang="es-ES" altLang="es-ES" b="1" dirty="0" bmk="">
              <a:latin typeface="Muli"/>
            </a:endParaRPr>
          </a:p>
          <a:p>
            <a:pPr algn="just"/>
            <a:r>
              <a:rPr lang="el-GR" altLang="ja-JP" dirty="0" bmk="">
                <a:latin typeface="Muli"/>
              </a:rPr>
              <a:t>Το ABS είναι το πιο διαδεδομένα πλαστικά στην τρισδιάστατη εκτύπωση. Χρησιμοποιείται στα πάνελ και σε προφυλακτήρες αυτοκινήτων, σε ηλεκτρικές συσκευές ή σε </a:t>
            </a:r>
            <a:r>
              <a:rPr lang="el-GR" altLang="ja-JP" dirty="0">
                <a:latin typeface="Muli"/>
              </a:rPr>
              <a:t>θήκες κινητών τηλεφώνων. Είναι ένα θερμοπλαστικό που περιέχει ελαστομερή με βάση το </a:t>
            </a:r>
            <a:r>
              <a:rPr lang="el-GR" altLang="ja-JP" dirty="0" err="1">
                <a:latin typeface="Muli"/>
              </a:rPr>
              <a:t>πολυβουταδιένιο</a:t>
            </a:r>
            <a:r>
              <a:rPr lang="el-GR" altLang="ja-JP" dirty="0">
                <a:latin typeface="Muli"/>
              </a:rPr>
              <a:t>, καθιστώντας το σχετικά εύκαμπτο και ανθεκτικό σε χτυπήματα. Το </a:t>
            </a:r>
            <a:r>
              <a:rPr lang="en-US" altLang="ja-JP" dirty="0">
                <a:latin typeface="Muli"/>
              </a:rPr>
              <a:t>ABS </a:t>
            </a:r>
            <a:r>
              <a:rPr lang="el-GR" altLang="ja-JP" dirty="0">
                <a:latin typeface="Muli"/>
              </a:rPr>
              <a:t>είναι επίσης συμβατό και επίσης διαδομένο και σε άλλες τεχνολογίες προσθετικής μηχανικής όπως η </a:t>
            </a:r>
            <a:r>
              <a:rPr lang="en-US" altLang="ja-JP" dirty="0">
                <a:latin typeface="Muli"/>
              </a:rPr>
              <a:t>SLS, SLA </a:t>
            </a:r>
            <a:r>
              <a:rPr lang="el-GR" altLang="ja-JP" dirty="0">
                <a:latin typeface="Muli"/>
              </a:rPr>
              <a:t>και </a:t>
            </a:r>
            <a:r>
              <a:rPr lang="en-US" altLang="ja-JP" dirty="0" err="1">
                <a:latin typeface="Muli"/>
              </a:rPr>
              <a:t>Polyjet</a:t>
            </a:r>
            <a:r>
              <a:rPr lang="en-US" altLang="ja-JP" dirty="0">
                <a:latin typeface="Muli"/>
              </a:rPr>
              <a:t>.</a:t>
            </a:r>
            <a:r>
              <a:rPr lang="el-GR" altLang="ja-JP" dirty="0">
                <a:latin typeface="Muli"/>
              </a:rPr>
              <a:t> Μπορεί να χρησιμοποιηθεί σχεδόν οπουδήποτε, από αρχιτεκτονικά μοντέλα μέχρι κατασκευές </a:t>
            </a:r>
            <a:r>
              <a:rPr lang="en-US" altLang="ja-JP" dirty="0">
                <a:latin typeface="Muli"/>
              </a:rPr>
              <a:t>DIY. </a:t>
            </a:r>
            <a:r>
              <a:rPr lang="el-GR" altLang="ja-JP" dirty="0">
                <a:latin typeface="Muli"/>
              </a:rPr>
              <a:t>Τέλος, μπορούμε να προμηθευτούμε το </a:t>
            </a:r>
            <a:r>
              <a:rPr lang="en-US" altLang="ja-JP" dirty="0">
                <a:latin typeface="Muli"/>
              </a:rPr>
              <a:t>ABS </a:t>
            </a:r>
            <a:r>
              <a:rPr lang="el-GR" altLang="ja-JP" dirty="0">
                <a:latin typeface="Muli"/>
              </a:rPr>
              <a:t>ήδη βαμμένο σε πολλά διάφορα χρώματα.</a:t>
            </a:r>
          </a:p>
        </p:txBody>
      </p:sp>
      <p:pic>
        <p:nvPicPr>
          <p:cNvPr id="4" name="Imagen 3">
            <a:extLst>
              <a:ext uri="{FF2B5EF4-FFF2-40B4-BE49-F238E27FC236}">
                <a16:creationId xmlns:a16="http://schemas.microsoft.com/office/drawing/2014/main" id="{5F6BFE57-1910-4AF8-9D88-D4FFFCB19ECB}"/>
              </a:ext>
            </a:extLst>
          </p:cNvPr>
          <p:cNvPicPr>
            <a:picLocks noChangeAspect="1"/>
          </p:cNvPicPr>
          <p:nvPr/>
        </p:nvPicPr>
        <p:blipFill rotWithShape="1">
          <a:blip r:embed="rId3"/>
          <a:srcRect l="20767" r="18750" b="12500"/>
          <a:stretch/>
        </p:blipFill>
        <p:spPr>
          <a:xfrm>
            <a:off x="6925551" y="928416"/>
            <a:ext cx="1958596" cy="2833453"/>
          </a:xfrm>
          <a:prstGeom prst="rect">
            <a:avLst/>
          </a:prstGeom>
        </p:spPr>
      </p:pic>
      <p:sp>
        <p:nvSpPr>
          <p:cNvPr id="7" name="CuadroTexto 6">
            <a:extLst>
              <a:ext uri="{FF2B5EF4-FFF2-40B4-BE49-F238E27FC236}">
                <a16:creationId xmlns:a16="http://schemas.microsoft.com/office/drawing/2014/main" id="{572D57C7-0E72-4D53-93F9-B934D058AF65}"/>
              </a:ext>
            </a:extLst>
          </p:cNvPr>
          <p:cNvSpPr txBox="1"/>
          <p:nvPr/>
        </p:nvSpPr>
        <p:spPr>
          <a:xfrm>
            <a:off x="1248321" y="4020788"/>
            <a:ext cx="6074136" cy="738664"/>
          </a:xfrm>
          <a:prstGeom prst="rect">
            <a:avLst/>
          </a:prstGeom>
          <a:noFill/>
        </p:spPr>
        <p:txBody>
          <a:bodyPr wrap="square">
            <a:spAutoFit/>
          </a:bodyPr>
          <a:lstStyle/>
          <a:p>
            <a:pPr lvl="0" eaLnBrk="0" fontAlgn="base" hangingPunct="0">
              <a:spcBef>
                <a:spcPct val="0"/>
              </a:spcBef>
              <a:spcAft>
                <a:spcPct val="0"/>
              </a:spcAft>
              <a:buClrTx/>
            </a:pPr>
            <a:r>
              <a:rPr lang="el-GR" altLang="ja-JP" dirty="0">
                <a:latin typeface="Muli"/>
              </a:rPr>
              <a:t>Σε σύγκριση με άλλα υλικά, το </a:t>
            </a:r>
            <a:r>
              <a:rPr lang="en-US" altLang="ja-JP" dirty="0">
                <a:latin typeface="Muli"/>
              </a:rPr>
              <a:t>ABS </a:t>
            </a:r>
            <a:r>
              <a:rPr lang="el-GR" altLang="ja-JP" dirty="0">
                <a:latin typeface="Muli"/>
              </a:rPr>
              <a:t>είναι αρκετά οικονομικό, ενώ εκτός από ανθεκτικό στις κρούσεις και στην κόπωση, είναι ταυτόχρονα ανθεκτικό στη θερμοκρασία και στο νερό. </a:t>
            </a:r>
            <a:endParaRPr lang="es-ES" altLang="ja-JP" dirty="0">
              <a:latin typeface="Muli"/>
            </a:endParaRPr>
          </a:p>
        </p:txBody>
      </p:sp>
    </p:spTree>
    <p:extLst>
      <p:ext uri="{BB962C8B-B14F-4D97-AF65-F5344CB8AC3E}">
        <p14:creationId xmlns:p14="http://schemas.microsoft.com/office/powerpoint/2010/main" val="19119818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3779912" y="1059582"/>
            <a:ext cx="5107532"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altLang="es-ES" b="1" dirty="0">
                <a:latin typeface="Muli"/>
              </a:rPr>
              <a:t>A</a:t>
            </a:r>
            <a:r>
              <a:rPr lang="en-US" altLang="es-ES" b="1" dirty="0" bmk="">
                <a:latin typeface="Muli"/>
              </a:rPr>
              <a:t>crylonitrile butadiene styrene-ABS</a:t>
            </a:r>
            <a:endParaRPr lang="es-ES" altLang="es-ES" b="1" dirty="0" bmk="">
              <a:latin typeface="Muli"/>
            </a:endParaRPr>
          </a:p>
          <a:p>
            <a:pPr lvl="0" algn="just" eaLnBrk="0" fontAlgn="base" hangingPunct="0">
              <a:spcBef>
                <a:spcPct val="0"/>
              </a:spcBef>
              <a:spcAft>
                <a:spcPct val="0"/>
              </a:spcAft>
              <a:buClrTx/>
            </a:pPr>
            <a:r>
              <a:rPr lang="el-GR" altLang="ja-JP" dirty="0">
                <a:latin typeface="Muli"/>
              </a:rPr>
              <a:t>Το ABS έχει θερμοκρασία εκτύπωσης μεταξύ 230ºC και 260ºC. Είναι ένα σκληρό υλικό, ικανό να αντέχει εύκολα σε θερμοκρασίες από -20ºC έως 80ºC. Εκτός από την υψηλή αντοχή του, είναι ένα επαναχρησιμοποιήσιμο υλικό και μπορεί να </a:t>
            </a:r>
            <a:r>
              <a:rPr lang="el-GR" altLang="ja-JP" dirty="0" err="1">
                <a:latin typeface="Muli"/>
              </a:rPr>
              <a:t>συγκολληθεί</a:t>
            </a:r>
            <a:r>
              <a:rPr lang="el-GR" altLang="ja-JP" dirty="0">
                <a:latin typeface="Muli"/>
              </a:rPr>
              <a:t> με χημικές διεργασίες. Ωστόσο, το ABS δεν είναι βιοδιασπώμενο και συρρικνώνεται κατά την επαφή με τον αέρα, οπότε η πλατφόρμα εκτύπωσης πρέπει να θερμαίνεται για να αποφευχθεί η στρέβλωση. Τέλος, κατά την εκτύπωση του </a:t>
            </a:r>
            <a:r>
              <a:rPr lang="en-US" altLang="ja-JP" dirty="0">
                <a:latin typeface="Muli"/>
              </a:rPr>
              <a:t>ABS </a:t>
            </a:r>
            <a:r>
              <a:rPr lang="el-GR" altLang="ja-JP" dirty="0">
                <a:latin typeface="Muli"/>
              </a:rPr>
              <a:t>παρατηρείται έντονη οσμή που θεωρείται ως ένα βαθμό και τοξική, οπότε συνίσταται καλός εξαερισμός.</a:t>
            </a:r>
          </a:p>
          <a:p>
            <a:pPr lvl="0" algn="just" eaLnBrk="0" fontAlgn="base" hangingPunct="0">
              <a:spcBef>
                <a:spcPct val="0"/>
              </a:spcBef>
              <a:spcAft>
                <a:spcPct val="0"/>
              </a:spcAft>
              <a:buClrTx/>
            </a:pPr>
            <a:endParaRPr lang="es-ES" altLang="ja-JP" dirty="0">
              <a:latin typeface="Muli"/>
            </a:endParaRPr>
          </a:p>
        </p:txBody>
      </p:sp>
      <p:pic>
        <p:nvPicPr>
          <p:cNvPr id="2050" name="Picture 2" descr="Material de impresión 3d - plástico abs">
            <a:extLst>
              <a:ext uri="{FF2B5EF4-FFF2-40B4-BE49-F238E27FC236}">
                <a16:creationId xmlns:a16="http://schemas.microsoft.com/office/drawing/2014/main" id="{E5C25E85-F99B-400E-A0A4-AC0267B6C2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23" b="93275" l="0" r="100000"/>
                    </a14:imgEffect>
                  </a14:imgLayer>
                </a14:imgProps>
              </a:ext>
              <a:ext uri="{28A0092B-C50C-407E-A947-70E740481C1C}">
                <a14:useLocalDpi xmlns:a14="http://schemas.microsoft.com/office/drawing/2010/main" val="0"/>
              </a:ext>
            </a:extLst>
          </a:blip>
          <a:srcRect/>
          <a:stretch>
            <a:fillRect/>
          </a:stretch>
        </p:blipFill>
        <p:spPr bwMode="auto">
          <a:xfrm>
            <a:off x="107504" y="1275606"/>
            <a:ext cx="3600400" cy="27210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191D8E0-81CE-D197-BA0E-269353F40BD1}"/>
              </a:ext>
            </a:extLst>
          </p:cNvPr>
          <p:cNvSpPr txBox="1"/>
          <p:nvPr/>
        </p:nvSpPr>
        <p:spPr>
          <a:xfrm>
            <a:off x="3707904" y="3627360"/>
            <a:ext cx="4308336" cy="954107"/>
          </a:xfrm>
          <a:prstGeom prst="rect">
            <a:avLst/>
          </a:prstGeom>
          <a:noFill/>
        </p:spPr>
        <p:txBody>
          <a:bodyPr wrap="square">
            <a:spAutoFit/>
          </a:bodyPr>
          <a:lstStyle/>
          <a:p>
            <a:pPr lvl="0" algn="just" eaLnBrk="0" fontAlgn="base" hangingPunct="0">
              <a:spcBef>
                <a:spcPct val="0"/>
              </a:spcBef>
              <a:spcAft>
                <a:spcPct val="0"/>
              </a:spcAft>
              <a:buClrTx/>
            </a:pPr>
            <a:r>
              <a:rPr lang="el-GR" altLang="ja-JP" dirty="0">
                <a:latin typeface="Muli"/>
              </a:rPr>
              <a:t>Το ABS είναι ιδανικό υλικό για εξαρτήματα με κινούμενα  μέρη ή τα οποία υφίστανται μηχανική καταπόνηση, ενώ το φινίρισμα του θεωρείται αρκετά καλής ποιότητας.</a:t>
            </a:r>
            <a:endParaRPr lang="es-ES" altLang="ja-JP" dirty="0">
              <a:latin typeface="Muli"/>
            </a:endParaRPr>
          </a:p>
        </p:txBody>
      </p:sp>
    </p:spTree>
    <p:extLst>
      <p:ext uri="{BB962C8B-B14F-4D97-AF65-F5344CB8AC3E}">
        <p14:creationId xmlns:p14="http://schemas.microsoft.com/office/powerpoint/2010/main" val="22426473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1074150" y="1077625"/>
            <a:ext cx="4289938" cy="323293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altLang="es-ES" b="1" dirty="0">
                <a:latin typeface="Muli"/>
              </a:rPr>
              <a:t>A</a:t>
            </a:r>
            <a:r>
              <a:rPr lang="en-US" altLang="es-ES" b="1" dirty="0" bmk="">
                <a:latin typeface="Muli"/>
              </a:rPr>
              <a:t>crylonitrile butadiene styrene-ABS</a:t>
            </a:r>
            <a:endParaRPr lang="es-ES" altLang="es-ES" b="1" dirty="0" bmk="">
              <a:latin typeface="Muli"/>
            </a:endParaRPr>
          </a:p>
          <a:p>
            <a:pPr lvl="0" algn="just" eaLnBrk="0" fontAlgn="base" hangingPunct="0">
              <a:spcBef>
                <a:spcPct val="0"/>
              </a:spcBef>
              <a:spcAft>
                <a:spcPct val="0"/>
              </a:spcAft>
              <a:buClrTx/>
            </a:pPr>
            <a:r>
              <a:rPr lang="el-GR" altLang="ja-JP" dirty="0">
                <a:latin typeface="Muli"/>
              </a:rPr>
              <a:t>Το κύριο μειονέκτημα του </a:t>
            </a:r>
            <a:r>
              <a:rPr lang="en-US" altLang="ja-JP" dirty="0">
                <a:latin typeface="Muli"/>
              </a:rPr>
              <a:t>ABS </a:t>
            </a:r>
            <a:r>
              <a:rPr lang="el-GR" altLang="ja-JP" dirty="0">
                <a:latin typeface="Muli"/>
              </a:rPr>
              <a:t>είναι ότι απαιτεί υψηλή θερμοκρασία για την εκτύπωσή του. Αν και το </a:t>
            </a:r>
            <a:r>
              <a:rPr lang="en-US" altLang="ja-JP" dirty="0">
                <a:latin typeface="Muli"/>
              </a:rPr>
              <a:t>ABS </a:t>
            </a:r>
            <a:r>
              <a:rPr lang="el-GR" altLang="ja-JP" dirty="0">
                <a:latin typeface="Muli"/>
              </a:rPr>
              <a:t>εμπίπτει στην κατηγορία των άμορφων υλικών και άρα δεν έχει σημείο τήξης, απαιτεί μια θερμοκρασία εκτύπωσης της τάξης των </a:t>
            </a:r>
            <a:r>
              <a:rPr lang="en-US" altLang="ja-JP" dirty="0">
                <a:latin typeface="Muli"/>
              </a:rPr>
              <a:t>230 °C </a:t>
            </a:r>
            <a:r>
              <a:rPr lang="el-GR" altLang="ja-JP" dirty="0">
                <a:latin typeface="Muli"/>
              </a:rPr>
              <a:t>.</a:t>
            </a:r>
            <a:endParaRPr lang="en-US" altLang="ja-JP" dirty="0">
              <a:latin typeface="Muli"/>
            </a:endParaRPr>
          </a:p>
          <a:p>
            <a:pPr lvl="0" algn="just" eaLnBrk="0" fontAlgn="base" hangingPunct="0">
              <a:spcBef>
                <a:spcPct val="0"/>
              </a:spcBef>
              <a:spcAft>
                <a:spcPct val="0"/>
              </a:spcAft>
              <a:buClrTx/>
            </a:pPr>
            <a:endParaRPr lang="en-US" altLang="ja-JP" dirty="0">
              <a:latin typeface="Muli"/>
            </a:endParaRPr>
          </a:p>
          <a:p>
            <a:pPr algn="just" eaLnBrk="0" fontAlgn="base" hangingPunct="0">
              <a:spcBef>
                <a:spcPct val="0"/>
              </a:spcBef>
              <a:spcAft>
                <a:spcPct val="0"/>
              </a:spcAft>
            </a:pPr>
            <a:r>
              <a:rPr lang="el-GR" dirty="0">
                <a:latin typeface="Muli"/>
              </a:rPr>
              <a:t>Εξαιτίας αυτής της υψηλής θερμοκρασίας εκτύπωσης, αυξάνεται το ποσοστό συρρίκνωσης του κομματιού μετά την εκτύπωση, ενώ είναι πιθανότερο να εμφανιστούν προβλήματα στρέβλωσης κατά τη διάρκεια της εκτύπωσης. Παρόλα αυτά, συγκριτικά με το </a:t>
            </a:r>
            <a:r>
              <a:rPr lang="en-US" dirty="0">
                <a:latin typeface="Muli"/>
              </a:rPr>
              <a:t>PLA </a:t>
            </a:r>
            <a:r>
              <a:rPr lang="el-GR" dirty="0">
                <a:latin typeface="Muli"/>
              </a:rPr>
              <a:t>πέρα από μεγαλύτερη μηχανική αντοχή διαθέτει και εξαιρετική αντοχή στη διάβρωση, οπότε και προτιμάται για λειτουργικά εξαρτήματα.</a:t>
            </a:r>
          </a:p>
        </p:txBody>
      </p:sp>
      <p:pic>
        <p:nvPicPr>
          <p:cNvPr id="4098" name="Picture 2">
            <a:extLst>
              <a:ext uri="{FF2B5EF4-FFF2-40B4-BE49-F238E27FC236}">
                <a16:creationId xmlns:a16="http://schemas.microsoft.com/office/drawing/2014/main" id="{2521BC79-A2F5-432A-8A37-A2F0E434A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26534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9E20B0-FFC7-4A48-B264-640D7A4226AC}"/>
              </a:ext>
            </a:extLst>
          </p:cNvPr>
          <p:cNvPicPr>
            <a:picLocks noChangeAspect="1"/>
          </p:cNvPicPr>
          <p:nvPr/>
        </p:nvPicPr>
        <p:blipFill>
          <a:blip r:embed="rId2"/>
          <a:stretch>
            <a:fillRect/>
          </a:stretch>
        </p:blipFill>
        <p:spPr>
          <a:xfrm>
            <a:off x="1274976" y="560027"/>
            <a:ext cx="6594048" cy="4583473"/>
          </a:xfrm>
          <a:prstGeom prst="rect">
            <a:avLst/>
          </a:prstGeom>
        </p:spPr>
      </p:pic>
    </p:spTree>
    <p:extLst>
      <p:ext uri="{BB962C8B-B14F-4D97-AF65-F5344CB8AC3E}">
        <p14:creationId xmlns:p14="http://schemas.microsoft.com/office/powerpoint/2010/main" val="29845480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1074150" y="1032547"/>
            <a:ext cx="4954117" cy="51337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altLang="ja-JP" b="1" dirty="0" err="1">
                <a:latin typeface="Muli"/>
              </a:rPr>
              <a:t>Πολυγαλακτικό</a:t>
            </a:r>
            <a:r>
              <a:rPr lang="el-GR" altLang="ja-JP" b="1" dirty="0">
                <a:latin typeface="Muli"/>
              </a:rPr>
              <a:t> οξύ (</a:t>
            </a:r>
            <a:r>
              <a:rPr lang="en-US" altLang="ja-JP" b="1" dirty="0">
                <a:latin typeface="Muli"/>
              </a:rPr>
              <a:t>Polylactic acid-PLA</a:t>
            </a:r>
            <a:r>
              <a:rPr lang="el-GR" altLang="ja-JP" b="1" dirty="0">
                <a:latin typeface="Muli"/>
              </a:rPr>
              <a:t>)</a:t>
            </a:r>
          </a:p>
          <a:p>
            <a:pPr algn="just"/>
            <a:r>
              <a:rPr lang="el-GR" altLang="ja-JP" dirty="0">
                <a:latin typeface="Muli"/>
              </a:rPr>
              <a:t>Το PLA παρασκευάζεται με τη χρήση ανανεώσιμων πρώτων υλών, όπως το άμυλο καλαμποκιού ή ακόμα και από ζαχαροκάλαμο ή </a:t>
            </a:r>
            <a:r>
              <a:rPr lang="en-US" altLang="ja-JP" dirty="0">
                <a:latin typeface="Muli"/>
              </a:rPr>
              <a:t>tapioca</a:t>
            </a:r>
            <a:r>
              <a:rPr lang="el-GR" altLang="ja-JP" dirty="0">
                <a:latin typeface="Muli"/>
              </a:rPr>
              <a:t>, και αποτελεί ένα βιοδιασπώμενο υλικό, σε αντίθεση με τα περισσότερα θερμοπλαστικά που είναι απλά ανακυκλώσιμα.</a:t>
            </a:r>
          </a:p>
          <a:p>
            <a:pPr algn="just"/>
            <a:endParaRPr lang="el-GR" altLang="ja-JP" b="1" dirty="0">
              <a:latin typeface="Muli"/>
            </a:endParaRPr>
          </a:p>
          <a:p>
            <a:pPr algn="just"/>
            <a:r>
              <a:rPr lang="el-GR" altLang="ja-JP" dirty="0">
                <a:latin typeface="Muli"/>
              </a:rPr>
              <a:t>Το </a:t>
            </a:r>
            <a:r>
              <a:rPr lang="en-US" altLang="ja-JP" dirty="0">
                <a:latin typeface="Muli"/>
              </a:rPr>
              <a:t>PLA </a:t>
            </a:r>
            <a:r>
              <a:rPr lang="el-GR" altLang="ja-JP" dirty="0">
                <a:latin typeface="Muli"/>
              </a:rPr>
              <a:t>είναι το πιο εύκολο υλικό ως προς την εκτύπωση, καθώς απαιτεί μικρότερη θερμοκρασία εκτύπωσης της τάξης των 190-210</a:t>
            </a:r>
            <a:r>
              <a:rPr lang="en-US" altLang="ja-JP" dirty="0">
                <a:latin typeface="Muli"/>
              </a:rPr>
              <a:t>ºC</a:t>
            </a:r>
            <a:r>
              <a:rPr lang="el-GR" altLang="ja-JP" dirty="0">
                <a:latin typeface="Muli"/>
              </a:rPr>
              <a:t>. Το σημείο τήξης του είναι ανάμεσα στους </a:t>
            </a:r>
            <a:r>
              <a:rPr lang="en-US" altLang="ja-JP" dirty="0">
                <a:latin typeface="Muli"/>
              </a:rPr>
              <a:t>145–186 ºC</a:t>
            </a:r>
            <a:r>
              <a:rPr lang="el-GR" altLang="ja-JP" dirty="0">
                <a:latin typeface="Muli"/>
              </a:rPr>
              <a:t>, ενώ στους </a:t>
            </a:r>
            <a:r>
              <a:rPr lang="en-US" altLang="ja-JP" dirty="0">
                <a:latin typeface="Muli"/>
              </a:rPr>
              <a:t>185–190 ºC</a:t>
            </a:r>
            <a:r>
              <a:rPr lang="el-GR" altLang="ja-JP" dirty="0">
                <a:latin typeface="Muli"/>
              </a:rPr>
              <a:t> μπορεί εύκολα να διαμορφωθεί σε μορφή νήματος </a:t>
            </a:r>
            <a:r>
              <a:rPr lang="en-US" altLang="ja-JP" dirty="0">
                <a:latin typeface="Muli"/>
              </a:rPr>
              <a:t>(filament).</a:t>
            </a:r>
            <a:endParaRPr lang="el-GR" altLang="ja-JP" dirty="0">
              <a:latin typeface="Muli"/>
            </a:endParaRPr>
          </a:p>
          <a:p>
            <a:pPr algn="just"/>
            <a:endParaRPr lang="el-GR" altLang="ja-JP" dirty="0">
              <a:latin typeface="Muli"/>
            </a:endParaRPr>
          </a:p>
          <a:p>
            <a:pPr algn="just"/>
            <a:r>
              <a:rPr lang="el-GR" dirty="0">
                <a:latin typeface="Muli"/>
              </a:rPr>
              <a:t>Εξαιτίας της χαμηλής θερμοκρασίας εκτύπωσης, η συρρίκνωση μετά την εκτύπωση είναι περιορισμένη, ενώ δε χρειάζεται επιπλέων εξοπλισμός όπως ακροφύσια (</a:t>
            </a:r>
            <a:r>
              <a:rPr lang="en-US" dirty="0">
                <a:latin typeface="Muli"/>
              </a:rPr>
              <a:t>nozzle) </a:t>
            </a:r>
            <a:r>
              <a:rPr lang="el-GR" dirty="0">
                <a:latin typeface="Muli"/>
              </a:rPr>
              <a:t>υψηλής αντοχής ή θερμαινόμενες πλατφόρμες εκτύπωσης (</a:t>
            </a:r>
            <a:r>
              <a:rPr lang="en-US" dirty="0">
                <a:latin typeface="Muli"/>
              </a:rPr>
              <a:t>heated print bed).</a:t>
            </a:r>
            <a:endParaRPr lang="es-ES" dirty="0">
              <a:latin typeface="Muli"/>
            </a:endParaRPr>
          </a:p>
        </p:txBody>
      </p:sp>
      <p:pic>
        <p:nvPicPr>
          <p:cNvPr id="1026" name="Picture 2">
            <a:extLst>
              <a:ext uri="{FF2B5EF4-FFF2-40B4-BE49-F238E27FC236}">
                <a16:creationId xmlns:a16="http://schemas.microsoft.com/office/drawing/2014/main" id="{D2848187-2B76-4965-AAB8-ECCBD25E01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0112" y="1132965"/>
            <a:ext cx="3354834" cy="246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266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732998" y="845094"/>
            <a:ext cx="8131868" cy="532992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l-GR" altLang="ja-JP" b="1" dirty="0" err="1">
                <a:latin typeface="Muli"/>
              </a:rPr>
              <a:t>Πολυγαλακτικό</a:t>
            </a:r>
            <a:r>
              <a:rPr lang="el-GR" altLang="ja-JP" b="1" dirty="0">
                <a:latin typeface="Muli"/>
              </a:rPr>
              <a:t> οξύ (</a:t>
            </a:r>
            <a:r>
              <a:rPr lang="en-US" altLang="ja-JP" b="1" dirty="0">
                <a:latin typeface="Muli"/>
              </a:rPr>
              <a:t>Polylactic acid-PLA</a:t>
            </a:r>
            <a:r>
              <a:rPr lang="el-GR" altLang="ja-JP" b="1" dirty="0">
                <a:latin typeface="Muli"/>
              </a:rPr>
              <a:t>)</a:t>
            </a:r>
          </a:p>
          <a:p>
            <a:pPr algn="just"/>
            <a:r>
              <a:rPr lang="el-GR" altLang="ja-JP" dirty="0">
                <a:latin typeface="Muli"/>
              </a:rPr>
              <a:t>Το μοναδικό χαρακτηριστικό που δυσκολεύει την εκτύπωση με </a:t>
            </a:r>
            <a:r>
              <a:rPr lang="en-US" altLang="ja-JP" dirty="0">
                <a:latin typeface="Muli"/>
              </a:rPr>
              <a:t>PLA </a:t>
            </a:r>
            <a:r>
              <a:rPr lang="el-GR" altLang="ja-JP" dirty="0">
                <a:latin typeface="Muli"/>
              </a:rPr>
              <a:t>είναι η εξαιρετικά γρήγορη ταχύτητα ψύξης και στερεοποίησής του, αλλά ως ένα βαθμό αποτελεί και πλεονέκτημα καθώς μπορούμε να μειώσουμε το χρόνο εκτύπωσης. </a:t>
            </a:r>
            <a:endParaRPr lang="en-US" altLang="ja-JP" dirty="0">
              <a:latin typeface="Muli"/>
            </a:endParaRPr>
          </a:p>
          <a:p>
            <a:pPr algn="just"/>
            <a:endParaRPr lang="el-GR" altLang="ja-JP" b="1" dirty="0">
              <a:latin typeface="Muli"/>
            </a:endParaRPr>
          </a:p>
          <a:p>
            <a:pPr algn="just"/>
            <a:r>
              <a:rPr lang="el-GR" altLang="ja-JP" dirty="0">
                <a:latin typeface="Muli"/>
              </a:rPr>
              <a:t>Το </a:t>
            </a:r>
            <a:r>
              <a:rPr lang="en-US" altLang="ja-JP" dirty="0">
                <a:latin typeface="Muli"/>
              </a:rPr>
              <a:t>PLA </a:t>
            </a:r>
            <a:r>
              <a:rPr lang="el-GR" altLang="ja-JP" dirty="0">
                <a:latin typeface="Muli"/>
              </a:rPr>
              <a:t>έχει σχετικά καλές μηχανικές ιδιότητες (αντοχή/μέτρο ελαστικότητας), είναι </a:t>
            </a:r>
            <a:r>
              <a:rPr lang="el-GR" altLang="ja-JP" dirty="0" err="1">
                <a:latin typeface="Muli"/>
              </a:rPr>
              <a:t>βιοσυμβατό</a:t>
            </a:r>
            <a:r>
              <a:rPr lang="el-GR" altLang="ja-JP" dirty="0">
                <a:latin typeface="Muli"/>
              </a:rPr>
              <a:t> υλικό και άρα εξαιρετικά δημοφιλές υλικό στους τομείς της βιοιατρικής, ενώ  επιπλέον είναι συμβατό στην επαφή με τρόφιμα είναι και χρησιμοποιείται για τη συσκευασία τροφίμων. Είναι εξαιρετικά φθηνό και εύκολα διαθέσιμο σε διαφορετικά χρώματα.</a:t>
            </a:r>
          </a:p>
          <a:p>
            <a:pPr algn="just"/>
            <a:endParaRPr lang="el-GR" altLang="ja-JP" dirty="0">
              <a:latin typeface="Muli"/>
            </a:endParaRPr>
          </a:p>
          <a:p>
            <a:pPr algn="just"/>
            <a:r>
              <a:rPr lang="el-GR" altLang="ja-JP" dirty="0">
                <a:latin typeface="Muli"/>
              </a:rPr>
              <a:t>Το κύριο μειονέκτημά του είναι ότι έχει πολύ χαμηλή αντοχή στη θερμοκρασία (θερμοκρασία υαλώδους μετάπτωσης </a:t>
            </a:r>
            <a:r>
              <a:rPr lang="en-US" altLang="ja-JP" dirty="0">
                <a:latin typeface="Muli"/>
              </a:rPr>
              <a:t>60-65 °C</a:t>
            </a:r>
            <a:r>
              <a:rPr lang="el-GR" altLang="ja-JP" dirty="0">
                <a:latin typeface="Muli"/>
              </a:rPr>
              <a:t>) καθώς και είναι ευαίσθητο ως προς την υγρασία, άρα περιορίζεται αρκετά το εύρος των εφαρμογών που μπορεί να χρησιμοποιηθεί. </a:t>
            </a:r>
          </a:p>
          <a:p>
            <a:pPr algn="just"/>
            <a:endParaRPr lang="en-US" altLang="ja-JP" b="1" dirty="0">
              <a:latin typeface="Muli"/>
            </a:endParaRPr>
          </a:p>
          <a:p>
            <a:pPr lvl="0" algn="just" eaLnBrk="0" fontAlgn="base" hangingPunct="0">
              <a:spcBef>
                <a:spcPct val="0"/>
              </a:spcBef>
              <a:spcAft>
                <a:spcPct val="0"/>
              </a:spcAft>
              <a:buClrTx/>
            </a:pPr>
            <a:endParaRPr lang="en-US" altLang="ja-JP" dirty="0">
              <a:latin typeface="Muli"/>
            </a:endParaRPr>
          </a:p>
          <a:p>
            <a:pPr lvl="0" algn="just" eaLnBrk="0" fontAlgn="base" hangingPunct="0">
              <a:spcBef>
                <a:spcPct val="0"/>
              </a:spcBef>
              <a:spcAft>
                <a:spcPct val="0"/>
              </a:spcAft>
              <a:buClrTx/>
            </a:pPr>
            <a:endParaRPr lang="en-US" altLang="ja-JP" dirty="0">
              <a:latin typeface="Muli"/>
            </a:endParaRPr>
          </a:p>
          <a:p>
            <a:pPr algn="just"/>
            <a:endParaRPr lang="es-ES" dirty="0">
              <a:latin typeface="Muli"/>
            </a:endParaRPr>
          </a:p>
        </p:txBody>
      </p:sp>
    </p:spTree>
    <p:extLst>
      <p:ext uri="{BB962C8B-B14F-4D97-AF65-F5344CB8AC3E}">
        <p14:creationId xmlns:p14="http://schemas.microsoft.com/office/powerpoint/2010/main" val="4179515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971600" y="1059582"/>
            <a:ext cx="7560840" cy="481064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l-GR" altLang="ja-JP" b="1" dirty="0" err="1">
                <a:latin typeface="Muli"/>
              </a:rPr>
              <a:t>Τερεφθαλικό</a:t>
            </a:r>
            <a:r>
              <a:rPr lang="el-GR" altLang="ja-JP" b="1" dirty="0">
                <a:latin typeface="Muli"/>
              </a:rPr>
              <a:t> πολυαιθυλένιο (</a:t>
            </a:r>
            <a:r>
              <a:rPr lang="en-US" altLang="ja-JP" b="1" dirty="0">
                <a:latin typeface="Muli"/>
              </a:rPr>
              <a:t>Polyethylene terephthalate-PET</a:t>
            </a:r>
            <a:r>
              <a:rPr lang="el-GR" altLang="ja-JP" b="1" dirty="0">
                <a:latin typeface="Muli"/>
              </a:rPr>
              <a:t>)</a:t>
            </a:r>
          </a:p>
          <a:p>
            <a:pPr lvl="0" algn="just" eaLnBrk="0" fontAlgn="base" hangingPunct="0">
              <a:spcBef>
                <a:spcPct val="0"/>
              </a:spcBef>
              <a:spcAft>
                <a:spcPct val="0"/>
              </a:spcAft>
              <a:buClrTx/>
            </a:pPr>
            <a:r>
              <a:rPr lang="el-GR" altLang="ja-JP" dirty="0">
                <a:latin typeface="Muli"/>
              </a:rPr>
              <a:t>Το </a:t>
            </a:r>
            <a:r>
              <a:rPr lang="el-GR" altLang="ja-JP" dirty="0" err="1">
                <a:latin typeface="Muli"/>
              </a:rPr>
              <a:t>τερεφθαλικό</a:t>
            </a:r>
            <a:r>
              <a:rPr lang="el-GR" altLang="ja-JP" dirty="0">
                <a:latin typeface="Muli"/>
              </a:rPr>
              <a:t> πολυαιθυλένιο ή ΡΕΤ είναι ένα </a:t>
            </a:r>
            <a:r>
              <a:rPr lang="el-GR" altLang="ja-JP" dirty="0" err="1">
                <a:latin typeface="Muli"/>
              </a:rPr>
              <a:t>ημικρυσταλλικό</a:t>
            </a:r>
            <a:r>
              <a:rPr lang="el-GR" altLang="ja-JP" dirty="0">
                <a:latin typeface="Muli"/>
              </a:rPr>
              <a:t> πολυμερές που ανήκει στην οικογένεια των πολυεστέρων και έχει γυαλιστερό φινίρισμα, είναι εύκαμπτο και ασφαλές για τρόφιμα, γεγονός που το καθιστά δημοφιλή επιλογή για πολλά καταναλωτικά προϊόντα όπως πλαστικά μπουκάλια μιας χρήσης. Είναι 100% ανακυκλώσιμο και διαφανές, ενώ η θερμοκρασία εκτύπωσης του είναι μεταξύ </a:t>
            </a:r>
            <a:r>
              <a:rPr lang="en-US" altLang="ja-JP" dirty="0">
                <a:latin typeface="Muli"/>
              </a:rPr>
              <a:t>75 - 90ºC. </a:t>
            </a:r>
            <a:r>
              <a:rPr lang="el-GR" altLang="ja-JP" dirty="0">
                <a:latin typeface="Muli"/>
              </a:rPr>
              <a:t>Στην αγορά πωλούνται διάφορες παραλλαγές όπως </a:t>
            </a:r>
            <a:r>
              <a:rPr lang="en-US" altLang="ja-JP" dirty="0">
                <a:latin typeface="Muli"/>
              </a:rPr>
              <a:t>PETG, PETE </a:t>
            </a:r>
            <a:r>
              <a:rPr lang="el-GR" altLang="ja-JP" dirty="0">
                <a:latin typeface="Muli"/>
              </a:rPr>
              <a:t>και </a:t>
            </a:r>
            <a:r>
              <a:rPr lang="en-US" altLang="ja-JP" dirty="0">
                <a:latin typeface="Muli"/>
              </a:rPr>
              <a:t>PETT</a:t>
            </a:r>
            <a:r>
              <a:rPr lang="el-GR" altLang="ja-JP" dirty="0">
                <a:latin typeface="Muli"/>
              </a:rPr>
              <a:t>, κάποιες από τις οποίες θα δούμε και στη συνέχεια.</a:t>
            </a:r>
          </a:p>
          <a:p>
            <a:pPr lvl="0" algn="just" eaLnBrk="0" fontAlgn="base" hangingPunct="0">
              <a:spcBef>
                <a:spcPct val="0"/>
              </a:spcBef>
              <a:spcAft>
                <a:spcPct val="0"/>
              </a:spcAft>
              <a:buClrTx/>
            </a:pPr>
            <a:endParaRPr lang="en-US" altLang="ja-JP" b="1" dirty="0">
              <a:latin typeface="Muli"/>
            </a:endParaRPr>
          </a:p>
          <a:p>
            <a:pPr lvl="0" algn="just" eaLnBrk="0" fontAlgn="base" hangingPunct="0">
              <a:spcBef>
                <a:spcPct val="0"/>
              </a:spcBef>
              <a:spcAft>
                <a:spcPct val="0"/>
              </a:spcAft>
              <a:buClrTx/>
            </a:pPr>
            <a:r>
              <a:rPr lang="el-GR" altLang="ja-JP" dirty="0">
                <a:latin typeface="Muli"/>
              </a:rPr>
              <a:t>Αποτελεί μια εναλλακτική λύση έναντι του ABS, καθώς δεν εκπέμπει δύσοσμες αναθυμιάσεις κατά την εκτύπωση, αλλά είναι σχεδόν εξίσου ισχυρό και εύκαμπτο. Επίσης δεν απαιτεί την ύπαρξη θερμαινόμενης πλατφόρμας εκτύπωσης, ενώ έχει καλή χημική αντοχή. Είναι σχετικά ευαίσθητο ως προς την υγρασία και άρα πρέπει να φυλάσσεται σε δοχεία ή συσκευασίες κενού.</a:t>
            </a:r>
            <a:endParaRPr lang="en-US" altLang="ja-JP" dirty="0">
              <a:latin typeface="Muli"/>
            </a:endParaRPr>
          </a:p>
          <a:p>
            <a:pPr lvl="0" algn="just" eaLnBrk="0" fontAlgn="base" hangingPunct="0">
              <a:spcBef>
                <a:spcPct val="0"/>
              </a:spcBef>
              <a:spcAft>
                <a:spcPct val="0"/>
              </a:spcAft>
              <a:buClrTx/>
            </a:pPr>
            <a:endParaRPr lang="en-US" altLang="ja-JP" dirty="0">
              <a:latin typeface="Muli"/>
            </a:endParaRPr>
          </a:p>
        </p:txBody>
      </p:sp>
    </p:spTree>
    <p:extLst>
      <p:ext uri="{BB962C8B-B14F-4D97-AF65-F5344CB8AC3E}">
        <p14:creationId xmlns:p14="http://schemas.microsoft.com/office/powerpoint/2010/main" val="3721907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l-GR" altLang="ja-JP" b="1" dirty="0" err="1">
                <a:latin typeface="Muli"/>
              </a:rPr>
              <a:t>Τερεφθαλικό</a:t>
            </a:r>
            <a:r>
              <a:rPr lang="el-GR" altLang="ja-JP" b="1" dirty="0">
                <a:latin typeface="Muli"/>
              </a:rPr>
              <a:t> πολυαιθυλένιο (</a:t>
            </a:r>
            <a:r>
              <a:rPr lang="en-US" altLang="ja-JP" b="1" dirty="0">
                <a:latin typeface="Muli"/>
              </a:rPr>
              <a:t>Polyethylene terephthalate-PET</a:t>
            </a:r>
            <a:r>
              <a:rPr lang="el-GR" altLang="ja-JP" b="1" dirty="0">
                <a:latin typeface="Muli"/>
              </a:rPr>
              <a:t>)</a:t>
            </a:r>
          </a:p>
          <a:p>
            <a:pPr lvl="0" algn="just" eaLnBrk="0" fontAlgn="base" hangingPunct="0">
              <a:spcBef>
                <a:spcPct val="0"/>
              </a:spcBef>
              <a:spcAft>
                <a:spcPct val="0"/>
              </a:spcAft>
              <a:buClrTx/>
            </a:pPr>
            <a:r>
              <a:rPr lang="el-GR" altLang="ja-JP" dirty="0">
                <a:latin typeface="Muli"/>
              </a:rPr>
              <a:t>Η αντοχή του είναι πολύ υψηλότερη από το PLA, είναι εγκεκριμένο από τον FDA για την επαφή με τρόφιμα, συρρικνώνεται ελάχιστα μετά την εκτύπωση και δεν εκπέμπει οσμές ή αναθυμιάσεις κατά την εκτύπωση. Δυστυχώς αν και είναι 100% ανακυκλώσιμο, το </a:t>
            </a:r>
            <a:r>
              <a:rPr lang="en-US" altLang="ja-JP" dirty="0">
                <a:latin typeface="Muli"/>
              </a:rPr>
              <a:t>PET </a:t>
            </a:r>
            <a:r>
              <a:rPr lang="el-GR" altLang="ja-JP" dirty="0">
                <a:latin typeface="Muli"/>
              </a:rPr>
              <a:t>δεν αποτελεί ένα βιοδιασπώμενο υλικό.</a:t>
            </a:r>
            <a:endParaRPr lang="en-US" altLang="ja-JP" dirty="0">
              <a:latin typeface="Muli"/>
            </a:endParaRPr>
          </a:p>
        </p:txBody>
      </p:sp>
      <p:pic>
        <p:nvPicPr>
          <p:cNvPr id="2" name="Elementos multimedia en línea 1" title="PET Filament Review - 3D Printing - Testing Layers And Speed">
            <a:hlinkClick r:id="" action="ppaction://media"/>
            <a:extLst>
              <a:ext uri="{FF2B5EF4-FFF2-40B4-BE49-F238E27FC236}">
                <a16:creationId xmlns:a16="http://schemas.microsoft.com/office/drawing/2014/main" id="{6996D03A-75FE-432D-AAB7-333FC9849580}"/>
              </a:ext>
            </a:extLst>
          </p:cNvPr>
          <p:cNvPicPr>
            <a:picLocks noRot="1" noChangeAspect="1"/>
          </p:cNvPicPr>
          <p:nvPr>
            <a:videoFile r:link="rId1"/>
          </p:nvPr>
        </p:nvPicPr>
        <p:blipFill>
          <a:blip r:embed="rId4"/>
          <a:stretch>
            <a:fillRect/>
          </a:stretch>
        </p:blipFill>
        <p:spPr>
          <a:xfrm>
            <a:off x="2662522" y="2434102"/>
            <a:ext cx="3818956" cy="2157710"/>
          </a:xfrm>
          <a:prstGeom prst="rect">
            <a:avLst/>
          </a:prstGeom>
        </p:spPr>
      </p:pic>
    </p:spTree>
    <p:extLst>
      <p:ext uri="{BB962C8B-B14F-4D97-AF65-F5344CB8AC3E}">
        <p14:creationId xmlns:p14="http://schemas.microsoft.com/office/powerpoint/2010/main" val="16479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l-GR" altLang="ja-JP" b="1" dirty="0" err="1">
                <a:latin typeface="Muli"/>
              </a:rPr>
              <a:t>Γλυκοποιημένος</a:t>
            </a:r>
            <a:r>
              <a:rPr lang="el-GR" altLang="ja-JP" b="1" dirty="0">
                <a:latin typeface="Muli"/>
              </a:rPr>
              <a:t> πολυεστέρας (</a:t>
            </a:r>
            <a:r>
              <a:rPr lang="en-US" altLang="ja-JP" b="1" dirty="0" err="1">
                <a:latin typeface="Muli"/>
              </a:rPr>
              <a:t>Glycolized</a:t>
            </a:r>
            <a:r>
              <a:rPr lang="en-US" altLang="ja-JP" b="1" dirty="0">
                <a:latin typeface="Muli"/>
              </a:rPr>
              <a:t> polyester-PETG</a:t>
            </a:r>
            <a:r>
              <a:rPr lang="el-GR" altLang="ja-JP" b="1" dirty="0">
                <a:latin typeface="Muli"/>
              </a:rPr>
              <a:t>)</a:t>
            </a:r>
            <a:endParaRPr lang="en-US" altLang="ja-JP" b="1" dirty="0">
              <a:latin typeface="Muli"/>
            </a:endParaRPr>
          </a:p>
          <a:p>
            <a:pPr lvl="0" algn="just" eaLnBrk="0" fontAlgn="base" hangingPunct="0">
              <a:spcBef>
                <a:spcPct val="0"/>
              </a:spcBef>
              <a:spcAft>
                <a:spcPct val="0"/>
              </a:spcAft>
              <a:buClrTx/>
            </a:pPr>
            <a:endParaRPr lang="en-US" altLang="ja-JP" b="1" dirty="0">
              <a:latin typeface="Muli"/>
            </a:endParaRPr>
          </a:p>
          <a:p>
            <a:pPr lvl="0" algn="just" eaLnBrk="0" fontAlgn="base" hangingPunct="0">
              <a:spcBef>
                <a:spcPct val="0"/>
              </a:spcBef>
              <a:spcAft>
                <a:spcPct val="0"/>
              </a:spcAft>
              <a:buClrTx/>
            </a:pPr>
            <a:r>
              <a:rPr lang="el-GR" altLang="ja-JP" dirty="0">
                <a:latin typeface="Muli"/>
              </a:rPr>
              <a:t>Το PETG είναι ένα θερμοπλαστικό που συνδυάζει την ευκολία στην εκτύπωση του </a:t>
            </a:r>
            <a:r>
              <a:rPr lang="en-US" altLang="ja-JP" dirty="0">
                <a:latin typeface="Muli"/>
              </a:rPr>
              <a:t>PLA </a:t>
            </a:r>
            <a:r>
              <a:rPr lang="el-GR" altLang="ja-JP" dirty="0">
                <a:latin typeface="Muli"/>
              </a:rPr>
              <a:t>και την αντοχή του </a:t>
            </a:r>
            <a:r>
              <a:rPr lang="en-US" altLang="ja-JP" dirty="0">
                <a:latin typeface="Muli"/>
              </a:rPr>
              <a:t>ABS. </a:t>
            </a:r>
            <a:r>
              <a:rPr lang="el-GR" altLang="ja-JP" dirty="0">
                <a:latin typeface="Muli"/>
              </a:rPr>
              <a:t>Πρόκειται για μια παραλλαγή του </a:t>
            </a:r>
            <a:r>
              <a:rPr lang="en-US" altLang="ja-JP" dirty="0">
                <a:latin typeface="Muli"/>
              </a:rPr>
              <a:t>PET </a:t>
            </a:r>
            <a:r>
              <a:rPr lang="el-GR" altLang="ja-JP" dirty="0">
                <a:latin typeface="Muli"/>
              </a:rPr>
              <a:t>που έχει συνδυαστεί με </a:t>
            </a:r>
            <a:r>
              <a:rPr lang="el-GR" altLang="ja-JP" dirty="0" err="1">
                <a:latin typeface="Muli"/>
              </a:rPr>
              <a:t>γλυκόλη</a:t>
            </a:r>
            <a:r>
              <a:rPr lang="el-GR" altLang="ja-JP" dirty="0">
                <a:latin typeface="Muli"/>
              </a:rPr>
              <a:t> για την επίτευξη ορισμένων επιθυμητών αποτελεσμάτων ως προς την τρισδιάστατη εκτύπωση, όπως η δημιουργία πλήρως διάφανων προϊόντων ή η μείωση της </a:t>
            </a:r>
            <a:r>
              <a:rPr lang="el-GR" altLang="ja-JP" dirty="0" err="1">
                <a:latin typeface="Muli"/>
              </a:rPr>
              <a:t>ψαθυρότητας</a:t>
            </a:r>
            <a:r>
              <a:rPr lang="el-GR" altLang="ja-JP" dirty="0">
                <a:latin typeface="Muli"/>
              </a:rPr>
              <a:t> και συνεπώς το πόσο εύθραυστο είναι ένα προϊόν. Είναι ένα άμορφο πλαστικό, το οποίο μπορεί να ανακυκλωθεί πλήρως.</a:t>
            </a:r>
          </a:p>
          <a:p>
            <a:pPr lvl="0" algn="just" eaLnBrk="0" fontAlgn="base" hangingPunct="0">
              <a:spcBef>
                <a:spcPct val="0"/>
              </a:spcBef>
              <a:spcAft>
                <a:spcPct val="0"/>
              </a:spcAft>
              <a:buClrTx/>
            </a:pPr>
            <a:r>
              <a:rPr lang="el-GR" dirty="0">
                <a:latin typeface="Muli"/>
              </a:rPr>
              <a:t> </a:t>
            </a:r>
          </a:p>
          <a:p>
            <a:pPr lvl="0" algn="just" eaLnBrk="0" fontAlgn="base" hangingPunct="0">
              <a:spcBef>
                <a:spcPct val="0"/>
              </a:spcBef>
              <a:spcAft>
                <a:spcPct val="0"/>
              </a:spcAft>
              <a:buClrTx/>
            </a:pPr>
            <a:r>
              <a:rPr lang="el-GR" dirty="0">
                <a:latin typeface="Muli"/>
              </a:rPr>
              <a:t>Τα αντικείμενα κατασκευασμένα από </a:t>
            </a:r>
            <a:r>
              <a:rPr lang="en-US" dirty="0">
                <a:latin typeface="Muli"/>
              </a:rPr>
              <a:t>PETG</a:t>
            </a:r>
            <a:r>
              <a:rPr lang="el-GR" dirty="0">
                <a:latin typeface="Muli"/>
              </a:rPr>
              <a:t> διαθέτουν</a:t>
            </a:r>
            <a:r>
              <a:rPr lang="en-US" dirty="0">
                <a:latin typeface="Muli"/>
              </a:rPr>
              <a:t> </a:t>
            </a:r>
            <a:r>
              <a:rPr lang="el-GR" dirty="0">
                <a:latin typeface="Muli"/>
              </a:rPr>
              <a:t>λείο φινίρισμα επιφάνειας και εξαιρετική αντοχή στην κρούση, καθώς και καιρικές συνθήκες και συνεπώς χρησιμοποιούνται συχνά για προϊόντα κήπου.</a:t>
            </a:r>
            <a:endParaRPr lang="es-ES" dirty="0">
              <a:latin typeface="Muli"/>
            </a:endParaRPr>
          </a:p>
        </p:txBody>
      </p:sp>
    </p:spTree>
    <p:extLst>
      <p:ext uri="{BB962C8B-B14F-4D97-AF65-F5344CB8AC3E}">
        <p14:creationId xmlns:p14="http://schemas.microsoft.com/office/powerpoint/2010/main" val="18627413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3241995" y="1066308"/>
            <a:ext cx="5693119" cy="273630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n-US" altLang="ja-JP" b="1" dirty="0" err="1">
                <a:latin typeface="Muli"/>
              </a:rPr>
              <a:t>Glycolized</a:t>
            </a:r>
            <a:r>
              <a:rPr lang="en-US" altLang="ja-JP" b="1" dirty="0">
                <a:latin typeface="Muli"/>
              </a:rPr>
              <a:t> polyester-PETG</a:t>
            </a:r>
          </a:p>
          <a:p>
            <a:pPr lvl="0" algn="just" eaLnBrk="0" fontAlgn="base" hangingPunct="0">
              <a:spcBef>
                <a:spcPct val="0"/>
              </a:spcBef>
              <a:spcAft>
                <a:spcPct val="0"/>
              </a:spcAft>
              <a:buClrTx/>
            </a:pPr>
            <a:r>
              <a:rPr lang="el-GR" altLang="ja-JP" dirty="0">
                <a:latin typeface="Muli"/>
              </a:rPr>
              <a:t>Το </a:t>
            </a:r>
            <a:r>
              <a:rPr lang="en-US" altLang="ja-JP" dirty="0">
                <a:latin typeface="Muli"/>
              </a:rPr>
              <a:t>PETG </a:t>
            </a:r>
            <a:r>
              <a:rPr lang="el-GR" altLang="ja-JP" dirty="0">
                <a:latin typeface="Muli"/>
              </a:rPr>
              <a:t>είναι επίσης ασφαλές για χρήση με τρόφιμα. Αποτελεί μια καλή εναλλακτική αντί του </a:t>
            </a:r>
            <a:r>
              <a:rPr lang="en-US" altLang="ja-JP" dirty="0">
                <a:latin typeface="Muli"/>
              </a:rPr>
              <a:t>ABS </a:t>
            </a:r>
            <a:r>
              <a:rPr lang="el-GR" altLang="ja-JP" dirty="0">
                <a:latin typeface="Muli"/>
              </a:rPr>
              <a:t>αν μας δυσκολεύει η εκτύπωσή του, ενώ είναι αρκετά πιο ισχυρό μηχανικά από το </a:t>
            </a:r>
            <a:r>
              <a:rPr lang="en-US" altLang="ja-JP" dirty="0">
                <a:latin typeface="Muli"/>
              </a:rPr>
              <a:t>PLA </a:t>
            </a:r>
            <a:r>
              <a:rPr lang="el-GR" altLang="ja-JP" dirty="0">
                <a:latin typeface="Muli"/>
              </a:rPr>
              <a:t>χωρίς να είναι αισθητά πιο δύσκολο στην εκτύπωση.</a:t>
            </a:r>
          </a:p>
          <a:p>
            <a:pPr lvl="0" algn="just" eaLnBrk="0" fontAlgn="base" hangingPunct="0">
              <a:spcBef>
                <a:spcPct val="0"/>
              </a:spcBef>
              <a:spcAft>
                <a:spcPct val="0"/>
              </a:spcAft>
              <a:buClrTx/>
            </a:pPr>
            <a:endParaRPr lang="el-GR" altLang="ja-JP" dirty="0">
              <a:latin typeface="Muli"/>
            </a:endParaRPr>
          </a:p>
          <a:p>
            <a:pPr lvl="0" algn="just" eaLnBrk="0" fontAlgn="base" hangingPunct="0">
              <a:spcBef>
                <a:spcPct val="0"/>
              </a:spcBef>
              <a:spcAft>
                <a:spcPct val="0"/>
              </a:spcAft>
              <a:buClrTx/>
            </a:pPr>
            <a:endParaRPr lang="en-US" altLang="ja-JP" dirty="0">
              <a:latin typeface="Muli"/>
            </a:endParaRPr>
          </a:p>
          <a:p>
            <a:pPr algn="just"/>
            <a:endParaRPr lang="es-ES" dirty="0">
              <a:latin typeface="Muli"/>
            </a:endParaRPr>
          </a:p>
        </p:txBody>
      </p:sp>
      <p:pic>
        <p:nvPicPr>
          <p:cNvPr id="2050" name="Picture 2">
            <a:extLst>
              <a:ext uri="{FF2B5EF4-FFF2-40B4-BE49-F238E27FC236}">
                <a16:creationId xmlns:a16="http://schemas.microsoft.com/office/drawing/2014/main" id="{869067A5-9C05-4B0C-937D-374E47C9A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17" y="1269951"/>
            <a:ext cx="2952328" cy="224437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F970BF39-5905-41D9-8BA6-C9678A6E8FA4}"/>
              </a:ext>
            </a:extLst>
          </p:cNvPr>
          <p:cNvSpPr txBox="1"/>
          <p:nvPr/>
        </p:nvSpPr>
        <p:spPr>
          <a:xfrm>
            <a:off x="3241995" y="2450901"/>
            <a:ext cx="5666688" cy="954107"/>
          </a:xfrm>
          <a:prstGeom prst="rect">
            <a:avLst/>
          </a:prstGeom>
          <a:noFill/>
        </p:spPr>
        <p:txBody>
          <a:bodyPr wrap="square">
            <a:spAutoFit/>
          </a:bodyPr>
          <a:lstStyle/>
          <a:p>
            <a:pPr lvl="0" algn="just" eaLnBrk="0" fontAlgn="base" hangingPunct="0">
              <a:spcBef>
                <a:spcPct val="0"/>
              </a:spcBef>
              <a:spcAft>
                <a:spcPct val="0"/>
              </a:spcAft>
              <a:buClrTx/>
            </a:pPr>
            <a:r>
              <a:rPr lang="el-GR" altLang="ja-JP" dirty="0">
                <a:latin typeface="Muli"/>
              </a:rPr>
              <a:t>Τέλος, το γυαλιστερό φινίρισμα και η υψηλή αντοχή του το κάνουν ιδανική επιλογή για εκτύπωση λειτουργικών πρωτοτύπων, εξαρτημάτων που δέχονται ήπια μηχανικά φορτία καθώς και προστατευτικά εξαρτήματα όπως θήκες για κινητά.</a:t>
            </a:r>
            <a:endParaRPr lang="en-US" altLang="ja-JP" dirty="0">
              <a:latin typeface="Muli"/>
            </a:endParaRPr>
          </a:p>
        </p:txBody>
      </p:sp>
    </p:spTree>
    <p:extLst>
      <p:ext uri="{BB962C8B-B14F-4D97-AF65-F5344CB8AC3E}">
        <p14:creationId xmlns:p14="http://schemas.microsoft.com/office/powerpoint/2010/main" val="6539122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1074150" y="915567"/>
            <a:ext cx="5428250" cy="33140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eaLnBrk="0" fontAlgn="base" hangingPunct="0">
              <a:spcBef>
                <a:spcPct val="0"/>
              </a:spcBef>
              <a:spcAft>
                <a:spcPct val="0"/>
              </a:spcAft>
              <a:buClrTx/>
            </a:pPr>
            <a:r>
              <a:rPr lang="el-GR" altLang="ja-JP" b="1" dirty="0" err="1">
                <a:latin typeface="Muli"/>
              </a:rPr>
              <a:t>Π</a:t>
            </a:r>
            <a:r>
              <a:rPr lang="el-GR" b="1" dirty="0" err="1"/>
              <a:t>ολυανθρακικό</a:t>
            </a:r>
            <a:r>
              <a:rPr lang="en-US" b="1" dirty="0"/>
              <a:t> (</a:t>
            </a:r>
            <a:r>
              <a:rPr lang="en-US" altLang="ja-JP" b="1" dirty="0">
                <a:latin typeface="Muli"/>
              </a:rPr>
              <a:t>Polycarbonate</a:t>
            </a:r>
            <a:r>
              <a:rPr lang="el-GR" altLang="ja-JP" b="1" dirty="0">
                <a:latin typeface="Muli"/>
              </a:rPr>
              <a:t> </a:t>
            </a:r>
            <a:r>
              <a:rPr lang="en-US" altLang="ja-JP" b="1" dirty="0">
                <a:latin typeface="Muli"/>
              </a:rPr>
              <a:t>- PC</a:t>
            </a:r>
            <a:r>
              <a:rPr lang="el-GR" altLang="ja-JP" b="1" dirty="0">
                <a:latin typeface="Muli"/>
              </a:rPr>
              <a:t>)</a:t>
            </a:r>
            <a:endParaRPr lang="en-US" altLang="ja-JP" b="1" dirty="0">
              <a:latin typeface="Muli"/>
            </a:endParaRPr>
          </a:p>
          <a:p>
            <a:pPr algn="just" eaLnBrk="0" fontAlgn="base" hangingPunct="0">
              <a:spcBef>
                <a:spcPct val="0"/>
              </a:spcBef>
              <a:spcAft>
                <a:spcPct val="0"/>
              </a:spcAft>
              <a:buClrTx/>
            </a:pPr>
            <a:r>
              <a:rPr lang="el-GR" altLang="ja-JP" dirty="0">
                <a:latin typeface="Muli"/>
              </a:rPr>
              <a:t>Το </a:t>
            </a:r>
            <a:r>
              <a:rPr lang="en-US" altLang="ja-JP" dirty="0">
                <a:latin typeface="Muli"/>
              </a:rPr>
              <a:t>PC </a:t>
            </a:r>
            <a:r>
              <a:rPr lang="el-GR" altLang="ja-JP" dirty="0">
                <a:latin typeface="Muli"/>
              </a:rPr>
              <a:t>συγκαταλέγεται στα πλαστικά με υψηλές μηχανικές ιδιότητες και περιέχει ανθρακικές ενώσεις στη χημική του δομή.</a:t>
            </a:r>
            <a:r>
              <a:rPr lang="en-US" altLang="ja-JP" dirty="0">
                <a:latin typeface="Muli"/>
              </a:rPr>
              <a:t> </a:t>
            </a:r>
            <a:r>
              <a:rPr lang="el-GR" altLang="ja-JP" dirty="0">
                <a:latin typeface="Muli"/>
              </a:rPr>
              <a:t>Το PC είναι δημοφιλές στην τρισδιάστατη εκτύπωση λόγω των εξαιρετικών μηχανικών ιδιοτήτων του (ανθεκτικότητα, αντοχή σε κάμψη και κρούση) και της μεγάλης θερμικής αντοχής του που κυμαίνεται από 140 ◦C έως 150 ◦C. Ως εκ τούτου, χρησιμοποιείται ευρέως για απαιτητικές εφαρμογές, όπως λειτουργικά αντικείμενα, ακόμα και την κατασκευή εργαλείων.</a:t>
            </a:r>
          </a:p>
          <a:p>
            <a:pPr lvl="0" algn="just" eaLnBrk="0" fontAlgn="base" hangingPunct="0">
              <a:spcBef>
                <a:spcPct val="0"/>
              </a:spcBef>
              <a:spcAft>
                <a:spcPct val="0"/>
              </a:spcAft>
              <a:buClrTx/>
            </a:pPr>
            <a:endParaRPr lang="en-US" altLang="ja-JP" dirty="0">
              <a:latin typeface="Muli"/>
            </a:endParaRPr>
          </a:p>
          <a:p>
            <a:pPr lvl="0" algn="just" eaLnBrk="0" fontAlgn="base" hangingPunct="0">
              <a:spcBef>
                <a:spcPct val="0"/>
              </a:spcBef>
              <a:spcAft>
                <a:spcPct val="0"/>
              </a:spcAft>
              <a:buClrTx/>
            </a:pPr>
            <a:r>
              <a:rPr lang="el-GR" altLang="ja-JP" dirty="0">
                <a:latin typeface="Muli"/>
              </a:rPr>
              <a:t>Ωστόσο το PC αποτελεί ένα από τα υγροσκοπικά πλαστικά, το οποίο σημαίνει ότι απορροφά την υγρασία του αέρα.</a:t>
            </a:r>
            <a:r>
              <a:rPr lang="en-US" altLang="ja-JP" dirty="0">
                <a:latin typeface="Muli"/>
              </a:rPr>
              <a:t>. </a:t>
            </a:r>
            <a:r>
              <a:rPr lang="el-GR" altLang="ja-JP" dirty="0">
                <a:latin typeface="Muli"/>
              </a:rPr>
              <a:t>Για να αποφευχθεί η υποβάθμιση της ποιότητας του υλικού, θα πρέπει να αποθηκεύεται σε ξηρό ή αεροστεγές περιβάλλον. Επίσης το PC είναι επιρρεπές σε στρέβλωση (</a:t>
            </a:r>
            <a:r>
              <a:rPr lang="en-US" altLang="ja-JP" dirty="0" err="1">
                <a:latin typeface="Muli"/>
              </a:rPr>
              <a:t>wapring</a:t>
            </a:r>
            <a:r>
              <a:rPr lang="en-US" altLang="ja-JP" dirty="0">
                <a:latin typeface="Muli"/>
              </a:rPr>
              <a:t>) </a:t>
            </a:r>
            <a:r>
              <a:rPr lang="el-GR" altLang="ja-JP" dirty="0">
                <a:latin typeface="Muli"/>
              </a:rPr>
              <a:t>κατά την εκτύπωση.</a:t>
            </a:r>
            <a:endParaRPr lang="en-US" altLang="ja-JP" dirty="0">
              <a:latin typeface="Muli"/>
            </a:endParaRPr>
          </a:p>
        </p:txBody>
      </p:sp>
      <p:pic>
        <p:nvPicPr>
          <p:cNvPr id="5122" name="Picture 2" descr="PC-Policarbonato 1,75mm Natural">
            <a:extLst>
              <a:ext uri="{FF2B5EF4-FFF2-40B4-BE49-F238E27FC236}">
                <a16:creationId xmlns:a16="http://schemas.microsoft.com/office/drawing/2014/main" id="{DA2B2FED-BF5D-483F-AA8F-EFAC507FFC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30" b="89738" l="6550" r="89738"/>
                    </a14:imgEffect>
                  </a14:imgLayer>
                </a14:imgProps>
              </a:ext>
              <a:ext uri="{28A0092B-C50C-407E-A947-70E740481C1C}">
                <a14:useLocalDpi xmlns:a14="http://schemas.microsoft.com/office/drawing/2010/main" val="0"/>
              </a:ext>
            </a:extLst>
          </a:blip>
          <a:srcRect/>
          <a:stretch>
            <a:fillRect/>
          </a:stretch>
        </p:blipFill>
        <p:spPr bwMode="auto">
          <a:xfrm>
            <a:off x="5884915" y="1076352"/>
            <a:ext cx="3151581" cy="3151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6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755576" y="1059582"/>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eaLnBrk="0" fontAlgn="base" hangingPunct="0">
              <a:spcBef>
                <a:spcPct val="0"/>
              </a:spcBef>
              <a:spcAft>
                <a:spcPct val="0"/>
              </a:spcAft>
              <a:buClrTx/>
            </a:pPr>
            <a:r>
              <a:rPr lang="en-US" altLang="ja-JP" b="1" dirty="0">
                <a:latin typeface="Muli"/>
              </a:rPr>
              <a:t>Polycarbonate-PC</a:t>
            </a:r>
          </a:p>
          <a:p>
            <a:pPr lvl="0" eaLnBrk="0" fontAlgn="base" hangingPunct="0">
              <a:spcBef>
                <a:spcPct val="0"/>
              </a:spcBef>
              <a:spcAft>
                <a:spcPct val="0"/>
              </a:spcAft>
              <a:buClrTx/>
            </a:pPr>
            <a:r>
              <a:rPr lang="el-GR" altLang="ja-JP" dirty="0">
                <a:latin typeface="Muli"/>
              </a:rPr>
              <a:t>Όταν το </a:t>
            </a:r>
            <a:r>
              <a:rPr lang="en-US" altLang="ja-JP" dirty="0">
                <a:latin typeface="Muli"/>
              </a:rPr>
              <a:t>PC </a:t>
            </a:r>
            <a:r>
              <a:rPr lang="el-GR" altLang="ja-JP" dirty="0">
                <a:latin typeface="Muli"/>
              </a:rPr>
              <a:t>εκτυπώνεται εκτός ενός αυστηρά ελεγχόμενου θερμικού περιβάλλοντος, δημιουργούνται παραμένουσες τάσεις (</a:t>
            </a:r>
            <a:r>
              <a:rPr lang="en-US" altLang="ja-JP" dirty="0">
                <a:latin typeface="Muli"/>
              </a:rPr>
              <a:t>residual stresses)</a:t>
            </a:r>
            <a:r>
              <a:rPr lang="el-GR" altLang="ja-JP" dirty="0">
                <a:latin typeface="Muli"/>
              </a:rPr>
              <a:t> οι οποίες δύναται να υπερνικήσουν την προσκόλληση του κομματιού στην πλατφόρμα εκτύπωσης</a:t>
            </a:r>
            <a:r>
              <a:rPr lang="en-US" altLang="ja-JP" dirty="0">
                <a:latin typeface="Muli"/>
              </a:rPr>
              <a:t> </a:t>
            </a:r>
            <a:r>
              <a:rPr lang="el-GR" altLang="ja-JP" dirty="0">
                <a:latin typeface="Muli"/>
              </a:rPr>
              <a:t>ή ακόμα και ανάμεσα στις ίδιες τις στρώσεις</a:t>
            </a:r>
            <a:r>
              <a:rPr lang="en-US" altLang="ja-JP" dirty="0">
                <a:latin typeface="Muli"/>
              </a:rPr>
              <a:t> </a:t>
            </a:r>
            <a:r>
              <a:rPr lang="el-GR" altLang="ja-JP" dirty="0">
                <a:latin typeface="Muli"/>
              </a:rPr>
              <a:t>(</a:t>
            </a:r>
            <a:r>
              <a:rPr lang="en-US" altLang="ja-JP" dirty="0">
                <a:latin typeface="Muli"/>
              </a:rPr>
              <a:t>bed or interlayer adhesion)</a:t>
            </a:r>
            <a:r>
              <a:rPr lang="el-GR" altLang="ja-JP" dirty="0">
                <a:latin typeface="Muli"/>
              </a:rPr>
              <a:t> του κομματιού προκαλώντας παραμόρφωση.</a:t>
            </a:r>
          </a:p>
          <a:p>
            <a:pPr lvl="0" eaLnBrk="0" fontAlgn="base" hangingPunct="0">
              <a:spcBef>
                <a:spcPct val="0"/>
              </a:spcBef>
              <a:spcAft>
                <a:spcPct val="0"/>
              </a:spcAft>
              <a:buClrTx/>
            </a:pPr>
            <a:endParaRPr lang="el-GR" altLang="ja-JP" dirty="0">
              <a:latin typeface="Muli"/>
            </a:endParaRPr>
          </a:p>
          <a:p>
            <a:pPr lvl="0" eaLnBrk="0" fontAlgn="base" hangingPunct="0">
              <a:spcBef>
                <a:spcPct val="0"/>
              </a:spcBef>
              <a:spcAft>
                <a:spcPct val="0"/>
              </a:spcAft>
              <a:buClrTx/>
            </a:pPr>
            <a:r>
              <a:rPr lang="el-GR" altLang="ja-JP" dirty="0">
                <a:latin typeface="Muli"/>
              </a:rPr>
              <a:t>Επομένως, είναι σημαντικό να εξασφαλιστεί επαρκής προσκόλληση στην πλατφόρμα μέσω του ελέγχου της θερμοκρασίας της πλατφόρμας και του περιβάλλοντος (θερμοκρασία πλατφόρμας: 90-105 ◦C, θερμοκρασία περιβάλλοντος: ~250 ◦C) και της ρύθμισης του διακένου μεταξύ στομίου (</a:t>
            </a:r>
            <a:r>
              <a:rPr lang="en-US" altLang="ja-JP" dirty="0">
                <a:latin typeface="Muli"/>
              </a:rPr>
              <a:t>nozzle)</a:t>
            </a:r>
            <a:r>
              <a:rPr lang="el-GR" altLang="ja-JP" dirty="0">
                <a:latin typeface="Muli"/>
              </a:rPr>
              <a:t> και πλατφόρμας. </a:t>
            </a:r>
            <a:endParaRPr lang="en-US" altLang="ja-JP" dirty="0">
              <a:latin typeface="Muli"/>
            </a:endParaRPr>
          </a:p>
        </p:txBody>
      </p:sp>
      <p:pic>
        <p:nvPicPr>
          <p:cNvPr id="5122" name="Picture 2" descr="PC">
            <a:extLst>
              <a:ext uri="{FF2B5EF4-FFF2-40B4-BE49-F238E27FC236}">
                <a16:creationId xmlns:a16="http://schemas.microsoft.com/office/drawing/2014/main" id="{2D95E6F9-B550-4C02-ABBB-5819F4CD1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2" y="2940918"/>
            <a:ext cx="269557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08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755576" y="1059582"/>
            <a:ext cx="7693480" cy="32979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l-GR" altLang="ja-JP" b="1" dirty="0">
                <a:latin typeface="Muli"/>
              </a:rPr>
              <a:t>Θερμοπλαστική </a:t>
            </a:r>
            <a:r>
              <a:rPr lang="el-GR" altLang="ja-JP" b="1" dirty="0" err="1">
                <a:latin typeface="Muli"/>
              </a:rPr>
              <a:t>Πολυουρεθάνη</a:t>
            </a:r>
            <a:r>
              <a:rPr lang="el-GR" altLang="ja-JP" b="1" dirty="0">
                <a:latin typeface="Muli"/>
              </a:rPr>
              <a:t> (</a:t>
            </a:r>
            <a:r>
              <a:rPr lang="en-US" altLang="ja-JP" b="1" dirty="0">
                <a:latin typeface="Muli"/>
              </a:rPr>
              <a:t>Thermoplastic polyurethane-TPU</a:t>
            </a:r>
            <a:r>
              <a:rPr lang="el-GR" altLang="ja-JP" b="1" dirty="0">
                <a:latin typeface="Muli"/>
              </a:rPr>
              <a:t>)</a:t>
            </a:r>
            <a:endParaRPr lang="en-US" altLang="ja-JP" b="1" dirty="0">
              <a:latin typeface="Muli"/>
            </a:endParaRPr>
          </a:p>
          <a:p>
            <a:pPr lvl="0" algn="just" eaLnBrk="0" fontAlgn="base" hangingPunct="0">
              <a:spcBef>
                <a:spcPct val="0"/>
              </a:spcBef>
              <a:spcAft>
                <a:spcPct val="0"/>
              </a:spcAft>
              <a:buClrTx/>
            </a:pPr>
            <a:endParaRPr lang="el-GR" altLang="ja-JP" dirty="0">
              <a:latin typeface="Muli"/>
            </a:endParaRPr>
          </a:p>
          <a:p>
            <a:pPr lvl="0" algn="just" eaLnBrk="0" fontAlgn="base" hangingPunct="0">
              <a:spcBef>
                <a:spcPct val="0"/>
              </a:spcBef>
              <a:spcAft>
                <a:spcPct val="0"/>
              </a:spcAft>
              <a:buClrTx/>
            </a:pPr>
            <a:r>
              <a:rPr lang="el-GR" altLang="ja-JP" dirty="0">
                <a:latin typeface="Muli"/>
              </a:rPr>
              <a:t>Το TPU, ή θερμοπλαστική </a:t>
            </a:r>
            <a:r>
              <a:rPr lang="el-GR" altLang="ja-JP" dirty="0" err="1">
                <a:latin typeface="Muli"/>
              </a:rPr>
              <a:t>πολυουρεθάνη</a:t>
            </a:r>
            <a:r>
              <a:rPr lang="el-GR" altLang="ja-JP" dirty="0">
                <a:latin typeface="Muli"/>
              </a:rPr>
              <a:t>, είναι ένα πολυμερές εξαιρετικά εύκαμπτο υλικό και έχει τη δυνατότητα να διαστέλλεται έως και 4,5 φορές επί του αρχικού του μεγέθους χωρίς να σπάει. Το TPU αποτελεί μια καλή επιλογή για οποιεσδήποτε εκτυπώσεις που απαιτούν υψηλά επίπεδα ευκαμψίας και αντοχής και χρησιμοποιείται συνήθως για την εκτύπωση εξαρτημάτων όπως τροχοί, ελατήρια, αμορτισέρ ή άλλα εύκαμπτα αντικείμενα.</a:t>
            </a:r>
          </a:p>
          <a:p>
            <a:pPr lvl="0" algn="just" eaLnBrk="0" fontAlgn="base" hangingPunct="0">
              <a:spcBef>
                <a:spcPct val="0"/>
              </a:spcBef>
              <a:spcAft>
                <a:spcPct val="0"/>
              </a:spcAft>
              <a:buClrTx/>
            </a:pPr>
            <a:endParaRPr lang="el-GR" altLang="ja-JP" dirty="0">
              <a:latin typeface="Muli"/>
            </a:endParaRPr>
          </a:p>
          <a:p>
            <a:pPr lvl="0" algn="just" eaLnBrk="0" fontAlgn="base" hangingPunct="0">
              <a:spcBef>
                <a:spcPct val="0"/>
              </a:spcBef>
              <a:spcAft>
                <a:spcPct val="0"/>
              </a:spcAft>
              <a:buClrTx/>
            </a:pPr>
            <a:r>
              <a:rPr lang="el-GR" altLang="ja-JP" dirty="0">
                <a:latin typeface="Muli"/>
              </a:rPr>
              <a:t>Το μεγαλύτερό του μειονέκτημα αποτελεί η σχετικά δύσκολη μετεπεξεργασία του μετά την εκτύπωση, καθώς και το φαινόμενο </a:t>
            </a:r>
            <a:r>
              <a:rPr lang="en-US" altLang="ja-JP" dirty="0">
                <a:latin typeface="Muli"/>
              </a:rPr>
              <a:t>stringing (</a:t>
            </a:r>
            <a:r>
              <a:rPr lang="el-GR" altLang="ja-JP" dirty="0">
                <a:latin typeface="Muli"/>
              </a:rPr>
              <a:t>όπου κομμάτια λιωμένου πλαστικού προσάπτονται σε σημεία του κομματιού και αφήνουν πίσω τους λεπτές λωρίδες πλαστικού που μοιάζουν με μουστάκια της γάτας.</a:t>
            </a:r>
          </a:p>
        </p:txBody>
      </p:sp>
    </p:spTree>
    <p:extLst>
      <p:ext uri="{BB962C8B-B14F-4D97-AF65-F5344CB8AC3E}">
        <p14:creationId xmlns:p14="http://schemas.microsoft.com/office/powerpoint/2010/main" val="12284779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latin typeface="Roboto"/>
                <a:ea typeface="Roboto"/>
              </a:rPr>
              <a:t>Πολυμερή Υλικά</a:t>
            </a:r>
            <a:endParaRPr lang="es-ES" dirty="0">
              <a:latin typeface="Roboto"/>
              <a:ea typeface="Roboto"/>
            </a:endParaRPr>
          </a:p>
        </p:txBody>
      </p:sp>
      <p:sp>
        <p:nvSpPr>
          <p:cNvPr id="6" name="Google Shape;1029;p44"/>
          <p:cNvSpPr txBox="1">
            <a:spLocks/>
          </p:cNvSpPr>
          <p:nvPr/>
        </p:nvSpPr>
        <p:spPr>
          <a:xfrm>
            <a:off x="755576" y="950448"/>
            <a:ext cx="8131868" cy="25677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eaLnBrk="0" fontAlgn="base" hangingPunct="0">
              <a:spcBef>
                <a:spcPct val="0"/>
              </a:spcBef>
              <a:spcAft>
                <a:spcPct val="0"/>
              </a:spcAft>
              <a:buClrTx/>
            </a:pPr>
            <a:r>
              <a:rPr lang="en-US" altLang="ja-JP" b="1" dirty="0">
                <a:latin typeface="Muli" panose="02000303000000000000" pitchFamily="2" charset="0"/>
              </a:rPr>
              <a:t>Thermoplastic polyurethane-TPU</a:t>
            </a:r>
          </a:p>
          <a:p>
            <a:pPr lvl="0" algn="just" eaLnBrk="0" fontAlgn="base" hangingPunct="0">
              <a:spcBef>
                <a:spcPct val="0"/>
              </a:spcBef>
              <a:spcAft>
                <a:spcPct val="0"/>
              </a:spcAft>
              <a:buClrTx/>
            </a:pPr>
            <a:r>
              <a:rPr lang="el-GR" altLang="ja-JP" dirty="0">
                <a:latin typeface="Muli" panose="02000303000000000000" pitchFamily="2" charset="0"/>
              </a:rPr>
              <a:t>Συχνά το </a:t>
            </a:r>
            <a:r>
              <a:rPr lang="en-US" altLang="ja-JP" dirty="0">
                <a:latin typeface="Muli" panose="02000303000000000000" pitchFamily="2" charset="0"/>
              </a:rPr>
              <a:t>TPU </a:t>
            </a:r>
            <a:r>
              <a:rPr lang="el-GR" altLang="ja-JP" dirty="0">
                <a:latin typeface="Muli" panose="02000303000000000000" pitchFamily="2" charset="0"/>
              </a:rPr>
              <a:t>συγχέεται με τον όρο </a:t>
            </a:r>
            <a:r>
              <a:rPr lang="en-US" altLang="ja-JP" dirty="0">
                <a:latin typeface="Muli" panose="02000303000000000000" pitchFamily="2" charset="0"/>
              </a:rPr>
              <a:t>TPE</a:t>
            </a:r>
            <a:r>
              <a:rPr lang="el-GR" altLang="ja-JP" dirty="0">
                <a:latin typeface="Muli" panose="02000303000000000000" pitchFamily="2" charset="0"/>
              </a:rPr>
              <a:t> (</a:t>
            </a:r>
            <a:r>
              <a:rPr lang="en-US" dirty="0">
                <a:latin typeface="Muli" panose="02000303000000000000" pitchFamily="2" charset="0"/>
              </a:rPr>
              <a:t>Thermoplastic elastomer</a:t>
            </a:r>
            <a:r>
              <a:rPr lang="el-GR" dirty="0">
                <a:latin typeface="Muli" panose="02000303000000000000" pitchFamily="2" charset="0"/>
              </a:rPr>
              <a:t> - Θερμοπλαστικό ελαστομερές)</a:t>
            </a:r>
            <a:r>
              <a:rPr lang="en-US" dirty="0">
                <a:latin typeface="Muli" panose="02000303000000000000" pitchFamily="2" charset="0"/>
              </a:rPr>
              <a:t>, </a:t>
            </a:r>
            <a:r>
              <a:rPr lang="el-GR" dirty="0">
                <a:latin typeface="Muli" panose="02000303000000000000" pitchFamily="2" charset="0"/>
              </a:rPr>
              <a:t>ενώ στην πραγματικότητα ο όρος </a:t>
            </a:r>
            <a:r>
              <a:rPr lang="en-US" dirty="0">
                <a:latin typeface="Muli" panose="02000303000000000000" pitchFamily="2" charset="0"/>
              </a:rPr>
              <a:t>TPE </a:t>
            </a:r>
            <a:r>
              <a:rPr lang="el-GR" dirty="0">
                <a:latin typeface="Muli" panose="02000303000000000000" pitchFamily="2" charset="0"/>
              </a:rPr>
              <a:t>περιγράφει μια ολόκληρη κατηγορία υλικών, ανάμεσα σε αυτά και το </a:t>
            </a:r>
            <a:r>
              <a:rPr lang="en-US" dirty="0">
                <a:latin typeface="Muli" panose="02000303000000000000" pitchFamily="2" charset="0"/>
              </a:rPr>
              <a:t>TPU. </a:t>
            </a:r>
            <a:r>
              <a:rPr lang="el-GR" dirty="0">
                <a:latin typeface="Muli" panose="02000303000000000000" pitchFamily="2" charset="0"/>
              </a:rPr>
              <a:t>Ένας</a:t>
            </a:r>
            <a:r>
              <a:rPr lang="en-US" dirty="0">
                <a:latin typeface="Muli" panose="02000303000000000000" pitchFamily="2" charset="0"/>
              </a:rPr>
              <a:t> </a:t>
            </a:r>
            <a:r>
              <a:rPr lang="el-GR" dirty="0">
                <a:latin typeface="Muli" panose="02000303000000000000" pitchFamily="2" charset="0"/>
              </a:rPr>
              <a:t>εύκολος τρόπος για την αποφυγή της παραπάνω σύγχυσης είναι ο διαχωρισμός των υλικών με βάση την σκληρότητα (</a:t>
            </a:r>
            <a:r>
              <a:rPr lang="en-US" dirty="0">
                <a:latin typeface="Muli" panose="02000303000000000000" pitchFamily="2" charset="0"/>
              </a:rPr>
              <a:t>hardness), </a:t>
            </a:r>
            <a:r>
              <a:rPr lang="el-GR" dirty="0">
                <a:latin typeface="Muli" panose="02000303000000000000" pitchFamily="2" charset="0"/>
              </a:rPr>
              <a:t>εύκαμπτα υλικά που βαθμολογούνται με σκληρότητα 90Α ή χαμηλότερη θεωρούνται TPE, ακόμη και αν το υλικό βασίζεται σε TPU.</a:t>
            </a:r>
            <a:endParaRPr lang="en-US" altLang="ja-JP" dirty="0">
              <a:latin typeface="Muli" panose="02000303000000000000" pitchFamily="2" charset="0"/>
            </a:endParaRPr>
          </a:p>
        </p:txBody>
      </p:sp>
      <p:pic>
        <p:nvPicPr>
          <p:cNvPr id="2" name="Elementos multimedia en línea 1" title="Fully assembled 3D-printable wrench made of flexible TPU filament">
            <a:hlinkClick r:id="" action="ppaction://media"/>
            <a:extLst>
              <a:ext uri="{FF2B5EF4-FFF2-40B4-BE49-F238E27FC236}">
                <a16:creationId xmlns:a16="http://schemas.microsoft.com/office/drawing/2014/main" id="{04D2D485-6E5B-44B1-A0A9-51F6BC04E680}"/>
              </a:ext>
            </a:extLst>
          </p:cNvPr>
          <p:cNvPicPr>
            <a:picLocks noRot="1" noChangeAspect="1"/>
          </p:cNvPicPr>
          <p:nvPr>
            <a:videoFile r:link="rId1"/>
          </p:nvPr>
        </p:nvPicPr>
        <p:blipFill>
          <a:blip r:embed="rId4"/>
          <a:stretch>
            <a:fillRect/>
          </a:stretch>
        </p:blipFill>
        <p:spPr>
          <a:xfrm>
            <a:off x="2195736" y="2571750"/>
            <a:ext cx="4276511" cy="2416228"/>
          </a:xfrm>
          <a:prstGeom prst="rect">
            <a:avLst/>
          </a:prstGeom>
        </p:spPr>
      </p:pic>
    </p:spTree>
    <p:extLst>
      <p:ext uri="{BB962C8B-B14F-4D97-AF65-F5344CB8AC3E}">
        <p14:creationId xmlns:p14="http://schemas.microsoft.com/office/powerpoint/2010/main" val="393173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5669E65A86445A307967196B2F0BC" ma:contentTypeVersion="16" ma:contentTypeDescription="Create a new document." ma:contentTypeScope="" ma:versionID="bafd020bc93462b5953cfaba93220a30">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384b4800cc66899a03cb0ee96bc70c90"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Props1.xml><?xml version="1.0" encoding="utf-8"?>
<ds:datastoreItem xmlns:ds="http://schemas.openxmlformats.org/officeDocument/2006/customXml" ds:itemID="{0CFA1D65-7EA5-44D0-AD46-E3C8C4321BB6}">
  <ds:schemaRefs>
    <ds:schemaRef ds:uri="http://schemas.microsoft.com/sharepoint/v3/contenttype/forms"/>
  </ds:schemaRefs>
</ds:datastoreItem>
</file>

<file path=customXml/itemProps2.xml><?xml version="1.0" encoding="utf-8"?>
<ds:datastoreItem xmlns:ds="http://schemas.openxmlformats.org/officeDocument/2006/customXml" ds:itemID="{5036E504-BEBA-4D63-83BA-CB7F2F3888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BD45D3-84DF-44E1-B5F3-05E89CEF8775}">
  <ds:schemaRefs>
    <ds:schemaRef ds:uri="http://schemas.microsoft.com/office/2006/metadata/properties"/>
    <ds:schemaRef ds:uri="http://schemas.microsoft.com/office/infopath/2007/PartnerControls"/>
    <ds:schemaRef ds:uri="d35ccd97-bc5a-4b5d-b3e3-b9ad630c783b"/>
    <ds:schemaRef ds:uri="fd2cf822-17ae-4c0d-b9d4-97f4ac968dac"/>
  </ds:schemaRefs>
</ds:datastoreItem>
</file>

<file path=docProps/app.xml><?xml version="1.0" encoding="utf-8"?>
<Properties xmlns="http://schemas.openxmlformats.org/officeDocument/2006/extended-properties" xmlns:vt="http://schemas.openxmlformats.org/officeDocument/2006/docPropsVTypes">
  <TotalTime>3380</TotalTime>
  <Words>8541</Words>
  <Application>Microsoft Office PowerPoint</Application>
  <PresentationFormat>On-screen Show (16:9)</PresentationFormat>
  <Paragraphs>592</Paragraphs>
  <Slides>122</Slides>
  <Notes>88</Notes>
  <HiddenSlides>0</HiddenSlides>
  <MMClips>11</MMClips>
  <ScaleCrop>false</ScaleCrop>
  <HeadingPairs>
    <vt:vector size="4" baseType="variant">
      <vt:variant>
        <vt:lpstr>Theme</vt:lpstr>
      </vt:variant>
      <vt:variant>
        <vt:i4>2</vt:i4>
      </vt:variant>
      <vt:variant>
        <vt:lpstr>Slide Titles</vt:lpstr>
      </vt:variant>
      <vt:variant>
        <vt:i4>122</vt:i4>
      </vt:variant>
    </vt:vector>
  </HeadingPairs>
  <TitlesOfParts>
    <vt:vector size="124" baseType="lpstr">
      <vt:lpstr>IT Services by Slidesgo</vt:lpstr>
      <vt:lpstr>1_IT Services by Slidesgo</vt:lpstr>
      <vt:lpstr>Material Extrusion</vt:lpstr>
      <vt:lpstr>Περιεχόμενα</vt:lpstr>
      <vt:lpstr>Μαθησιακά αποτελέσματα</vt:lpstr>
      <vt:lpstr>Εισαγωγή</vt:lpstr>
      <vt:lpstr>Εισαγωγή στην Τρισδιάστατη Εκτύπωση &amp; Επισκόπηση της Τεχνολογίας Εξώθησης Υλικού (MEX)</vt:lpstr>
      <vt:lpstr>Εισαγωγή στη τρισδιάστατη εκτύπωση</vt:lpstr>
      <vt:lpstr>Process</vt:lpstr>
      <vt:lpstr>Τεχνολογίες 3D Εκτύπωσης</vt:lpstr>
      <vt:lpstr>PowerPoint Presentation</vt:lpstr>
      <vt:lpstr>—Material Extrusion Process definition according to ISO/ASTM 52900</vt:lpstr>
      <vt:lpstr>Εξώθηση Υλικού - ΜΕΧ</vt:lpstr>
      <vt:lpstr>Ορολογία Τεχνολογίας MEX</vt:lpstr>
      <vt:lpstr>Διαδικασία MEX</vt:lpstr>
      <vt:lpstr>Εφαρμογές της Τεχνολογίας Εξώθησης Υλικού (ΜΕΧ)</vt:lpstr>
      <vt:lpstr>PowerPoint Presentation</vt:lpstr>
      <vt:lpstr>Εφαρμογές MEX για τον COVID-19</vt:lpstr>
      <vt:lpstr>Εφαρμογές MEX για τον COVID-19</vt:lpstr>
      <vt:lpstr>Το ερευνητικό ινστιτούτο Biodonostia Health κατασκεύασε ένα ανατομικά ακριβές μοντέλο θωρακικού τοιχώματος χρησιμοποιώντας έναν εκτυπωτή Stratasys Fortus 450. Το μοντέλο χρησιμοποιήθηκε για την εκπαίδευση των χειρούργων ώστε να μειωθέι ο χρόνος που απαιτείται κατά την εγχείρηση, μειώνοντας το χρόνο που οι ασθενείς χρείαζεται να βρίσκονται υπό αναισθησία.</vt:lpstr>
      <vt:lpstr>Εφαρμογές MEX – Έργα Τέχνης</vt:lpstr>
      <vt:lpstr> Η SpaceX κατασκεύασε πιλοτικά, διαστημικά κράνη με την τεχνολογία ΜΕΧ χρησιμοποιώντας προηγμένα υλικά όπως το PEKK, ώστε να μπορούν να ανταπεξέλθουν στις απαιτήσεις του διαστημικού περιβάλλοντος.</vt:lpstr>
      <vt:lpstr>Εφαρμογές MEX – Προϊόντα</vt:lpstr>
      <vt:lpstr>Εφαρμογές MEX – Προϊόντα</vt:lpstr>
      <vt:lpstr>—Powder Bed Fusion Process definition according to ISO/ASTM 52900</vt:lpstr>
      <vt:lpstr>Powder Bed Fusion</vt:lpstr>
      <vt:lpstr>Διαδικασία Powder Bed Fusion (SLS)</vt:lpstr>
      <vt:lpstr>Διαδικασία Powder Bed Fusion (Multijet)</vt:lpstr>
      <vt:lpstr>Εφαρμογές της Τεχνολογίας Powderbed Fusion (PBF)</vt:lpstr>
      <vt:lpstr>Process</vt:lpstr>
      <vt:lpstr>—Vat Photopolymerization Process definition according to ISO/ASTM 52900</vt:lpstr>
      <vt:lpstr>Vat Photopolymerization</vt:lpstr>
      <vt:lpstr>Vat Photopolymerization</vt:lpstr>
      <vt:lpstr>Διαδικασία Vat Photopolymerization (SLA)</vt:lpstr>
      <vt:lpstr>Εφαρμογές της Τεχνολογίας Vat Photopolymerization</vt:lpstr>
      <vt:lpstr>Process</vt:lpstr>
      <vt:lpstr>—Material Jetting Process definition according to ISO/ASTM 52900</vt:lpstr>
      <vt:lpstr>Material jetting</vt:lpstr>
      <vt:lpstr>Material Jetting process (Polyjet)</vt:lpstr>
      <vt:lpstr>Εφαρμογές της Τεχνολογίας Material jetting</vt:lpstr>
      <vt:lpstr>Process</vt:lpstr>
      <vt:lpstr>—Binder Jetting, Process definition according to ISO/ASTM 52900</vt:lpstr>
      <vt:lpstr>Binder Jetting</vt:lpstr>
      <vt:lpstr>Binder Jetting process</vt:lpstr>
      <vt:lpstr>Εφαρμογές της Τεχνολογίας Binder jetting </vt:lpstr>
      <vt:lpstr>Process</vt:lpstr>
      <vt:lpstr>Βρείτε τη σωστή πρόταση:</vt:lpstr>
      <vt:lpstr>Διαθέσιμα Υλικά για Τρισδιάστατη Εκτύπωση</vt:lpstr>
      <vt:lpstr>Υλικά Εκτύπωσης (Feedstock)</vt:lpstr>
      <vt:lpstr>Υλικά συμβατά με την MEX</vt:lpstr>
      <vt:lpstr>MEX materials. Polymers</vt:lpstr>
      <vt:lpstr>Πολυμερή Υλικά στη ΜΕΧ</vt:lpstr>
      <vt:lpstr>ΜΕΧ: Πολυμερή Εμποτισμένα με Μέταλλο</vt:lpstr>
      <vt:lpstr>ΜΕΧ: Πολυμερή Εμποτισμένα με Μέταλλα</vt:lpstr>
      <vt:lpstr>ΜΕΧ: Σύνθετα Υλικά</vt:lpstr>
      <vt:lpstr>Χαρακτηριστικά MEX</vt:lpstr>
      <vt:lpstr>Τεχνικά Χαρακτηριστικά MEX</vt:lpstr>
      <vt:lpstr>Ποια από τις παρακάτω ΔΕΝ αποτελεί μια παράμετρο εκτύπωσης?</vt:lpstr>
      <vt:lpstr>Πλεονεκτήματα MEX</vt:lpstr>
      <vt:lpstr>Μειονεκτήματα MEX</vt:lpstr>
      <vt:lpstr>Συγκριτικός  Πίνακας: MEX vs VP vs PBF</vt:lpstr>
      <vt:lpstr>Συγκριτικός  Πίνακας: MEX vs VP vs PBF</vt:lpstr>
      <vt:lpstr>Σύγκριση: MEX vs VP vs PBF</vt:lpstr>
      <vt:lpstr>Βρείτε τη σωστή πρόταση</vt:lpstr>
      <vt:lpstr>Εφαρμογές της MEX</vt:lpstr>
      <vt:lpstr>Εφαρμογές της MEX</vt:lpstr>
      <vt:lpstr>Εφαρμογές της MEX</vt:lpstr>
      <vt:lpstr>Εξαρτήματα ενός Εκτυπωτή ΜΕΧ</vt:lpstr>
      <vt:lpstr>Εξαρτήματα ενός Εκτυπωτή ΜΕΧ</vt:lpstr>
      <vt:lpstr>Εξαρτήματα ενός Εκτυπωτή ΜΕΧ</vt:lpstr>
      <vt:lpstr>Εξαρτήματα ενός Εκτυπωτή ΜΕΧ</vt:lpstr>
      <vt:lpstr>Εξαρτήματα ενός Εκτυπωτή ΜΕΧ</vt:lpstr>
      <vt:lpstr>Εξαρτήματα ενός Εκτυπωτή ΜΕΧ</vt:lpstr>
      <vt:lpstr>Εξαρτήματα ενός Εκτυπωτή ΜΕΧ</vt:lpstr>
      <vt:lpstr>Εξαρτήματα ενός Εκτυπωτή ΜΕΧ</vt:lpstr>
      <vt:lpstr>Εξαρτήματα ενός Εκτυπωτή ΜΕΧ</vt:lpstr>
      <vt:lpstr>Εξαρτήματα ενός Εκτυπωτή ΜΕΧ</vt:lpstr>
      <vt:lpstr>Κατηγορίες Εκτυπωτών ΜΕΧ</vt:lpstr>
      <vt:lpstr>Κατηγορίες Εκτυπωτών ΜΕΧ</vt:lpstr>
      <vt:lpstr>Σύγκριση Desktop και Βιομηχανικών Εκτυπωτών</vt:lpstr>
      <vt:lpstr>Παραδείγματα Βιομηχανικών Εκτυπωτών</vt:lpstr>
      <vt:lpstr>Ποιο από τα παρακάτω εξαρτήματα δεν αποτελεί μέλος ενός εκτυπωτή ΜΕΧ?</vt:lpstr>
      <vt:lpstr>Ιδιότητες Αντικειμένων Εκτυπωμένων μέσω ΜΕΧ </vt:lpstr>
      <vt:lpstr>Μέθοδοι Μετεπεξεργασίας</vt:lpstr>
      <vt:lpstr>Επισκόπηση Πολυμερών Υλικών: Ιδιότητες και Εφαρμογές</vt:lpstr>
      <vt:lpstr>Συμβατά Υλικά με την MEX</vt:lpstr>
      <vt:lpstr>Συμβατά Υλικά με την MEX</vt:lpstr>
      <vt:lpstr>Συμβατά Υλικά με την MEX</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vt:lpstr>
      <vt:lpstr>Πολυμερή Υλικά: Συγκριτικός Πίνακας</vt:lpstr>
      <vt:lpstr>Ιδιότητες και Χαρακτηριστικά</vt:lpstr>
      <vt:lpstr>Ιδιότητες και Χαρακτηριστικά</vt:lpstr>
      <vt:lpstr>Ιδιότητες και Χαρακτηριστικά</vt:lpstr>
      <vt:lpstr>Ιδιότητες και Χαρακτηριστικά</vt:lpstr>
      <vt:lpstr>Το ευκολότερο στην εκτύπωση υλικό μέσω της MEX είναι το:</vt:lpstr>
      <vt:lpstr>Πολυμερή Υλικά</vt:lpstr>
      <vt:lpstr>Συμβατά Υλικά με την MEX</vt:lpstr>
      <vt:lpstr>Συμβατά Υλικά με την MEX</vt:lpstr>
      <vt:lpstr>Συμβατά Υλικά με την MEX</vt:lpstr>
      <vt:lpstr>Συμβατά Υλικά με την MEX</vt:lpstr>
      <vt:lpstr>Συμβατά Υλικά με την MEX</vt:lpstr>
      <vt:lpstr>Συμβατά Υλικά με την MEX</vt:lpstr>
      <vt:lpstr>Συμβατά Υλικά με την MEX</vt:lpstr>
      <vt:lpstr>Συμβατά Υλικά με την MEX</vt:lpstr>
      <vt:lpstr>Επιλογή Υλικού</vt:lpstr>
      <vt:lpstr>Συσχετίστε τα υλικά με τις εφαρμογές τους:</vt:lpstr>
      <vt:lpstr>Περίληψη</vt:lpstr>
      <vt:lpstr>Περίληψη</vt:lpstr>
      <vt:lpstr>Συγχαρητήρια!   Ολοκληρώσατε την ενότητα.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Fotis Stamatopoulos</cp:lastModifiedBy>
  <cp:revision>132</cp:revision>
  <dcterms:modified xsi:type="dcterms:W3CDTF">2022-12-21T11:58:41Z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ies>
</file>