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1B6A4DCC.xml" ContentType="application/vnd.ms-powerpoint.comments+xml"/>
  <Override PartName="/ppt/notesSlides/notesSlide2.xml" ContentType="application/vnd.openxmlformats-officedocument.presentationml.notesSlide+xml"/>
  <Override PartName="/ppt/comments/modernComment_101_FBAC85FC.xml" ContentType="application/vnd.ms-powerpoint.comments+xml"/>
  <Override PartName="/ppt/notesSlides/notesSlide3.xml" ContentType="application/vnd.openxmlformats-officedocument.presentationml.notesSlide+xml"/>
  <Override PartName="/ppt/comments/modernComment_102_551283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46BA26EC.xml" ContentType="application/vnd.ms-powerpoint.comments+xml"/>
  <Override PartName="/ppt/comments/modernComment_105_733177DD.xml" ContentType="application/vnd.ms-powerpoint.comments+xml"/>
  <Override PartName="/ppt/notesSlides/notesSlide6.xml" ContentType="application/vnd.openxmlformats-officedocument.presentationml.notesSlide+xml"/>
  <Override PartName="/ppt/comments/modernComment_10C_EB28D431.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F_FDAF4719.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1_5FF288F4.xml" ContentType="application/vnd.ms-powerpoint.comments+xml"/>
  <Override PartName="/ppt/notesSlides/notesSlide12.xml" ContentType="application/vnd.openxmlformats-officedocument.presentationml.notesSlide+xml"/>
  <Override PartName="/ppt/comments/modernComment_113_75132EEF.xml" ContentType="application/vnd.ms-powerpoint.comments+xml"/>
  <Override PartName="/ppt/notesSlides/notesSlide13.xml" ContentType="application/vnd.openxmlformats-officedocument.presentationml.notesSlide+xml"/>
  <Override PartName="/ppt/comments/modernComment_114_A59028B9.xml" ContentType="application/vnd.ms-powerpoint.comments+xml"/>
  <Override PartName="/ppt/notesSlides/notesSlide14.xml" ContentType="application/vnd.openxmlformats-officedocument.presentationml.notesSlide+xml"/>
  <Override PartName="/ppt/comments/modernComment_115_2DCAECB4.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8_FD8151E.xml" ContentType="application/vnd.ms-powerpoint.comments+xml"/>
  <Override PartName="/ppt/notesSlides/notesSlide18.xml" ContentType="application/vnd.openxmlformats-officedocument.presentationml.notesSlide+xml"/>
  <Override PartName="/ppt/comments/modernComment_112_F3E2FC71.xml" ContentType="application/vnd.ms-powerpoint.comments+xml"/>
  <Override PartName="/ppt/notesSlides/notesSlide19.xml" ContentType="application/vnd.openxmlformats-officedocument.presentationml.notesSlide+xml"/>
  <Override PartName="/ppt/comments/modernComment_119_BA4D86ED.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1B_32E7C0F2.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F_6556533D.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22_C72B3D07.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25_3061F4DC.xml" ContentType="application/vnd.ms-powerpoint.comments+xml"/>
  <Override PartName="/ppt/notesSlides/notesSlide31.xml" ContentType="application/vnd.openxmlformats-officedocument.presentationml.notesSlide+xml"/>
  <Override PartName="/ppt/comments/modernComment_126_A774897F.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29_D0285E1E.xml" ContentType="application/vnd.ms-powerpoint.comments+xml"/>
  <Override PartName="/ppt/notesSlides/notesSlide35.xml" ContentType="application/vnd.openxmlformats-officedocument.presentationml.notesSlide+xml"/>
  <Override PartName="/ppt/comments/modernComment_12A_647D7432.xml" ContentType="application/vnd.ms-powerpoint.comments+xml"/>
  <Override PartName="/ppt/notesSlides/notesSlide36.xml" ContentType="application/vnd.openxmlformats-officedocument.presentationml.notesSlide+xml"/>
  <Override PartName="/ppt/comments/modernComment_12B_FAE7309.xml" ContentType="application/vnd.ms-powerpoint.comments+xml"/>
  <Override PartName="/ppt/notesSlides/notesSlide37.xml" ContentType="application/vnd.openxmlformats-officedocument.presentationml.notesSlide+xml"/>
  <Override PartName="/ppt/comments/modernComment_12C_31961521.xml" ContentType="application/vnd.ms-powerpoint.comments+xml"/>
  <Override PartName="/ppt/notesSlides/notesSlide38.xml" ContentType="application/vnd.openxmlformats-officedocument.presentationml.notesSlide+xml"/>
  <Override PartName="/ppt/comments/modernComment_12D_FFB3F6CE.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37_BA6DE409.xml" ContentType="application/vnd.ms-powerpoint.comments+xml"/>
  <Override PartName="/ppt/notesSlides/notesSlide41.xml" ContentType="application/vnd.openxmlformats-officedocument.presentationml.notesSlide+xml"/>
  <Override PartName="/ppt/comments/modernComment_12F_D591B969.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139_1E4B49DE.xml" ContentType="application/vnd.ms-powerpoint.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comments/modernComment_13D_AC6358F.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modernComment_14C_70591CF9.xml" ContentType="application/vnd.ms-powerpoint.comments+xml"/>
  <Override PartName="/ppt/notesSlides/notesSlide66.xml" ContentType="application/vnd.openxmlformats-officedocument.presentationml.notesSlide+xml"/>
  <Override PartName="/ppt/comments/modernComment_14D_6F6F5644.xml" ContentType="application/vnd.ms-powerpoint.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modernComment_155_9AEFB654.xml" ContentType="application/vnd.ms-powerpoint.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omments/modernComment_169_EDD60705.xml" ContentType="application/vnd.ms-powerpoint.comment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omments/modernComment_16F_1B18C1E1.xml" ContentType="application/vnd.ms-powerpoint.comments+xml"/>
  <Override PartName="/ppt/notesSlides/notesSlide99.xml" ContentType="application/vnd.openxmlformats-officedocument.presentationml.notesSlide+xml"/>
  <Override PartName="/ppt/comments/modernComment_170_946F3EB3.xml" ContentType="application/vnd.ms-powerpoint.comment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omments/modernComment_173_3D45B189.xml" ContentType="application/vnd.ms-powerpoint.comment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omments/modernComment_177_347F0D51.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Lst>
  <p:notesMasterIdLst>
    <p:notesMasterId r:id="rId117"/>
  </p:notesMasterIdLst>
  <p:sldIdLst>
    <p:sldId id="256" r:id="rId5"/>
    <p:sldId id="257" r:id="rId6"/>
    <p:sldId id="258" r:id="rId7"/>
    <p:sldId id="259" r:id="rId8"/>
    <p:sldId id="260" r:id="rId9"/>
    <p:sldId id="261" r:id="rId10"/>
    <p:sldId id="268" r:id="rId11"/>
    <p:sldId id="269" r:id="rId12"/>
    <p:sldId id="270" r:id="rId13"/>
    <p:sldId id="271" r:id="rId14"/>
    <p:sldId id="272" r:id="rId15"/>
    <p:sldId id="273" r:id="rId16"/>
    <p:sldId id="275" r:id="rId17"/>
    <p:sldId id="276" r:id="rId18"/>
    <p:sldId id="277" r:id="rId19"/>
    <p:sldId id="278" r:id="rId20"/>
    <p:sldId id="279" r:id="rId21"/>
    <p:sldId id="280" r:id="rId22"/>
    <p:sldId id="274"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11" r:id="rId46"/>
    <p:sldId id="303" r:id="rId47"/>
    <p:sldId id="304" r:id="rId48"/>
    <p:sldId id="305" r:id="rId49"/>
    <p:sldId id="306" r:id="rId50"/>
    <p:sldId id="307" r:id="rId51"/>
    <p:sldId id="308" r:id="rId52"/>
    <p:sldId id="309" r:id="rId53"/>
    <p:sldId id="310"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9" r:id="rId81"/>
    <p:sldId id="340" r:id="rId82"/>
    <p:sldId id="341" r:id="rId83"/>
    <p:sldId id="383" r:id="rId84"/>
    <p:sldId id="384"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1" r:id="rId114"/>
    <p:sldId id="374" r:id="rId115"/>
    <p:sldId id="375" r:id="rId1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C20C46-66C8-4865-51EA-6D6A6E06FFBF}" name="Eujin Pei" initials="EP" userId="S::eujin.pei@ewf.be::ba6c4e9d-533d-48e8-a08f-6813d3ecf3ab" providerId="AD"/>
  <p188:author id="{95B6374C-A9D0-C3A9-782E-EFD6ED1AB1A1}" name="stamatopoulos" initials="st" userId="S::stamatopoulos@ewf.be::670591af-0eed-4fdc-ad91-a6f26291cfc4" providerId="AD"/>
  <p188:author id="{0FF4E595-9C08-8F77-0AD9-DB5D8D0C1B18}" name="Eva Sanchis" initials="ES" userId="S::eva.sanchis@ewf.be::1a09200e-7795-461b-a7ed-ddf681dcfecd" providerId="AD"/>
  <p188:author id="{5484F6E2-FC9F-18EE-A67E-49A10C4CDB1B}" name="Adelaide Almeida" initials="AA" userId="S::madealmeida@ewf.be::b5f773a1-81e5-4fe3-aeef-f6da3cb418dd" providerId="AD"/>
  <p188:author id="{D321C3F1-04E7-8743-214B-E4734E4CEF1F}" name="Hsiang Loh" initials="HL" userId="S::hsiang.l@ewf.be::138c460f-66ff-4e93-a810-46bf287c44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7ED"/>
    <a:srgbClr val="FBFBFB"/>
    <a:srgbClr val="00BBC1"/>
    <a:srgbClr val="FE7E24"/>
    <a:srgbClr val="FF72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81B2FE-BD5F-4F02-82B7-EDE974864EC8}" v="9" dt="2022-04-14T19:14:19.364"/>
  </p1510:revLst>
</p1510:revInfo>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9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5/10/relationships/revisionInfo" Target="revisionInfo.xml"/></Relationships>
</file>

<file path=ppt/comments/modernComment_100_1B6A4DCC.xml><?xml version="1.0" encoding="utf-8"?>
<p188:cmLst xmlns:a="http://schemas.openxmlformats.org/drawingml/2006/main" xmlns:r="http://schemas.openxmlformats.org/officeDocument/2006/relationships" xmlns:p188="http://schemas.microsoft.com/office/powerpoint/2018/8/main">
  <p188:cm id="{67044F53-5699-45B4-B961-BF72FB7D1811}" authorId="{95B6374C-A9D0-C3A9-782E-EFD6ED1AB1A1}" created="2022-03-18T06:31:55.996">
    <pc:sldMkLst xmlns:pc="http://schemas.microsoft.com/office/powerpoint/2013/main/command">
      <pc:docMk/>
      <pc:sldMk cId="459951564" sldId="256"/>
    </pc:sldMkLst>
    <p188:txBody>
      <a:bodyPr/>
      <a:lstStyle/>
      <a:p>
        <a:r>
          <a:rPr lang="en-GB"/>
          <a:t>overall - to add some more formative assessment questions</a:t>
        </a:r>
      </a:p>
    </p188:txBody>
  </p188:cm>
</p188:cmLst>
</file>

<file path=ppt/comments/modernComment_101_FBAC85FC.xml><?xml version="1.0" encoding="utf-8"?>
<p188:cmLst xmlns:a="http://schemas.openxmlformats.org/drawingml/2006/main" xmlns:r="http://schemas.openxmlformats.org/officeDocument/2006/relationships" xmlns:p188="http://schemas.microsoft.com/office/powerpoint/2018/8/main">
  <p188:cm id="{2279FBBB-7A57-44C9-82EF-968D9601003F}" authorId="{D321C3F1-04E7-8743-214B-E4734E4CEF1F}" status="resolved" created="2022-03-18T07:12:38.218" complete="100000">
    <ac:deMkLst xmlns:ac="http://schemas.microsoft.com/office/drawing/2013/main/command">
      <pc:docMk xmlns:pc="http://schemas.microsoft.com/office/powerpoint/2013/main/command"/>
      <pc:sldMk xmlns:pc="http://schemas.microsoft.com/office/powerpoint/2013/main/command" cId="4222387708" sldId="257"/>
      <ac:spMk id="1019" creationId="{00000000-0000-0000-0000-000000000000}"/>
    </ac:deMkLst>
    <p188:txBody>
      <a:bodyPr/>
      <a:lstStyle/>
      <a:p>
        <a:r>
          <a:rPr lang="en-GB"/>
          <a:t>-MEx or MEX?
- spelling "Preparation"</a:t>
        </a:r>
      </a:p>
    </p188:txBody>
  </p188:cm>
  <p188:cm id="{CACD7082-0FB9-4EDF-B456-526C3DCB347A}" authorId="{C0C20C46-66C8-4865-51EA-6D6A6E06FFBF}" status="resolved" created="2022-03-18T08:44:23.867" complete="100000">
    <pc:sldMkLst xmlns:pc="http://schemas.microsoft.com/office/powerpoint/2013/main/command">
      <pc:docMk/>
      <pc:sldMk cId="4222387708" sldId="257"/>
    </pc:sldMkLst>
    <p188:txBody>
      <a:bodyPr/>
      <a:lstStyle/>
      <a:p>
        <a:r>
          <a:rPr lang="en-GB"/>
          <a:t>check spelling for Preparation</a:t>
        </a:r>
      </a:p>
    </p188:txBody>
  </p188:cm>
</p188:cmLst>
</file>

<file path=ppt/comments/modernComment_102_551283A.xml><?xml version="1.0" encoding="utf-8"?>
<p188:cmLst xmlns:a="http://schemas.openxmlformats.org/drawingml/2006/main" xmlns:r="http://schemas.openxmlformats.org/officeDocument/2006/relationships" xmlns:p188="http://schemas.microsoft.com/office/powerpoint/2018/8/main">
  <p188:cm id="{BE2939C0-D75B-40C6-90D8-9882F8E9C6AD}" authorId="{D321C3F1-04E7-8743-214B-E4734E4CEF1F}" status="resolved" created="2022-03-18T07:14:34.173" complete="100000">
    <ac:deMkLst xmlns:ac="http://schemas.microsoft.com/office/drawing/2013/main/command">
      <pc:docMk xmlns:pc="http://schemas.microsoft.com/office/powerpoint/2013/main/command"/>
      <pc:sldMk xmlns:pc="http://schemas.microsoft.com/office/powerpoint/2013/main/command" cId="89204794" sldId="258"/>
      <ac:spMk id="1077" creationId="{00000000-0000-0000-0000-000000000000}"/>
    </ac:deMkLst>
    <p188:txBody>
      <a:bodyPr/>
      <a:lstStyle/>
      <a:p>
        <a:r>
          <a:rPr lang="en-GB"/>
          <a:t>"modelling"</a:t>
        </a:r>
      </a:p>
    </p188:txBody>
  </p188:cm>
  <p188:cm id="{7816CE62-3EF5-42A3-B8C4-17337F971D4F}" authorId="{C0C20C46-66C8-4865-51EA-6D6A6E06FFBF}" status="resolved" created="2022-03-18T08:44:53.587" complete="100000">
    <pc:sldMkLst xmlns:pc="http://schemas.microsoft.com/office/powerpoint/2013/main/command">
      <pc:docMk/>
      <pc:sldMk cId="89204794" sldId="258"/>
    </pc:sldMkLst>
    <p188:txBody>
      <a:bodyPr/>
      <a:lstStyle/>
      <a:p>
        <a:r>
          <a:rPr lang="en-GB"/>
          <a:t>Apply DfAM or "Design for Additive Manufacturing" principles.</a:t>
        </a:r>
      </a:p>
    </p188:txBody>
  </p188:cm>
</p188:cmLst>
</file>

<file path=ppt/comments/modernComment_104_46BA26EC.xml><?xml version="1.0" encoding="utf-8"?>
<p188:cmLst xmlns:a="http://schemas.openxmlformats.org/drawingml/2006/main" xmlns:r="http://schemas.openxmlformats.org/officeDocument/2006/relationships" xmlns:p188="http://schemas.microsoft.com/office/powerpoint/2018/8/main">
  <p188:cm id="{8771F6A7-1515-4676-B090-D39895CCD167}" authorId="{0FF4E595-9C08-8F77-0AD9-DB5D8D0C1B18}" created="2022-03-16T12:28:29.076">
    <ac:deMkLst xmlns:ac="http://schemas.microsoft.com/office/drawing/2013/main/command">
      <pc:docMk xmlns:pc="http://schemas.microsoft.com/office/powerpoint/2013/main/command"/>
      <pc:sldMk xmlns:pc="http://schemas.microsoft.com/office/powerpoint/2013/main/command" cId="1186604780" sldId="260"/>
      <ac:picMk id="32" creationId="{00000000-0000-0000-0000-000000000000}"/>
    </ac:deMkLst>
    <p188:replyLst>
      <p188:reply id="{C22AC9C7-0BBF-43CA-89F6-BD8E0A108884}" authorId="{95B6374C-A9D0-C3A9-782E-EFD6ED1AB1A1}" created="2022-03-18T06:56:28.654">
        <p188:txBody>
          <a:bodyPr/>
          <a:lstStyle/>
          <a:p>
            <a:r>
              <a:rPr lang="en-GB"/>
              <a:t>going to recheck all images and sources</a:t>
            </a:r>
          </a:p>
        </p188:txBody>
      </p188:reply>
    </p188:replyLst>
    <p188:txBody>
      <a:bodyPr/>
      <a:lstStyle/>
      <a:p>
        <a:r>
          <a:rPr lang="es-ES"/>
          <a:t>As commented Giselle, try to provide me the sources of the images and I will include them in Storyline</a:t>
        </a:r>
      </a:p>
    </p188:txBody>
  </p188:cm>
  <p188:cm id="{DC8F0638-2985-48A0-BE45-8AE4DC5B38AB}" authorId="{D321C3F1-04E7-8743-214B-E4734E4CEF1F}" status="resolved" created="2022-03-18T07:16:38.879" complete="100000">
    <pc:sldMkLst xmlns:pc="http://schemas.microsoft.com/office/powerpoint/2013/main/command">
      <pc:docMk/>
      <pc:sldMk cId="1186604780" sldId="260"/>
    </pc:sldMkLst>
    <p188:txBody>
      <a:bodyPr/>
      <a:lstStyle/>
      <a:p>
        <a:r>
          <a:rPr lang="en-GB"/>
          <a:t>"on-demand"
"Sustainability"
"bottom-up"</a:t>
        </a:r>
      </a:p>
    </p188:txBody>
  </p188:cm>
  <p188:cm id="{4BBE0386-BEB8-404A-B362-15F63BC7DECE}" authorId="{C0C20C46-66C8-4865-51EA-6D6A6E06FFBF}" status="resolved" created="2022-03-18T08:45:10.275" complete="100000">
    <pc:sldMkLst xmlns:pc="http://schemas.microsoft.com/office/powerpoint/2013/main/command">
      <pc:docMk/>
      <pc:sldMk cId="1186604780" sldId="260"/>
    </pc:sldMkLst>
    <p188:txBody>
      <a:bodyPr/>
      <a:lstStyle/>
      <a:p>
        <a:r>
          <a:rPr lang="en-GB"/>
          <a:t>Check spelling for sustainability</a:t>
        </a:r>
      </a:p>
    </p188:txBody>
  </p188:cm>
</p188:cmLst>
</file>

<file path=ppt/comments/modernComment_105_733177DD.xml><?xml version="1.0" encoding="utf-8"?>
<p188:cmLst xmlns:a="http://schemas.openxmlformats.org/drawingml/2006/main" xmlns:r="http://schemas.openxmlformats.org/officeDocument/2006/relationships" xmlns:p188="http://schemas.microsoft.com/office/powerpoint/2018/8/main">
  <p188:cm id="{5A0DA613-196E-486A-8032-64772F31D831}" authorId="{D321C3F1-04E7-8743-214B-E4734E4CEF1F}" status="resolved" created="2022-03-18T07:16:54.895" complete="100000">
    <ac:deMkLst xmlns:ac="http://schemas.microsoft.com/office/drawing/2013/main/command">
      <pc:docMk xmlns:pc="http://schemas.microsoft.com/office/powerpoint/2013/main/command"/>
      <pc:sldMk xmlns:pc="http://schemas.microsoft.com/office/powerpoint/2013/main/command" cId="1932621789" sldId="261"/>
      <ac:spMk id="5" creationId="{00000000-0000-0000-0000-000000000000}"/>
    </ac:deMkLst>
    <p188:txBody>
      <a:bodyPr/>
      <a:lstStyle/>
      <a:p>
        <a:r>
          <a:rPr lang="en-GB"/>
          <a:t>"let's"</a:t>
        </a:r>
      </a:p>
    </p188:txBody>
  </p188:cm>
  <p188:cm id="{E806DAA9-60A9-48A7-93EB-C55EE31BCBBD}" authorId="{D321C3F1-04E7-8743-214B-E4734E4CEF1F}" status="resolved" created="2022-03-18T07:17:41.256" complete="100000">
    <ac:deMkLst xmlns:ac="http://schemas.microsoft.com/office/drawing/2013/main/command">
      <pc:docMk xmlns:pc="http://schemas.microsoft.com/office/powerpoint/2013/main/command"/>
      <pc:sldMk xmlns:pc="http://schemas.microsoft.com/office/powerpoint/2013/main/command" cId="1932621789" sldId="261"/>
      <ac:spMk id="4" creationId="{00000000-0000-0000-0000-000000000000}"/>
    </ac:deMkLst>
    <p188:txBody>
      <a:bodyPr/>
      <a:lstStyle/>
      <a:p>
        <a:r>
          <a:rPr lang="en-GB"/>
          <a:t>"USB"</a:t>
        </a:r>
      </a:p>
    </p188:txBody>
  </p188:cm>
  <p188:cm id="{6A2809A5-3692-4F56-8BBE-F640291A058E}" authorId="{C0C20C46-66C8-4865-51EA-6D6A6E06FFBF}" created="2022-03-18T08:46:17.089">
    <pc:sldMkLst xmlns:pc="http://schemas.microsoft.com/office/powerpoint/2013/main/command">
      <pc:docMk/>
      <pc:sldMk cId="1932621789" sldId="261"/>
    </pc:sldMkLst>
    <p188:txBody>
      <a:bodyPr/>
      <a:lstStyle/>
      <a:p>
        <a:r>
          <a:rPr lang="en-GB"/>
          <a:t>Explain some limitations?</a:t>
        </a:r>
      </a:p>
    </p188:txBody>
  </p188:cm>
</p188:cmLst>
</file>

<file path=ppt/comments/modernComment_10C_EB28D431.xml><?xml version="1.0" encoding="utf-8"?>
<p188:cmLst xmlns:a="http://schemas.openxmlformats.org/drawingml/2006/main" xmlns:r="http://schemas.openxmlformats.org/officeDocument/2006/relationships" xmlns:p188="http://schemas.microsoft.com/office/powerpoint/2018/8/main">
  <p188:cm id="{84C1FD71-44B4-46F1-A618-1D55417D1D0F}" authorId="{0FF4E595-9C08-8F77-0AD9-DB5D8D0C1B18}" status="resolved" created="2022-03-16T12:29:40.190" complete="100000">
    <ac:deMkLst xmlns:ac="http://schemas.microsoft.com/office/drawing/2013/main/command">
      <pc:docMk xmlns:pc="http://schemas.microsoft.com/office/powerpoint/2013/main/command"/>
      <pc:sldMk xmlns:pc="http://schemas.microsoft.com/office/powerpoint/2013/main/command" cId="3945321521" sldId="268"/>
      <ac:picMk id="9" creationId="{00000000-0000-0000-0000-000000000000}"/>
    </ac:deMkLst>
    <p188:replyLst>
      <p188:reply id="{43135492-C64C-4D85-99D6-4128CF81265A}" authorId="{95B6374C-A9D0-C3A9-782E-EFD6ED1AB1A1}" created="2022-03-17T13:01:40.196">
        <p188:txBody>
          <a:bodyPr/>
          <a:lstStyle/>
          <a:p>
            <a:r>
              <a:rPr lang="en-GB"/>
              <a:t>uploaded all videos on sharepoint</a:t>
            </a:r>
          </a:p>
        </p188:txBody>
      </p188:reply>
      <p188:reply id="{A7C1B288-00CA-41E8-A0D7-90CD7522F3A2}" authorId="{0FF4E595-9C08-8F77-0AD9-DB5D8D0C1B18}" created="2022-03-17T16:17:03.218">
        <p188:txBody>
          <a:bodyPr/>
          <a:lstStyle/>
          <a:p>
            <a:r>
              <a:rPr lang="es-ES"/>
              <a:t>I know. Thank you!!</a:t>
            </a:r>
          </a:p>
        </p188:txBody>
      </p188:reply>
    </p188:replyLst>
    <p188:txBody>
      <a:bodyPr/>
      <a:lstStyle/>
      <a:p>
        <a:r>
          <a:rPr lang="es-ES"/>
          <a:t>I will need the videos or their links</a:t>
        </a:r>
      </a:p>
    </p188:txBody>
  </p188:cm>
  <p188:cm id="{AFCB3B73-8340-4826-B0FB-D2CE4461164F}" authorId="{C0C20C46-66C8-4865-51EA-6D6A6E06FFBF}" status="resolved" created="2022-03-18T08:46:37.668" complete="100000">
    <pc:sldMkLst xmlns:pc="http://schemas.microsoft.com/office/powerpoint/2013/main/command">
      <pc:docMk/>
      <pc:sldMk cId="3945321521" sldId="268"/>
    </pc:sldMkLst>
    <p188:txBody>
      <a:bodyPr/>
      <a:lstStyle/>
      <a:p>
        <a:r>
          <a:rPr lang="en-GB"/>
          <a:t>change to "interlocking" </a:t>
        </a:r>
      </a:p>
    </p188:txBody>
  </p188:cm>
</p188:cmLst>
</file>

<file path=ppt/comments/modernComment_10F_FDAF4719.xml><?xml version="1.0" encoding="utf-8"?>
<p188:cmLst xmlns:a="http://schemas.openxmlformats.org/drawingml/2006/main" xmlns:r="http://schemas.openxmlformats.org/officeDocument/2006/relationships" xmlns:p188="http://schemas.microsoft.com/office/powerpoint/2018/8/main">
  <p188:cm id="{E46C47FF-2055-4A03-AA5A-3CDF9317C769}" authorId="{D321C3F1-04E7-8743-214B-E4734E4CEF1F}" status="resolved" created="2022-03-18T07:18:57.492" complete="100000">
    <ac:txMkLst xmlns:ac="http://schemas.microsoft.com/office/drawing/2013/main/command">
      <pc:docMk xmlns:pc="http://schemas.microsoft.com/office/powerpoint/2013/main/command"/>
      <pc:sldMk xmlns:pc="http://schemas.microsoft.com/office/powerpoint/2013/main/command" cId="4256122649" sldId="271"/>
      <ac:spMk id="5" creationId="{00000000-0000-0000-0000-000000000000}"/>
      <ac:txMk cp="397">
        <ac:context len="484" hash="3268083837"/>
      </ac:txMk>
    </ac:txMkLst>
    <p188:pos x="3795622" y="2469311"/>
    <p188:txBody>
      <a:bodyPr/>
      <a:lstStyle/>
      <a:p>
        <a:r>
          <a:rPr lang="en-GB"/>
          <a:t>especially?</a:t>
        </a:r>
      </a:p>
    </p188:txBody>
  </p188:cm>
</p188:cmLst>
</file>

<file path=ppt/comments/modernComment_111_5FF288F4.xml><?xml version="1.0" encoding="utf-8"?>
<p188:cmLst xmlns:a="http://schemas.openxmlformats.org/drawingml/2006/main" xmlns:r="http://schemas.openxmlformats.org/officeDocument/2006/relationships" xmlns:p188="http://schemas.microsoft.com/office/powerpoint/2018/8/main">
  <p188:cm id="{6AF07C9B-2D41-4621-905C-BB576813D66A}" authorId="{C0C20C46-66C8-4865-51EA-6D6A6E06FFBF}" created="2022-03-18T08:47:23.076">
    <pc:sldMkLst xmlns:pc="http://schemas.microsoft.com/office/powerpoint/2013/main/command">
      <pc:docMk/>
      <pc:sldMk cId="1609730292" sldId="273"/>
    </pc:sldMkLst>
    <p188:txBody>
      <a:bodyPr/>
      <a:lstStyle/>
      <a:p>
        <a:r>
          <a:rPr lang="en-GB"/>
          <a:t>Consider using a more up-to-date Wohler's guide or information from 2022?</a:t>
        </a:r>
      </a:p>
    </p188:txBody>
  </p188:cm>
</p188:cmLst>
</file>

<file path=ppt/comments/modernComment_112_F3E2FC71.xml><?xml version="1.0" encoding="utf-8"?>
<p188:cmLst xmlns:a="http://schemas.openxmlformats.org/drawingml/2006/main" xmlns:r="http://schemas.openxmlformats.org/officeDocument/2006/relationships" xmlns:p188="http://schemas.microsoft.com/office/powerpoint/2018/8/main">
  <p188:cm id="{A90CDB83-76ED-40C8-8AB1-35483AC87F6F}" authorId="{0FF4E595-9C08-8F77-0AD9-DB5D8D0C1B18}" status="resolved" created="2022-03-16T12:41:39.890" complete="100000">
    <pc:sldMkLst xmlns:pc="http://schemas.microsoft.com/office/powerpoint/2013/main/command">
      <pc:docMk/>
      <pc:sldMk cId="4091739249" sldId="274"/>
    </pc:sldMkLst>
    <p188:txBody>
      <a:bodyPr/>
      <a:lstStyle/>
      <a:p>
        <a:r>
          <a:rPr lang="es-ES"/>
          <a:t>If here and in slide 105 you want to include open questions is ok for me but you should also include some closed questions to guarantee the coherence with Giselle and me. In my case for example I have 6 questions along the unit</a:t>
        </a:r>
      </a:p>
    </p188:txBody>
  </p188:cm>
</p188:cmLst>
</file>

<file path=ppt/comments/modernComment_113_75132EEF.xml><?xml version="1.0" encoding="utf-8"?>
<p188:cmLst xmlns:a="http://schemas.openxmlformats.org/drawingml/2006/main" xmlns:r="http://schemas.openxmlformats.org/officeDocument/2006/relationships" xmlns:p188="http://schemas.microsoft.com/office/powerpoint/2018/8/main">
  <p188:cm id="{29491294-5C57-473C-A143-810930E63309}" authorId="{D321C3F1-04E7-8743-214B-E4734E4CEF1F}" status="resolved" created="2022-03-18T07:19:52.805" complete="100000">
    <ac:deMkLst xmlns:ac="http://schemas.microsoft.com/office/drawing/2013/main/command">
      <pc:docMk xmlns:pc="http://schemas.microsoft.com/office/powerpoint/2013/main/command"/>
      <pc:sldMk xmlns:pc="http://schemas.microsoft.com/office/powerpoint/2013/main/command" cId="1964191471" sldId="275"/>
      <ac:spMk id="6" creationId="{00000000-0000-0000-0000-000000000000}"/>
    </ac:deMkLst>
    <p188:txBody>
      <a:bodyPr/>
      <a:lstStyle/>
      <a:p>
        <a:r>
          <a:rPr lang="en-GB"/>
          <a:t>"Let's"</a:t>
        </a:r>
      </a:p>
    </p188:txBody>
  </p188:cm>
</p188:cmLst>
</file>

<file path=ppt/comments/modernComment_114_A59028B9.xml><?xml version="1.0" encoding="utf-8"?>
<p188:cmLst xmlns:a="http://schemas.openxmlformats.org/drawingml/2006/main" xmlns:r="http://schemas.openxmlformats.org/officeDocument/2006/relationships" xmlns:p188="http://schemas.microsoft.com/office/powerpoint/2018/8/main">
  <p188:cm id="{CA7E8F45-EFF3-46E9-9E34-E00026F782DD}" authorId="{D321C3F1-04E7-8743-214B-E4734E4CEF1F}" status="resolved" created="2022-03-18T07:21:25.526" complete="100000">
    <ac:deMkLst xmlns:ac="http://schemas.microsoft.com/office/drawing/2013/main/command">
      <pc:docMk xmlns:pc="http://schemas.microsoft.com/office/powerpoint/2013/main/command"/>
      <pc:sldMk xmlns:pc="http://schemas.microsoft.com/office/powerpoint/2013/main/command" cId="2777688249" sldId="276"/>
      <ac:spMk id="8" creationId="{00000000-0000-0000-0000-000000000000}"/>
    </ac:deMkLst>
    <p188:txBody>
      <a:bodyPr/>
      <a:lstStyle/>
      <a:p>
        <a:r>
          <a:rPr lang="en-GB"/>
          <a:t>"move"</a:t>
        </a:r>
      </a:p>
    </p188:txBody>
  </p188:cm>
</p188:cmLst>
</file>

<file path=ppt/comments/modernComment_115_2DCAECB4.xml><?xml version="1.0" encoding="utf-8"?>
<p188:cmLst xmlns:a="http://schemas.openxmlformats.org/drawingml/2006/main" xmlns:r="http://schemas.openxmlformats.org/officeDocument/2006/relationships" xmlns:p188="http://schemas.microsoft.com/office/powerpoint/2018/8/main">
  <p188:cm id="{0CE7ABA3-5393-4828-80FE-8DAA23F635E6}" authorId="{C0C20C46-66C8-4865-51EA-6D6A6E06FFBF}" status="resolved" created="2022-03-18T08:47:43.014" complete="100000">
    <pc:sldMkLst xmlns:pc="http://schemas.microsoft.com/office/powerpoint/2013/main/command">
      <pc:docMk/>
      <pc:sldMk cId="768273588" sldId="277"/>
    </pc:sldMkLst>
    <p188:txBody>
      <a:bodyPr/>
      <a:lstStyle/>
      <a:p>
        <a:r>
          <a:rPr lang="en-GB"/>
          <a:t>Change lets to Let us</a:t>
        </a:r>
      </a:p>
    </p188:txBody>
  </p188:cm>
</p188:cmLst>
</file>

<file path=ppt/comments/modernComment_118_FD8151E.xml><?xml version="1.0" encoding="utf-8"?>
<p188:cmLst xmlns:a="http://schemas.openxmlformats.org/drawingml/2006/main" xmlns:r="http://schemas.openxmlformats.org/officeDocument/2006/relationships" xmlns:p188="http://schemas.microsoft.com/office/powerpoint/2018/8/main">
  <p188:cm id="{348C4793-8953-4314-B2DE-7F79E81BE0B2}" authorId="{C0C20C46-66C8-4865-51EA-6D6A6E06FFBF}" status="resolved" created="2022-03-18T08:48:00.921" complete="100000">
    <pc:sldMkLst xmlns:pc="http://schemas.microsoft.com/office/powerpoint/2013/main/command">
      <pc:docMk/>
      <pc:sldMk cId="265819422" sldId="280"/>
    </pc:sldMkLst>
    <p188:replyLst>
      <p188:reply id="{A105C59B-D41D-47E2-BCAB-8C62E1C404CC}" authorId="{95B6374C-A9D0-C3A9-782E-EFD6ED1AB1A1}" created="2022-03-18T10:51:05.385">
        <p188:txBody>
          <a:bodyPr/>
          <a:lstStyle/>
          <a:p>
            <a:r>
              <a:rPr lang="en-GB"/>
              <a:t>An abbreviation of 'radical'--a term made popular by the https://www.urbandictionary.com/define.php?term=Teenage%20Mutant%20Ninja%20Turtles. Still primarily used by people on the West https://www.urbandictionary.com/define.php?term=Coast who find words like 'cool', 'awesome', and 'tight' to be tired and https://www.urbandictionary.com/define.php?term=overused; 'rad' is generally considered to be a much higher praise than the aforementioned superlatives. Also used as a general expression of awe. xD</a:t>
            </a:r>
          </a:p>
        </p188:txBody>
      </p188:reply>
    </p188:replyLst>
    <p188:txBody>
      <a:bodyPr/>
      <a:lstStyle/>
      <a:p>
        <a:r>
          <a:rPr lang="en-GB"/>
          <a:t>What is "pretty rad"?</a:t>
        </a:r>
      </a:p>
    </p188:txBody>
  </p188:cm>
</p188:cmLst>
</file>

<file path=ppt/comments/modernComment_119_BA4D86ED.xml><?xml version="1.0" encoding="utf-8"?>
<p188:cmLst xmlns:a="http://schemas.openxmlformats.org/drawingml/2006/main" xmlns:r="http://schemas.openxmlformats.org/officeDocument/2006/relationships" xmlns:p188="http://schemas.microsoft.com/office/powerpoint/2018/8/main">
  <p188:cm id="{2649C0F5-1B8F-3148-8B34-065DBF47E1C2}" authorId="{D321C3F1-04E7-8743-214B-E4734E4CEF1F}" status="resolved" created="2022-03-17T07:44:44.810" complete="100000">
    <pc:sldMkLst xmlns:pc="http://schemas.microsoft.com/office/powerpoint/2013/main/command">
      <pc:docMk/>
      <pc:sldMk cId="3125642989" sldId="281"/>
    </pc:sldMkLst>
    <p188:replyLst>
      <p188:reply id="{F9CB994D-AFF8-450F-841D-9B7E282D1C7C}" authorId="{95B6374C-A9D0-C3A9-782E-EFD6ED1AB1A1}" created="2022-03-18T06:25:21.646">
        <p188:txBody>
          <a:bodyPr/>
          <a:lstStyle/>
          <a:p>
            <a:r>
              <a:rPr lang="en-GB"/>
              <a:t>my bad Gisselle, I should have been using MEX, will fix it shorty</a:t>
            </a:r>
          </a:p>
        </p188:txBody>
      </p188:reply>
    </p188:replyLst>
    <p188:txBody>
      <a:bodyPr/>
      <a:lstStyle/>
      <a:p>
        <a:r>
          <a:rPr lang="en-GB"/>
          <a:t>Should we use MEx or MEX?</a:t>
        </a:r>
      </a:p>
    </p188:txBody>
  </p188:cm>
</p188:cmLst>
</file>

<file path=ppt/comments/modernComment_11B_32E7C0F2.xml><?xml version="1.0" encoding="utf-8"?>
<p188:cmLst xmlns:a="http://schemas.openxmlformats.org/drawingml/2006/main" xmlns:r="http://schemas.openxmlformats.org/officeDocument/2006/relationships" xmlns:p188="http://schemas.microsoft.com/office/powerpoint/2018/8/main">
  <p188:cm id="{ED1CF0B0-FCC6-4CE4-83F2-AFFBBE5CDF82}" authorId="{C0C20C46-66C8-4865-51EA-6D6A6E06FFBF}" created="2022-03-18T08:48:51.063">
    <pc:sldMkLst xmlns:pc="http://schemas.microsoft.com/office/powerpoint/2013/main/command">
      <pc:docMk/>
      <pc:sldMk cId="854049010" sldId="283"/>
    </pc:sldMkLst>
    <p188:replyLst>
      <p188:reply id="{4E5639FD-2EEF-4CC6-8DA5-6DF20BA8556D}" authorId="{95B6374C-A9D0-C3A9-782E-EFD6ED1AB1A1}" created="2022-03-18T10:57:11.505">
        <p188:txBody>
          <a:bodyPr/>
          <a:lstStyle/>
          <a:p>
            <a:r>
              <a:rPr lang="en-GB"/>
              <a:t>agree, will use a more generic title</a:t>
            </a:r>
          </a:p>
        </p188:txBody>
      </p188:reply>
    </p188:replyLst>
    <p188:txBody>
      <a:bodyPr/>
      <a:lstStyle/>
      <a:p>
        <a:r>
          <a:rPr lang="en-GB"/>
          <a:t>Perhaps we could also suggest other file formats? This is already covered in CU-B. STL is the defacto but other formats exist.</a:t>
        </a:r>
      </a:p>
    </p188:txBody>
  </p188:cm>
</p188:cmLst>
</file>

<file path=ppt/comments/modernComment_11F_6556533D.xml><?xml version="1.0" encoding="utf-8"?>
<p188:cmLst xmlns:a="http://schemas.openxmlformats.org/drawingml/2006/main" xmlns:r="http://schemas.openxmlformats.org/officeDocument/2006/relationships" xmlns:p188="http://schemas.microsoft.com/office/powerpoint/2018/8/main">
  <p188:cm id="{E364FD66-0121-4B15-A70A-C872980C294C}" authorId="{D321C3F1-04E7-8743-214B-E4734E4CEF1F}" status="resolved" created="2022-03-18T07:24:12.452" complete="100000">
    <ac:txMkLst xmlns:ac="http://schemas.microsoft.com/office/drawing/2013/main/command">
      <pc:docMk xmlns:pc="http://schemas.microsoft.com/office/powerpoint/2013/main/command"/>
      <pc:sldMk xmlns:pc="http://schemas.microsoft.com/office/powerpoint/2013/main/command" cId="1700156221" sldId="287"/>
      <ac:spMk id="2" creationId="{00000000-0000-0000-0000-000000000000}"/>
      <ac:txMk cp="0">
        <ac:context len="668" hash="964149946"/>
      </ac:txMk>
    </ac:txMkLst>
    <p188:pos x="948905" y="646981"/>
    <p188:txBody>
      <a:bodyPr/>
      <a:lstStyle/>
      <a:p>
        <a:r>
          <a:rPr lang="en-GB"/>
          <a:t>no comma between solid, but.</a:t>
        </a:r>
      </a:p>
    </p188:txBody>
  </p188:cm>
</p188:cmLst>
</file>

<file path=ppt/comments/modernComment_122_C72B3D07.xml><?xml version="1.0" encoding="utf-8"?>
<p188:cmLst xmlns:a="http://schemas.openxmlformats.org/drawingml/2006/main" xmlns:r="http://schemas.openxmlformats.org/officeDocument/2006/relationships" xmlns:p188="http://schemas.microsoft.com/office/powerpoint/2018/8/main">
  <p188:cm id="{0C136140-B613-4434-BE7F-43684F1D63A9}" authorId="{D321C3F1-04E7-8743-214B-E4734E4CEF1F}" created="2022-03-18T07:26:12.986">
    <ac:deMkLst xmlns:ac="http://schemas.microsoft.com/office/drawing/2013/main/command">
      <pc:docMk xmlns:pc="http://schemas.microsoft.com/office/powerpoint/2013/main/command"/>
      <pc:sldMk xmlns:pc="http://schemas.microsoft.com/office/powerpoint/2013/main/command" cId="3341499655" sldId="290"/>
      <ac:spMk id="1029" creationId="{00000000-0000-0000-0000-000000000000}"/>
    </ac:deMkLst>
    <p188:replyLst>
      <p188:reply id="{BC7BFE5E-6F69-4572-B98C-B8439A8550C3}" authorId="{95B6374C-A9D0-C3A9-782E-EFD6ED1AB1A1}" created="2022-03-18T10:58:43.649">
        <p188:txBody>
          <a:bodyPr/>
          <a:lstStyle/>
          <a:p>
            <a:r>
              <a:rPr lang="en-GB"/>
              <a:t>next slide specifies the most common ones, varying names per slicer programm I hadn't considered, will include a comment in the slides about it</a:t>
            </a:r>
          </a:p>
        </p188:txBody>
      </p188:reply>
    </p188:replyLst>
    <p188:txBody>
      <a:bodyPr/>
      <a:lstStyle/>
      <a:p>
        <a:r>
          <a:rPr lang="en-GB"/>
          <a:t>need to specify which infill pattern is which from the image?
Do we need to mention that the infill patterns may vary or named differently in different slicing programs?</a:t>
        </a:r>
      </a:p>
    </p188:txBody>
  </p188:cm>
</p188:cmLst>
</file>

<file path=ppt/comments/modernComment_125_3061F4DC.xml><?xml version="1.0" encoding="utf-8"?>
<p188:cmLst xmlns:a="http://schemas.openxmlformats.org/drawingml/2006/main" xmlns:r="http://schemas.openxmlformats.org/officeDocument/2006/relationships" xmlns:p188="http://schemas.microsoft.com/office/powerpoint/2018/8/main">
  <p188:cm id="{D4C56861-2869-4231-905C-67C67ED7C4D2}" authorId="{D321C3F1-04E7-8743-214B-E4734E4CEF1F}" status="resolved" created="2022-03-18T07:27:06.831" complete="100000">
    <ac:deMkLst xmlns:ac="http://schemas.microsoft.com/office/drawing/2013/main/command">
      <pc:docMk xmlns:pc="http://schemas.microsoft.com/office/powerpoint/2013/main/command"/>
      <pc:sldMk xmlns:pc="http://schemas.microsoft.com/office/powerpoint/2013/main/command" cId="811726044" sldId="293"/>
      <ac:spMk id="1029" creationId="{00000000-0000-0000-0000-000000000000}"/>
    </ac:deMkLst>
    <p188:txBody>
      <a:bodyPr/>
      <a:lstStyle/>
      <a:p>
        <a:r>
          <a:rPr lang="en-GB"/>
          <a:t>"cannot"</a:t>
        </a:r>
      </a:p>
    </p188:txBody>
  </p188:cm>
</p188:cmLst>
</file>

<file path=ppt/comments/modernComment_126_A774897F.xml><?xml version="1.0" encoding="utf-8"?>
<p188:cmLst xmlns:a="http://schemas.openxmlformats.org/drawingml/2006/main" xmlns:r="http://schemas.openxmlformats.org/officeDocument/2006/relationships" xmlns:p188="http://schemas.microsoft.com/office/powerpoint/2018/8/main">
  <p188:cm id="{CDBD21F7-670F-4276-ADAB-EA062999BD53}" authorId="{D321C3F1-04E7-8743-214B-E4734E4CEF1F}" status="resolved" created="2022-03-18T07:28:07.332" complete="100000">
    <ac:deMkLst xmlns:ac="http://schemas.microsoft.com/office/drawing/2013/main/command">
      <pc:docMk xmlns:pc="http://schemas.microsoft.com/office/powerpoint/2013/main/command"/>
      <pc:sldMk xmlns:pc="http://schemas.microsoft.com/office/powerpoint/2013/main/command" cId="2809432447" sldId="294"/>
      <ac:spMk id="1029" creationId="{00000000-0000-0000-0000-000000000000}"/>
    </ac:deMkLst>
    <p188:txBody>
      <a:bodyPr/>
      <a:lstStyle/>
      <a:p>
        <a:r>
          <a:rPr lang="en-GB"/>
          <a:t>Replace "has to be" to "must"</a:t>
        </a:r>
      </a:p>
    </p188:txBody>
  </p188:cm>
</p188:cmLst>
</file>

<file path=ppt/comments/modernComment_129_D0285E1E.xml><?xml version="1.0" encoding="utf-8"?>
<p188:cmLst xmlns:a="http://schemas.openxmlformats.org/drawingml/2006/main" xmlns:r="http://schemas.openxmlformats.org/officeDocument/2006/relationships" xmlns:p188="http://schemas.microsoft.com/office/powerpoint/2018/8/main">
  <p188:cm id="{AC5C4B2A-AB58-43C0-830D-C70812C30075}" authorId="{D321C3F1-04E7-8743-214B-E4734E4CEF1F}" created="2022-03-18T07:29:34.350">
    <ac:deMkLst xmlns:ac="http://schemas.microsoft.com/office/drawing/2013/main/command">
      <pc:docMk xmlns:pc="http://schemas.microsoft.com/office/powerpoint/2013/main/command"/>
      <pc:sldMk xmlns:pc="http://schemas.microsoft.com/office/powerpoint/2013/main/command" cId="3492306462" sldId="297"/>
      <ac:picMk id="59" creationId="{00000000-0000-0000-0000-000000000000}"/>
    </ac:deMkLst>
    <p188:replyLst>
      <p188:reply id="{9A0F0234-A452-4421-8C5E-F31FFB25630F}" authorId="{95B6374C-A9D0-C3A9-782E-EFD6ED1AB1A1}" created="2022-03-18T10:59:36.431">
        <p188:txBody>
          <a:bodyPr/>
          <a:lstStyle/>
          <a:p>
            <a:r>
              <a:rPr lang="en-GB"/>
              <a:t>will add titles to pictures</a:t>
            </a:r>
          </a:p>
        </p188:txBody>
      </p188:reply>
    </p188:replyLst>
    <p188:txBody>
      <a:bodyPr/>
      <a:lstStyle/>
      <a:p>
        <a:r>
          <a:rPr lang="en-GB"/>
          <a:t>Do we need to specific which image is which support type?</a:t>
        </a:r>
      </a:p>
    </p188:txBody>
  </p188:cm>
</p188:cmLst>
</file>

<file path=ppt/comments/modernComment_12A_647D7432.xml><?xml version="1.0" encoding="utf-8"?>
<p188:cmLst xmlns:a="http://schemas.openxmlformats.org/drawingml/2006/main" xmlns:r="http://schemas.openxmlformats.org/officeDocument/2006/relationships" xmlns:p188="http://schemas.microsoft.com/office/powerpoint/2018/8/main">
  <p188:cm id="{3144E714-DCEB-4B82-88B7-147EF88E9E44}" authorId="{D321C3F1-04E7-8743-214B-E4734E4CEF1F}" status="resolved" created="2022-03-18T07:30:23.866" complete="100000">
    <ac:deMkLst xmlns:ac="http://schemas.microsoft.com/office/drawing/2013/main/command">
      <pc:docMk xmlns:pc="http://schemas.microsoft.com/office/powerpoint/2013/main/command"/>
      <pc:sldMk xmlns:pc="http://schemas.microsoft.com/office/powerpoint/2013/main/command" cId="1685943346" sldId="298"/>
      <ac:spMk id="4" creationId="{00000000-0000-0000-0000-000000000000}"/>
    </ac:deMkLst>
    <p188:txBody>
      <a:bodyPr/>
      <a:lstStyle/>
      <a:p>
        <a:r>
          <a:rPr lang="en-GB"/>
          <a:t>Worth mentioning from "left to right"?</a:t>
        </a:r>
      </a:p>
    </p188:txBody>
  </p188:cm>
</p188:cmLst>
</file>

<file path=ppt/comments/modernComment_12B_FAE7309.xml><?xml version="1.0" encoding="utf-8"?>
<p188:cmLst xmlns:a="http://schemas.openxmlformats.org/drawingml/2006/main" xmlns:r="http://schemas.openxmlformats.org/officeDocument/2006/relationships" xmlns:p188="http://schemas.microsoft.com/office/powerpoint/2018/8/main">
  <p188:cm id="{98C8B537-2D04-487A-BA4F-7F4AC9318E15}" authorId="{D321C3F1-04E7-8743-214B-E4734E4CEF1F}" status="resolved" created="2022-03-18T07:30:46.367" complete="100000">
    <ac:txMkLst xmlns:ac="http://schemas.microsoft.com/office/drawing/2013/main/command">
      <pc:docMk xmlns:pc="http://schemas.microsoft.com/office/powerpoint/2013/main/command"/>
      <pc:sldMk xmlns:pc="http://schemas.microsoft.com/office/powerpoint/2013/main/command" cId="263090953" sldId="299"/>
      <ac:spMk id="6" creationId="{00000000-0000-0000-0000-000000000000}"/>
      <ac:txMk cp="0">
        <ac:context len="176" hash="3038814151"/>
      </ac:txMk>
    </ac:txMkLst>
    <p188:pos x="700896" y="496018"/>
    <p188:txBody>
      <a:bodyPr/>
      <a:lstStyle/>
      <a:p>
        <a:r>
          <a:rPr lang="en-GB"/>
          <a:t>"Supports"</a:t>
        </a:r>
      </a:p>
    </p188:txBody>
  </p188:cm>
</p188:cmLst>
</file>

<file path=ppt/comments/modernComment_12C_31961521.xml><?xml version="1.0" encoding="utf-8"?>
<p188:cmLst xmlns:a="http://schemas.openxmlformats.org/drawingml/2006/main" xmlns:r="http://schemas.openxmlformats.org/officeDocument/2006/relationships" xmlns:p188="http://schemas.microsoft.com/office/powerpoint/2018/8/main">
  <p188:cm id="{E78F435C-D8E3-4F79-BD75-5FD1D581F990}" authorId="{D321C3F1-04E7-8743-214B-E4734E4CEF1F}" status="resolved" created="2022-03-18T07:32:00.666" complete="100000">
    <pc:sldMkLst xmlns:pc="http://schemas.microsoft.com/office/powerpoint/2013/main/command">
      <pc:docMk/>
      <pc:sldMk cId="831919393" sldId="300"/>
    </pc:sldMkLst>
    <p188:txBody>
      <a:bodyPr/>
      <a:lstStyle/>
      <a:p>
        <a:r>
          <a:rPr lang="en-GB"/>
          <a:t>90-degree</a:t>
        </a:r>
      </a:p>
    </p188:txBody>
  </p188:cm>
</p188:cmLst>
</file>

<file path=ppt/comments/modernComment_12D_FFB3F6CE.xml><?xml version="1.0" encoding="utf-8"?>
<p188:cmLst xmlns:a="http://schemas.openxmlformats.org/drawingml/2006/main" xmlns:r="http://schemas.openxmlformats.org/officeDocument/2006/relationships" xmlns:p188="http://schemas.microsoft.com/office/powerpoint/2018/8/main">
  <p188:cm id="{13FF52DD-5D22-4323-9D9C-DBF2FE2AE559}" authorId="{D321C3F1-04E7-8743-214B-E4734E4CEF1F}" status="resolved" created="2022-03-18T07:32:43.401" complete="100000">
    <ac:txMkLst xmlns:ac="http://schemas.microsoft.com/office/drawing/2013/main/command">
      <pc:docMk xmlns:pc="http://schemas.microsoft.com/office/powerpoint/2013/main/command"/>
      <pc:sldMk xmlns:pc="http://schemas.microsoft.com/office/powerpoint/2013/main/command" cId="4289984206" sldId="301"/>
      <ac:spMk id="1029" creationId="{00000000-0000-0000-0000-000000000000}"/>
      <ac:txMk cp="0">
        <ac:context len="469" hash="2229953415"/>
      </ac:txMk>
    </ac:txMkLst>
    <p188:pos x="1337094" y="1887028"/>
    <p188:txBody>
      <a:bodyPr/>
      <a:lstStyle/>
      <a:p>
        <a:r>
          <a:rPr lang="en-GB"/>
          <a:t>"cannot"</a:t>
        </a:r>
      </a:p>
    </p188:txBody>
  </p188:cm>
</p188:cmLst>
</file>

<file path=ppt/comments/modernComment_12F_D591B969.xml><?xml version="1.0" encoding="utf-8"?>
<p188:cmLst xmlns:a="http://schemas.openxmlformats.org/drawingml/2006/main" xmlns:r="http://schemas.openxmlformats.org/officeDocument/2006/relationships" xmlns:p188="http://schemas.microsoft.com/office/powerpoint/2018/8/main">
  <p188:cm id="{C1C8583D-6418-4427-9053-D6610F5810EC}" authorId="{D321C3F1-04E7-8743-214B-E4734E4CEF1F}" status="resolved" created="2022-03-18T07:33:25.058" complete="100000">
    <ac:txMkLst xmlns:ac="http://schemas.microsoft.com/office/drawing/2013/main/command">
      <pc:docMk xmlns:pc="http://schemas.microsoft.com/office/powerpoint/2013/main/command"/>
      <pc:sldMk xmlns:pc="http://schemas.microsoft.com/office/powerpoint/2013/main/command" cId="3583097193" sldId="303"/>
      <ac:spMk id="1029" creationId="{00000000-0000-0000-0000-000000000000}"/>
      <ac:txMk cp="159">
        <ac:context len="421" hash="3271006109"/>
      </ac:txMk>
    </ac:txMkLst>
    <p188:pos x="1434141" y="690113"/>
    <p188:txBody>
      <a:bodyPr/>
      <a:lstStyle/>
      <a:p>
        <a:r>
          <a:rPr lang="en-GB"/>
          <a:t>"Starting"</a:t>
        </a:r>
      </a:p>
    </p188:txBody>
  </p188:cm>
</p188:cmLst>
</file>

<file path=ppt/comments/modernComment_137_BA6DE409.xml><?xml version="1.0" encoding="utf-8"?>
<p188:cmLst xmlns:a="http://schemas.openxmlformats.org/drawingml/2006/main" xmlns:r="http://schemas.openxmlformats.org/officeDocument/2006/relationships" xmlns:p188="http://schemas.microsoft.com/office/powerpoint/2018/8/main">
  <p188:cm id="{0BEAE38A-CD56-493C-B125-1B142E4374D5}" authorId="{D321C3F1-04E7-8743-214B-E4734E4CEF1F}" status="resolved" created="2022-03-18T07:35:11.342" complete="100000">
    <ac:txMkLst xmlns:ac="http://schemas.microsoft.com/office/drawing/2013/main/command">
      <pc:docMk xmlns:pc="http://schemas.microsoft.com/office/powerpoint/2013/main/command"/>
      <pc:sldMk xmlns:pc="http://schemas.microsoft.com/office/powerpoint/2013/main/command" cId="3127763977" sldId="311"/>
      <ac:spMk id="3" creationId="{00000000-0000-0000-0000-000000000000}"/>
      <ac:txMk cp="379">
        <ac:context len="1025" hash="1348106129"/>
      </ac:txMk>
    </ac:txMkLst>
    <p188:pos x="3278037" y="2339915"/>
    <p188:txBody>
      <a:bodyPr/>
      <a:lstStyle/>
      <a:p>
        <a:r>
          <a:rPr lang="en-GB"/>
          <a:t>X-Y</a:t>
        </a:r>
      </a:p>
    </p188:txBody>
  </p188:cm>
  <p188:cm id="{9C8985B4-6F58-4063-A727-2897FEE2984E}" authorId="{C0C20C46-66C8-4865-51EA-6D6A6E06FFBF}" status="resolved" created="2022-03-18T08:51:08.098" complete="100000">
    <pc:sldMkLst xmlns:pc="http://schemas.microsoft.com/office/powerpoint/2013/main/command">
      <pc:docMk/>
      <pc:sldMk cId="3127763977" sldId="311"/>
    </pc:sldMkLst>
    <p188:replyLst>
      <p188:reply id="{2796676E-9F6E-4E97-94F7-6DE409D319B6}" authorId="{95B6374C-A9D0-C3A9-782E-EFD6ED1AB1A1}" created="2022-03-18T11:02:44.343">
        <p188:txBody>
          <a:bodyPr/>
          <a:lstStyle/>
          <a:p>
            <a:r>
              <a:rPr lang="en-GB"/>
              <a:t>works better this way ty eujin</a:t>
            </a:r>
          </a:p>
        </p188:txBody>
      </p188:reply>
    </p188:replyLst>
    <p188:txBody>
      <a:bodyPr/>
      <a:lstStyle/>
      <a:p>
        <a:r>
          <a:rPr lang="en-GB"/>
          <a:t>Can this be after Slide 41??</a:t>
        </a:r>
      </a:p>
    </p188:txBody>
  </p188:cm>
</p188:cmLst>
</file>

<file path=ppt/comments/modernComment_139_1E4B49DE.xml><?xml version="1.0" encoding="utf-8"?>
<p188:cmLst xmlns:a="http://schemas.openxmlformats.org/drawingml/2006/main" xmlns:r="http://schemas.openxmlformats.org/officeDocument/2006/relationships" xmlns:p188="http://schemas.microsoft.com/office/powerpoint/2018/8/main">
  <p188:cm id="{93A72B9B-9F81-4042-B4AD-DEEE5308D17C}" authorId="{C0C20C46-66C8-4865-51EA-6D6A6E06FFBF}" created="2022-03-18T08:51:43.646">
    <pc:sldMkLst xmlns:pc="http://schemas.microsoft.com/office/powerpoint/2013/main/command">
      <pc:docMk/>
      <pc:sldMk cId="508250590" sldId="313"/>
    </pc:sldMkLst>
    <p188:replyLst>
      <p188:reply id="{358A03D2-5F10-4C43-9DF1-1A8857B5A7AF}" authorId="{5484F6E2-FC9F-18EE-A67E-49A10C4CDB1B}" created="2022-03-18T11:20:49.034">
        <p188:txBody>
          <a:bodyPr/>
          <a:lstStyle/>
          <a:p>
            <a:r>
              <a:rPr lang="en-US"/>
              <a:t>to relate with other slides in PPT</a:t>
            </a:r>
          </a:p>
        </p188:txBody>
      </p188:reply>
    </p188:replyLst>
    <p188:txBody>
      <a:bodyPr/>
      <a:lstStyle/>
      <a:p>
        <a:r>
          <a:rPr lang="en-GB"/>
          <a:t>How do we avoid Warping? In fact for all of these issues, how can we avoid or minimise their occurence? </a:t>
        </a:r>
      </a:p>
    </p188:txBody>
  </p188:cm>
</p188:cmLst>
</file>

<file path=ppt/comments/modernComment_13D_AC6358F.xml><?xml version="1.0" encoding="utf-8"?>
<p188:cmLst xmlns:a="http://schemas.openxmlformats.org/drawingml/2006/main" xmlns:r="http://schemas.openxmlformats.org/officeDocument/2006/relationships" xmlns:p188="http://schemas.microsoft.com/office/powerpoint/2018/8/main">
  <p188:cm id="{58853662-6F33-4976-A4A5-3CF68BF078A4}" authorId="{C0C20C46-66C8-4865-51EA-6D6A6E06FFBF}" created="2022-03-18T08:52:11.928">
    <pc:sldMkLst xmlns:pc="http://schemas.microsoft.com/office/powerpoint/2013/main/command">
      <pc:docMk/>
      <pc:sldMk cId="180761999" sldId="317"/>
    </pc:sldMkLst>
    <p188:replyLst>
      <p188:reply id="{5244B775-9EBE-4CA5-BB4E-69B450439CE2}" authorId="{5484F6E2-FC9F-18EE-A67E-49A10C4CDB1B}" created="2022-03-18T11:21:08.549">
        <p188:txBody>
          <a:bodyPr/>
          <a:lstStyle/>
          <a:p>
            <a:r>
              <a:rPr lang="en-US"/>
              <a:t>remove</a:t>
            </a:r>
          </a:p>
        </p188:txBody>
      </p188:reply>
    </p188:replyLst>
    <p188:txBody>
      <a:bodyPr/>
      <a:lstStyle/>
      <a:p>
        <a:r>
          <a:rPr lang="en-GB"/>
          <a:t>Not sure if this is too technical for a non-manufacturing professional?</a:t>
        </a:r>
      </a:p>
    </p188:txBody>
  </p188:cm>
</p188:cmLst>
</file>

<file path=ppt/comments/modernComment_14C_70591CF9.xml><?xml version="1.0" encoding="utf-8"?>
<p188:cmLst xmlns:a="http://schemas.openxmlformats.org/drawingml/2006/main" xmlns:r="http://schemas.openxmlformats.org/officeDocument/2006/relationships" xmlns:p188="http://schemas.microsoft.com/office/powerpoint/2018/8/main">
  <p188:cm id="{A081B9D9-7202-4CA9-80E6-82F0C83BE53B}" authorId="{0FF4E595-9C08-8F77-0AD9-DB5D8D0C1B18}" created="2022-03-16T12:35:12.210">
    <ac:deMkLst xmlns:ac="http://schemas.microsoft.com/office/drawing/2013/main/command">
      <pc:docMk xmlns:pc="http://schemas.microsoft.com/office/powerpoint/2013/main/command"/>
      <pc:sldMk xmlns:pc="http://schemas.microsoft.com/office/powerpoint/2013/main/command" cId="1884888313" sldId="332"/>
      <ac:picMk id="5" creationId="{00000000-0000-0000-0000-000000000000}"/>
    </ac:deMkLst>
    <p188:replyLst>
      <p188:reply id="{C9C63BC3-3951-4740-A84F-8F61D18D5898}" authorId="{95B6374C-A9D0-C3A9-782E-EFD6ED1AB1A1}" created="2022-03-18T06:30:12.073">
        <p188:txBody>
          <a:bodyPr/>
          <a:lstStyle/>
          <a:p>
            <a:r>
              <a:rPr lang="en-GB"/>
              <a:t>that would actually be very nice ty!</a:t>
            </a:r>
          </a:p>
        </p188:txBody>
      </p188:reply>
    </p188:replyLst>
    <p188:txBody>
      <a:bodyPr/>
      <a:lstStyle/>
      <a:p>
        <a:r>
          <a:rPr lang="es-ES"/>
          <a:t>If you agree I will change this image (below) to a table with the format that specify in the template</a:t>
        </a:r>
      </a:p>
    </p188:txBody>
  </p188:cm>
</p188:cmLst>
</file>

<file path=ppt/comments/modernComment_14D_6F6F5644.xml><?xml version="1.0" encoding="utf-8"?>
<p188:cmLst xmlns:a="http://schemas.openxmlformats.org/drawingml/2006/main" xmlns:r="http://schemas.openxmlformats.org/officeDocument/2006/relationships" xmlns:p188="http://schemas.microsoft.com/office/powerpoint/2018/8/main">
  <p188:cm id="{DF6BB7B8-1771-4557-9ADE-E889CC00FE06}" authorId="{C0C20C46-66C8-4865-51EA-6D6A6E06FFBF}" created="2022-03-18T08:53:24.430">
    <pc:sldMkLst xmlns:pc="http://schemas.microsoft.com/office/powerpoint/2013/main/command">
      <pc:docMk/>
      <pc:sldMk cId="1869567556" sldId="333"/>
    </pc:sldMkLst>
    <p188:txBody>
      <a:bodyPr/>
      <a:lstStyle/>
      <a:p>
        <a:r>
          <a:rPr lang="en-GB"/>
          <a:t>Can this section be part of the "Warping" section earlier?</a:t>
        </a:r>
      </a:p>
    </p188:txBody>
  </p188:cm>
</p188:cmLst>
</file>

<file path=ppt/comments/modernComment_155_9AEFB654.xml><?xml version="1.0" encoding="utf-8"?>
<p188:cmLst xmlns:a="http://schemas.openxmlformats.org/drawingml/2006/main" xmlns:r="http://schemas.openxmlformats.org/officeDocument/2006/relationships" xmlns:p188="http://schemas.microsoft.com/office/powerpoint/2018/8/main">
  <p188:cm id="{5EE8741B-2276-48F4-8B9D-940B07DC7411}" authorId="{C0C20C46-66C8-4865-51EA-6D6A6E06FFBF}" created="2022-03-18T08:53:55.681">
    <pc:sldMkLst xmlns:pc="http://schemas.microsoft.com/office/powerpoint/2013/main/command">
      <pc:docMk/>
      <pc:sldMk cId="2599401044" sldId="340"/>
    </pc:sldMkLst>
    <p188:replyLst>
      <p188:reply id="{886BA5D0-8FC9-40FC-AF77-F237A339F7AD}" authorId="{5484F6E2-FC9F-18EE-A67E-49A10C4CDB1B}" created="2022-03-18T11:22:39.652">
        <p188:txBody>
          <a:bodyPr/>
          <a:lstStyle/>
          <a:p>
            <a:r>
              <a:rPr lang="en-US"/>
              <a:t>Add one slide on FEA</a:t>
            </a:r>
          </a:p>
        </p188:txBody>
      </p188:reply>
    </p188:replyLst>
    <p188:txBody>
      <a:bodyPr/>
      <a:lstStyle/>
      <a:p>
        <a:r>
          <a:rPr lang="en-GB"/>
          <a:t>Do you need to explain FEA before TO?</a:t>
        </a:r>
      </a:p>
    </p188:txBody>
  </p188:cm>
</p188:cmLst>
</file>

<file path=ppt/comments/modernComment_169_EDD60705.xml><?xml version="1.0" encoding="utf-8"?>
<p188:cmLst xmlns:a="http://schemas.openxmlformats.org/drawingml/2006/main" xmlns:r="http://schemas.openxmlformats.org/officeDocument/2006/relationships" xmlns:p188="http://schemas.microsoft.com/office/powerpoint/2018/8/main">
  <p188:cm id="{4608B8D3-E9DA-4CD8-BD46-31506890874F}" authorId="{C0C20C46-66C8-4865-51EA-6D6A6E06FFBF}" status="resolved" created="2022-03-18T08:55:46.575">
    <pc:sldMkLst xmlns:pc="http://schemas.microsoft.com/office/powerpoint/2013/main/command">
      <pc:docMk/>
      <pc:sldMk cId="3990226693" sldId="361"/>
    </pc:sldMkLst>
    <p188:txBody>
      <a:bodyPr/>
      <a:lstStyle/>
      <a:p>
        <a:r>
          <a:rPr lang="en-GB"/>
          <a:t>Lets change to Let us</a:t>
        </a:r>
      </a:p>
    </p188:txBody>
  </p188:cm>
</p188:cmLst>
</file>

<file path=ppt/comments/modernComment_16F_1B18C1E1.xml><?xml version="1.0" encoding="utf-8"?>
<p188:cmLst xmlns:a="http://schemas.openxmlformats.org/drawingml/2006/main" xmlns:r="http://schemas.openxmlformats.org/officeDocument/2006/relationships" xmlns:p188="http://schemas.microsoft.com/office/powerpoint/2018/8/main">
  <p188:cm id="{E5F09C1E-9F00-4565-8301-395DE3EACE48}" authorId="{C0C20C46-66C8-4865-51EA-6D6A6E06FFBF}" created="2022-03-18T08:56:08.545">
    <pc:sldMkLst xmlns:pc="http://schemas.microsoft.com/office/powerpoint/2013/main/command">
      <pc:docMk/>
      <pc:sldMk cId="454607329" sldId="367"/>
    </pc:sldMkLst>
    <p188:replyLst>
      <p188:reply id="{6C3C4486-00A3-4E11-A02F-791049162F08}" authorId="{C0C20C46-66C8-4865-51EA-6D6A6E06FFBF}" created="2022-03-18T08:56:31.733">
        <p188:txBody>
          <a:bodyPr/>
          <a:lstStyle/>
          <a:p>
            <a:r>
              <a:rPr lang="en-GB"/>
              <a:t>or *.gcode? Maybe briefly also explain M code vs G code?</a:t>
            </a:r>
          </a:p>
        </p188:txBody>
      </p188:reply>
    </p188:replyLst>
    <p188:txBody>
      <a:bodyPr/>
      <a:lstStyle/>
      <a:p>
        <a:r>
          <a:rPr lang="en-GB"/>
          <a:t>should be .gcode not g.code?</a:t>
        </a:r>
      </a:p>
    </p188:txBody>
  </p188:cm>
</p188:cmLst>
</file>

<file path=ppt/comments/modernComment_170_946F3EB3.xml><?xml version="1.0" encoding="utf-8"?>
<p188:cmLst xmlns:a="http://schemas.openxmlformats.org/drawingml/2006/main" xmlns:r="http://schemas.openxmlformats.org/officeDocument/2006/relationships" xmlns:p188="http://schemas.microsoft.com/office/powerpoint/2018/8/main">
  <p188:cm id="{BD0954C2-2A2C-45F5-B462-6988A4A2D982}" authorId="{C0C20C46-66C8-4865-51EA-6D6A6E06FFBF}" created="2022-03-18T08:56:52.983">
    <pc:sldMkLst xmlns:pc="http://schemas.microsoft.com/office/powerpoint/2013/main/command">
      <pc:docMk/>
      <pc:sldMk cId="2490318515" sldId="368"/>
    </pc:sldMkLst>
    <p188:replyLst>
      <p188:reply id="{A3CA159F-87A5-47B3-9B59-338FDC9DB9AC}" authorId="{95B6374C-A9D0-C3A9-782E-EFD6ED1AB1A1}" created="2022-04-01T12:46:22.631">
        <p188:txBody>
          <a:bodyPr/>
          <a:lstStyle/>
          <a:p>
            <a:r>
              <a:rPr lang="en-GB"/>
              <a:t>mentioned in the prev slide</a:t>
            </a:r>
          </a:p>
        </p188:txBody>
      </p188:reply>
    </p188:replyLst>
    <p188:txBody>
      <a:bodyPr/>
      <a:lstStyle/>
      <a:p>
        <a:r>
          <a:rPr lang="en-GB"/>
          <a:t>say that a gcode file ca be opened with a text editor?</a:t>
        </a:r>
      </a:p>
    </p188:txBody>
  </p188:cm>
</p188:cmLst>
</file>

<file path=ppt/comments/modernComment_173_3D45B189.xml><?xml version="1.0" encoding="utf-8"?>
<p188:cmLst xmlns:a="http://schemas.openxmlformats.org/drawingml/2006/main" xmlns:r="http://schemas.openxmlformats.org/officeDocument/2006/relationships" xmlns:p188="http://schemas.microsoft.com/office/powerpoint/2018/8/main">
  <p188:cm id="{CD56F56D-5E0B-401D-850D-1CD6DCBE961F}" authorId="{95B6374C-A9D0-C3A9-782E-EFD6ED1AB1A1}" status="resolved" created="2022-03-18T06:31:29.527">
    <ac:txMkLst xmlns:ac="http://schemas.microsoft.com/office/drawing/2013/main/command">
      <pc:docMk xmlns:pc="http://schemas.microsoft.com/office/powerpoint/2013/main/command"/>
      <pc:sldMk xmlns:pc="http://schemas.microsoft.com/office/powerpoint/2013/main/command" cId="1027977609" sldId="371"/>
      <ac:spMk id="3957" creationId="{00000000-0000-0000-0000-000000000000}"/>
      <ac:txMk cp="0" len="1">
        <ac:context len="7" hash="2619573672"/>
      </ac:txMk>
    </ac:txMkLst>
    <p188:pos x="1682150" y="291141"/>
    <p188:txBody>
      <a:bodyPr/>
      <a:lstStyle/>
      <a:p>
        <a:r>
          <a:rPr lang="en-GB"/>
          <a:t>incomplete summary</a:t>
        </a:r>
      </a:p>
    </p188:txBody>
  </p188:cm>
  <p188:cm id="{BA8D3FD7-F0C1-4C7E-9EFE-AD3B73F9BB0D}" authorId="{C0C20C46-66C8-4865-51EA-6D6A6E06FFBF}" status="resolved" created="2022-03-18T08:57:05.827">
    <pc:sldMkLst xmlns:pc="http://schemas.microsoft.com/office/powerpoint/2013/main/command">
      <pc:docMk/>
      <pc:sldMk cId="1027977609" sldId="371"/>
    </pc:sldMkLst>
    <p188:txBody>
      <a:bodyPr/>
      <a:lstStyle/>
      <a:p>
        <a:r>
          <a:rPr lang="en-GB"/>
          <a:t>Need to update the text ...</a:t>
        </a:r>
      </a:p>
    </p188:txBody>
  </p188:cm>
</p188:cmLst>
</file>

<file path=ppt/comments/modernComment_177_347F0D51.xml><?xml version="1.0" encoding="utf-8"?>
<p188:cmLst xmlns:a="http://schemas.openxmlformats.org/drawingml/2006/main" xmlns:r="http://schemas.openxmlformats.org/officeDocument/2006/relationships" xmlns:p188="http://schemas.microsoft.com/office/powerpoint/2018/8/main">
  <p188:cm id="{9B3A59C3-D835-4BF6-9622-8670C6F51C72}" authorId="{C0C20C46-66C8-4865-51EA-6D6A6E06FFBF}" status="resolved" created="2022-03-18T08:57:32.422">
    <pc:sldMkLst xmlns:pc="http://schemas.microsoft.com/office/powerpoint/2013/main/command">
      <pc:docMk/>
      <pc:sldMk cId="880741713" sldId="375"/>
    </pc:sldMkLst>
    <p188:txBody>
      <a:bodyPr/>
      <a:lstStyle/>
      <a:p>
        <a:r>
          <a:rPr lang="en-GB"/>
          <a:t>Change Lets to Let us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855860-0188-4E3A-AA2B-C9D7F1E3BF46}" type="doc">
      <dgm:prSet loTypeId="urn:microsoft.com/office/officeart/2005/8/layout/venn1" loCatId="relationship" qsTypeId="urn:microsoft.com/office/officeart/2005/8/quickstyle/simple1" qsCatId="simple" csTypeId="urn:microsoft.com/office/officeart/2005/8/colors/accent1_2" csCatId="accent1" phldr="1"/>
      <dgm:spPr/>
    </dgm:pt>
    <dgm:pt modelId="{5DE47A9A-95DC-4692-A1E4-8B90EC76088F}">
      <dgm:prSet phldrT="[Text]"/>
      <dgm:spPr/>
      <dgm:t>
        <a:bodyPr/>
        <a:lstStyle/>
        <a:p>
          <a:r>
            <a:rPr lang="en-US" dirty="0" err="1"/>
            <a:t>Requisitos</a:t>
          </a:r>
          <a:r>
            <a:rPr lang="en-US" dirty="0"/>
            <a:t> da </a:t>
          </a:r>
          <a:r>
            <a:rPr lang="en-US" dirty="0" err="1"/>
            <a:t>peça</a:t>
          </a:r>
          <a:endParaRPr lang="en-US" dirty="0"/>
        </a:p>
      </dgm:t>
    </dgm:pt>
    <dgm:pt modelId="{E9D7911C-C0B7-40DC-A163-F7E5EEA72288}" type="parTrans" cxnId="{9F226D33-9927-4BBC-A16D-D01ED589A7EE}">
      <dgm:prSet/>
      <dgm:spPr/>
      <dgm:t>
        <a:bodyPr/>
        <a:lstStyle/>
        <a:p>
          <a:endParaRPr lang="en-US"/>
        </a:p>
      </dgm:t>
    </dgm:pt>
    <dgm:pt modelId="{3D17ED73-7D48-45B8-B8C8-00180D74F386}" type="sibTrans" cxnId="{9F226D33-9927-4BBC-A16D-D01ED589A7EE}">
      <dgm:prSet/>
      <dgm:spPr/>
      <dgm:t>
        <a:bodyPr/>
        <a:lstStyle/>
        <a:p>
          <a:endParaRPr lang="en-US"/>
        </a:p>
      </dgm:t>
    </dgm:pt>
    <dgm:pt modelId="{5ECDC82B-1AD6-416F-8CD9-280D6FE4094E}">
      <dgm:prSet phldrT="[Text]"/>
      <dgm:spPr/>
      <dgm:t>
        <a:bodyPr/>
        <a:lstStyle/>
        <a:p>
          <a:r>
            <a:rPr lang="en-US" dirty="0" err="1"/>
            <a:t>Limitações</a:t>
          </a:r>
          <a:r>
            <a:rPr lang="en-US" dirty="0"/>
            <a:t> do </a:t>
          </a:r>
          <a:r>
            <a:rPr lang="en-US" dirty="0" err="1"/>
            <a:t>processo</a:t>
          </a:r>
          <a:endParaRPr lang="en-US" dirty="0"/>
        </a:p>
      </dgm:t>
    </dgm:pt>
    <dgm:pt modelId="{8BDAD131-2341-4827-A323-51092C7BEF5B}" type="parTrans" cxnId="{F37E4AC1-D25B-4617-B93D-5A428AFB70AF}">
      <dgm:prSet/>
      <dgm:spPr/>
      <dgm:t>
        <a:bodyPr/>
        <a:lstStyle/>
        <a:p>
          <a:endParaRPr lang="en-US"/>
        </a:p>
      </dgm:t>
    </dgm:pt>
    <dgm:pt modelId="{DF35D543-68F9-4BCA-9A79-257508C7ACF9}" type="sibTrans" cxnId="{F37E4AC1-D25B-4617-B93D-5A428AFB70AF}">
      <dgm:prSet/>
      <dgm:spPr/>
      <dgm:t>
        <a:bodyPr/>
        <a:lstStyle/>
        <a:p>
          <a:endParaRPr lang="en-US"/>
        </a:p>
      </dgm:t>
    </dgm:pt>
    <dgm:pt modelId="{912EF8E9-17CB-4BAC-8AD0-5A79D03E00C0}">
      <dgm:prSet phldrT="[Text]"/>
      <dgm:spPr/>
      <dgm:t>
        <a:bodyPr/>
        <a:lstStyle/>
        <a:p>
          <a:r>
            <a:rPr lang="en-US" dirty="0" err="1"/>
            <a:t>Capacidades</a:t>
          </a:r>
          <a:endParaRPr lang="en-US" dirty="0"/>
        </a:p>
      </dgm:t>
    </dgm:pt>
    <dgm:pt modelId="{F78B604F-A7A4-4781-B29E-CE25ADB314EC}" type="parTrans" cxnId="{8ED8818C-171C-4ECC-9388-F7CA7F37C4AD}">
      <dgm:prSet/>
      <dgm:spPr/>
      <dgm:t>
        <a:bodyPr/>
        <a:lstStyle/>
        <a:p>
          <a:endParaRPr lang="en-US"/>
        </a:p>
      </dgm:t>
    </dgm:pt>
    <dgm:pt modelId="{9D847C2C-103B-421C-8B2E-E0F3D4DB20B8}" type="sibTrans" cxnId="{8ED8818C-171C-4ECC-9388-F7CA7F37C4AD}">
      <dgm:prSet/>
      <dgm:spPr/>
      <dgm:t>
        <a:bodyPr/>
        <a:lstStyle/>
        <a:p>
          <a:endParaRPr lang="en-US"/>
        </a:p>
      </dgm:t>
    </dgm:pt>
    <dgm:pt modelId="{70458DB2-5BD6-47C2-958B-8D568DF57C6B}" type="pres">
      <dgm:prSet presAssocID="{11855860-0188-4E3A-AA2B-C9D7F1E3BF46}" presName="compositeShape" presStyleCnt="0">
        <dgm:presLayoutVars>
          <dgm:chMax val="7"/>
          <dgm:dir/>
          <dgm:resizeHandles val="exact"/>
        </dgm:presLayoutVars>
      </dgm:prSet>
      <dgm:spPr/>
    </dgm:pt>
    <dgm:pt modelId="{C29B8581-3D99-493F-AE97-C002E43FB052}" type="pres">
      <dgm:prSet presAssocID="{5DE47A9A-95DC-4692-A1E4-8B90EC76088F}" presName="circ1" presStyleLbl="vennNode1" presStyleIdx="0" presStyleCnt="3"/>
      <dgm:spPr/>
    </dgm:pt>
    <dgm:pt modelId="{DB73F41A-1B6D-49B3-AA93-8868E62B0A7D}" type="pres">
      <dgm:prSet presAssocID="{5DE47A9A-95DC-4692-A1E4-8B90EC76088F}" presName="circ1Tx" presStyleLbl="revTx" presStyleIdx="0" presStyleCnt="0">
        <dgm:presLayoutVars>
          <dgm:chMax val="0"/>
          <dgm:chPref val="0"/>
          <dgm:bulletEnabled val="1"/>
        </dgm:presLayoutVars>
      </dgm:prSet>
      <dgm:spPr/>
    </dgm:pt>
    <dgm:pt modelId="{CDABF9C3-C12C-4817-84F7-24679B8921E8}" type="pres">
      <dgm:prSet presAssocID="{5ECDC82B-1AD6-416F-8CD9-280D6FE4094E}" presName="circ2" presStyleLbl="vennNode1" presStyleIdx="1" presStyleCnt="3"/>
      <dgm:spPr/>
    </dgm:pt>
    <dgm:pt modelId="{D3DBE9C2-6260-4E9C-846C-A0657C1E8747}" type="pres">
      <dgm:prSet presAssocID="{5ECDC82B-1AD6-416F-8CD9-280D6FE4094E}" presName="circ2Tx" presStyleLbl="revTx" presStyleIdx="0" presStyleCnt="0">
        <dgm:presLayoutVars>
          <dgm:chMax val="0"/>
          <dgm:chPref val="0"/>
          <dgm:bulletEnabled val="1"/>
        </dgm:presLayoutVars>
      </dgm:prSet>
      <dgm:spPr/>
    </dgm:pt>
    <dgm:pt modelId="{C24343F0-00DA-4746-B349-BFD03C54DF5E}" type="pres">
      <dgm:prSet presAssocID="{912EF8E9-17CB-4BAC-8AD0-5A79D03E00C0}" presName="circ3" presStyleLbl="vennNode1" presStyleIdx="2" presStyleCnt="3"/>
      <dgm:spPr/>
    </dgm:pt>
    <dgm:pt modelId="{E50DB3CB-76BE-4666-B434-3519645FD8F7}" type="pres">
      <dgm:prSet presAssocID="{912EF8E9-17CB-4BAC-8AD0-5A79D03E00C0}" presName="circ3Tx" presStyleLbl="revTx" presStyleIdx="0" presStyleCnt="0">
        <dgm:presLayoutVars>
          <dgm:chMax val="0"/>
          <dgm:chPref val="0"/>
          <dgm:bulletEnabled val="1"/>
        </dgm:presLayoutVars>
      </dgm:prSet>
      <dgm:spPr/>
    </dgm:pt>
  </dgm:ptLst>
  <dgm:cxnLst>
    <dgm:cxn modelId="{D96A2F0D-2205-4191-B5B2-11960C74200D}" type="presOf" srcId="{912EF8E9-17CB-4BAC-8AD0-5A79D03E00C0}" destId="{E50DB3CB-76BE-4666-B434-3519645FD8F7}" srcOrd="1" destOrd="0" presId="urn:microsoft.com/office/officeart/2005/8/layout/venn1"/>
    <dgm:cxn modelId="{9F226D33-9927-4BBC-A16D-D01ED589A7EE}" srcId="{11855860-0188-4E3A-AA2B-C9D7F1E3BF46}" destId="{5DE47A9A-95DC-4692-A1E4-8B90EC76088F}" srcOrd="0" destOrd="0" parTransId="{E9D7911C-C0B7-40DC-A163-F7E5EEA72288}" sibTransId="{3D17ED73-7D48-45B8-B8C8-00180D74F386}"/>
    <dgm:cxn modelId="{19F3435F-E0BE-4B74-9D56-83466C356F9D}" type="presOf" srcId="{11855860-0188-4E3A-AA2B-C9D7F1E3BF46}" destId="{70458DB2-5BD6-47C2-958B-8D568DF57C6B}" srcOrd="0" destOrd="0" presId="urn:microsoft.com/office/officeart/2005/8/layout/venn1"/>
    <dgm:cxn modelId="{9FA6864D-707B-4657-9CDD-E4A07E042F1D}" type="presOf" srcId="{5ECDC82B-1AD6-416F-8CD9-280D6FE4094E}" destId="{D3DBE9C2-6260-4E9C-846C-A0657C1E8747}" srcOrd="1" destOrd="0" presId="urn:microsoft.com/office/officeart/2005/8/layout/venn1"/>
    <dgm:cxn modelId="{8ED8818C-171C-4ECC-9388-F7CA7F37C4AD}" srcId="{11855860-0188-4E3A-AA2B-C9D7F1E3BF46}" destId="{912EF8E9-17CB-4BAC-8AD0-5A79D03E00C0}" srcOrd="2" destOrd="0" parTransId="{F78B604F-A7A4-4781-B29E-CE25ADB314EC}" sibTransId="{9D847C2C-103B-421C-8B2E-E0F3D4DB20B8}"/>
    <dgm:cxn modelId="{BC659AA1-CDD9-4076-83E8-487E704A088F}" type="presOf" srcId="{5ECDC82B-1AD6-416F-8CD9-280D6FE4094E}" destId="{CDABF9C3-C12C-4817-84F7-24679B8921E8}" srcOrd="0" destOrd="0" presId="urn:microsoft.com/office/officeart/2005/8/layout/venn1"/>
    <dgm:cxn modelId="{C9F596B4-B8C2-4D9E-BEE6-9982AFFAE64E}" type="presOf" srcId="{5DE47A9A-95DC-4692-A1E4-8B90EC76088F}" destId="{DB73F41A-1B6D-49B3-AA93-8868E62B0A7D}" srcOrd="1" destOrd="0" presId="urn:microsoft.com/office/officeart/2005/8/layout/venn1"/>
    <dgm:cxn modelId="{F37E4AC1-D25B-4617-B93D-5A428AFB70AF}" srcId="{11855860-0188-4E3A-AA2B-C9D7F1E3BF46}" destId="{5ECDC82B-1AD6-416F-8CD9-280D6FE4094E}" srcOrd="1" destOrd="0" parTransId="{8BDAD131-2341-4827-A323-51092C7BEF5B}" sibTransId="{DF35D543-68F9-4BCA-9A79-257508C7ACF9}"/>
    <dgm:cxn modelId="{025E28D4-D323-4F2A-9A97-9EFA50331D7B}" type="presOf" srcId="{912EF8E9-17CB-4BAC-8AD0-5A79D03E00C0}" destId="{C24343F0-00DA-4746-B349-BFD03C54DF5E}" srcOrd="0" destOrd="0" presId="urn:microsoft.com/office/officeart/2005/8/layout/venn1"/>
    <dgm:cxn modelId="{182D57E0-B90C-4573-8488-E660AB2F6D23}" type="presOf" srcId="{5DE47A9A-95DC-4692-A1E4-8B90EC76088F}" destId="{C29B8581-3D99-493F-AE97-C002E43FB052}" srcOrd="0" destOrd="0" presId="urn:microsoft.com/office/officeart/2005/8/layout/venn1"/>
    <dgm:cxn modelId="{0B0F6C2F-F15C-4A02-952F-FE46BBFAD551}" type="presParOf" srcId="{70458DB2-5BD6-47C2-958B-8D568DF57C6B}" destId="{C29B8581-3D99-493F-AE97-C002E43FB052}" srcOrd="0" destOrd="0" presId="urn:microsoft.com/office/officeart/2005/8/layout/venn1"/>
    <dgm:cxn modelId="{2A7604B8-2135-4703-8088-A1AF4371A9E7}" type="presParOf" srcId="{70458DB2-5BD6-47C2-958B-8D568DF57C6B}" destId="{DB73F41A-1B6D-49B3-AA93-8868E62B0A7D}" srcOrd="1" destOrd="0" presId="urn:microsoft.com/office/officeart/2005/8/layout/venn1"/>
    <dgm:cxn modelId="{EE5F0814-53B6-4AF8-9E78-21BF7D605156}" type="presParOf" srcId="{70458DB2-5BD6-47C2-958B-8D568DF57C6B}" destId="{CDABF9C3-C12C-4817-84F7-24679B8921E8}" srcOrd="2" destOrd="0" presId="urn:microsoft.com/office/officeart/2005/8/layout/venn1"/>
    <dgm:cxn modelId="{62AA6CB6-B231-4ADD-A216-D3E3CDA75DAE}" type="presParOf" srcId="{70458DB2-5BD6-47C2-958B-8D568DF57C6B}" destId="{D3DBE9C2-6260-4E9C-846C-A0657C1E8747}" srcOrd="3" destOrd="0" presId="urn:microsoft.com/office/officeart/2005/8/layout/venn1"/>
    <dgm:cxn modelId="{3397FC2A-BD2C-479C-AB3C-1EDDBB9E252C}" type="presParOf" srcId="{70458DB2-5BD6-47C2-958B-8D568DF57C6B}" destId="{C24343F0-00DA-4746-B349-BFD03C54DF5E}" srcOrd="4" destOrd="0" presId="urn:microsoft.com/office/officeart/2005/8/layout/venn1"/>
    <dgm:cxn modelId="{406DCB2D-4DA1-4E90-B0B0-4F4F723B9421}" type="presParOf" srcId="{70458DB2-5BD6-47C2-958B-8D568DF57C6B}" destId="{E50DB3CB-76BE-4666-B434-3519645FD8F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B8581-3D99-493F-AE97-C002E43FB052}">
      <dsp:nvSpPr>
        <dsp:cNvPr id="0" name=""/>
        <dsp:cNvSpPr/>
      </dsp:nvSpPr>
      <dsp:spPr>
        <a:xfrm>
          <a:off x="987424" y="31353"/>
          <a:ext cx="1504950" cy="15049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Requisitos</a:t>
          </a:r>
          <a:r>
            <a:rPr lang="en-US" sz="1200" kern="1200" dirty="0"/>
            <a:t> da </a:t>
          </a:r>
          <a:r>
            <a:rPr lang="en-US" sz="1200" kern="1200" dirty="0" err="1"/>
            <a:t>peça</a:t>
          </a:r>
          <a:endParaRPr lang="en-US" sz="1200" kern="1200" dirty="0"/>
        </a:p>
      </dsp:txBody>
      <dsp:txXfrm>
        <a:off x="1188085" y="294719"/>
        <a:ext cx="1103630" cy="677227"/>
      </dsp:txXfrm>
    </dsp:sp>
    <dsp:sp modelId="{CDABF9C3-C12C-4817-84F7-24679B8921E8}">
      <dsp:nvSpPr>
        <dsp:cNvPr id="0" name=""/>
        <dsp:cNvSpPr/>
      </dsp:nvSpPr>
      <dsp:spPr>
        <a:xfrm>
          <a:off x="1530461" y="971946"/>
          <a:ext cx="1504950" cy="15049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Limitações</a:t>
          </a:r>
          <a:r>
            <a:rPr lang="en-US" sz="1200" kern="1200" dirty="0"/>
            <a:t> do </a:t>
          </a:r>
          <a:r>
            <a:rPr lang="en-US" sz="1200" kern="1200" dirty="0" err="1"/>
            <a:t>processo</a:t>
          </a:r>
          <a:endParaRPr lang="en-US" sz="1200" kern="1200" dirty="0"/>
        </a:p>
      </dsp:txBody>
      <dsp:txXfrm>
        <a:off x="1990725" y="1360725"/>
        <a:ext cx="902970" cy="827722"/>
      </dsp:txXfrm>
    </dsp:sp>
    <dsp:sp modelId="{C24343F0-00DA-4746-B349-BFD03C54DF5E}">
      <dsp:nvSpPr>
        <dsp:cNvPr id="0" name=""/>
        <dsp:cNvSpPr/>
      </dsp:nvSpPr>
      <dsp:spPr>
        <a:xfrm>
          <a:off x="444388" y="971946"/>
          <a:ext cx="1504950" cy="150495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err="1"/>
            <a:t>Capacidades</a:t>
          </a:r>
          <a:endParaRPr lang="en-US" sz="1200" kern="1200" dirty="0"/>
        </a:p>
      </dsp:txBody>
      <dsp:txXfrm>
        <a:off x="586104" y="1360725"/>
        <a:ext cx="902970" cy="82772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https://www.3dprintingmedia.network/personalized-ppe-mask/</a:t>
            </a:r>
          </a:p>
        </p:txBody>
      </p:sp>
    </p:spTree>
    <p:extLst>
      <p:ext uri="{BB962C8B-B14F-4D97-AF65-F5344CB8AC3E}">
        <p14:creationId xmlns:p14="http://schemas.microsoft.com/office/powerpoint/2010/main" val="34965335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4716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4899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2"/>
        <p:cNvGrpSpPr/>
        <p:nvPr/>
      </p:nvGrpSpPr>
      <p:grpSpPr>
        <a:xfrm>
          <a:off x="0" y="0"/>
          <a:ext cx="0" cy="0"/>
          <a:chOff x="0" y="0"/>
          <a:chExt cx="0" cy="0"/>
        </a:xfrm>
      </p:grpSpPr>
      <p:sp>
        <p:nvSpPr>
          <p:cNvPr id="3473" name="Google Shape;3473;g89f325e8c8_0_2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4" name="Google Shape;3474;g89f325e8c8_0_2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l-GR" sz="800" err="1">
                <a:solidFill>
                  <a:schemeClr val="tx1"/>
                </a:solidFill>
              </a:rPr>
              <a:t>Watterson</a:t>
            </a:r>
            <a:r>
              <a:rPr lang="el-GR" sz="800">
                <a:solidFill>
                  <a:schemeClr val="tx1"/>
                </a:solidFill>
              </a:rPr>
              <a:t>, </a:t>
            </a:r>
            <a:r>
              <a:rPr lang="el-GR" sz="800" err="1">
                <a:solidFill>
                  <a:schemeClr val="tx1"/>
                </a:solidFill>
              </a:rPr>
              <a:t>Bill</a:t>
            </a:r>
            <a:r>
              <a:rPr lang="el-GR" sz="800">
                <a:solidFill>
                  <a:schemeClr val="tx1"/>
                </a:solidFill>
              </a:rPr>
              <a:t>. </a:t>
            </a:r>
            <a:r>
              <a:rPr lang="el-GR" sz="800" err="1">
                <a:solidFill>
                  <a:schemeClr val="tx1"/>
                </a:solidFill>
              </a:rPr>
              <a:t>The</a:t>
            </a:r>
            <a:r>
              <a:rPr lang="el-GR" sz="800">
                <a:solidFill>
                  <a:schemeClr val="tx1"/>
                </a:solidFill>
              </a:rPr>
              <a:t> </a:t>
            </a:r>
            <a:r>
              <a:rPr lang="el-GR" sz="800" err="1">
                <a:solidFill>
                  <a:schemeClr val="tx1"/>
                </a:solidFill>
              </a:rPr>
              <a:t>Essential</a:t>
            </a:r>
            <a:r>
              <a:rPr lang="el-GR" sz="800">
                <a:solidFill>
                  <a:schemeClr val="tx1"/>
                </a:solidFill>
              </a:rPr>
              <a:t> </a:t>
            </a:r>
            <a:r>
              <a:rPr lang="el-GR" sz="800" b="1" err="1">
                <a:solidFill>
                  <a:schemeClr val="tx1"/>
                </a:solidFill>
              </a:rPr>
              <a:t>Calvin</a:t>
            </a:r>
            <a:r>
              <a:rPr lang="el-GR" sz="800" b="1">
                <a:solidFill>
                  <a:schemeClr val="tx1"/>
                </a:solidFill>
              </a:rPr>
              <a:t> </a:t>
            </a:r>
            <a:r>
              <a:rPr lang="el-GR" sz="800" b="1" err="1">
                <a:solidFill>
                  <a:schemeClr val="tx1"/>
                </a:solidFill>
              </a:rPr>
              <a:t>and</a:t>
            </a:r>
            <a:r>
              <a:rPr lang="el-GR" sz="800" b="1">
                <a:solidFill>
                  <a:schemeClr val="tx1"/>
                </a:solidFill>
              </a:rPr>
              <a:t> </a:t>
            </a:r>
            <a:r>
              <a:rPr lang="el-GR" sz="800" b="1" err="1">
                <a:solidFill>
                  <a:schemeClr val="tx1"/>
                </a:solidFill>
              </a:rPr>
              <a:t>Hobbes</a:t>
            </a:r>
            <a:r>
              <a:rPr lang="el-GR" sz="800">
                <a:solidFill>
                  <a:schemeClr val="tx1"/>
                </a:solidFill>
              </a:rPr>
              <a:t>: A </a:t>
            </a:r>
            <a:r>
              <a:rPr lang="el-GR" sz="800" b="1" err="1">
                <a:solidFill>
                  <a:schemeClr val="tx1"/>
                </a:solidFill>
              </a:rPr>
              <a:t>Calvin</a:t>
            </a:r>
            <a:r>
              <a:rPr lang="el-GR" sz="800" b="1">
                <a:solidFill>
                  <a:schemeClr val="tx1"/>
                </a:solidFill>
              </a:rPr>
              <a:t> </a:t>
            </a:r>
            <a:r>
              <a:rPr lang="el-GR" sz="800" b="1" err="1">
                <a:solidFill>
                  <a:schemeClr val="tx1"/>
                </a:solidFill>
              </a:rPr>
              <a:t>and</a:t>
            </a:r>
            <a:r>
              <a:rPr lang="el-GR" sz="800" b="1">
                <a:solidFill>
                  <a:schemeClr val="tx1"/>
                </a:solidFill>
              </a:rPr>
              <a:t> </a:t>
            </a:r>
            <a:r>
              <a:rPr lang="el-GR" sz="800" b="1" err="1">
                <a:solidFill>
                  <a:schemeClr val="tx1"/>
                </a:solidFill>
              </a:rPr>
              <a:t>Hobbes</a:t>
            </a:r>
            <a:r>
              <a:rPr lang="el-GR" sz="800">
                <a:solidFill>
                  <a:schemeClr val="tx1"/>
                </a:solidFill>
              </a:rPr>
              <a:t> </a:t>
            </a:r>
            <a:r>
              <a:rPr lang="el-GR" sz="800" err="1">
                <a:solidFill>
                  <a:schemeClr val="tx1"/>
                </a:solidFill>
              </a:rPr>
              <a:t>Treasury</a:t>
            </a:r>
            <a:r>
              <a:rPr lang="el-GR" sz="800">
                <a:solidFill>
                  <a:schemeClr val="tx1"/>
                </a:solidFill>
              </a:rPr>
              <a:t>. , 1988.</a:t>
            </a:r>
            <a:r>
              <a:rPr lang="en-US" sz="800">
                <a:solidFill>
                  <a:schemeClr val="tx1"/>
                </a:solidFill>
              </a:rPr>
              <a:t> </a:t>
            </a:r>
            <a:r>
              <a:rPr lang="el-GR" sz="800">
                <a:solidFill>
                  <a:schemeClr val="tx1"/>
                </a:solidFill>
              </a:rPr>
              <a:t>MLA (7th </a:t>
            </a:r>
            <a:r>
              <a:rPr lang="el-GR" sz="800" err="1">
                <a:solidFill>
                  <a:schemeClr val="tx1"/>
                </a:solidFill>
              </a:rPr>
              <a:t>ed</a:t>
            </a:r>
            <a:r>
              <a:rPr lang="el-GR" sz="800">
                <a:solidFill>
                  <a:schemeClr val="tx1"/>
                </a:solidFill>
              </a:rPr>
              <a:t>.)</a:t>
            </a:r>
          </a:p>
          <a:p>
            <a:endParaRPr lang="el-GR" sz="800">
              <a:solidFill>
                <a:schemeClr val="tx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12052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2"/>
        <p:cNvGrpSpPr/>
        <p:nvPr/>
      </p:nvGrpSpPr>
      <p:grpSpPr>
        <a:xfrm>
          <a:off x="0" y="0"/>
          <a:ext cx="0" cy="0"/>
          <a:chOff x="0" y="0"/>
          <a:chExt cx="0" cy="0"/>
        </a:xfrm>
      </p:grpSpPr>
      <p:sp>
        <p:nvSpPr>
          <p:cNvPr id="3473" name="Google Shape;3473;g89f325e8c8_0_2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4" name="Google Shape;3474;g89f325e8c8_0_2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5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https://www.wohlersassociates.com/2015report.htm</a:t>
            </a:r>
          </a:p>
        </p:txBody>
      </p:sp>
    </p:spTree>
    <p:extLst>
      <p:ext uri="{BB962C8B-B14F-4D97-AF65-F5344CB8AC3E}">
        <p14:creationId xmlns:p14="http://schemas.microsoft.com/office/powerpoint/2010/main" val="260382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a:t>https://www.myminifactory.com/object/3d-print-faceted-chess-set-66362</a:t>
            </a:r>
          </a:p>
          <a:p>
            <a:r>
              <a:rPr lang="en-US" sz="1100"/>
              <a:t>https://cults3d.com/en/3d-model/game/zeycus-abstract-chess-set</a:t>
            </a:r>
          </a:p>
          <a:p>
            <a:r>
              <a:rPr lang="en-US" sz="800"/>
              <a:t> </a:t>
            </a:r>
          </a:p>
          <a:p>
            <a:endParaRPr lang="en-US"/>
          </a:p>
        </p:txBody>
      </p:sp>
    </p:spTree>
    <p:extLst>
      <p:ext uri="{BB962C8B-B14F-4D97-AF65-F5344CB8AC3E}">
        <p14:creationId xmlns:p14="http://schemas.microsoft.com/office/powerpoint/2010/main" val="1589972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https://www.thingiverse.com/thing:53604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https://www.thingiverse.com/make:725644</a:t>
            </a:r>
          </a:p>
          <a:p>
            <a:endParaRPr lang="en-US"/>
          </a:p>
        </p:txBody>
      </p:sp>
    </p:spTree>
    <p:extLst>
      <p:ext uri="{BB962C8B-B14F-4D97-AF65-F5344CB8AC3E}">
        <p14:creationId xmlns:p14="http://schemas.microsoft.com/office/powerpoint/2010/main" val="637993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https://gen3d.com/learning/</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ttps://www.mentalfloss.com/article/92127</a:t>
            </a:r>
          </a:p>
          <a:p>
            <a:pPr marL="158750" indent="0">
              <a:buNone/>
            </a:pPr>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https://gen3d.com/learning/</a:t>
            </a:r>
          </a:p>
        </p:txBody>
      </p:sp>
    </p:spTree>
    <p:extLst>
      <p:ext uri="{BB962C8B-B14F-4D97-AF65-F5344CB8AC3E}">
        <p14:creationId xmlns:p14="http://schemas.microsoft.com/office/powerpoint/2010/main" val="3585289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https://gen3d.com/learning/</a:t>
            </a:r>
            <a:endParaRPr/>
          </a:p>
        </p:txBody>
      </p:sp>
    </p:spTree>
    <p:extLst>
      <p:ext uri="{BB962C8B-B14F-4D97-AF65-F5344CB8AC3E}">
        <p14:creationId xmlns:p14="http://schemas.microsoft.com/office/powerpoint/2010/main" val="216566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https://www.dreamstime.com/hand-orthopedic-plaster-cast-hospital-b-fractured-man-s-black-tshirt-background-image123288763</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https://activarmor.com/</a:t>
            </a:r>
          </a:p>
          <a:p>
            <a:endParaRPr lang="en-US"/>
          </a:p>
          <a:p>
            <a:endParaRPr lang="en-US"/>
          </a:p>
        </p:txBody>
      </p:sp>
    </p:spTree>
    <p:extLst>
      <p:ext uri="{BB962C8B-B14F-4D97-AF65-F5344CB8AC3E}">
        <p14:creationId xmlns:p14="http://schemas.microsoft.com/office/powerpoint/2010/main" val="4029455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26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37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https://ultimaker.com/learn/what-software-to-use-for-3d-printing</a:t>
            </a:r>
          </a:p>
          <a:p>
            <a:pPr marL="0" lvl="0" indent="0" algn="l" rtl="0">
              <a:spcBef>
                <a:spcPts val="0"/>
              </a:spcBef>
              <a:spcAft>
                <a:spcPts val="0"/>
              </a:spcAft>
              <a:buNone/>
            </a:pPr>
            <a:r>
              <a:rPr lang="en-US"/>
              <a:t>https://support.ultimaker.com/hc/en-us/articles/360012562300-What-are-the-3D-model-design-guidelines-for-printed-parts-</a:t>
            </a:r>
            <a:endParaRPr/>
          </a:p>
        </p:txBody>
      </p:sp>
    </p:spTree>
    <p:extLst>
      <p:ext uri="{BB962C8B-B14F-4D97-AF65-F5344CB8AC3E}">
        <p14:creationId xmlns:p14="http://schemas.microsoft.com/office/powerpoint/2010/main" val="2802416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Adapted from</a:t>
            </a:r>
            <a:r>
              <a:rPr lang="el-GR" sz="1100"/>
              <a:t>:</a:t>
            </a:r>
            <a:r>
              <a:rPr lang="en-US" sz="1100"/>
              <a:t> Sturm et al (2017) Cyber-physical vulnerabilities in additive manufacturing systems: A case study attack on the .STL file with human subjects, Journal of Manufacturing Systems, Volume 44, Part 1, https://doi.org/10.1016/j.jmsy.2017.05.007.</a:t>
            </a:r>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Source:  </a:t>
            </a:r>
            <a:r>
              <a:rPr lang="en-US" sz="800" err="1"/>
              <a:t>wildrosebuilds</a:t>
            </a:r>
            <a:r>
              <a:rPr lang="en-US" sz="800"/>
              <a:t> on youtube.com</a:t>
            </a:r>
            <a:r>
              <a:rPr lang="en-US" sz="1100"/>
              <a:t>/</a:t>
            </a:r>
            <a:r>
              <a:rPr lang="en-US" sz="800" err="1"/>
              <a:t>wildrosebuilds</a:t>
            </a:r>
            <a:r>
              <a:rPr lang="en-US" sz="800"/>
              <a:t> </a:t>
            </a:r>
          </a:p>
        </p:txBody>
      </p:sp>
    </p:spTree>
    <p:extLst>
      <p:ext uri="{BB962C8B-B14F-4D97-AF65-F5344CB8AC3E}">
        <p14:creationId xmlns:p14="http://schemas.microsoft.com/office/powerpoint/2010/main" val="2802416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Source:  </a:t>
            </a:r>
            <a:r>
              <a:rPr lang="en-US" sz="800" err="1"/>
              <a:t>wildrosebuilds</a:t>
            </a:r>
            <a:r>
              <a:rPr lang="en-US" sz="800"/>
              <a:t> on youtube.com</a:t>
            </a:r>
            <a:r>
              <a:rPr lang="en-US" sz="1100"/>
              <a:t>/</a:t>
            </a:r>
            <a:r>
              <a:rPr lang="en-US" sz="800" err="1"/>
              <a:t>wildrosebuilds</a:t>
            </a:r>
            <a:r>
              <a:rPr lang="en-US" sz="800"/>
              <a:t> </a:t>
            </a:r>
          </a:p>
        </p:txBody>
      </p:sp>
    </p:spTree>
    <p:extLst>
      <p:ext uri="{BB962C8B-B14F-4D97-AF65-F5344CB8AC3E}">
        <p14:creationId xmlns:p14="http://schemas.microsoft.com/office/powerpoint/2010/main" val="1444001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a:t>youtube.com</a:t>
            </a:r>
            <a:r>
              <a:rPr lang="en-US" sz="1800"/>
              <a:t>/</a:t>
            </a:r>
            <a:r>
              <a:rPr lang="en-US" sz="1100" err="1"/>
              <a:t>wildrosebuilds</a:t>
            </a:r>
            <a:r>
              <a:rPr lang="en-US" sz="1100"/>
              <a:t> </a:t>
            </a:r>
            <a:endParaRPr lang="en-US"/>
          </a:p>
        </p:txBody>
      </p:sp>
    </p:spTree>
    <p:extLst>
      <p:ext uri="{BB962C8B-B14F-4D97-AF65-F5344CB8AC3E}">
        <p14:creationId xmlns:p14="http://schemas.microsoft.com/office/powerpoint/2010/main" val="2059070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http://archive.fabacademy.org/2016/fablabsingapore/students/98/exercise05.html</a:t>
            </a:r>
          </a:p>
        </p:txBody>
      </p:sp>
    </p:spTree>
    <p:extLst>
      <p:ext uri="{BB962C8B-B14F-4D97-AF65-F5344CB8AC3E}">
        <p14:creationId xmlns:p14="http://schemas.microsoft.com/office/powerpoint/2010/main" val="836763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https://www.youtube.com/watch?v=snbaSvYIkdw</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www.prusaprinters.org</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https://all3dp.com/2/cura-enchimento-patterns-all-you-need-to-know/</a:t>
            </a:r>
          </a:p>
        </p:txBody>
      </p:sp>
    </p:spTree>
    <p:extLst>
      <p:ext uri="{BB962C8B-B14F-4D97-AF65-F5344CB8AC3E}">
        <p14:creationId xmlns:p14="http://schemas.microsoft.com/office/powerpoint/2010/main" val="358528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dirty="0"/>
              <a:t>https://www.3d-pros.com/choosing-enchimento-for-3d-printed-parts</a:t>
            </a:r>
          </a:p>
          <a:p>
            <a:endParaRPr lang="en-US" dirty="0"/>
          </a:p>
        </p:txBody>
      </p:sp>
    </p:spTree>
    <p:extLst>
      <p:ext uri="{BB962C8B-B14F-4D97-AF65-F5344CB8AC3E}">
        <p14:creationId xmlns:p14="http://schemas.microsoft.com/office/powerpoint/2010/main" val="73221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https://wikifactory.com/+wikifactory/stories/ultimate-guide-how-to-design-for-3d-printing</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latin typeface="Muli" pitchFamily="2" charset="0"/>
              </a:rPr>
              <a:t>https://msd-makerspaces.gitbook.io/next-lab/3d-printing/ultimate-guide/design-guidelines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https://msd-makerspaces.gitbook.io/next-lab/3d-printing/troubleshooting,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https://www.hubs.com/</a:t>
            </a:r>
          </a:p>
          <a:p>
            <a:endParaRPr lang="en-US"/>
          </a:p>
        </p:txBody>
      </p:sp>
    </p:spTree>
    <p:extLst>
      <p:ext uri="{BB962C8B-B14F-4D97-AF65-F5344CB8AC3E}">
        <p14:creationId xmlns:p14="http://schemas.microsoft.com/office/powerpoint/2010/main" val="2000124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800">
                <a:solidFill>
                  <a:schemeClr val="tx1"/>
                </a:solidFill>
                <a:latin typeface="Muli" pitchFamily="2" charset="0"/>
                <a:ea typeface="Calibri"/>
                <a:cs typeface="Calibri"/>
                <a:sym typeface="Calibri"/>
              </a:rPr>
              <a:t>https://blogs.library.unt.edu/spark/2021/03/03/support-on-3d-prints, </a:t>
            </a:r>
          </a:p>
          <a:p>
            <a:r>
              <a:rPr lang="en-US" sz="800">
                <a:solidFill>
                  <a:schemeClr val="tx1"/>
                </a:solidFill>
                <a:latin typeface="Muli" pitchFamily="2" charset="0"/>
              </a:rPr>
              <a:t>https://www.hubs.com/knowledge-base/how-design-parts-fdm-3d-printing/</a:t>
            </a:r>
            <a:endParaRPr lang="en-US" sz="800">
              <a:solidFill>
                <a:schemeClr val="tx1"/>
              </a:solidFill>
              <a:latin typeface="Muli" pitchFamily="2" charset="0"/>
              <a:ea typeface="Calibri"/>
              <a:cs typeface="Calibri"/>
              <a:sym typeface="Calibri"/>
            </a:endParaRPr>
          </a:p>
          <a:p>
            <a:pPr algn="ctr"/>
            <a:endParaRPr lang="en-US" sz="800">
              <a:solidFill>
                <a:schemeClr val="tx1"/>
              </a:solidFill>
              <a:latin typeface="Muli" pitchFamily="2" charset="0"/>
              <a:ea typeface="Calibri"/>
              <a:cs typeface="Calibri"/>
              <a:sym typeface="Calibri"/>
            </a:endParaRPr>
          </a:p>
          <a:p>
            <a:endParaRPr lang="en-US" sz="800">
              <a:solidFill>
                <a:schemeClr val="tx1"/>
              </a:solidFill>
              <a:latin typeface="Muli" pitchFamily="2" charset="0"/>
            </a:endParaRPr>
          </a:p>
          <a:p>
            <a:endParaRPr lang="en-US">
              <a:solidFill>
                <a:schemeClr val="tx1"/>
              </a:solidFill>
            </a:endParaRPr>
          </a:p>
        </p:txBody>
      </p:sp>
    </p:spTree>
    <p:extLst>
      <p:ext uri="{BB962C8B-B14F-4D97-AF65-F5344CB8AC3E}">
        <p14:creationId xmlns:p14="http://schemas.microsoft.com/office/powerpoint/2010/main" val="1800230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http://talesofa3dprinter.blogspot.com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https://all3dp.com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https://www.matterhackers.com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a:latin typeface="Muli" pitchFamily="2"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https://blogs.solidworks.com</a:t>
            </a:r>
            <a:endParaRPr lang="en-US" sz="800"/>
          </a:p>
          <a:p>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www.hubs.com</a:t>
            </a:r>
            <a:endParaRPr lang="en-US" sz="800"/>
          </a:p>
          <a:p>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latin typeface="Muli"/>
              </a:rPr>
              <a:t>https://www.shutterstock.com/el/image-illustration/printing-letter-h-under-3d-printer-1709719078</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https://msd-makerspaces.gitbook.io/next-lab/3d-printing/ultimate-guide/design-guidelines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https://wikifactory.com/+wikifactory/stories/ultimate-guide-how-to-design-for-3d-printing</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Muli" pitchFamily="2" charset="0"/>
              </a:rPr>
              <a:t>https://www.hubs.com/knowledge-base/how-design-parts-fdm-3d-printing/</a:t>
            </a:r>
            <a:endParaRPr lang="en-US" sz="1100"/>
          </a:p>
          <a:p>
            <a:endParaRPr lang="en-US"/>
          </a:p>
        </p:txBody>
      </p:sp>
    </p:spTree>
    <p:extLst>
      <p:ext uri="{BB962C8B-B14F-4D97-AF65-F5344CB8AC3E}">
        <p14:creationId xmlns:p14="http://schemas.microsoft.com/office/powerpoint/2010/main" val="175993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4760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https://www.hubs.com/knowledge-base/how-does-part-orientation-affect-3d-print/</a:t>
            </a:r>
          </a:p>
          <a:p>
            <a:endParaRPr lang="en-US"/>
          </a:p>
        </p:txBody>
      </p:sp>
    </p:spTree>
    <p:extLst>
      <p:ext uri="{BB962C8B-B14F-4D97-AF65-F5344CB8AC3E}">
        <p14:creationId xmlns:p14="http://schemas.microsoft.com/office/powerpoint/2010/main" val="3729558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www.all3dp.com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www.all3DP.com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www.all3dp.com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a:solidFill>
                  <a:srgbClr val="000000"/>
                </a:solidFill>
                <a:effectLst/>
                <a:latin typeface="Arial"/>
                <a:ea typeface="Arial"/>
                <a:cs typeface="Arial"/>
                <a:sym typeface="Arial"/>
              </a:rPr>
              <a:t>https://ultimaker.com/learn/design-for-fff-3d-printing</a:t>
            </a:r>
            <a:endParaRPr lang="en-US"/>
          </a:p>
        </p:txBody>
      </p:sp>
    </p:spTree>
    <p:extLst>
      <p:ext uri="{BB962C8B-B14F-4D97-AF65-F5344CB8AC3E}">
        <p14:creationId xmlns:p14="http://schemas.microsoft.com/office/powerpoint/2010/main" val="10228878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dirty="0"/>
              <a:t>https://3dprinting.com/tips-tricks/how-to-prevent-</a:t>
            </a:r>
            <a:r>
              <a:rPr lang="en-US" sz="800" dirty="0" err="1"/>
              <a:t>deformação</a:t>
            </a:r>
            <a:r>
              <a:rPr lang="en-US" sz="800" dirty="0"/>
              <a:t>/</a:t>
            </a:r>
          </a:p>
        </p:txBody>
      </p:sp>
    </p:spTree>
    <p:extLst>
      <p:ext uri="{BB962C8B-B14F-4D97-AF65-F5344CB8AC3E}">
        <p14:creationId xmlns:p14="http://schemas.microsoft.com/office/powerpoint/2010/main" val="2802416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https://all3dp.com/2/3d-print-deformação-what-it-is-how-to-fix-it/</a:t>
            </a:r>
            <a:endParaRPr dirty="0"/>
          </a:p>
        </p:txBody>
      </p:sp>
    </p:spTree>
    <p:extLst>
      <p:ext uri="{BB962C8B-B14F-4D97-AF65-F5344CB8AC3E}">
        <p14:creationId xmlns:p14="http://schemas.microsoft.com/office/powerpoint/2010/main" val="2802416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Source: https://www.youtube.com/watch?v=HNAtHl6kB7Y</a:t>
            </a:r>
          </a:p>
          <a:p>
            <a:pPr marL="0" lvl="0" indent="0" algn="l" rtl="0">
              <a:spcBef>
                <a:spcPts val="0"/>
              </a:spcBef>
              <a:spcAft>
                <a:spcPts val="0"/>
              </a:spcAft>
              <a:buNone/>
            </a:pPr>
            <a:endParaRPr/>
          </a:p>
        </p:txBody>
      </p:sp>
    </p:spTree>
    <p:extLst>
      <p:ext uri="{BB962C8B-B14F-4D97-AF65-F5344CB8AC3E}">
        <p14:creationId xmlns:p14="http://schemas.microsoft.com/office/powerpoint/2010/main" val="40085104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072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err="1">
                <a:solidFill>
                  <a:schemeClr val="tx1"/>
                </a:solidFill>
                <a:latin typeface="Muli" pitchFamily="2" charset="0"/>
                <a:cs typeface="Calibri" panose="020F0502020204030204" pitchFamily="34" charset="0"/>
              </a:rPr>
              <a:t>Bikas</a:t>
            </a:r>
            <a:r>
              <a:rPr lang="en-US" sz="800">
                <a:solidFill>
                  <a:schemeClr val="tx1"/>
                </a:solidFill>
                <a:latin typeface="Muli" pitchFamily="2" charset="0"/>
                <a:cs typeface="Calibri" panose="020F0502020204030204" pitchFamily="34" charset="0"/>
              </a:rPr>
              <a:t> et. all, A design Framework for AM, 2019</a:t>
            </a:r>
            <a:endParaRPr lang="en-US" sz="800" b="1">
              <a:solidFill>
                <a:schemeClr val="tx1"/>
              </a:solidFill>
              <a:latin typeface="Muli" pitchFamily="2" charset="0"/>
              <a:cs typeface="Calibri" panose="020F0502020204030204"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https://interestingengineering.com/17-cool-and-useful-things-to-3d-print-around-your-home</a:t>
            </a:r>
          </a:p>
          <a:p>
            <a:endParaRPr lang="en-US"/>
          </a:p>
        </p:txBody>
      </p:sp>
    </p:spTree>
    <p:extLst>
      <p:ext uri="{BB962C8B-B14F-4D97-AF65-F5344CB8AC3E}">
        <p14:creationId xmlns:p14="http://schemas.microsoft.com/office/powerpoint/2010/main" val="37433312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Source: https://support.xometry.com/hc/en-us/articles/217723698-What-is-the-smallest-feature-that-you-can-print-</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https://wikifactory.com/+wikifactory/stories/ultimate-guide-how-to-design-for-3d-printing</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https://wikifactory.com/+wikifactory/stories/ultimate-guide-how-to-design-for-3d-printing</a:t>
            </a:r>
          </a:p>
          <a:p>
            <a:endParaRPr lang="en-US"/>
          </a:p>
          <a:p>
            <a:endParaRPr lang="en-US"/>
          </a:p>
        </p:txBody>
      </p:sp>
    </p:spTree>
    <p:extLst>
      <p:ext uri="{BB962C8B-B14F-4D97-AF65-F5344CB8AC3E}">
        <p14:creationId xmlns:p14="http://schemas.microsoft.com/office/powerpoint/2010/main" val="2870603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https://www.rapiddirect.com/blog/snap-fit-design/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http://www.thingiverse.com/thing:59332</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800"/>
          </a:p>
          <a:p>
            <a:pPr marL="0" lvl="0" indent="0" algn="l" rtl="0">
              <a:spcBef>
                <a:spcPts val="0"/>
              </a:spcBef>
              <a:spcAft>
                <a:spcPts val="0"/>
              </a:spcAft>
              <a:buNone/>
            </a:pPr>
            <a:endParaRPr/>
          </a:p>
        </p:txBody>
      </p:sp>
    </p:spTree>
    <p:extLst>
      <p:ext uri="{BB962C8B-B14F-4D97-AF65-F5344CB8AC3E}">
        <p14:creationId xmlns:p14="http://schemas.microsoft.com/office/powerpoint/2010/main" val="3180213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2136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Source: </a:t>
            </a:r>
            <a:r>
              <a:rPr lang="el-GR" sz="800"/>
              <a:t>https://ultimaker.com/materials/pva</a:t>
            </a:r>
            <a:endParaRPr lang="en-US" sz="80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latin typeface="Muli" pitchFamily="2" charset="0"/>
              </a:rPr>
              <a:t>all3dp.com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80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l-GR" sz="800"/>
          </a:p>
          <a:p>
            <a:endParaRPr lang="en-US"/>
          </a:p>
        </p:txBody>
      </p:sp>
    </p:spTree>
    <p:extLst>
      <p:ext uri="{BB962C8B-B14F-4D97-AF65-F5344CB8AC3E}">
        <p14:creationId xmlns:p14="http://schemas.microsoft.com/office/powerpoint/2010/main" val="1022545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https://www.hydraresearch3d.com/design-rules</a:t>
            </a:r>
          </a:p>
          <a:p>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www.hubs.com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https://cults3d.com/en/3d-model/art/cute-flexi-print-in-place-spider</a:t>
            </a:r>
          </a:p>
          <a:p>
            <a:r>
              <a:rPr lang="en-US"/>
              <a:t>https://tutorial45.com/3d-printed-robot-toys-you-can-print-today/</a:t>
            </a:r>
          </a:p>
        </p:txBody>
      </p:sp>
    </p:spTree>
    <p:extLst>
      <p:ext uri="{BB962C8B-B14F-4D97-AF65-F5344CB8AC3E}">
        <p14:creationId xmlns:p14="http://schemas.microsoft.com/office/powerpoint/2010/main" val="13405448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Source: www.hubs.com</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81697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a:r>
              <a:rPr lang="en-US" sz="800"/>
              <a:t>www.hubs.com</a:t>
            </a:r>
          </a:p>
          <a:p>
            <a:pPr algn="r"/>
            <a:r>
              <a:rPr lang="en-US" sz="800"/>
              <a:t>www.Gen3D.com</a:t>
            </a:r>
          </a:p>
          <a:p>
            <a:endParaRPr lang="en-US"/>
          </a:p>
        </p:txBody>
      </p:sp>
    </p:spTree>
    <p:extLst>
      <p:ext uri="{BB962C8B-B14F-4D97-AF65-F5344CB8AC3E}">
        <p14:creationId xmlns:p14="http://schemas.microsoft.com/office/powerpoint/2010/main" val="36609091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800"/>
              <a:t>https://www.fictiv.com/articles/too-tight-or-perfect-fit-when-to-use-press-fits-in-your-assemblies, </a:t>
            </a:r>
          </a:p>
          <a:p>
            <a:r>
              <a:rPr lang="en-US" sz="800"/>
              <a:t>www.hubs.com</a:t>
            </a:r>
          </a:p>
          <a:p>
            <a:endParaRPr lang="en-US" sz="800"/>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www.hubs3d.com</a:t>
            </a:r>
          </a:p>
          <a:p>
            <a:endParaRPr lang="en-US"/>
          </a:p>
        </p:txBody>
      </p:sp>
    </p:spTree>
    <p:extLst>
      <p:ext uri="{BB962C8B-B14F-4D97-AF65-F5344CB8AC3E}">
        <p14:creationId xmlns:p14="http://schemas.microsoft.com/office/powerpoint/2010/main" val="19340266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https://wikifactory.com/+wikifactory/stories/ultimate-guide-how-to-design-for-3d-printing</a:t>
            </a:r>
          </a:p>
          <a:p>
            <a:endParaRPr lang="en-US"/>
          </a:p>
        </p:txBody>
      </p:sp>
    </p:spTree>
    <p:extLst>
      <p:ext uri="{BB962C8B-B14F-4D97-AF65-F5344CB8AC3E}">
        <p14:creationId xmlns:p14="http://schemas.microsoft.com/office/powerpoint/2010/main" val="9671270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52898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2136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i="1"/>
              <a:t>The Zombie Apocalypse Guide to 3D Printing</a:t>
            </a:r>
            <a:endParaRPr lang="en-US" sz="800"/>
          </a:p>
          <a:p>
            <a:endParaRPr lang="en-US"/>
          </a:p>
        </p:txBody>
      </p:sp>
    </p:spTree>
    <p:extLst>
      <p:ext uri="{BB962C8B-B14F-4D97-AF65-F5344CB8AC3E}">
        <p14:creationId xmlns:p14="http://schemas.microsoft.com/office/powerpoint/2010/main" val="33598565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https://all3dp.com/2/best-3d-printer-test-print-3d-models/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https://www.oddguitars.com/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https://3dprintingindustry.com/news/10-3d-printed-drones-84247/</a:t>
            </a:r>
          </a:p>
          <a:p>
            <a:endParaRPr lang="en-US"/>
          </a:p>
        </p:txBody>
      </p:sp>
    </p:spTree>
    <p:extLst>
      <p:ext uri="{BB962C8B-B14F-4D97-AF65-F5344CB8AC3E}">
        <p14:creationId xmlns:p14="http://schemas.microsoft.com/office/powerpoint/2010/main" val="37325703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latin typeface="Muli" pitchFamily="2" charset="0"/>
                <a:ea typeface="Calibri"/>
                <a:cs typeface="Calibri"/>
                <a:sym typeface="Calibri"/>
              </a:rPr>
              <a:t>https://www.3dbenchy.com/</a:t>
            </a:r>
            <a:endParaRPr lang="en-US" sz="800">
              <a:latin typeface="Muli" pitchFamily="2"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7266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https://apiumtec.com/en/3-additive-manufacturing-applications-to-benefit-from-high-performance-polymers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https://satori-tech.io/blog/how-to-use-a-desktop-3d-printer-to-redesign-everyday-items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https://ntopology.com/blog/2019/04/25/topology-optimization-in-a-world-of-fields-and-implicit-geometry/</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https://www.twi-global.com/technical-knowledge/faqs/finite-element-analysis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https://interestingengineering.com/what-is-finite-element-analysis-and-how-does-it-work</a:t>
            </a:r>
            <a:endParaRPr/>
          </a:p>
        </p:txBody>
      </p:sp>
    </p:spTree>
    <p:extLst>
      <p:ext uri="{BB962C8B-B14F-4D97-AF65-F5344CB8AC3E}">
        <p14:creationId xmlns:p14="http://schemas.microsoft.com/office/powerpoint/2010/main" val="28024164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Adapted from: </a:t>
            </a:r>
            <a:r>
              <a:rPr lang="en-US" sz="1100" err="1"/>
              <a:t>Gebisa</a:t>
            </a:r>
            <a:r>
              <a:rPr lang="en-US" sz="1100"/>
              <a:t> et. al. (2017), A case study on topology optimized design for additive </a:t>
            </a:r>
            <a:br>
              <a:rPr lang="en-US" sz="1100"/>
            </a:br>
            <a:r>
              <a:rPr lang="en-US" sz="1100"/>
              <a:t>manufacturing, Proc. of </a:t>
            </a:r>
            <a:r>
              <a:rPr lang="en-US" sz="1100" err="1"/>
              <a:t>COTech</a:t>
            </a:r>
            <a:r>
              <a:rPr lang="en-US" sz="1100"/>
              <a:t> Conf. Stavanger, IOP Conf. Series: Mater. Sci. Eng. 276</a:t>
            </a:r>
          </a:p>
          <a:p>
            <a:endParaRPr lang="en-US"/>
          </a:p>
        </p:txBody>
      </p:sp>
    </p:spTree>
    <p:extLst>
      <p:ext uri="{BB962C8B-B14F-4D97-AF65-F5344CB8AC3E}">
        <p14:creationId xmlns:p14="http://schemas.microsoft.com/office/powerpoint/2010/main" val="5949280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Adapted from: </a:t>
            </a:r>
            <a:r>
              <a:rPr lang="en-US" sz="800" err="1"/>
              <a:t>Gebisa</a:t>
            </a:r>
            <a:r>
              <a:rPr lang="en-US" sz="800"/>
              <a:t> et. al. (2017), A case study on topology optimized design for additive </a:t>
            </a:r>
            <a:br>
              <a:rPr lang="en-US" sz="800"/>
            </a:br>
            <a:r>
              <a:rPr lang="en-US" sz="800"/>
              <a:t>manufacturing, Proc. of </a:t>
            </a:r>
            <a:r>
              <a:rPr lang="en-US" sz="800" err="1"/>
              <a:t>COTech</a:t>
            </a:r>
            <a:r>
              <a:rPr lang="en-US" sz="800"/>
              <a:t> Conf. Stavanger, IOP Conf. Series: Mater. Sci. Eng. 276</a:t>
            </a:r>
          </a:p>
          <a:p>
            <a:endParaRPr lang="en-US"/>
          </a:p>
        </p:txBody>
      </p:sp>
    </p:spTree>
    <p:extLst>
      <p:ext uri="{BB962C8B-B14F-4D97-AF65-F5344CB8AC3E}">
        <p14:creationId xmlns:p14="http://schemas.microsoft.com/office/powerpoint/2010/main" val="34334674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Muli" pitchFamily="2" charset="0"/>
              </a:rPr>
              <a:t>https://3drific.com/how-to-remove-supports-from-3d-printed-pla-the-easy-way/</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https://all3dp.com/1/3d-printing-support-structures/</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A Practical Guide to Design for Additive Manufacturing (2019), Springer</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https://www.instructables.com/3D-printed-lamps-by-Samuel-Bernier-Project-RE/</a:t>
            </a:r>
          </a:p>
          <a:p>
            <a:r>
              <a:rPr lang="en-US"/>
              <a:t>https://all3dp.com/2/3d-printed-phone-cases-sources/</a:t>
            </a:r>
          </a:p>
          <a:p>
            <a:r>
              <a:rPr lang="en-US"/>
              <a:t>https://all3dp.com/2/the-most-common-3d-printed-prosthetics/</a:t>
            </a:r>
          </a:p>
        </p:txBody>
      </p:sp>
    </p:spTree>
    <p:extLst>
      <p:ext uri="{BB962C8B-B14F-4D97-AF65-F5344CB8AC3E}">
        <p14:creationId xmlns:p14="http://schemas.microsoft.com/office/powerpoint/2010/main" val="20472307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Gen3D.com</a:t>
            </a: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Gen3D.com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Hubs3D.com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800"/>
          </a:p>
          <a:p>
            <a:endParaRPr lang="en-US"/>
          </a:p>
        </p:txBody>
      </p:sp>
    </p:spTree>
    <p:extLst>
      <p:ext uri="{BB962C8B-B14F-4D97-AF65-F5344CB8AC3E}">
        <p14:creationId xmlns:p14="http://schemas.microsoft.com/office/powerpoint/2010/main" val="17435476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Ultimaker.com</a:t>
            </a:r>
          </a:p>
          <a:p>
            <a:endParaRPr lang="en-US"/>
          </a:p>
        </p:txBody>
      </p:sp>
    </p:spTree>
    <p:extLst>
      <p:ext uri="{BB962C8B-B14F-4D97-AF65-F5344CB8AC3E}">
        <p14:creationId xmlns:p14="http://schemas.microsoft.com/office/powerpoint/2010/main" val="35381258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latin typeface="Muli" pitchFamily="2" charset="0"/>
                <a:ea typeface="Calibri"/>
                <a:cs typeface="Calibri"/>
                <a:sym typeface="Calibri"/>
              </a:rPr>
              <a:t>https://gr.pinterest.com/pin/102175485286018205/</a:t>
            </a:r>
            <a:endParaRPr lang="en-US" sz="800">
              <a:latin typeface="Muli" pitchFamily="2" charset="0"/>
            </a:endParaRPr>
          </a:p>
          <a:p>
            <a:endParaRPr lang="en-US"/>
          </a:p>
        </p:txBody>
      </p:sp>
    </p:spTree>
    <p:extLst>
      <p:ext uri="{BB962C8B-B14F-4D97-AF65-F5344CB8AC3E}">
        <p14:creationId xmlns:p14="http://schemas.microsoft.com/office/powerpoint/2010/main" val="21000699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latin typeface="Muli" pitchFamily="2" charset="0"/>
                <a:ea typeface="Calibri"/>
                <a:cs typeface="Calibri"/>
                <a:sym typeface="Calibri"/>
              </a:rPr>
              <a:t>3DHubs.com</a:t>
            </a:r>
            <a:endParaRPr lang="en-US" sz="800">
              <a:latin typeface="Muli" pitchFamily="2"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656675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7266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solidFill>
                  <a:schemeClr val="bg1"/>
                </a:solidFill>
              </a:rPr>
              <a:t>Adapted from</a:t>
            </a:r>
            <a:r>
              <a:rPr lang="el-GR" sz="800">
                <a:solidFill>
                  <a:schemeClr val="bg1"/>
                </a:solidFill>
              </a:rPr>
              <a:t>:</a:t>
            </a:r>
            <a:r>
              <a:rPr lang="en-US" sz="800">
                <a:solidFill>
                  <a:schemeClr val="bg1"/>
                </a:solidFill>
              </a:rPr>
              <a:t> Sturm et al (2017) Cyber-physical vulnerabilities in additive manufacturing systems: A case study attack on the .STL file with human subjects, Journal of Manufacturing Systems, V.44, 1</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i="1">
                <a:solidFill>
                  <a:schemeClr val="accent1"/>
                </a:solidFill>
                <a:latin typeface="Muli"/>
              </a:rPr>
              <a:t>https://blog.prusaprinters.org</a:t>
            </a:r>
            <a:endParaRPr lang="en-US"/>
          </a:p>
        </p:txBody>
      </p:sp>
    </p:spTree>
    <p:extLst>
      <p:ext uri="{BB962C8B-B14F-4D97-AF65-F5344CB8AC3E}">
        <p14:creationId xmlns:p14="http://schemas.microsoft.com/office/powerpoint/2010/main" val="9501238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800">
                <a:latin typeface="Muli"/>
              </a:rPr>
              <a:t>https://all3dp.com/2/stl-repair-fixer-tool-online-offline</a:t>
            </a:r>
            <a:r>
              <a:rPr lang="en-US" sz="800" b="1">
                <a:latin typeface="Muli"/>
              </a:rPr>
              <a:t>/</a:t>
            </a:r>
          </a:p>
          <a:p>
            <a:pPr algn="ctr"/>
            <a:endParaRPr lang="en-US" b="1">
              <a:latin typeface="Muli"/>
            </a:endParaRPr>
          </a:p>
        </p:txBody>
      </p:sp>
    </p:spTree>
    <p:extLst>
      <p:ext uri="{BB962C8B-B14F-4D97-AF65-F5344CB8AC3E}">
        <p14:creationId xmlns:p14="http://schemas.microsoft.com/office/powerpoint/2010/main" val="10954414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https://sinestesia.co/blog/tutorials/non-manifold-meshes-and-how-to-fix-them/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https://www.sculpteo.com/en/3d-learning-hub/create-3d-file/fix-non-manifold-geometry/</a:t>
            </a:r>
          </a:p>
          <a:p>
            <a:pPr marL="158750" indent="0">
              <a:buNone/>
            </a:pPr>
            <a:endParaRPr lang="en-US"/>
          </a:p>
        </p:txBody>
      </p:sp>
    </p:spTree>
    <p:extLst>
      <p:ext uri="{BB962C8B-B14F-4D97-AF65-F5344CB8AC3E}">
        <p14:creationId xmlns:p14="http://schemas.microsoft.com/office/powerpoint/2010/main" val="2289347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dirty="0"/>
              <a:t>Chen, et al. (2020). Additive Manufacturing of Piezoelectric Materials. Advanced Functional Materials. 2005141. 2005141. 10.1002/adfm.202005141.</a:t>
            </a:r>
          </a:p>
          <a:p>
            <a:endParaRPr lang="en-US" dirty="0"/>
          </a:p>
        </p:txBody>
      </p:sp>
    </p:spTree>
    <p:extLst>
      <p:ext uri="{BB962C8B-B14F-4D97-AF65-F5344CB8AC3E}">
        <p14:creationId xmlns:p14="http://schemas.microsoft.com/office/powerpoint/2010/main" val="34195227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https://www.sculpteo.com/en/3d-learning-hub/create-3d-file/fix-non-manifold-geometry/</a:t>
            </a:r>
          </a:p>
        </p:txBody>
      </p:sp>
    </p:spTree>
    <p:extLst>
      <p:ext uri="{BB962C8B-B14F-4D97-AF65-F5344CB8AC3E}">
        <p14:creationId xmlns:p14="http://schemas.microsoft.com/office/powerpoint/2010/main" val="25988839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https://sinestesia.co/blog/tutorials/non-manifold-meshes-and-how-to-fix-them/</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t>https://www.sculpteo.com/en/3d-learning-hub/create-3d-file/fix-non-manifold-geometry/</a:t>
            </a:r>
          </a:p>
        </p:txBody>
      </p:sp>
    </p:spTree>
    <p:extLst>
      <p:ext uri="{BB962C8B-B14F-4D97-AF65-F5344CB8AC3E}">
        <p14:creationId xmlns:p14="http://schemas.microsoft.com/office/powerpoint/2010/main" val="33513741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2136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latin typeface="Muli"/>
                <a:cs typeface="Calibri" panose="020F0502020204030204" pitchFamily="34" charset="0"/>
              </a:rPr>
              <a:t>tools3d.azurewebsites.net</a:t>
            </a:r>
            <a:endParaRPr lang="en-US" sz="800"/>
          </a:p>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https://www.sculpteo.com/en/tutorial/meshmixer-tutorial/</a:t>
            </a:r>
          </a:p>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800">
                <a:solidFill>
                  <a:schemeClr val="tx1"/>
                </a:solidFill>
                <a:latin typeface="Muli"/>
              </a:rPr>
              <a:t>https://all3dp.com/2/what-is-a-3d-slicer-simply-explained/</a:t>
            </a:r>
          </a:p>
          <a:p>
            <a:endParaRPr lang="en-US"/>
          </a:p>
        </p:txBody>
      </p:sp>
    </p:spTree>
    <p:extLst>
      <p:ext uri="{BB962C8B-B14F-4D97-AF65-F5344CB8AC3E}">
        <p14:creationId xmlns:p14="http://schemas.microsoft.com/office/powerpoint/2010/main" val="39565114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5110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https://all3dp.com/2/3d-printer-g-code-commands-list-tutorial/</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a:t>https://the3dbros.com/3d-slicing-software-the-basics/</a:t>
            </a:r>
          </a:p>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extLst>
      <p:ext uri="{BB962C8B-B14F-4D97-AF65-F5344CB8AC3E}">
        <p14:creationId xmlns:p14="http://schemas.microsoft.com/office/powerpoint/2010/main" val="41608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568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9859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wo columns 2">
  <p:cSld name="Title &amp; two columns 2">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49654" y="-98751"/>
            <a:ext cx="1702325" cy="1279919"/>
          </a:xfrm>
          <a:prstGeom prst="rect">
            <a:avLst/>
          </a:prstGeom>
        </p:spPr>
      </p:pic>
    </p:spTree>
    <p:extLst>
      <p:ext uri="{BB962C8B-B14F-4D97-AF65-F5344CB8AC3E}">
        <p14:creationId xmlns:p14="http://schemas.microsoft.com/office/powerpoint/2010/main" val="40146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7265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288929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21847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extLst>
      <p:ext uri="{BB962C8B-B14F-4D97-AF65-F5344CB8AC3E}">
        <p14:creationId xmlns:p14="http://schemas.microsoft.com/office/powerpoint/2010/main" val="22518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hree columns ">
  <p:cSld name="Title &amp; three columns ">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73875" y="4079296"/>
            <a:ext cx="1702325" cy="1279919"/>
          </a:xfrm>
          <a:prstGeom prst="rect">
            <a:avLst/>
          </a:prstGeom>
        </p:spPr>
      </p:pic>
    </p:spTree>
    <p:extLst>
      <p:ext uri="{BB962C8B-B14F-4D97-AF65-F5344CB8AC3E}">
        <p14:creationId xmlns:p14="http://schemas.microsoft.com/office/powerpoint/2010/main" val="26605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text 4">
  <p:cSld name="Title &amp; text 4">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extLst>
      <p:ext uri="{BB962C8B-B14F-4D97-AF65-F5344CB8AC3E}">
        <p14:creationId xmlns:p14="http://schemas.microsoft.com/office/powerpoint/2010/main" val="386175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108"/>
        <p:cNvGrpSpPr/>
        <p:nvPr/>
      </p:nvGrpSpPr>
      <p:grpSpPr>
        <a:xfrm>
          <a:off x="0" y="0"/>
          <a:ext cx="0" cy="0"/>
          <a:chOff x="0" y="0"/>
          <a:chExt cx="0" cy="0"/>
        </a:xfrm>
      </p:grpSpPr>
      <p:sp>
        <p:nvSpPr>
          <p:cNvPr id="109" name="Google Shape;109;p8"/>
          <p:cNvSpPr txBox="1">
            <a:spLocks noGrp="1"/>
          </p:cNvSpPr>
          <p:nvPr>
            <p:ph type="title"/>
          </p:nvPr>
        </p:nvSpPr>
        <p:spPr>
          <a:xfrm>
            <a:off x="692850" y="1444238"/>
            <a:ext cx="3816000" cy="1332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5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110" name="Google Shape;110;p8"/>
          <p:cNvSpPr txBox="1">
            <a:spLocks noGrp="1"/>
          </p:cNvSpPr>
          <p:nvPr>
            <p:ph type="subTitle" idx="1"/>
          </p:nvPr>
        </p:nvSpPr>
        <p:spPr>
          <a:xfrm>
            <a:off x="692850" y="2906650"/>
            <a:ext cx="38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401694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6777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extLst>
      <p:ext uri="{BB962C8B-B14F-4D97-AF65-F5344CB8AC3E}">
        <p14:creationId xmlns:p14="http://schemas.microsoft.com/office/powerpoint/2010/main" val="370623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9" r:id="rId2"/>
    <p:sldLayoutId id="2147483660" r:id="rId3"/>
    <p:sldLayoutId id="2147483688" r:id="rId4"/>
    <p:sldLayoutId id="2147483687" r:id="rId5"/>
    <p:sldLayoutId id="2147483679" r:id="rId6"/>
    <p:sldLayoutId id="2147483683"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1B6A4DCC.xm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0F_FDAF4719.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microsoft.com/office/2018/10/relationships/comments" Target="../comments/modernComment_169_EDD60705.xml"/><Relationship Id="rId2" Type="http://schemas.openxmlformats.org/officeDocument/2006/relationships/notesSlide" Target="../notesSlides/notesSlide95.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4.jpeg"/><Relationship Id="rId4" Type="http://schemas.openxmlformats.org/officeDocument/2006/relationships/image" Target="../media/image3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s://www.thingiverse.com/thing:2738211" TargetMode="External"/><Relationship Id="rId1" Type="http://schemas.openxmlformats.org/officeDocument/2006/relationships/slideLayout" Target="../slideLayouts/slideLayout4.xml"/><Relationship Id="rId5" Type="http://schemas.openxmlformats.org/officeDocument/2006/relationships/image" Target="../media/image161.jpeg"/><Relationship Id="rId4" Type="http://schemas.openxmlformats.org/officeDocument/2006/relationships/image" Target="../media/image16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4.xml"/><Relationship Id="rId4" Type="http://schemas.openxmlformats.org/officeDocument/2006/relationships/image" Target="../media/image16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7.xml"/><Relationship Id="rId1" Type="http://schemas.openxmlformats.org/officeDocument/2006/relationships/slideLayout" Target="../slideLayouts/slideLayout14.xml"/><Relationship Id="rId5" Type="http://schemas.openxmlformats.org/officeDocument/2006/relationships/image" Target="../media/image167.jpeg"/><Relationship Id="rId4" Type="http://schemas.openxmlformats.org/officeDocument/2006/relationships/image" Target="../media/image166.jpeg"/></Relationships>
</file>

<file path=ppt/slides/_rels/slide107.xml.rels><?xml version="1.0" encoding="UTF-8" standalone="yes"?>
<Relationships xmlns="http://schemas.openxmlformats.org/package/2006/relationships"><Relationship Id="rId3" Type="http://schemas.microsoft.com/office/2018/10/relationships/comments" Target="../comments/modernComment_16F_1B18C1E1.xml"/><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168.jpeg"/></Relationships>
</file>

<file path=ppt/slides/_rels/slide108.xml.rels><?xml version="1.0" encoding="UTF-8" standalone="yes"?>
<Relationships xmlns="http://schemas.openxmlformats.org/package/2006/relationships"><Relationship Id="rId3" Type="http://schemas.microsoft.com/office/2018/10/relationships/comments" Target="../comments/modernComment_170_946F3EB3.xml"/><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169.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microsoft.com/office/2018/10/relationships/comments" Target="../comments/modernComment_173_3D45B189.xml"/><Relationship Id="rId2" Type="http://schemas.openxmlformats.org/officeDocument/2006/relationships/notesSlide" Target="../notesSlides/notesSlide101.xml"/><Relationship Id="rId1" Type="http://schemas.openxmlformats.org/officeDocument/2006/relationships/slideLayout" Target="../slideLayouts/slideLayout19.xml"/><Relationship Id="rId4" Type="http://schemas.openxmlformats.org/officeDocument/2006/relationships/image" Target="../media/image170.png"/></Relationships>
</file>

<file path=ppt/slides/_rels/slide111.xml.rels><?xml version="1.0" encoding="UTF-8" standalone="yes"?>
<Relationships xmlns="http://schemas.openxmlformats.org/package/2006/relationships"><Relationship Id="rId3" Type="http://schemas.openxmlformats.org/officeDocument/2006/relationships/image" Target="../media/image171.gif"/><Relationship Id="rId2" Type="http://schemas.openxmlformats.org/officeDocument/2006/relationships/notesSlide" Target="../notesSlides/notesSlide102.xml"/><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3" Type="http://schemas.microsoft.com/office/2018/10/relationships/comments" Target="../comments/modernComment_177_347F0D51.xml"/><Relationship Id="rId2" Type="http://schemas.openxmlformats.org/officeDocument/2006/relationships/notesSlide" Target="../notesSlides/notesSlide103.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1_5FF288F4.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13_75132EEF.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114_A59028B9.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15_2DCAECB4.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8_FD8151E.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2_F3E2FC71.xm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FBAC85FC.xm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19_BA4D86ED.xm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18/10/relationships/comments" Target="../comments/modernComment_11B_32E7C0F2.xml"/><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8/10/relationships/comments" Target="../comments/modernComment_11F_6556533D.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5.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22_C72B3D07.xm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551283A.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25_3061F4DC.xm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microsoft.com/office/2018/10/relationships/comments" Target="../comments/modernComment_126_A774897F.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29_D0285E1E.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microsoft.com/office/2018/10/relationships/comments" Target="../comments/modernComment_12A_647D7432.xm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2B_FAE7309.xm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microsoft.com/office/2018/10/relationships/comments" Target="../comments/modernComment_12C_31961521.xm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2D_FFB3F6CE.xml"/><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microsoft.com/office/2018/10/relationships/comments" Target="../comments/modernComment_137_BA6DE409.xm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microsoft.com/office/2018/10/relationships/comments" Target="../comments/modernComment_12F_D591B969.xml"/><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46BA26EC.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139_1E4B49DE.xml"/><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84.png"/><Relationship Id="rId4"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13D_AC6358F.xm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90.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8/10/relationships/comments" Target="../comments/modernComment_105_733177DD.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93.jpeg"/><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106.jpeg"/><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jpeg"/><Relationship Id="rId5" Type="http://schemas.microsoft.com/office/2018/10/relationships/comments" Target="../comments/modernComment_10C_EB28D431.xml"/><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microsoft.com/office/2018/10/relationships/comments" Target="../comments/modernComment_14C_70591CF9.xml"/><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11.jpeg"/><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microsoft.com/office/2018/10/relationships/comments" Target="../comments/modernComment_14D_6F6F5644.xm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128.jpeg"/></Relationships>
</file>

<file path=ppt/slides/_rels/slide79.xml.rels><?xml version="1.0" encoding="UTF-8" standalone="yes"?>
<Relationships xmlns="http://schemas.openxmlformats.org/package/2006/relationships"><Relationship Id="rId3" Type="http://schemas.microsoft.com/office/2018/10/relationships/comments" Target="../comments/modernComment_155_9AEFB654.xml"/><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29.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8.xml"/><Relationship Id="rId1" Type="http://schemas.openxmlformats.org/officeDocument/2006/relationships/slideLayout" Target="../slideLayouts/slideLayout13.xml"/><Relationship Id="rId5" Type="http://schemas.openxmlformats.org/officeDocument/2006/relationships/image" Target="../media/image136.jpeg"/><Relationship Id="rId4" Type="http://schemas.openxmlformats.org/officeDocument/2006/relationships/image" Target="../media/image135.jpeg"/></Relationships>
</file>

<file path=ppt/slides/_rels/slide8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38.emf"/></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0.xml"/><Relationship Id="rId1" Type="http://schemas.openxmlformats.org/officeDocument/2006/relationships/slideLayout" Target="../slideLayouts/slideLayout13.xml"/><Relationship Id="rId5" Type="http://schemas.openxmlformats.org/officeDocument/2006/relationships/image" Target="../media/image106.jpeg"/><Relationship Id="rId4" Type="http://schemas.openxmlformats.org/officeDocument/2006/relationships/image" Target="../media/image140.jpeg"/></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42.jpeg"/></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4.jpeg"/></Relationships>
</file>

<file path=ppt/slides/_rels/slide9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49.jpeg"/></Relationships>
</file>

<file path=ppt/slides/_rels/slide96.xml.rels><?xml version="1.0" encoding="UTF-8" standalone="yes"?>
<Relationships xmlns="http://schemas.openxmlformats.org/package/2006/relationships"><Relationship Id="rId3" Type="http://schemas.openxmlformats.org/officeDocument/2006/relationships/hyperlink" Target="https://www.sculpteo.com/blog/wp-content/uploads/2017/10/2222-1.jpg"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151.jpeg"/><Relationship Id="rId5" Type="http://schemas.openxmlformats.org/officeDocument/2006/relationships/hyperlink" Target="https://www.sculpteo.com/blog/wp-content/uploads/2017/10/1111-1.jpg" TargetMode="External"/><Relationship Id="rId4" Type="http://schemas.openxmlformats.org/officeDocument/2006/relationships/image" Target="../media/image150.jpeg"/></Relationships>
</file>

<file path=ppt/slides/_rels/slide9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4.xml"/><Relationship Id="rId5" Type="http://schemas.openxmlformats.org/officeDocument/2006/relationships/image" Target="../media/image154.jpeg"/><Relationship Id="rId4" Type="http://schemas.openxmlformats.org/officeDocument/2006/relationships/image" Target="../media/image153.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3.xml"/><Relationship Id="rId1" Type="http://schemas.openxmlformats.org/officeDocument/2006/relationships/slideLayout" Target="../slideLayouts/slideLayout10.xml"/><Relationship Id="rId4" Type="http://schemas.openxmlformats.org/officeDocument/2006/relationships/image" Target="../media/image1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3782929" y="2191025"/>
            <a:ext cx="5395902" cy="70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400" dirty="0"/>
              <a:t>Extrusão de Material</a:t>
            </a:r>
            <a:endParaRPr sz="4400" dirty="0"/>
          </a:p>
        </p:txBody>
      </p:sp>
      <p:sp>
        <p:nvSpPr>
          <p:cNvPr id="861" name="Google Shape;861;p41"/>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p>
            <a:pPr marL="0" lvl="0" indent="0">
              <a:buClr>
                <a:schemeClr val="dk1"/>
              </a:buClr>
              <a:buSzPts val="1100"/>
            </a:pPr>
            <a:r>
              <a:rPr lang="en" dirty="0"/>
              <a:t>Unidade de aprendizagem C: </a:t>
            </a:r>
            <a:r>
              <a:rPr lang="pt-PT" b="1" dirty="0"/>
              <a:t>Desenho para MEX</a:t>
            </a:r>
            <a:endParaRPr lang="pt-PT" dirty="0"/>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04" y="1622705"/>
            <a:ext cx="3303100" cy="2292137"/>
          </a:xfrm>
          <a:prstGeom prst="rect">
            <a:avLst/>
          </a:prstGeom>
        </p:spPr>
      </p:pic>
    </p:spTree>
    <p:extLst>
      <p:ext uri="{BB962C8B-B14F-4D97-AF65-F5344CB8AC3E}">
        <p14:creationId xmlns:p14="http://schemas.microsoft.com/office/powerpoint/2010/main" val="459951564"/>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193548"/>
            <a:ext cx="6995700" cy="566400"/>
          </a:xfrm>
        </p:spPr>
        <p:txBody>
          <a:bodyPr/>
          <a:lstStyle/>
          <a:p>
            <a:r>
              <a:rPr lang="pt-PT" dirty="0"/>
              <a:t>Sustentabilidade</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373"/>
          <a:stretch/>
        </p:blipFill>
        <p:spPr>
          <a:xfrm>
            <a:off x="5199879" y="998945"/>
            <a:ext cx="3697244" cy="1881641"/>
          </a:xfrm>
          <a:prstGeom prst="rect">
            <a:avLst/>
          </a:prstGeom>
        </p:spPr>
      </p:pic>
      <p:sp>
        <p:nvSpPr>
          <p:cNvPr id="5" name="TextBox 4"/>
          <p:cNvSpPr txBox="1"/>
          <p:nvPr/>
        </p:nvSpPr>
        <p:spPr>
          <a:xfrm>
            <a:off x="939801" y="749300"/>
            <a:ext cx="4127499" cy="2677656"/>
          </a:xfrm>
          <a:prstGeom prst="rect">
            <a:avLst/>
          </a:prstGeom>
          <a:noFill/>
        </p:spPr>
        <p:txBody>
          <a:bodyPr wrap="square" lIns="91440" tIns="45720" rIns="91440" bIns="45720" rtlCol="0" anchor="t">
            <a:spAutoFit/>
          </a:bodyPr>
          <a:lstStyle/>
          <a:p>
            <a:pPr algn="just"/>
            <a:r>
              <a:rPr lang="pt-BR" dirty="0">
                <a:latin typeface="Muli"/>
              </a:rPr>
              <a:t>A impressão 3D promete uma produção sustentável. Em comparação com os processos tradicionais, permite criar menos resíduos, requer menos equipamento auxiliar e permite a utilização  de materiais recicláveis.</a:t>
            </a:r>
          </a:p>
          <a:p>
            <a:pPr algn="just"/>
            <a:endParaRPr lang="en-US" dirty="0">
              <a:latin typeface="Muli" pitchFamily="2" charset="0"/>
            </a:endParaRPr>
          </a:p>
          <a:p>
            <a:pPr algn="just"/>
            <a:r>
              <a:rPr lang="pt-BR" dirty="0">
                <a:latin typeface="Muli"/>
              </a:rPr>
              <a:t>Além dos aspetos referidos, permite controlar exatamente onde o material é depositado, permitindo a criação de peças mais leves. As peças leves conservam energia, logo contribuem para uma melhor eficiência do combustível, especialmente nos setores automóvel e aeroespacial. </a:t>
            </a:r>
            <a:endParaRPr lang="en-US" dirty="0">
              <a:latin typeface="Muli" pitchFamily="2" charset="0"/>
            </a:endParaRPr>
          </a:p>
        </p:txBody>
      </p:sp>
      <p:sp>
        <p:nvSpPr>
          <p:cNvPr id="7" name="Rectangle 6"/>
          <p:cNvSpPr/>
          <p:nvPr/>
        </p:nvSpPr>
        <p:spPr>
          <a:xfrm>
            <a:off x="1333501" y="3575884"/>
            <a:ext cx="6515099" cy="738664"/>
          </a:xfrm>
          <a:prstGeom prst="rect">
            <a:avLst/>
          </a:prstGeom>
        </p:spPr>
        <p:txBody>
          <a:bodyPr wrap="square">
            <a:spAutoFit/>
          </a:bodyPr>
          <a:lstStyle/>
          <a:p>
            <a:r>
              <a:rPr lang="pt-PT" dirty="0">
                <a:latin typeface="Muli" pitchFamily="2" charset="0"/>
              </a:rPr>
              <a:t>Finalmente, podemos usar a impressão 3D para reparar e retocar peças antigas de forma a prolongar o seu ciclo de vida, ou mesmo produzir peças antigas trazendo de volta à vida objetos descontinuados (tal como restaurar o motor de um carro antigo!). </a:t>
            </a:r>
          </a:p>
        </p:txBody>
      </p:sp>
    </p:spTree>
    <p:extLst>
      <p:ext uri="{BB962C8B-B14F-4D97-AF65-F5344CB8AC3E}">
        <p14:creationId xmlns:p14="http://schemas.microsoft.com/office/powerpoint/2010/main" val="4256122649"/>
      </p:ext>
    </p:extLst>
  </p:cSld>
  <p:clrMapOvr>
    <a:masterClrMapping/>
  </p:clrMapOvr>
  <p:extLst>
    <p:ext uri="{6950BFC3-D8DA-4A85-94F7-54DA5524770B}">
      <p188:commentRel xmlns:p188="http://schemas.microsoft.com/office/powerpoint/2018/8/main" r:id="rId3"/>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roup 44"/>
          <p:cNvGrpSpPr/>
          <p:nvPr/>
        </p:nvGrpSpPr>
        <p:grpSpPr>
          <a:xfrm>
            <a:off x="5412388" y="889376"/>
            <a:ext cx="3489933" cy="3508453"/>
            <a:chOff x="2926080" y="1205769"/>
            <a:chExt cx="5226798" cy="4934140"/>
          </a:xfrm>
        </p:grpSpPr>
        <p:pic>
          <p:nvPicPr>
            <p:cNvPr id="46" name="Picture 45"/>
            <p:cNvPicPr>
              <a:picLocks noChangeAspect="1"/>
            </p:cNvPicPr>
            <p:nvPr/>
          </p:nvPicPr>
          <p:blipFill rotWithShape="1">
            <a:blip r:embed="rId3">
              <a:extLst>
                <a:ext uri="{28A0092B-C50C-407E-A947-70E740481C1C}">
                  <a14:useLocalDpi xmlns:a14="http://schemas.microsoft.com/office/drawing/2010/main" val="0"/>
                </a:ext>
              </a:extLst>
            </a:blip>
            <a:srcRect r="80125"/>
            <a:stretch/>
          </p:blipFill>
          <p:spPr>
            <a:xfrm>
              <a:off x="2926080" y="1205769"/>
              <a:ext cx="1817370" cy="4934139"/>
            </a:xfrm>
            <a:prstGeom prst="rect">
              <a:avLst/>
            </a:prstGeom>
          </p:spPr>
        </p:pic>
        <p:pic>
          <p:nvPicPr>
            <p:cNvPr id="47" name="Picture 46"/>
            <p:cNvPicPr>
              <a:picLocks noChangeAspect="1"/>
            </p:cNvPicPr>
            <p:nvPr/>
          </p:nvPicPr>
          <p:blipFill rotWithShape="1">
            <a:blip r:embed="rId3">
              <a:extLst>
                <a:ext uri="{28A0092B-C50C-407E-A947-70E740481C1C}">
                  <a14:useLocalDpi xmlns:a14="http://schemas.microsoft.com/office/drawing/2010/main" val="0"/>
                </a:ext>
              </a:extLst>
            </a:blip>
            <a:srcRect l="31839" r="30875"/>
            <a:stretch/>
          </p:blipFill>
          <p:spPr>
            <a:xfrm>
              <a:off x="4743450" y="1205770"/>
              <a:ext cx="3409428" cy="4934139"/>
            </a:xfrm>
            <a:prstGeom prst="rect">
              <a:avLst/>
            </a:prstGeom>
          </p:spPr>
        </p:pic>
      </p:grpSp>
      <p:sp>
        <p:nvSpPr>
          <p:cNvPr id="48" name="Título 4"/>
          <p:cNvSpPr>
            <a:spLocks noGrp="1"/>
          </p:cNvSpPr>
          <p:nvPr>
            <p:ph type="title"/>
          </p:nvPr>
        </p:nvSpPr>
        <p:spPr>
          <a:xfrm>
            <a:off x="245999" y="668249"/>
            <a:ext cx="4931791" cy="566400"/>
          </a:xfrm>
        </p:spPr>
        <p:txBody>
          <a:bodyPr/>
          <a:lstStyle/>
          <a:p>
            <a:r>
              <a:rPr lang="en-US" dirty="0" err="1"/>
              <a:t>Reparar</a:t>
            </a:r>
            <a:r>
              <a:rPr lang="en-US" dirty="0"/>
              <a:t>  STL com </a:t>
            </a:r>
            <a:r>
              <a:rPr lang="en-US" dirty="0" err="1"/>
              <a:t>Meshmixer</a:t>
            </a:r>
            <a:endParaRPr lang="en-US" dirty="0"/>
          </a:p>
        </p:txBody>
      </p:sp>
      <p:sp>
        <p:nvSpPr>
          <p:cNvPr id="4" name="Rectangle 3"/>
          <p:cNvSpPr/>
          <p:nvPr/>
        </p:nvSpPr>
        <p:spPr>
          <a:xfrm>
            <a:off x="331470" y="1211789"/>
            <a:ext cx="4823460" cy="2492990"/>
          </a:xfrm>
          <a:prstGeom prst="rect">
            <a:avLst/>
          </a:prstGeom>
        </p:spPr>
        <p:txBody>
          <a:bodyPr wrap="square">
            <a:spAutoFit/>
          </a:bodyPr>
          <a:lstStyle/>
          <a:p>
            <a:r>
              <a:rPr lang="pt-PT" sz="1300" dirty="0">
                <a:latin typeface="Muli"/>
              </a:rPr>
              <a:t>Ferramenta mais avançada, mas a maior parte do fluxo de trabalho também pode ser automatizada.</a:t>
            </a:r>
          </a:p>
          <a:p>
            <a:endParaRPr lang="pt-PT" sz="1300" dirty="0">
              <a:latin typeface="Muli"/>
            </a:endParaRPr>
          </a:p>
          <a:p>
            <a:r>
              <a:rPr lang="pt-PT" sz="1300" dirty="0">
                <a:latin typeface="Muli"/>
              </a:rPr>
              <a:t>Passo 1: Descarregar, instalar e lançar o </a:t>
            </a:r>
            <a:r>
              <a:rPr lang="pt-PT" sz="1300" dirty="0" err="1">
                <a:latin typeface="Muli"/>
              </a:rPr>
              <a:t>Meshmixer</a:t>
            </a:r>
            <a:r>
              <a:rPr lang="pt-PT" sz="1300" dirty="0">
                <a:latin typeface="Muli"/>
              </a:rPr>
              <a:t> (</a:t>
            </a:r>
            <a:r>
              <a:rPr lang="pt-PT" sz="1300" dirty="0" err="1">
                <a:latin typeface="Muli"/>
              </a:rPr>
              <a:t>www.meshmixer.com</a:t>
            </a:r>
            <a:r>
              <a:rPr lang="pt-PT" sz="1300" dirty="0">
                <a:latin typeface="Muli"/>
              </a:rPr>
              <a:t>/) </a:t>
            </a:r>
          </a:p>
          <a:p>
            <a:pPr algn="just"/>
            <a:r>
              <a:rPr lang="pt-PT" sz="1300" dirty="0">
                <a:latin typeface="Muli"/>
              </a:rPr>
              <a:t>Passo 2: Importar o modelo defeituoso.</a:t>
            </a:r>
          </a:p>
          <a:p>
            <a:pPr algn="just"/>
            <a:r>
              <a:rPr lang="pt-PT" sz="1300" dirty="0">
                <a:latin typeface="Muli"/>
              </a:rPr>
              <a:t>Clique no sinal "+" na página de boas-vindas e selecione o ficheiro STL que pretende corrigir a partir do seu PC usando o menu que aparece.</a:t>
            </a:r>
          </a:p>
          <a:p>
            <a:pPr algn="just"/>
            <a:r>
              <a:rPr lang="pt-PT" sz="1300" dirty="0">
                <a:latin typeface="Muli"/>
              </a:rPr>
              <a:t>Passo 3: Analisar e corrigir o modelo</a:t>
            </a:r>
          </a:p>
          <a:p>
            <a:r>
              <a:rPr lang="pt-PT" sz="1300" dirty="0">
                <a:latin typeface="Muli"/>
              </a:rPr>
              <a:t>No painel da esquerda, clicar em </a:t>
            </a:r>
            <a:r>
              <a:rPr lang="en-US" sz="1300" dirty="0">
                <a:latin typeface="Muli"/>
              </a:rPr>
              <a:t>“Analysis &gt; </a:t>
            </a:r>
            <a:r>
              <a:rPr lang="en-US" sz="1300" dirty="0" err="1">
                <a:latin typeface="Muli"/>
              </a:rPr>
              <a:t>Inspetor</a:t>
            </a:r>
            <a:r>
              <a:rPr lang="en-US" sz="1300" dirty="0">
                <a:latin typeface="Muli"/>
              </a:rPr>
              <a:t>.”</a:t>
            </a:r>
          </a:p>
          <a:p>
            <a:pPr lvl="1"/>
            <a:endParaRPr lang="en-US" sz="1300" dirty="0">
              <a:latin typeface="Muli"/>
            </a:endParaRPr>
          </a:p>
        </p:txBody>
      </p:sp>
      <p:sp>
        <p:nvSpPr>
          <p:cNvPr id="2" name="Rectangle 1"/>
          <p:cNvSpPr/>
          <p:nvPr/>
        </p:nvSpPr>
        <p:spPr>
          <a:xfrm>
            <a:off x="1143000" y="3465076"/>
            <a:ext cx="4137660" cy="1169551"/>
          </a:xfrm>
          <a:prstGeom prst="rect">
            <a:avLst/>
          </a:prstGeom>
        </p:spPr>
        <p:txBody>
          <a:bodyPr wrap="square">
            <a:spAutoFit/>
          </a:bodyPr>
          <a:lstStyle/>
          <a:p>
            <a:pPr lvl="2">
              <a:spcBef>
                <a:spcPts val="600"/>
              </a:spcBef>
            </a:pPr>
            <a:r>
              <a:rPr lang="pt-PT" sz="1300" dirty="0">
                <a:latin typeface="Muli"/>
              </a:rPr>
              <a:t>O programa irá digitalizar e destacar automaticamente todos os erros. Pode selecionar cada erro e corrigi-lo separadamente ou usar a opção "Auto </a:t>
            </a:r>
            <a:r>
              <a:rPr lang="pt-PT" sz="1300" dirty="0" err="1">
                <a:latin typeface="Muli"/>
              </a:rPr>
              <a:t>repair</a:t>
            </a:r>
            <a:r>
              <a:rPr lang="pt-PT" sz="1300" dirty="0">
                <a:latin typeface="Muli"/>
              </a:rPr>
              <a:t> </a:t>
            </a:r>
            <a:r>
              <a:rPr lang="pt-PT" sz="1300" dirty="0" err="1">
                <a:latin typeface="Muli"/>
              </a:rPr>
              <a:t>all</a:t>
            </a:r>
            <a:r>
              <a:rPr lang="pt-PT" sz="1300" dirty="0">
                <a:latin typeface="Muli"/>
              </a:rPr>
              <a:t>" para corrigir todas as opções de uma só vez.</a:t>
            </a:r>
          </a:p>
          <a:p>
            <a:pPr lvl="2">
              <a:spcBef>
                <a:spcPts val="600"/>
              </a:spcBef>
            </a:pPr>
            <a:r>
              <a:rPr lang="pt-PT" sz="1300" dirty="0">
                <a:latin typeface="Muli"/>
              </a:rPr>
              <a:t>Passo 4: Guardar o ficheiro final.</a:t>
            </a:r>
            <a:endParaRPr lang="en-US" sz="1300" dirty="0">
              <a:latin typeface="Muli"/>
            </a:endParaRPr>
          </a:p>
        </p:txBody>
      </p:sp>
    </p:spTree>
    <p:extLst>
      <p:ext uri="{BB962C8B-B14F-4D97-AF65-F5344CB8AC3E}">
        <p14:creationId xmlns:p14="http://schemas.microsoft.com/office/powerpoint/2010/main" val="5993384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0205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Fatiagem</a:t>
            </a:r>
            <a:endParaRPr sz="2700" dirty="0"/>
          </a:p>
        </p:txBody>
      </p:sp>
      <p:sp>
        <p:nvSpPr>
          <p:cNvPr id="1029" name="Google Shape;1029;p44"/>
          <p:cNvSpPr txBox="1">
            <a:spLocks noGrp="1"/>
          </p:cNvSpPr>
          <p:nvPr>
            <p:ph type="subTitle" idx="1"/>
          </p:nvPr>
        </p:nvSpPr>
        <p:spPr>
          <a:xfrm>
            <a:off x="339001" y="1172975"/>
            <a:ext cx="4634605" cy="2846994"/>
          </a:xfrm>
          <a:prstGeom prst="rect">
            <a:avLst/>
          </a:prstGeom>
        </p:spPr>
        <p:txBody>
          <a:bodyPr spcFirstLastPara="1" wrap="square" lIns="91425" tIns="91425" rIns="91425" bIns="91425" anchor="t" anchorCtr="0">
            <a:noAutofit/>
          </a:bodyPr>
          <a:lstStyle/>
          <a:p>
            <a:pPr marL="0" lvl="0" indent="0" algn="just"/>
            <a:r>
              <a:rPr lang="pt-PT" dirty="0"/>
              <a:t>Tendo um STL pronto para imprimir, pode avançar-se para o próximo passo</a:t>
            </a:r>
          </a:p>
          <a:p>
            <a:pPr marL="0" lvl="0" indent="0" algn="just"/>
            <a:endParaRPr lang="pt-PT" dirty="0"/>
          </a:p>
          <a:p>
            <a:pPr marL="0" lvl="0" indent="0" algn="just"/>
            <a:r>
              <a:rPr lang="pt-PT" dirty="0"/>
              <a:t>A impressora 3D sabe como imprimir camada por camada, no entanto os ficheiros STL no computador são descritos por uma grande quantidade de triângulos ligados. A impressora 3D não saberá o que fazer com um ficheiro STL, por isso, primeiro será necessário importar o seu ficheiro para um programa de </a:t>
            </a:r>
            <a:r>
              <a:rPr lang="pt-PT" dirty="0" err="1"/>
              <a:t>fatiagem</a:t>
            </a:r>
            <a:r>
              <a:rPr lang="pt-PT" dirty="0"/>
              <a:t>.</a:t>
            </a:r>
            <a:endParaRPr lang="en-US" dirty="0"/>
          </a:p>
        </p:txBody>
      </p:sp>
      <p:sp>
        <p:nvSpPr>
          <p:cNvPr id="1030" name="Google Shape;1030;p44"/>
          <p:cNvSpPr/>
          <p:nvPr/>
        </p:nvSpPr>
        <p:spPr>
          <a:xfrm>
            <a:off x="5248191" y="906041"/>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descr="C:\Users\Raptor_GD\Desktop\pics figs charts\process chain01.jpg"/>
          <p:cNvPicPr>
            <a:picLocks noChangeAspect="1" noChangeArrowheads="1"/>
          </p:cNvPicPr>
          <p:nvPr/>
        </p:nvPicPr>
        <p:blipFill rotWithShape="1">
          <a:blip r:embed="rId4">
            <a:extLst>
              <a:ext uri="{28A0092B-C50C-407E-A947-70E740481C1C}">
                <a14:useLocalDpi xmlns:a14="http://schemas.microsoft.com/office/drawing/2010/main" val="0"/>
              </a:ext>
            </a:extLst>
          </a:blip>
          <a:srcRect l="5285" t="34318" r="85480" b="31205"/>
          <a:stretch/>
        </p:blipFill>
        <p:spPr bwMode="auto">
          <a:xfrm>
            <a:off x="5577275" y="1703567"/>
            <a:ext cx="621660" cy="801792"/>
          </a:xfrm>
          <a:prstGeom prst="rect">
            <a:avLst/>
          </a:prstGeom>
          <a:noFill/>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32" name="Picture 31" descr="C:\Users\Raptor_GD\Desktop\pics figs charts\process chain01.jpg"/>
          <p:cNvPicPr>
            <a:picLocks noChangeAspect="1" noChangeArrowheads="1"/>
          </p:cNvPicPr>
          <p:nvPr/>
        </p:nvPicPr>
        <p:blipFill rotWithShape="1">
          <a:blip r:embed="rId4">
            <a:extLst>
              <a:ext uri="{28A0092B-C50C-407E-A947-70E740481C1C}">
                <a14:useLocalDpi xmlns:a14="http://schemas.microsoft.com/office/drawing/2010/main" val="0"/>
              </a:ext>
            </a:extLst>
          </a:blip>
          <a:srcRect l="17158" t="33609" r="73191" b="34395"/>
          <a:stretch/>
        </p:blipFill>
        <p:spPr bwMode="auto">
          <a:xfrm>
            <a:off x="6740573" y="1687106"/>
            <a:ext cx="728933" cy="834717"/>
          </a:xfrm>
          <a:prstGeom prst="rect">
            <a:avLst/>
          </a:prstGeom>
          <a:noFill/>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33" name="Picture 3" descr="C:\Users\Raptor_GD\Desktop\pics figs charts\process chain01.jpg"/>
          <p:cNvPicPr>
            <a:picLocks noChangeAspect="1" noChangeArrowheads="1"/>
          </p:cNvPicPr>
          <p:nvPr/>
        </p:nvPicPr>
        <p:blipFill rotWithShape="1">
          <a:blip r:embed="rId4">
            <a:extLst>
              <a:ext uri="{28A0092B-C50C-407E-A947-70E740481C1C}">
                <a14:useLocalDpi xmlns:a14="http://schemas.microsoft.com/office/drawing/2010/main" val="0"/>
              </a:ext>
            </a:extLst>
          </a:blip>
          <a:srcRect l="42978" t="29356" r="46915" b="32023"/>
          <a:stretch/>
        </p:blipFill>
        <p:spPr bwMode="auto">
          <a:xfrm>
            <a:off x="8011799" y="1687105"/>
            <a:ext cx="632441" cy="834717"/>
          </a:xfrm>
          <a:prstGeom prst="rect">
            <a:avLst/>
          </a:prstGeom>
          <a:noFill/>
          <a:ln w="50800">
            <a:solidFill>
              <a:schemeClr val="accent2"/>
            </a:solidFill>
          </a:ln>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6186" t="9422" r="7348"/>
          <a:stretch/>
        </p:blipFill>
        <p:spPr>
          <a:xfrm>
            <a:off x="7895349" y="3076284"/>
            <a:ext cx="658273" cy="837690"/>
          </a:xfrm>
          <a:prstGeom prst="rect">
            <a:avLst/>
          </a:prstGeom>
          <a:ln w="50800">
            <a:solidFill>
              <a:schemeClr val="accent2"/>
            </a:solidFill>
          </a:ln>
          <a:effectLst>
            <a:glow rad="114300">
              <a:schemeClr val="accent2">
                <a:satMod val="175000"/>
                <a:alpha val="50000"/>
              </a:schemeClr>
            </a:glow>
          </a:effectLst>
        </p:spPr>
      </p:pic>
      <p:sp>
        <p:nvSpPr>
          <p:cNvPr id="35" name="TextBox 34"/>
          <p:cNvSpPr txBox="1"/>
          <p:nvPr/>
        </p:nvSpPr>
        <p:spPr>
          <a:xfrm>
            <a:off x="7942485" y="2521977"/>
            <a:ext cx="936544" cy="276999"/>
          </a:xfrm>
          <a:prstGeom prst="rect">
            <a:avLst/>
          </a:prstGeom>
          <a:noFill/>
        </p:spPr>
        <p:txBody>
          <a:bodyPr wrap="square" rtlCol="0">
            <a:spAutoFit/>
          </a:bodyPr>
          <a:lstStyle/>
          <a:p>
            <a:pPr algn="ctr"/>
            <a:r>
              <a:rPr lang="en-US" sz="1200" b="1" dirty="0" err="1"/>
              <a:t>Fatiagem</a:t>
            </a:r>
            <a:endParaRPr lang="en-US" sz="1200" b="1" dirty="0"/>
          </a:p>
        </p:txBody>
      </p:sp>
      <p:sp>
        <p:nvSpPr>
          <p:cNvPr id="36" name="TextBox 35"/>
          <p:cNvSpPr txBox="1"/>
          <p:nvPr/>
        </p:nvSpPr>
        <p:spPr>
          <a:xfrm>
            <a:off x="6675821" y="2521978"/>
            <a:ext cx="956645" cy="461665"/>
          </a:xfrm>
          <a:prstGeom prst="rect">
            <a:avLst/>
          </a:prstGeom>
          <a:noFill/>
        </p:spPr>
        <p:txBody>
          <a:bodyPr wrap="square" rtlCol="0">
            <a:spAutoFit/>
          </a:bodyPr>
          <a:lstStyle/>
          <a:p>
            <a:pPr algn="ctr"/>
            <a:r>
              <a:rPr lang="en-US" sz="1200" b="1" dirty="0" err="1"/>
              <a:t>Ficheiro</a:t>
            </a:r>
            <a:r>
              <a:rPr lang="en-US" sz="1200" b="1" dirty="0"/>
              <a:t> .STL </a:t>
            </a:r>
          </a:p>
        </p:txBody>
      </p:sp>
      <p:sp>
        <p:nvSpPr>
          <p:cNvPr id="37" name="TextBox 36"/>
          <p:cNvSpPr txBox="1"/>
          <p:nvPr/>
        </p:nvSpPr>
        <p:spPr>
          <a:xfrm>
            <a:off x="5176807" y="2505513"/>
            <a:ext cx="1379951" cy="276999"/>
          </a:xfrm>
          <a:prstGeom prst="rect">
            <a:avLst/>
          </a:prstGeom>
          <a:noFill/>
        </p:spPr>
        <p:txBody>
          <a:bodyPr wrap="square" rtlCol="0">
            <a:spAutoFit/>
          </a:bodyPr>
          <a:lstStyle/>
          <a:p>
            <a:pPr algn="ctr"/>
            <a:r>
              <a:rPr lang="en-US" sz="1200" b="1" dirty="0" err="1"/>
              <a:t>Modelo</a:t>
            </a:r>
            <a:r>
              <a:rPr lang="en-US" sz="1200" b="1" dirty="0"/>
              <a:t> 3D/ CAD</a:t>
            </a:r>
          </a:p>
        </p:txBody>
      </p:sp>
      <p:cxnSp>
        <p:nvCxnSpPr>
          <p:cNvPr id="39" name="Straight Arrow Connector 38"/>
          <p:cNvCxnSpPr>
            <a:stCxn id="32" idx="3"/>
            <a:endCxn id="33" idx="1"/>
          </p:cNvCxnSpPr>
          <p:nvPr/>
        </p:nvCxnSpPr>
        <p:spPr>
          <a:xfrm flipV="1">
            <a:off x="7469506" y="2104464"/>
            <a:ext cx="542293" cy="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1" idx="3"/>
            <a:endCxn id="32" idx="1"/>
          </p:cNvCxnSpPr>
          <p:nvPr/>
        </p:nvCxnSpPr>
        <p:spPr>
          <a:xfrm>
            <a:off x="6198935" y="2104463"/>
            <a:ext cx="541638" cy="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5" descr="C:\Users\Raptor_GD\Desktop\pics figs charts\3d printer.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48" t="1" r="8196" b="6818"/>
          <a:stretch/>
        </p:blipFill>
        <p:spPr bwMode="auto">
          <a:xfrm>
            <a:off x="6475317" y="3076284"/>
            <a:ext cx="788195" cy="864862"/>
          </a:xfrm>
          <a:prstGeom prst="rect">
            <a:avLst/>
          </a:prstGeom>
          <a:noFill/>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412215" y="3941145"/>
            <a:ext cx="1066800" cy="276999"/>
          </a:xfrm>
          <a:prstGeom prst="rect">
            <a:avLst/>
          </a:prstGeom>
          <a:noFill/>
        </p:spPr>
        <p:txBody>
          <a:bodyPr wrap="square" rtlCol="0">
            <a:spAutoFit/>
          </a:bodyPr>
          <a:lstStyle/>
          <a:p>
            <a:pPr algn="ctr"/>
            <a:r>
              <a:rPr lang="en-US" sz="1200" b="1" dirty="0" err="1"/>
              <a:t>Impressão</a:t>
            </a:r>
            <a:endParaRPr lang="en-US" sz="1200" b="1" dirty="0"/>
          </a:p>
        </p:txBody>
      </p:sp>
      <p:sp>
        <p:nvSpPr>
          <p:cNvPr id="43" name="TextBox 42"/>
          <p:cNvSpPr txBox="1"/>
          <p:nvPr/>
        </p:nvSpPr>
        <p:spPr>
          <a:xfrm>
            <a:off x="7504891" y="3914129"/>
            <a:ext cx="1495130" cy="276999"/>
          </a:xfrm>
          <a:prstGeom prst="rect">
            <a:avLst/>
          </a:prstGeom>
          <a:noFill/>
        </p:spPr>
        <p:txBody>
          <a:bodyPr wrap="square" rtlCol="0">
            <a:spAutoFit/>
          </a:bodyPr>
          <a:lstStyle/>
          <a:p>
            <a:pPr algn="ctr"/>
            <a:r>
              <a:rPr lang="en-US" sz="1200" b="1"/>
              <a:t>.</a:t>
            </a:r>
            <a:r>
              <a:rPr lang="en-US" sz="1200" b="1" err="1"/>
              <a:t>gcode</a:t>
            </a:r>
            <a:endParaRPr lang="en-US" sz="1200" b="1"/>
          </a:p>
        </p:txBody>
      </p:sp>
      <p:cxnSp>
        <p:nvCxnSpPr>
          <p:cNvPr id="57" name="Elbow Connector 56"/>
          <p:cNvCxnSpPr>
            <a:stCxn id="33" idx="3"/>
            <a:endCxn id="34" idx="3"/>
          </p:cNvCxnSpPr>
          <p:nvPr/>
        </p:nvCxnSpPr>
        <p:spPr>
          <a:xfrm flipH="1">
            <a:off x="8553622" y="2104464"/>
            <a:ext cx="90618" cy="1390665"/>
          </a:xfrm>
          <a:prstGeom prst="bentConnector3">
            <a:avLst>
              <a:gd name="adj1" fmla="val -252268"/>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4" idx="1"/>
            <a:endCxn id="41" idx="3"/>
          </p:cNvCxnSpPr>
          <p:nvPr/>
        </p:nvCxnSpPr>
        <p:spPr>
          <a:xfrm flipH="1">
            <a:off x="7263512" y="3495129"/>
            <a:ext cx="631837" cy="1358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92536" y="3207559"/>
            <a:ext cx="4072525" cy="1600438"/>
          </a:xfrm>
          <a:prstGeom prst="rect">
            <a:avLst/>
          </a:prstGeom>
        </p:spPr>
        <p:txBody>
          <a:bodyPr wrap="square" lIns="91440" tIns="45720" rIns="91440" bIns="45720" anchor="t">
            <a:spAutoFit/>
          </a:bodyPr>
          <a:lstStyle/>
          <a:p>
            <a:pPr algn="just"/>
            <a:r>
              <a:rPr lang="pt-PT" dirty="0">
                <a:solidFill>
                  <a:schemeClr val="tx1"/>
                </a:solidFill>
                <a:latin typeface="Muli"/>
              </a:rPr>
              <a:t>O programa de </a:t>
            </a:r>
            <a:r>
              <a:rPr lang="pt-PT" dirty="0" err="1">
                <a:solidFill>
                  <a:schemeClr val="tx1"/>
                </a:solidFill>
                <a:latin typeface="Muli"/>
              </a:rPr>
              <a:t>fatiagem</a:t>
            </a:r>
            <a:r>
              <a:rPr lang="pt-PT" dirty="0">
                <a:solidFill>
                  <a:schemeClr val="tx1"/>
                </a:solidFill>
                <a:latin typeface="Muli"/>
              </a:rPr>
              <a:t> divide um objeto 3D em muitas secções transversais 2D (camadas), ajusta os parâmetros de impressão (tais como estruturas de suporte e temperaturas de impressão) e finalmente converte o ficheiro em linhas de .</a:t>
            </a:r>
            <a:r>
              <a:rPr lang="pt-PT" dirty="0" err="1">
                <a:solidFill>
                  <a:schemeClr val="tx1"/>
                </a:solidFill>
                <a:latin typeface="Muli"/>
              </a:rPr>
              <a:t>gcode</a:t>
            </a:r>
            <a:r>
              <a:rPr lang="pt-PT" dirty="0">
                <a:solidFill>
                  <a:schemeClr val="tx1"/>
                </a:solidFill>
                <a:latin typeface="Muli"/>
              </a:rPr>
              <a:t>, uma linguagem que a sua impressora pode compreender. Vejamos em detalhe</a:t>
            </a:r>
            <a:endParaRPr lang="en-US" dirty="0">
              <a:solidFill>
                <a:schemeClr val="tx1"/>
              </a:solidFill>
              <a:latin typeface="Muli"/>
            </a:endParaRPr>
          </a:p>
        </p:txBody>
      </p:sp>
      <p:cxnSp>
        <p:nvCxnSpPr>
          <p:cNvPr id="46" name="Straight Arrow Connector 45"/>
          <p:cNvCxnSpPr>
            <a:cxnSpLocks/>
            <a:stCxn id="47" idx="2"/>
          </p:cNvCxnSpPr>
          <p:nvPr/>
        </p:nvCxnSpPr>
        <p:spPr>
          <a:xfrm flipH="1">
            <a:off x="7721230" y="1447593"/>
            <a:ext cx="68919" cy="656872"/>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242907" y="985928"/>
            <a:ext cx="1094484" cy="461665"/>
          </a:xfrm>
          <a:prstGeom prst="rect">
            <a:avLst/>
          </a:prstGeom>
          <a:noFill/>
        </p:spPr>
        <p:txBody>
          <a:bodyPr wrap="square" rtlCol="0">
            <a:spAutoFit/>
          </a:bodyPr>
          <a:lstStyle/>
          <a:p>
            <a:pPr algn="ctr"/>
            <a:r>
              <a:rPr lang="en-US" sz="1200" b="1" u="sng" dirty="0" err="1">
                <a:solidFill>
                  <a:srgbClr val="92D050"/>
                </a:solidFill>
              </a:rPr>
              <a:t>Programa</a:t>
            </a:r>
            <a:endParaRPr lang="en-US" sz="1200" b="1" u="sng" dirty="0">
              <a:solidFill>
                <a:srgbClr val="92D050"/>
              </a:solidFill>
            </a:endParaRPr>
          </a:p>
          <a:p>
            <a:pPr algn="ctr"/>
            <a:r>
              <a:rPr lang="en-US" sz="1200" b="1" u="sng" dirty="0" err="1">
                <a:solidFill>
                  <a:srgbClr val="92D050"/>
                </a:solidFill>
              </a:rPr>
              <a:t>Reparação</a:t>
            </a:r>
            <a:endParaRPr lang="en-US" sz="1200" b="1" u="sng" dirty="0">
              <a:solidFill>
                <a:srgbClr val="92D050"/>
              </a:solidFill>
            </a:endParaRPr>
          </a:p>
        </p:txBody>
      </p:sp>
    </p:spTree>
    <p:extLst>
      <p:ext uri="{BB962C8B-B14F-4D97-AF65-F5344CB8AC3E}">
        <p14:creationId xmlns:p14="http://schemas.microsoft.com/office/powerpoint/2010/main" val="3990226693"/>
      </p:ext>
    </p:extLst>
  </p:cSld>
  <p:clrMapOvr>
    <a:masterClrMapping/>
  </p:clrMapOvr>
  <p:extLst>
    <p:ext uri="{6950BFC3-D8DA-4A85-94F7-54DA5524770B}">
      <p188:commentRel xmlns:p188="http://schemas.microsoft.com/office/powerpoint/2018/8/main" r:id="rId3"/>
    </p:ext>
  </p:extLs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err="1"/>
              <a:t>Programa</a:t>
            </a:r>
            <a:r>
              <a:rPr lang="en-US" dirty="0"/>
              <a:t> de </a:t>
            </a:r>
            <a:r>
              <a:rPr lang="en-US" dirty="0" err="1"/>
              <a:t>Fatiagem</a:t>
            </a:r>
            <a:endParaRPr lang="en-US" dirty="0"/>
          </a:p>
        </p:txBody>
      </p:sp>
      <p:sp>
        <p:nvSpPr>
          <p:cNvPr id="6" name="Google Shape;1029;p44"/>
          <p:cNvSpPr txBox="1">
            <a:spLocks/>
          </p:cNvSpPr>
          <p:nvPr/>
        </p:nvSpPr>
        <p:spPr>
          <a:xfrm>
            <a:off x="660400" y="903102"/>
            <a:ext cx="7467599"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solidFill>
                  <a:schemeClr val="accent3"/>
                </a:solidFill>
                <a:latin typeface="Muli" pitchFamily="2" charset="0"/>
              </a:rPr>
              <a:t>De modo a preparar um modelo para impressão 3D com sucesso , a máquina de </a:t>
            </a:r>
            <a:r>
              <a:rPr lang="pt-PT" dirty="0" err="1">
                <a:solidFill>
                  <a:schemeClr val="accent3"/>
                </a:solidFill>
                <a:latin typeface="Muli" pitchFamily="2" charset="0"/>
              </a:rPr>
              <a:t>fatiagem</a:t>
            </a:r>
            <a:r>
              <a:rPr lang="pt-PT" dirty="0">
                <a:solidFill>
                  <a:schemeClr val="accent3"/>
                </a:solidFill>
                <a:latin typeface="Muli" pitchFamily="2" charset="0"/>
              </a:rPr>
              <a:t> requer dois inputs diferentes: </a:t>
            </a:r>
          </a:p>
          <a:p>
            <a:pPr marL="285750" indent="-285750" algn="just">
              <a:buFont typeface="Arial" panose="020B0604020202020204" pitchFamily="34" charset="0"/>
              <a:buChar char="•"/>
            </a:pPr>
            <a:r>
              <a:rPr lang="pt-PT" dirty="0">
                <a:solidFill>
                  <a:schemeClr val="accent3"/>
                </a:solidFill>
                <a:latin typeface="Muli" pitchFamily="2" charset="0"/>
              </a:rPr>
              <a:t>o modelo 3D</a:t>
            </a:r>
          </a:p>
          <a:p>
            <a:pPr marL="285750" indent="-285750" algn="just">
              <a:buFont typeface="Arial" panose="020B0604020202020204" pitchFamily="34" charset="0"/>
              <a:buChar char="•"/>
            </a:pPr>
            <a:r>
              <a:rPr lang="pt-PT" dirty="0">
                <a:solidFill>
                  <a:schemeClr val="accent3"/>
                </a:solidFill>
                <a:latin typeface="Muli" pitchFamily="2" charset="0"/>
              </a:rPr>
              <a:t>o conjunto de parâmetros de impressão que dizem à máquina como deve ser feita a impressão propriamente dita.</a:t>
            </a:r>
          </a:p>
          <a:p>
            <a:pPr algn="just"/>
            <a:endParaRPr lang="pt-PT" dirty="0">
              <a:solidFill>
                <a:schemeClr val="accent3"/>
              </a:solidFill>
              <a:latin typeface="Muli" pitchFamily="2" charset="0"/>
            </a:endParaRPr>
          </a:p>
          <a:p>
            <a:pPr algn="just"/>
            <a:r>
              <a:rPr lang="pt-PT" dirty="0">
                <a:solidFill>
                  <a:schemeClr val="accent3"/>
                </a:solidFill>
                <a:latin typeface="Muli" pitchFamily="2" charset="0"/>
              </a:rPr>
              <a:t>A máquina de </a:t>
            </a:r>
            <a:r>
              <a:rPr lang="pt-PT" dirty="0" err="1">
                <a:solidFill>
                  <a:schemeClr val="accent3"/>
                </a:solidFill>
                <a:latin typeface="Muli" pitchFamily="2" charset="0"/>
              </a:rPr>
              <a:t>fatiagem</a:t>
            </a:r>
            <a:r>
              <a:rPr lang="pt-PT" dirty="0">
                <a:solidFill>
                  <a:schemeClr val="accent3"/>
                </a:solidFill>
                <a:latin typeface="Muli" pitchFamily="2" charset="0"/>
              </a:rPr>
              <a:t> funciona como um intérprete, traduzindo os dados 3D do STL para uma língua que a sua impressora possa compreender. Converte a geometria 3D numa série de camadas horizontais e calcula o caminho exato que o bocal da impressora irá seguir enquanto deposita essas camadas.</a:t>
            </a:r>
            <a:endParaRPr lang="en-US" dirty="0">
              <a:solidFill>
                <a:schemeClr val="accent3"/>
              </a:solidFill>
              <a:latin typeface="Muli" pitchFamily="2" charset="0"/>
            </a:endParaRPr>
          </a:p>
        </p:txBody>
      </p:sp>
      <p:sp>
        <p:nvSpPr>
          <p:cNvPr id="2" name="Rectangle 1"/>
          <p:cNvSpPr/>
          <p:nvPr/>
        </p:nvSpPr>
        <p:spPr>
          <a:xfrm>
            <a:off x="2235198" y="4593391"/>
            <a:ext cx="5105402" cy="276999"/>
          </a:xfrm>
          <a:prstGeom prst="rect">
            <a:avLst/>
          </a:prstGeom>
        </p:spPr>
        <p:txBody>
          <a:bodyPr wrap="square">
            <a:spAutoFit/>
          </a:bodyPr>
          <a:lstStyle/>
          <a:p>
            <a:r>
              <a:rPr lang="en-US" sz="1200" b="1" i="1" dirty="0">
                <a:solidFill>
                  <a:schemeClr val="accent1"/>
                </a:solidFill>
                <a:latin typeface="Muli"/>
              </a:rPr>
              <a:t>a </a:t>
            </a:r>
            <a:r>
              <a:rPr lang="en-US" sz="1200" b="1" i="1" dirty="0" err="1">
                <a:solidFill>
                  <a:schemeClr val="accent1"/>
                </a:solidFill>
                <a:latin typeface="Muli"/>
              </a:rPr>
              <a:t>máquina</a:t>
            </a:r>
            <a:r>
              <a:rPr lang="en-US" sz="1200" b="1" i="1" dirty="0">
                <a:solidFill>
                  <a:schemeClr val="accent1"/>
                </a:solidFill>
                <a:latin typeface="Muli"/>
              </a:rPr>
              <a:t> de </a:t>
            </a:r>
            <a:r>
              <a:rPr lang="en-US" sz="1200" b="1" i="1" dirty="0" err="1">
                <a:solidFill>
                  <a:schemeClr val="accent1"/>
                </a:solidFill>
                <a:latin typeface="Muli"/>
              </a:rPr>
              <a:t>fatiagem</a:t>
            </a:r>
            <a:r>
              <a:rPr lang="en-US" sz="1200" b="1" i="1" dirty="0">
                <a:solidFill>
                  <a:schemeClr val="accent1"/>
                </a:solidFill>
                <a:latin typeface="Muli"/>
              </a:rPr>
              <a:t> </a:t>
            </a:r>
            <a:r>
              <a:rPr lang="en-US" sz="1200" b="1" i="1" dirty="0" err="1">
                <a:solidFill>
                  <a:schemeClr val="accent1"/>
                </a:solidFill>
                <a:latin typeface="Muli"/>
              </a:rPr>
              <a:t>corta</a:t>
            </a:r>
            <a:r>
              <a:rPr lang="en-US" sz="1200" b="1" i="1" dirty="0">
                <a:solidFill>
                  <a:schemeClr val="accent1"/>
                </a:solidFill>
                <a:latin typeface="Muli"/>
              </a:rPr>
              <a:t> o </a:t>
            </a:r>
            <a:r>
              <a:rPr lang="en-US" sz="1200" b="1" i="1" dirty="0" err="1">
                <a:solidFill>
                  <a:schemeClr val="accent1"/>
                </a:solidFill>
                <a:latin typeface="Muli"/>
              </a:rPr>
              <a:t>modelo</a:t>
            </a:r>
            <a:r>
              <a:rPr lang="en-US" sz="1200" b="1" i="1" dirty="0">
                <a:solidFill>
                  <a:schemeClr val="accent1"/>
                </a:solidFill>
                <a:latin typeface="Muli"/>
              </a:rPr>
              <a:t> </a:t>
            </a:r>
            <a:r>
              <a:rPr lang="en-US" sz="1200" b="1" i="1" dirty="0" err="1">
                <a:solidFill>
                  <a:schemeClr val="accent1"/>
                </a:solidFill>
                <a:latin typeface="Muli"/>
              </a:rPr>
              <a:t>virtualmente</a:t>
            </a:r>
            <a:r>
              <a:rPr lang="en-US" sz="1200" b="1" i="1" dirty="0">
                <a:solidFill>
                  <a:schemeClr val="accent1"/>
                </a:solidFill>
                <a:latin typeface="Muli"/>
              </a:rPr>
              <a:t> </a:t>
            </a:r>
            <a:r>
              <a:rPr lang="en-US" sz="1200" b="1" i="1" dirty="0" err="1">
                <a:solidFill>
                  <a:schemeClr val="accent1"/>
                </a:solidFill>
                <a:latin typeface="Muli"/>
              </a:rPr>
              <a:t>em</a:t>
            </a:r>
            <a:r>
              <a:rPr lang="en-US" sz="1200" b="1" i="1" dirty="0">
                <a:solidFill>
                  <a:schemeClr val="accent1"/>
                </a:solidFill>
                <a:latin typeface="Muli"/>
              </a:rPr>
              <a:t> </a:t>
            </a:r>
            <a:r>
              <a:rPr lang="en-US" sz="1200" b="1" i="1" dirty="0" err="1">
                <a:solidFill>
                  <a:schemeClr val="accent1"/>
                </a:solidFill>
                <a:latin typeface="Muli"/>
              </a:rPr>
              <a:t>camadas</a:t>
            </a:r>
            <a:r>
              <a:rPr lang="en-US" sz="1200" b="1" i="1" dirty="0">
                <a:solidFill>
                  <a:schemeClr val="accent1"/>
                </a:solidFill>
                <a:latin typeface="Muli"/>
              </a:rPr>
              <a:t> 2D</a:t>
            </a:r>
          </a:p>
        </p:txBody>
      </p:sp>
      <p:pic>
        <p:nvPicPr>
          <p:cNvPr id="12" name="Picture 11" descr="A slicer virtually cuts a 3D model into 2D horizontal layers"/>
          <p:cNvPicPr/>
          <p:nvPr/>
        </p:nvPicPr>
        <p:blipFill>
          <a:blip r:embed="rId3">
            <a:extLst>
              <a:ext uri="{28A0092B-C50C-407E-A947-70E740481C1C}">
                <a14:useLocalDpi xmlns:a14="http://schemas.microsoft.com/office/drawing/2010/main" val="0"/>
              </a:ext>
            </a:extLst>
          </a:blip>
          <a:srcRect/>
          <a:stretch>
            <a:fillRect/>
          </a:stretch>
        </p:blipFill>
        <p:spPr bwMode="auto">
          <a:xfrm>
            <a:off x="2010091" y="3147496"/>
            <a:ext cx="5022215" cy="1445895"/>
          </a:xfrm>
          <a:prstGeom prst="rect">
            <a:avLst/>
          </a:prstGeom>
          <a:noFill/>
          <a:ln>
            <a:noFill/>
          </a:ln>
        </p:spPr>
      </p:pic>
    </p:spTree>
    <p:extLst>
      <p:ext uri="{BB962C8B-B14F-4D97-AF65-F5344CB8AC3E}">
        <p14:creationId xmlns:p14="http://schemas.microsoft.com/office/powerpoint/2010/main" val="34137024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err="1"/>
              <a:t>Programa</a:t>
            </a:r>
            <a:r>
              <a:rPr lang="en-US" dirty="0"/>
              <a:t> de </a:t>
            </a:r>
            <a:r>
              <a:rPr lang="en-US" dirty="0" err="1"/>
              <a:t>Fatiagem</a:t>
            </a:r>
            <a:endParaRPr lang="en-US" dirty="0"/>
          </a:p>
        </p:txBody>
      </p:sp>
      <p:sp>
        <p:nvSpPr>
          <p:cNvPr id="6" name="Google Shape;1029;p44"/>
          <p:cNvSpPr txBox="1">
            <a:spLocks/>
          </p:cNvSpPr>
          <p:nvPr/>
        </p:nvSpPr>
        <p:spPr>
          <a:xfrm>
            <a:off x="660400" y="903102"/>
            <a:ext cx="8178800" cy="2807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solidFill>
                  <a:schemeClr val="accent3"/>
                </a:solidFill>
                <a:latin typeface="Muli"/>
              </a:rPr>
              <a:t>Os parâmetros de impressão são definidos através da máquina de </a:t>
            </a:r>
            <a:r>
              <a:rPr lang="pt-PT" dirty="0" err="1">
                <a:solidFill>
                  <a:schemeClr val="accent3"/>
                </a:solidFill>
                <a:latin typeface="Muli"/>
              </a:rPr>
              <a:t>fatiagem</a:t>
            </a:r>
            <a:r>
              <a:rPr lang="pt-PT" dirty="0">
                <a:solidFill>
                  <a:schemeClr val="accent3"/>
                </a:solidFill>
                <a:latin typeface="Muli"/>
              </a:rPr>
              <a:t>. Nesta fase, podem ser feitos ajustes finais tais como a orientação da impressão, escala ou mesmo corte do desenho em várias peças.</a:t>
            </a:r>
          </a:p>
          <a:p>
            <a:pPr algn="just"/>
            <a:endParaRPr lang="pt-PT" dirty="0">
              <a:solidFill>
                <a:schemeClr val="accent3"/>
              </a:solidFill>
              <a:latin typeface="Muli"/>
            </a:endParaRPr>
          </a:p>
          <a:p>
            <a:pPr algn="just"/>
            <a:r>
              <a:rPr lang="pt-PT" dirty="0">
                <a:solidFill>
                  <a:schemeClr val="accent3"/>
                </a:solidFill>
                <a:latin typeface="Muli"/>
              </a:rPr>
              <a:t>Os parâmetros de impressão incluem todas as considerações discutidas na sessão anterior, como por exemplo:</a:t>
            </a:r>
          </a:p>
          <a:p>
            <a:pPr marL="285750" indent="-285750" algn="just">
              <a:buFont typeface="Wingdings" panose="05000000000000000000" pitchFamily="2" charset="2"/>
              <a:buChar char="v"/>
            </a:pPr>
            <a:r>
              <a:rPr lang="pt-PT" dirty="0">
                <a:solidFill>
                  <a:schemeClr val="accent3"/>
                </a:solidFill>
                <a:latin typeface="Muli"/>
              </a:rPr>
              <a:t>Altura e espessura da camada, percentagens de enchimento e padrões</a:t>
            </a:r>
          </a:p>
          <a:p>
            <a:pPr marL="285750" indent="-285750" algn="just">
              <a:buFont typeface="Wingdings" panose="05000000000000000000" pitchFamily="2" charset="2"/>
              <a:buChar char="v"/>
            </a:pPr>
            <a:r>
              <a:rPr lang="pt-PT" dirty="0">
                <a:solidFill>
                  <a:schemeClr val="accent3"/>
                </a:solidFill>
                <a:latin typeface="Muli"/>
              </a:rPr>
              <a:t>Colocação e forma da estrutura de suporte</a:t>
            </a:r>
          </a:p>
          <a:p>
            <a:pPr marL="285750" indent="-285750" algn="just">
              <a:buFont typeface="Wingdings" panose="05000000000000000000" pitchFamily="2" charset="2"/>
              <a:buChar char="v"/>
            </a:pPr>
            <a:r>
              <a:rPr lang="pt-PT" dirty="0">
                <a:solidFill>
                  <a:schemeClr val="accent3"/>
                </a:solidFill>
                <a:latin typeface="Muli"/>
              </a:rPr>
              <a:t>Temperatura do bocal e da plataforma de impressão, controlo da ventoinha de refrigeração, velocidade da cabeça de impressão</a:t>
            </a:r>
          </a:p>
          <a:p>
            <a:pPr marL="285750" indent="-285750" algn="just">
              <a:buFont typeface="Wingdings" panose="05000000000000000000" pitchFamily="2" charset="2"/>
              <a:buChar char="v"/>
            </a:pPr>
            <a:r>
              <a:rPr lang="pt-PT" dirty="0">
                <a:solidFill>
                  <a:schemeClr val="accent3"/>
                </a:solidFill>
                <a:latin typeface="Muli"/>
              </a:rPr>
              <a:t>Parâmetros específicos da impressora (pois cada impressora tem uma configuração diferente, área de impressão, placa de impressão, etc.)</a:t>
            </a: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r>
              <a:rPr lang="en-US" dirty="0">
                <a:solidFill>
                  <a:schemeClr val="accent3"/>
                </a:solidFill>
                <a:latin typeface="Muli"/>
              </a:rPr>
              <a:t>  </a:t>
            </a:r>
          </a:p>
        </p:txBody>
      </p:sp>
      <p:sp>
        <p:nvSpPr>
          <p:cNvPr id="7" name="CaixaDeTexto 6">
            <a:extLst>
              <a:ext uri="{FF2B5EF4-FFF2-40B4-BE49-F238E27FC236}">
                <a16:creationId xmlns:a16="http://schemas.microsoft.com/office/drawing/2014/main" id="{F8EC744D-B13A-45B0-93CC-781C3B41B24C}"/>
              </a:ext>
            </a:extLst>
          </p:cNvPr>
          <p:cNvSpPr txBox="1"/>
          <p:nvPr/>
        </p:nvSpPr>
        <p:spPr>
          <a:xfrm>
            <a:off x="1177555" y="3589901"/>
            <a:ext cx="6734329" cy="1169551"/>
          </a:xfrm>
          <a:prstGeom prst="rect">
            <a:avLst/>
          </a:prstGeom>
          <a:noFill/>
        </p:spPr>
        <p:txBody>
          <a:bodyPr wrap="square">
            <a:spAutoFit/>
          </a:bodyPr>
          <a:lstStyle/>
          <a:p>
            <a:endParaRPr lang="pt-PT" dirty="0">
              <a:solidFill>
                <a:schemeClr val="accent3"/>
              </a:solidFill>
              <a:latin typeface="Muli"/>
            </a:endParaRPr>
          </a:p>
          <a:p>
            <a:pPr algn="just"/>
            <a:r>
              <a:rPr lang="pt-PT" dirty="0">
                <a:solidFill>
                  <a:schemeClr val="accent3"/>
                </a:solidFill>
                <a:latin typeface="Muli"/>
              </a:rPr>
              <a:t>Além disso, a maioria do máquina de </a:t>
            </a:r>
            <a:r>
              <a:rPr lang="pt-PT" dirty="0" err="1">
                <a:solidFill>
                  <a:schemeClr val="accent3"/>
                </a:solidFill>
                <a:latin typeface="Muli"/>
              </a:rPr>
              <a:t>fatiagem</a:t>
            </a:r>
            <a:r>
              <a:rPr lang="pt-PT" dirty="0">
                <a:solidFill>
                  <a:schemeClr val="accent3"/>
                </a:solidFill>
                <a:latin typeface="Muli"/>
              </a:rPr>
              <a:t> oferece algumas funcionalidades de qualidade de vida, tais como:</a:t>
            </a:r>
          </a:p>
          <a:p>
            <a:pPr marL="285750" indent="-285750" algn="just">
              <a:buFont typeface="Wingdings" panose="05000000000000000000" pitchFamily="2" charset="2"/>
              <a:buChar char="v"/>
            </a:pPr>
            <a:r>
              <a:rPr lang="pt-PT" dirty="0">
                <a:solidFill>
                  <a:schemeClr val="accent3"/>
                </a:solidFill>
                <a:latin typeface="Muli"/>
              </a:rPr>
              <a:t>Modo de pré-visualização que identifica possíveis áreas de risco </a:t>
            </a:r>
          </a:p>
          <a:p>
            <a:pPr marL="285750" indent="-285750" algn="just">
              <a:buFont typeface="Wingdings" panose="05000000000000000000" pitchFamily="2" charset="2"/>
              <a:buChar char="v"/>
            </a:pPr>
            <a:r>
              <a:rPr lang="pt-PT" dirty="0">
                <a:solidFill>
                  <a:schemeClr val="accent3"/>
                </a:solidFill>
                <a:latin typeface="Muli"/>
              </a:rPr>
              <a:t>Estimativas do tempo de impressão e do material necessário</a:t>
            </a:r>
          </a:p>
        </p:txBody>
      </p:sp>
    </p:spTree>
    <p:extLst>
      <p:ext uri="{BB962C8B-B14F-4D97-AF65-F5344CB8AC3E}">
        <p14:creationId xmlns:p14="http://schemas.microsoft.com/office/powerpoint/2010/main" val="36772845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err="1"/>
              <a:t>Fatiagem</a:t>
            </a:r>
            <a:r>
              <a:rPr lang="en-US" dirty="0"/>
              <a:t> com o </a:t>
            </a:r>
            <a:r>
              <a:rPr lang="en-US" dirty="0" err="1"/>
              <a:t>Cura</a:t>
            </a:r>
            <a:endParaRPr lang="en-US" dirty="0"/>
          </a:p>
        </p:txBody>
      </p:sp>
      <p:sp>
        <p:nvSpPr>
          <p:cNvPr id="6" name="Google Shape;1029;p44"/>
          <p:cNvSpPr txBox="1">
            <a:spLocks/>
          </p:cNvSpPr>
          <p:nvPr/>
        </p:nvSpPr>
        <p:spPr>
          <a:xfrm>
            <a:off x="660400" y="903102"/>
            <a:ext cx="8191499"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Muli"/>
              </a:rPr>
              <a:t>Vejamos</a:t>
            </a:r>
            <a:r>
              <a:rPr lang="en-US" dirty="0">
                <a:latin typeface="Muli"/>
              </a:rPr>
              <a:t> um dos </a:t>
            </a:r>
            <a:r>
              <a:rPr lang="en-US" dirty="0" err="1">
                <a:latin typeface="Muli"/>
              </a:rPr>
              <a:t>programa</a:t>
            </a:r>
            <a:r>
              <a:rPr lang="en-US" dirty="0">
                <a:latin typeface="Muli"/>
              </a:rPr>
              <a:t> de </a:t>
            </a:r>
            <a:r>
              <a:rPr lang="en-US" dirty="0" err="1">
                <a:latin typeface="Muli"/>
              </a:rPr>
              <a:t>fatiagem</a:t>
            </a:r>
            <a:r>
              <a:rPr lang="en-US" dirty="0">
                <a:latin typeface="Muli"/>
              </a:rPr>
              <a:t> </a:t>
            </a:r>
            <a:r>
              <a:rPr lang="en-US" dirty="0" err="1">
                <a:latin typeface="Muli"/>
              </a:rPr>
              <a:t>mais</a:t>
            </a:r>
            <a:r>
              <a:rPr lang="en-US" dirty="0">
                <a:latin typeface="Muli"/>
              </a:rPr>
              <a:t> </a:t>
            </a:r>
            <a:r>
              <a:rPr lang="en-US" dirty="0" err="1">
                <a:latin typeface="Muli"/>
              </a:rPr>
              <a:t>polulares</a:t>
            </a:r>
            <a:r>
              <a:rPr lang="en-US" dirty="0">
                <a:latin typeface="Muli"/>
              </a:rPr>
              <a:t>: </a:t>
            </a:r>
            <a:r>
              <a:rPr lang="en-US" dirty="0" err="1">
                <a:latin typeface="Muli"/>
              </a:rPr>
              <a:t>Cura</a:t>
            </a:r>
            <a:r>
              <a:rPr lang="en-US" dirty="0">
                <a:latin typeface="Muli"/>
              </a:rPr>
              <a:t>  </a:t>
            </a:r>
          </a:p>
          <a:p>
            <a:endParaRPr lang="en-US" dirty="0">
              <a:latin typeface="Muli"/>
            </a:endParaRPr>
          </a:p>
          <a:p>
            <a:pPr marL="342900" indent="-342900">
              <a:buFont typeface="+mj-lt"/>
              <a:buAutoNum type="arabicParenR"/>
            </a:pPr>
            <a:r>
              <a:rPr lang="en-US" dirty="0" err="1">
                <a:latin typeface="Muli"/>
              </a:rPr>
              <a:t>Faça</a:t>
            </a:r>
            <a:r>
              <a:rPr lang="en-US" dirty="0">
                <a:latin typeface="Muli"/>
              </a:rPr>
              <a:t> </a:t>
            </a:r>
            <a:r>
              <a:rPr lang="en-US" dirty="0" err="1">
                <a:latin typeface="Muli"/>
              </a:rPr>
              <a:t>transferência</a:t>
            </a:r>
            <a:r>
              <a:rPr lang="en-US" dirty="0">
                <a:latin typeface="Muli"/>
              </a:rPr>
              <a:t>, </a:t>
            </a:r>
            <a:r>
              <a:rPr lang="en-US" dirty="0" err="1">
                <a:latin typeface="Muli"/>
              </a:rPr>
              <a:t>instale</a:t>
            </a:r>
            <a:r>
              <a:rPr lang="en-US" dirty="0">
                <a:latin typeface="Muli"/>
              </a:rPr>
              <a:t> e </a:t>
            </a:r>
            <a:r>
              <a:rPr lang="en-US" dirty="0" err="1">
                <a:latin typeface="Muli"/>
              </a:rPr>
              <a:t>abra</a:t>
            </a:r>
            <a:r>
              <a:rPr lang="en-US" dirty="0">
                <a:latin typeface="Muli"/>
              </a:rPr>
              <a:t> o </a:t>
            </a:r>
            <a:r>
              <a:rPr lang="en-US" i="1" dirty="0" err="1">
                <a:latin typeface="Muli"/>
              </a:rPr>
              <a:t>cura</a:t>
            </a:r>
            <a:r>
              <a:rPr lang="en-US" dirty="0">
                <a:latin typeface="Muli"/>
              </a:rPr>
              <a:t> a </a:t>
            </a:r>
            <a:r>
              <a:rPr lang="en-US" dirty="0" err="1">
                <a:latin typeface="Muli"/>
              </a:rPr>
              <a:t>partir</a:t>
            </a:r>
            <a:r>
              <a:rPr lang="en-US" dirty="0">
                <a:latin typeface="Muli"/>
              </a:rPr>
              <a:t> de: https://ultimaker.com/software/ultimaker-cura</a:t>
            </a:r>
          </a:p>
          <a:p>
            <a:pPr marL="342900" indent="-342900">
              <a:buFont typeface="+mj-lt"/>
              <a:buAutoNum type="arabicParenR"/>
            </a:pPr>
            <a:r>
              <a:rPr lang="en-US" dirty="0" err="1">
                <a:latin typeface="Muli"/>
              </a:rPr>
              <a:t>Faça</a:t>
            </a:r>
            <a:r>
              <a:rPr lang="en-US" dirty="0">
                <a:latin typeface="Muli"/>
              </a:rPr>
              <a:t> </a:t>
            </a:r>
            <a:r>
              <a:rPr lang="en-US" dirty="0" err="1">
                <a:latin typeface="Muli"/>
              </a:rPr>
              <a:t>transferência</a:t>
            </a:r>
            <a:r>
              <a:rPr lang="en-US" dirty="0">
                <a:latin typeface="Muli"/>
              </a:rPr>
              <a:t>, do </a:t>
            </a:r>
            <a:r>
              <a:rPr lang="en-US" dirty="0" err="1">
                <a:latin typeface="Muli"/>
              </a:rPr>
              <a:t>modelo</a:t>
            </a:r>
            <a:r>
              <a:rPr lang="en-US" dirty="0">
                <a:latin typeface="Muli"/>
              </a:rPr>
              <a:t> STL a </a:t>
            </a:r>
            <a:r>
              <a:rPr lang="en-US" dirty="0" err="1">
                <a:latin typeface="Muli"/>
              </a:rPr>
              <a:t>partir</a:t>
            </a:r>
            <a:r>
              <a:rPr lang="en-US" dirty="0">
                <a:latin typeface="Muli"/>
              </a:rPr>
              <a:t> de: https://www.thingiverse.com/thing:2738211</a:t>
            </a:r>
          </a:p>
          <a:p>
            <a:pPr marL="342900" indent="-342900">
              <a:buFont typeface="+mj-lt"/>
              <a:buAutoNum type="arabicParenR"/>
            </a:pPr>
            <a:r>
              <a:rPr lang="en-US" dirty="0" err="1">
                <a:latin typeface="Muli"/>
              </a:rPr>
              <a:t>Faça</a:t>
            </a:r>
            <a:r>
              <a:rPr lang="en-US" dirty="0">
                <a:latin typeface="Muli"/>
              </a:rPr>
              <a:t> </a:t>
            </a:r>
            <a:r>
              <a:rPr lang="en-US" dirty="0" err="1">
                <a:latin typeface="Muli"/>
              </a:rPr>
              <a:t>importe</a:t>
            </a:r>
            <a:r>
              <a:rPr lang="en-US" dirty="0">
                <a:latin typeface="Muli"/>
              </a:rPr>
              <a:t> para o </a:t>
            </a:r>
            <a:r>
              <a:rPr lang="en-US" i="1" dirty="0" err="1">
                <a:latin typeface="Muli"/>
              </a:rPr>
              <a:t>Cura</a:t>
            </a:r>
            <a:r>
              <a:rPr lang="en-US" i="1" dirty="0">
                <a:latin typeface="Muli"/>
              </a:rPr>
              <a:t> </a:t>
            </a:r>
            <a:r>
              <a:rPr lang="en-US" dirty="0">
                <a:latin typeface="Muli"/>
              </a:rPr>
              <a:t>(File-&gt; Open Files -&gt; choose: Flexi-Rex)</a:t>
            </a:r>
          </a:p>
          <a:p>
            <a:pPr marL="342900" indent="-342900">
              <a:buFont typeface="+mj-lt"/>
              <a:buAutoNum type="arabicParenR"/>
            </a:pPr>
            <a:r>
              <a:rPr lang="en-US" dirty="0">
                <a:latin typeface="Muli"/>
              </a:rPr>
              <a:t>Clique no </a:t>
            </a:r>
            <a:r>
              <a:rPr lang="en-US" dirty="0" err="1">
                <a:latin typeface="Muli"/>
              </a:rPr>
              <a:t>modelo</a:t>
            </a:r>
            <a:r>
              <a:rPr lang="en-US" dirty="0">
                <a:latin typeface="Muli"/>
              </a:rPr>
              <a:t> e um novo menu </a:t>
            </a:r>
            <a:r>
              <a:rPr lang="en-US" dirty="0" err="1">
                <a:latin typeface="Muli"/>
              </a:rPr>
              <a:t>irá</a:t>
            </a:r>
            <a:r>
              <a:rPr lang="en-US" dirty="0">
                <a:latin typeface="Muli"/>
              </a:rPr>
              <a:t> </a:t>
            </a:r>
            <a:r>
              <a:rPr lang="en-US" dirty="0" err="1">
                <a:latin typeface="Muli"/>
              </a:rPr>
              <a:t>aparecer</a:t>
            </a:r>
            <a:r>
              <a:rPr lang="en-US" dirty="0">
                <a:latin typeface="Muli"/>
              </a:rPr>
              <a:t>.</a:t>
            </a:r>
          </a:p>
          <a:p>
            <a:pPr lvl="2"/>
            <a:r>
              <a:rPr lang="en-US" dirty="0">
                <a:latin typeface="Muli"/>
              </a:rPr>
              <a:t>	Este </a:t>
            </a:r>
            <a:r>
              <a:rPr lang="en-US" dirty="0" err="1">
                <a:latin typeface="Muli"/>
              </a:rPr>
              <a:t>oferece</a:t>
            </a:r>
            <a:r>
              <a:rPr lang="en-US" dirty="0">
                <a:latin typeface="Muli"/>
              </a:rPr>
              <a:t> </a:t>
            </a:r>
            <a:r>
              <a:rPr lang="en-US" dirty="0" err="1">
                <a:latin typeface="Muli"/>
              </a:rPr>
              <a:t>capacidades</a:t>
            </a:r>
            <a:r>
              <a:rPr lang="en-US" dirty="0">
                <a:latin typeface="Muli"/>
              </a:rPr>
              <a:t> </a:t>
            </a:r>
            <a:r>
              <a:rPr lang="en-US" dirty="0" err="1">
                <a:latin typeface="Muli"/>
              </a:rPr>
              <a:t>como</a:t>
            </a:r>
            <a:r>
              <a:rPr lang="en-US" dirty="0">
                <a:latin typeface="Muli"/>
              </a:rPr>
              <a:t>: </a:t>
            </a:r>
            <a:r>
              <a:rPr lang="en-US" dirty="0" err="1">
                <a:latin typeface="Muli"/>
              </a:rPr>
              <a:t>Escala</a:t>
            </a:r>
            <a:r>
              <a:rPr lang="en-US" dirty="0">
                <a:latin typeface="Muli"/>
              </a:rPr>
              <a:t>, </a:t>
            </a:r>
            <a:r>
              <a:rPr lang="en-US" dirty="0" err="1">
                <a:latin typeface="Muli"/>
              </a:rPr>
              <a:t>rotação</a:t>
            </a:r>
            <a:r>
              <a:rPr lang="en-US" dirty="0">
                <a:latin typeface="Muli"/>
              </a:rPr>
              <a:t>, mover, </a:t>
            </a:r>
            <a:r>
              <a:rPr lang="en-US" dirty="0" err="1">
                <a:latin typeface="Muli"/>
              </a:rPr>
              <a:t>espelhar</a:t>
            </a:r>
            <a:r>
              <a:rPr lang="en-US" dirty="0">
                <a:latin typeface="Muli"/>
              </a:rPr>
              <a:t> e </a:t>
            </a:r>
            <a:r>
              <a:rPr lang="en-US" dirty="0" err="1">
                <a:latin typeface="Muli"/>
              </a:rPr>
              <a:t>orientar</a:t>
            </a:r>
            <a:r>
              <a:rPr lang="en-US" dirty="0">
                <a:latin typeface="Muli"/>
              </a:rPr>
              <a:t> o </a:t>
            </a:r>
            <a:r>
              <a:rPr lang="en-US" dirty="0" err="1">
                <a:latin typeface="Muli"/>
              </a:rPr>
              <a:t>modelo</a:t>
            </a:r>
            <a:endParaRPr lang="en-US" dirty="0">
              <a:latin typeface="Muli"/>
            </a:endParaRPr>
          </a:p>
          <a:p>
            <a:endParaRPr lang="en-US" dirty="0">
              <a:latin typeface="Muli"/>
            </a:endParaRPr>
          </a:p>
          <a:p>
            <a:endParaRPr lang="en-US" dirty="0">
              <a:latin typeface="Muli"/>
            </a:endParaRPr>
          </a:p>
          <a:p>
            <a:r>
              <a:rPr lang="en-US" dirty="0">
                <a:latin typeface="Muli"/>
                <a:hlinkClick r:id="rId2"/>
              </a:rPr>
              <a:t>https://</a:t>
            </a:r>
            <a:r>
              <a:rPr lang="en-US" dirty="0" err="1">
                <a:latin typeface="Muli"/>
                <a:hlinkClick r:id="rId2"/>
              </a:rPr>
              <a:t>www.thingiverse.com</a:t>
            </a:r>
            <a:r>
              <a:rPr lang="en-US" dirty="0">
                <a:latin typeface="Muli"/>
                <a:hlinkClick r:id="rId2"/>
              </a:rPr>
              <a:t>/</a:t>
            </a:r>
            <a:r>
              <a:rPr lang="en-US" dirty="0" err="1">
                <a:latin typeface="Muli"/>
                <a:hlinkClick r:id="rId2"/>
              </a:rPr>
              <a:t>thing:2738211</a:t>
            </a:r>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endParaRPr lang="en-US" dirty="0">
              <a:latin typeface="Muli"/>
            </a:endParaRPr>
          </a:p>
          <a:p>
            <a:r>
              <a:rPr lang="en-US" dirty="0">
                <a:latin typeface="Muli"/>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812" y="2933549"/>
            <a:ext cx="1668464" cy="16719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350" y="2809792"/>
            <a:ext cx="2309426" cy="193061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24463" r="13186"/>
          <a:stretch/>
        </p:blipFill>
        <p:spPr>
          <a:xfrm>
            <a:off x="1185862" y="3084536"/>
            <a:ext cx="2140417" cy="1381125"/>
          </a:xfrm>
          <a:prstGeom prst="rect">
            <a:avLst/>
          </a:prstGeom>
        </p:spPr>
      </p:pic>
    </p:spTree>
    <p:extLst>
      <p:ext uri="{BB962C8B-B14F-4D97-AF65-F5344CB8AC3E}">
        <p14:creationId xmlns:p14="http://schemas.microsoft.com/office/powerpoint/2010/main" val="29135408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n-US" dirty="0" err="1"/>
              <a:t>Fatiagem</a:t>
            </a:r>
            <a:r>
              <a:rPr lang="en-US" dirty="0"/>
              <a:t> com o </a:t>
            </a:r>
            <a:r>
              <a:rPr lang="en-US" dirty="0" err="1"/>
              <a:t>Cura</a:t>
            </a:r>
            <a:endParaRPr lang="en-US" dirty="0"/>
          </a:p>
        </p:txBody>
      </p:sp>
      <p:sp>
        <p:nvSpPr>
          <p:cNvPr id="6" name="Google Shape;1029;p44"/>
          <p:cNvSpPr txBox="1">
            <a:spLocks/>
          </p:cNvSpPr>
          <p:nvPr/>
        </p:nvSpPr>
        <p:spPr>
          <a:xfrm>
            <a:off x="660401" y="903102"/>
            <a:ext cx="4845049"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1300" dirty="0">
                <a:latin typeface="Muli"/>
              </a:rPr>
              <a:t>No separador “Prepare”:</a:t>
            </a:r>
          </a:p>
          <a:p>
            <a:pPr marL="342900" indent="-342900">
              <a:buAutoNum type="arabicParenR"/>
            </a:pPr>
            <a:r>
              <a:rPr lang="pt-PT" sz="1300" dirty="0">
                <a:latin typeface="Muli"/>
              </a:rPr>
              <a:t>Escolha um material (</a:t>
            </a:r>
            <a:r>
              <a:rPr lang="pt-PT" sz="1300" dirty="0" err="1">
                <a:latin typeface="Muli"/>
              </a:rPr>
              <a:t>generic</a:t>
            </a:r>
            <a:r>
              <a:rPr lang="pt-PT" sz="1300" dirty="0">
                <a:latin typeface="Muli"/>
              </a:rPr>
              <a:t> </a:t>
            </a:r>
            <a:r>
              <a:rPr lang="pt-PT" sz="1300" dirty="0" err="1">
                <a:latin typeface="Muli"/>
              </a:rPr>
              <a:t>PLA</a:t>
            </a:r>
            <a:r>
              <a:rPr lang="pt-PT" sz="1300" dirty="0">
                <a:latin typeface="Muli"/>
              </a:rPr>
              <a:t>)</a:t>
            </a:r>
          </a:p>
          <a:p>
            <a:pPr marL="342900" indent="-342900">
              <a:buAutoNum type="arabicParenR"/>
            </a:pPr>
            <a:r>
              <a:rPr lang="pt-PT" sz="1300" dirty="0">
                <a:latin typeface="Muli"/>
              </a:rPr>
              <a:t>Abra os “</a:t>
            </a:r>
            <a:r>
              <a:rPr lang="pt-PT" sz="1300" b="1" dirty="0">
                <a:latin typeface="Muli"/>
              </a:rPr>
              <a:t>Print </a:t>
            </a:r>
            <a:r>
              <a:rPr lang="pt-PT" sz="1300" b="1" dirty="0" err="1">
                <a:latin typeface="Muli"/>
              </a:rPr>
              <a:t>settings</a:t>
            </a:r>
            <a:r>
              <a:rPr lang="pt-PT" sz="1300" b="1" dirty="0">
                <a:latin typeface="Muli"/>
              </a:rPr>
              <a:t>” </a:t>
            </a:r>
            <a:r>
              <a:rPr lang="pt-PT" sz="1300" dirty="0">
                <a:latin typeface="Muli"/>
              </a:rPr>
              <a:t>no topo direito, e escolha a percentagem de enchimento e suportes</a:t>
            </a:r>
          </a:p>
          <a:p>
            <a:pPr marL="342900" indent="-342900">
              <a:buAutoNum type="arabicParenR"/>
            </a:pPr>
            <a:r>
              <a:rPr lang="pt-PT" sz="1300" dirty="0">
                <a:latin typeface="Muli"/>
              </a:rPr>
              <a:t>Toque no botão “</a:t>
            </a:r>
            <a:r>
              <a:rPr lang="pt-PT" sz="1300" b="1" dirty="0" err="1">
                <a:latin typeface="Muli"/>
              </a:rPr>
              <a:t>Slice</a:t>
            </a:r>
            <a:r>
              <a:rPr lang="pt-PT" sz="1300" b="1" dirty="0">
                <a:latin typeface="Muli"/>
              </a:rPr>
              <a:t>” </a:t>
            </a:r>
            <a:r>
              <a:rPr lang="pt-PT" sz="1300" dirty="0">
                <a:latin typeface="Muli"/>
              </a:rPr>
              <a:t>no canto inferior direito do ecrã</a:t>
            </a:r>
          </a:p>
          <a:p>
            <a:pPr marL="342900" indent="-342900">
              <a:buAutoNum type="arabicParenR"/>
            </a:pPr>
            <a:r>
              <a:rPr lang="pt-PT" sz="1300" dirty="0">
                <a:latin typeface="Muli"/>
              </a:rPr>
              <a:t>Espere o </a:t>
            </a:r>
            <a:r>
              <a:rPr lang="pt-PT" sz="1300" dirty="0" err="1">
                <a:latin typeface="Muli"/>
              </a:rPr>
              <a:t>slicing</a:t>
            </a:r>
            <a:r>
              <a:rPr lang="pt-PT" sz="1300" dirty="0">
                <a:latin typeface="Muli"/>
              </a:rPr>
              <a:t> terminar e poderá ver o tempo de impressão estimado</a:t>
            </a:r>
          </a:p>
          <a:p>
            <a:pPr marL="342900" indent="-342900">
              <a:buAutoNum type="arabicParenR"/>
            </a:pPr>
            <a:r>
              <a:rPr lang="pt-PT" sz="1300" dirty="0">
                <a:latin typeface="Muli"/>
              </a:rPr>
              <a:t>Clique em “</a:t>
            </a:r>
            <a:r>
              <a:rPr lang="pt-PT" sz="1300" b="1" dirty="0" err="1">
                <a:latin typeface="Muli"/>
              </a:rPr>
              <a:t>preview</a:t>
            </a:r>
            <a:r>
              <a:rPr lang="pt-PT" sz="1300" b="1" dirty="0">
                <a:latin typeface="Muli"/>
              </a:rPr>
              <a:t>”</a:t>
            </a:r>
            <a:r>
              <a:rPr lang="pt-PT" sz="1300" dirty="0">
                <a:latin typeface="Muli"/>
              </a:rPr>
              <a:t> para ver como cada camada vai ser impressa e onde o material de suporte vai ser adicionado</a:t>
            </a:r>
          </a:p>
          <a:p>
            <a:pPr marL="342900" indent="-342900">
              <a:buAutoNum type="arabicParenR"/>
            </a:pPr>
            <a:r>
              <a:rPr lang="pt-PT" sz="1300" dirty="0">
                <a:latin typeface="Muli"/>
              </a:rPr>
              <a:t>Carregue em “</a:t>
            </a:r>
            <a:r>
              <a:rPr lang="pt-PT" sz="1300" b="1" dirty="0" err="1">
                <a:latin typeface="Muli"/>
              </a:rPr>
              <a:t>save</a:t>
            </a:r>
            <a:r>
              <a:rPr lang="pt-PT" sz="1300" b="1" dirty="0">
                <a:latin typeface="Muli"/>
              </a:rPr>
              <a:t> to </a:t>
            </a:r>
            <a:r>
              <a:rPr lang="pt-PT" sz="1300" b="1" dirty="0" err="1">
                <a:latin typeface="Muli"/>
              </a:rPr>
              <a:t>disc</a:t>
            </a:r>
            <a:r>
              <a:rPr lang="pt-PT" sz="1300" b="1" dirty="0">
                <a:latin typeface="Muli"/>
              </a:rPr>
              <a:t>” </a:t>
            </a:r>
            <a:r>
              <a:rPr lang="pt-PT" sz="1300" dirty="0">
                <a:latin typeface="Muli"/>
              </a:rPr>
              <a:t>ou </a:t>
            </a:r>
            <a:r>
              <a:rPr lang="pt-PT" sz="1300" b="1" dirty="0">
                <a:latin typeface="Muli"/>
              </a:rPr>
              <a:t>“</a:t>
            </a:r>
            <a:r>
              <a:rPr lang="pt-PT" sz="1300" b="1" dirty="0" err="1">
                <a:latin typeface="Muli"/>
              </a:rPr>
              <a:t>export</a:t>
            </a:r>
            <a:r>
              <a:rPr lang="pt-PT" sz="1300" b="1" dirty="0">
                <a:latin typeface="Muli"/>
              </a:rPr>
              <a:t> to </a:t>
            </a:r>
            <a:r>
              <a:rPr lang="pt-PT" sz="1300" b="1" dirty="0" err="1">
                <a:latin typeface="Muli"/>
              </a:rPr>
              <a:t>removable</a:t>
            </a:r>
            <a:r>
              <a:rPr lang="pt-PT" sz="1300" b="1" dirty="0">
                <a:latin typeface="Muli"/>
              </a:rPr>
              <a:t> drive” </a:t>
            </a:r>
            <a:r>
              <a:rPr lang="pt-PT" sz="1300" dirty="0">
                <a:latin typeface="Muli"/>
              </a:rPr>
              <a:t>se tiver uma </a:t>
            </a:r>
            <a:r>
              <a:rPr lang="pt-PT" sz="1300" dirty="0" err="1">
                <a:latin typeface="Muli"/>
              </a:rPr>
              <a:t>pen</a:t>
            </a:r>
            <a:r>
              <a:rPr lang="pt-PT" sz="1300" dirty="0">
                <a:latin typeface="Muli"/>
              </a:rPr>
              <a:t> instalada, e o seu .</a:t>
            </a:r>
            <a:r>
              <a:rPr lang="pt-PT" sz="1300" dirty="0" err="1">
                <a:latin typeface="Muli"/>
              </a:rPr>
              <a:t>gcode</a:t>
            </a:r>
            <a:r>
              <a:rPr lang="pt-PT" sz="1300" dirty="0">
                <a:latin typeface="Muli"/>
              </a:rPr>
              <a:t> está pronto a transferir para a sua impressora!</a:t>
            </a:r>
          </a:p>
          <a:p>
            <a:endParaRPr lang="pt-PT" sz="1300" dirty="0">
              <a:latin typeface="Muli"/>
            </a:endParaRPr>
          </a:p>
          <a:p>
            <a:endParaRPr lang="pt-PT" sz="1300" dirty="0">
              <a:latin typeface="Muli"/>
            </a:endParaRPr>
          </a:p>
          <a:p>
            <a:endParaRPr lang="pt-PT" sz="1300" dirty="0">
              <a:latin typeface="Muli"/>
            </a:endParaRPr>
          </a:p>
          <a:p>
            <a:endParaRPr lang="pt-PT" sz="1300" dirty="0">
              <a:latin typeface="Muli"/>
            </a:endParaRPr>
          </a:p>
          <a:p>
            <a:endParaRPr lang="pt-PT" sz="1300" dirty="0">
              <a:latin typeface="Muli"/>
            </a:endParaRPr>
          </a:p>
          <a:p>
            <a:r>
              <a:rPr lang="pt-PT" sz="1300" dirty="0">
                <a:latin typeface="Muli"/>
              </a:rPr>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949" y="3944632"/>
            <a:ext cx="2565400" cy="106069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5378" t="37362" r="17316" b="6793"/>
          <a:stretch/>
        </p:blipFill>
        <p:spPr>
          <a:xfrm>
            <a:off x="2051050" y="3403692"/>
            <a:ext cx="2549525" cy="147301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030" y="1017402"/>
            <a:ext cx="2403374" cy="2723114"/>
          </a:xfrm>
          <a:prstGeom prst="rect">
            <a:avLst/>
          </a:prstGeom>
        </p:spPr>
      </p:pic>
    </p:spTree>
    <p:extLst>
      <p:ext uri="{BB962C8B-B14F-4D97-AF65-F5344CB8AC3E}">
        <p14:creationId xmlns:p14="http://schemas.microsoft.com/office/powerpoint/2010/main" val="3725247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515198"/>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Pense nisto…</a:t>
            </a:r>
            <a:endParaRPr dirty="0"/>
          </a:p>
        </p:txBody>
      </p:sp>
      <p:sp>
        <p:nvSpPr>
          <p:cNvPr id="1167" name="Google Shape;1167;p50"/>
          <p:cNvSpPr txBox="1">
            <a:spLocks noGrp="1"/>
          </p:cNvSpPr>
          <p:nvPr>
            <p:ph type="subTitle" idx="1"/>
          </p:nvPr>
        </p:nvSpPr>
        <p:spPr>
          <a:xfrm>
            <a:off x="4431265" y="4123151"/>
            <a:ext cx="340781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rPr>
              <a:t>Resposta: Deitado</a:t>
            </a:r>
            <a:endParaRPr dirty="0">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1478850"/>
            <a:ext cx="3040800" cy="20263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b="1" dirty="0"/>
              <a:t>Qual </a:t>
            </a:r>
            <a:r>
              <a:rPr lang="en-US" b="1" dirty="0" err="1"/>
              <a:t>destas</a:t>
            </a:r>
            <a:r>
              <a:rPr lang="en-US" b="1" dirty="0"/>
              <a:t> </a:t>
            </a:r>
            <a:r>
              <a:rPr lang="en-US" b="1" dirty="0" err="1"/>
              <a:t>orientações</a:t>
            </a:r>
            <a:r>
              <a:rPr lang="en-US" b="1" dirty="0"/>
              <a:t> é a </a:t>
            </a:r>
            <a:r>
              <a:rPr lang="en-US" b="1" dirty="0" err="1"/>
              <a:t>melhor</a:t>
            </a:r>
            <a:r>
              <a:rPr lang="en-US" b="1" dirty="0"/>
              <a:t> para </a:t>
            </a:r>
            <a:r>
              <a:rPr lang="en-US" b="1" dirty="0" err="1"/>
              <a:t>imprimir</a:t>
            </a:r>
            <a:r>
              <a:rPr lang="en-US" b="1" dirty="0"/>
              <a:t> o Dino-flex?</a:t>
            </a:r>
          </a:p>
          <a:p>
            <a:pPr marL="0" indent="0" algn="just"/>
            <a:endParaRPr lang="en-US" dirty="0"/>
          </a:p>
          <a:p>
            <a:pPr marL="0" indent="0" algn="just"/>
            <a:r>
              <a:rPr lang="en-US" dirty="0" err="1"/>
              <a:t>Experimente</a:t>
            </a:r>
            <a:r>
              <a:rPr lang="en-US" dirty="0"/>
              <a:t> </a:t>
            </a:r>
            <a:r>
              <a:rPr lang="en-US" dirty="0" err="1"/>
              <a:t>várias</a:t>
            </a:r>
            <a:r>
              <a:rPr lang="en-US" dirty="0"/>
              <a:t> </a:t>
            </a:r>
            <a:r>
              <a:rPr lang="en-US" dirty="0" err="1"/>
              <a:t>orientações</a:t>
            </a:r>
            <a:r>
              <a:rPr lang="en-US" dirty="0"/>
              <a:t> e </a:t>
            </a:r>
            <a:r>
              <a:rPr lang="en-US" dirty="0" err="1"/>
              <a:t>veja</a:t>
            </a:r>
            <a:r>
              <a:rPr lang="en-US" dirty="0"/>
              <a:t> </a:t>
            </a:r>
            <a:r>
              <a:rPr lang="en-US" dirty="0" err="1"/>
              <a:t>como</a:t>
            </a:r>
            <a:r>
              <a:rPr lang="en-US" dirty="0"/>
              <a:t> o tempo de </a:t>
            </a:r>
            <a:r>
              <a:rPr lang="en-US" dirty="0" err="1"/>
              <a:t>impressão</a:t>
            </a:r>
            <a:r>
              <a:rPr lang="en-US" dirty="0"/>
              <a:t> e a </a:t>
            </a:r>
            <a:r>
              <a:rPr lang="en-US" dirty="0" err="1"/>
              <a:t>geração</a:t>
            </a:r>
            <a:r>
              <a:rPr lang="en-US" dirty="0"/>
              <a:t> de </a:t>
            </a:r>
            <a:r>
              <a:rPr lang="en-US" dirty="0" err="1"/>
              <a:t>suportes</a:t>
            </a:r>
            <a:r>
              <a:rPr lang="en-US" dirty="0"/>
              <a:t> </a:t>
            </a:r>
            <a:r>
              <a:rPr lang="en-US" dirty="0" err="1"/>
              <a:t>mudam</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1840" r="21742"/>
          <a:stretch/>
        </p:blipFill>
        <p:spPr>
          <a:xfrm>
            <a:off x="298307" y="2909933"/>
            <a:ext cx="2094980" cy="112007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302" t="13983" r="9676" b="14958"/>
          <a:stretch/>
        </p:blipFill>
        <p:spPr>
          <a:xfrm>
            <a:off x="298307" y="1065438"/>
            <a:ext cx="1683200" cy="1372998"/>
          </a:xfrm>
          <a:prstGeom prst="rect">
            <a:avLst/>
          </a:prstGeom>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l="31470" t="23371" r="11111" b="14070"/>
          <a:stretch/>
        </p:blipFill>
        <p:spPr>
          <a:xfrm>
            <a:off x="2561107" y="1580617"/>
            <a:ext cx="1690129" cy="1542467"/>
          </a:xfrm>
          <a:prstGeom prst="rect">
            <a:avLst/>
          </a:prstGeom>
        </p:spPr>
      </p:pic>
    </p:spTree>
    <p:extLst>
      <p:ext uri="{BB962C8B-B14F-4D97-AF65-F5344CB8AC3E}">
        <p14:creationId xmlns:p14="http://schemas.microsoft.com/office/powerpoint/2010/main" val="31152463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731181" y="522408"/>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.gcode</a:t>
            </a:r>
            <a:endParaRPr sz="2700" dirty="0"/>
          </a:p>
        </p:txBody>
      </p:sp>
      <p:sp>
        <p:nvSpPr>
          <p:cNvPr id="1029" name="Google Shape;1029;p44"/>
          <p:cNvSpPr txBox="1">
            <a:spLocks noGrp="1"/>
          </p:cNvSpPr>
          <p:nvPr>
            <p:ph type="subTitle" idx="1"/>
          </p:nvPr>
        </p:nvSpPr>
        <p:spPr>
          <a:xfrm>
            <a:off x="284037" y="1144894"/>
            <a:ext cx="4231688" cy="2850970"/>
          </a:xfrm>
          <a:prstGeom prst="rect">
            <a:avLst/>
          </a:prstGeom>
        </p:spPr>
        <p:txBody>
          <a:bodyPr spcFirstLastPara="1" wrap="square" lIns="91425" tIns="91425" rIns="91425" bIns="91425" anchor="t" anchorCtr="0">
            <a:noAutofit/>
          </a:bodyPr>
          <a:lstStyle/>
          <a:p>
            <a:pPr marL="0" lvl="0" indent="0" algn="just"/>
            <a:r>
              <a:rPr lang="pt-PT" dirty="0"/>
              <a:t>.</a:t>
            </a:r>
            <a:r>
              <a:rPr lang="pt-PT" dirty="0" err="1"/>
              <a:t>gcode</a:t>
            </a:r>
            <a:r>
              <a:rPr lang="pt-PT" dirty="0"/>
              <a:t> é uma linguagem de programação de controlo numérico utilizada para controlar máquinas automatizadas como máquinas CNC, gravadores a laser e impressoras 3D.</a:t>
            </a:r>
          </a:p>
          <a:p>
            <a:pPr marL="0" lvl="0" indent="0" algn="just"/>
            <a:endParaRPr lang="pt-PT" dirty="0"/>
          </a:p>
          <a:p>
            <a:pPr marL="0" lvl="0" indent="0" algn="just"/>
            <a:r>
              <a:rPr lang="pt-PT" dirty="0"/>
              <a:t>Dá instruções à máquina sobre como mover ou aquecer a plataforma de impressão ou o bocal ou executar muitas outras ações.</a:t>
            </a:r>
          </a:p>
          <a:p>
            <a:pPr marL="0" lvl="0" indent="0" algn="just"/>
            <a:endParaRPr lang="pt-PT" dirty="0"/>
          </a:p>
          <a:p>
            <a:pPr marL="0" lvl="0" indent="0" algn="just"/>
            <a:r>
              <a:rPr lang="pt-PT" dirty="0"/>
              <a:t>Se abrir um ficheiro .</a:t>
            </a:r>
            <a:r>
              <a:rPr lang="pt-PT" dirty="0" err="1"/>
              <a:t>gcode</a:t>
            </a:r>
            <a:r>
              <a:rPr lang="pt-PT" dirty="0"/>
              <a:t> num editor de texto, haverá milhares de linhas com alterações de coordenadas XY, mais comandos de controlo de extrusão para a impressora implementar.</a:t>
            </a:r>
          </a:p>
          <a:p>
            <a:pPr marL="0" lvl="0" indent="0"/>
            <a:endParaRPr lang="en-US" dirty="0"/>
          </a:p>
          <a:p>
            <a:pPr marL="0" indent="0"/>
            <a:endParaRPr lang="en-US" dirty="0"/>
          </a:p>
          <a:p>
            <a:pPr marL="0" lvl="0" indent="0"/>
            <a:endParaRPr lang="en-US" dirty="0"/>
          </a:p>
          <a:p>
            <a:pPr marL="0" lvl="0" indent="0"/>
            <a:endParaRPr lang="en-US" dirty="0"/>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p:cNvPicPr/>
          <p:nvPr/>
        </p:nvPicPr>
        <p:blipFill rotWithShape="1">
          <a:blip r:embed="rId4">
            <a:extLst>
              <a:ext uri="{28A0092B-C50C-407E-A947-70E740481C1C}">
                <a14:useLocalDpi xmlns:a14="http://schemas.microsoft.com/office/drawing/2010/main" val="0"/>
              </a:ext>
            </a:extLst>
          </a:blip>
          <a:srcRect l="11111" t="-1" r="16886" b="7733"/>
          <a:stretch/>
        </p:blipFill>
        <p:spPr>
          <a:xfrm>
            <a:off x="5496208" y="1546859"/>
            <a:ext cx="3532937" cy="2554129"/>
          </a:xfrm>
          <a:prstGeom prst="rect">
            <a:avLst/>
          </a:prstGeom>
        </p:spPr>
      </p:pic>
      <p:sp>
        <p:nvSpPr>
          <p:cNvPr id="33" name="Google Shape;1029;p44"/>
          <p:cNvSpPr txBox="1">
            <a:spLocks/>
          </p:cNvSpPr>
          <p:nvPr/>
        </p:nvSpPr>
        <p:spPr>
          <a:xfrm>
            <a:off x="6669991" y="4179777"/>
            <a:ext cx="33483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9pPr>
          </a:lstStyle>
          <a:p>
            <a:pPr marL="0" indent="0"/>
            <a:r>
              <a:rPr lang="en-US" dirty="0" err="1">
                <a:solidFill>
                  <a:schemeClr val="bg1"/>
                </a:solidFill>
              </a:rPr>
              <a:t>Exemplo</a:t>
            </a:r>
            <a:r>
              <a:rPr lang="en-US" dirty="0">
                <a:solidFill>
                  <a:schemeClr val="bg1"/>
                </a:solidFill>
              </a:rPr>
              <a:t> de .</a:t>
            </a:r>
            <a:r>
              <a:rPr lang="en-US" dirty="0" err="1">
                <a:solidFill>
                  <a:schemeClr val="bg1"/>
                </a:solidFill>
              </a:rPr>
              <a:t>gcode</a:t>
            </a:r>
            <a:endParaRPr lang="en-US" dirty="0">
              <a:solidFill>
                <a:schemeClr val="bg1"/>
              </a:solidFill>
            </a:endParaRPr>
          </a:p>
        </p:txBody>
      </p:sp>
      <p:sp>
        <p:nvSpPr>
          <p:cNvPr id="2" name="TextBox 1"/>
          <p:cNvSpPr txBox="1"/>
          <p:nvPr/>
        </p:nvSpPr>
        <p:spPr>
          <a:xfrm>
            <a:off x="1156255" y="4035633"/>
            <a:ext cx="3965723" cy="954107"/>
          </a:xfrm>
          <a:prstGeom prst="rect">
            <a:avLst/>
          </a:prstGeom>
          <a:noFill/>
        </p:spPr>
        <p:txBody>
          <a:bodyPr wrap="square" rtlCol="0">
            <a:spAutoFit/>
          </a:bodyPr>
          <a:lstStyle/>
          <a:p>
            <a:pPr algn="just"/>
            <a:r>
              <a:rPr lang="pt-PT" dirty="0">
                <a:solidFill>
                  <a:schemeClr val="tx1"/>
                </a:solidFill>
                <a:latin typeface="Muli" pitchFamily="2" charset="0"/>
              </a:rPr>
              <a:t>Os comandos G são comandos geométricos que descrevem posições, enquanto que os comandos M representam códigos diversos que dirigem as ações da máquina.</a:t>
            </a:r>
            <a:endParaRPr lang="en-US" dirty="0">
              <a:solidFill>
                <a:schemeClr val="tx1"/>
              </a:solidFill>
              <a:latin typeface="Muli" pitchFamily="2" charset="0"/>
            </a:endParaRPr>
          </a:p>
        </p:txBody>
      </p:sp>
    </p:spTree>
    <p:extLst>
      <p:ext uri="{BB962C8B-B14F-4D97-AF65-F5344CB8AC3E}">
        <p14:creationId xmlns:p14="http://schemas.microsoft.com/office/powerpoint/2010/main" val="454607329"/>
      </p:ext>
    </p:extLst>
  </p:cSld>
  <p:clrMapOvr>
    <a:masterClrMapping/>
  </p:clrMapOvr>
  <p:extLst>
    <p:ext uri="{6950BFC3-D8DA-4A85-94F7-54DA5524770B}">
      <p188:commentRel xmlns:p188="http://schemas.microsoft.com/office/powerpoint/2018/8/main" r:id="rId3"/>
    </p:ext>
  </p:extLs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81838" y="551268"/>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Geração de .gcode</a:t>
            </a:r>
            <a:endParaRPr sz="2700" dirty="0"/>
          </a:p>
        </p:txBody>
      </p:sp>
      <p:sp>
        <p:nvSpPr>
          <p:cNvPr id="1029" name="Google Shape;1029;p44"/>
          <p:cNvSpPr txBox="1">
            <a:spLocks noGrp="1"/>
          </p:cNvSpPr>
          <p:nvPr>
            <p:ph type="subTitle" idx="1"/>
          </p:nvPr>
        </p:nvSpPr>
        <p:spPr>
          <a:xfrm>
            <a:off x="454976" y="1173677"/>
            <a:ext cx="4128454" cy="2850970"/>
          </a:xfrm>
          <a:prstGeom prst="rect">
            <a:avLst/>
          </a:prstGeom>
        </p:spPr>
        <p:txBody>
          <a:bodyPr spcFirstLastPara="1" wrap="square" lIns="91425" tIns="91425" rIns="91425" bIns="91425" anchor="t" anchorCtr="0">
            <a:noAutofit/>
          </a:bodyPr>
          <a:lstStyle/>
          <a:p>
            <a:pPr marL="0" lvl="0" indent="0" algn="just"/>
            <a:r>
              <a:rPr lang="pt-PT" sz="1300" dirty="0"/>
              <a:t>A geração do ficheiro .</a:t>
            </a:r>
            <a:r>
              <a:rPr lang="pt-PT" sz="1300" dirty="0" err="1"/>
              <a:t>gcode</a:t>
            </a:r>
            <a:r>
              <a:rPr lang="pt-PT" sz="1300" dirty="0"/>
              <a:t> não requere conhecimentos de programação, visto ser um processo automático</a:t>
            </a:r>
          </a:p>
          <a:p>
            <a:pPr marL="0" lvl="0" indent="0" algn="just"/>
            <a:endParaRPr lang="pt-PT" sz="1300" dirty="0"/>
          </a:p>
          <a:p>
            <a:pPr marL="0" lvl="0" indent="0" algn="just"/>
            <a:r>
              <a:rPr lang="pt-PT" sz="1300" dirty="0"/>
              <a:t>Abra o seu ficheiro STL num programa de </a:t>
            </a:r>
            <a:r>
              <a:rPr lang="pt-PT" sz="1300" dirty="0" err="1"/>
              <a:t>fatiagem</a:t>
            </a:r>
            <a:r>
              <a:rPr lang="pt-PT" sz="1300" dirty="0"/>
              <a:t>, ajuste as definições que se adequam às suas necessidades (como discutido anteriormente), carregue em "</a:t>
            </a:r>
            <a:r>
              <a:rPr lang="pt-PT" sz="1300" dirty="0" err="1"/>
              <a:t>Slice</a:t>
            </a:r>
            <a:r>
              <a:rPr lang="pt-PT" sz="1300" dirty="0"/>
              <a:t>" e um ficheiro .</a:t>
            </a:r>
            <a:r>
              <a:rPr lang="pt-PT" sz="1300" dirty="0" err="1"/>
              <a:t>gcode</a:t>
            </a:r>
            <a:r>
              <a:rPr lang="pt-PT" sz="1300" dirty="0"/>
              <a:t> será criado.</a:t>
            </a:r>
          </a:p>
          <a:p>
            <a:pPr marL="0" lvl="0" indent="0" algn="just"/>
            <a:endParaRPr lang="pt-PT" sz="1300" dirty="0"/>
          </a:p>
          <a:p>
            <a:pPr marL="0" lvl="0" indent="0" algn="just"/>
            <a:r>
              <a:rPr lang="pt-PT" sz="1300" dirty="0"/>
              <a:t>Pode editar ou mesmo escrever o seu próprio .</a:t>
            </a:r>
            <a:r>
              <a:rPr lang="pt-PT" sz="1300" dirty="0" err="1"/>
              <a:t>gcode</a:t>
            </a:r>
            <a:r>
              <a:rPr lang="pt-PT" sz="1300" dirty="0"/>
              <a:t>, mas tenha cuidado, pois requer algumas capacidades avançadas e se for mal feito pode prejudicar tanto a peça impressa como a própria impressora.</a:t>
            </a:r>
          </a:p>
        </p:txBody>
      </p:sp>
      <p:sp>
        <p:nvSpPr>
          <p:cNvPr id="1030" name="Google Shape;1030;p44"/>
          <p:cNvSpPr/>
          <p:nvPr/>
        </p:nvSpPr>
        <p:spPr>
          <a:xfrm>
            <a:off x="4949190" y="123699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75019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97604" y="4304211"/>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9;p44"/>
          <p:cNvSpPr txBox="1">
            <a:spLocks/>
          </p:cNvSpPr>
          <p:nvPr/>
        </p:nvSpPr>
        <p:spPr>
          <a:xfrm>
            <a:off x="6296397" y="3864024"/>
            <a:ext cx="2426695"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9pPr>
          </a:lstStyle>
          <a:p>
            <a:pPr marL="0" indent="0" algn="ctr"/>
            <a:r>
              <a:rPr lang="en-US" dirty="0" err="1">
                <a:solidFill>
                  <a:schemeClr val="bg1"/>
                </a:solidFill>
              </a:rPr>
              <a:t>Cadeia</a:t>
            </a:r>
            <a:r>
              <a:rPr lang="en-US" dirty="0">
                <a:solidFill>
                  <a:schemeClr val="bg1"/>
                </a:solidFill>
              </a:rPr>
              <a:t> de </a:t>
            </a:r>
            <a:r>
              <a:rPr lang="en-US" dirty="0" err="1">
                <a:solidFill>
                  <a:schemeClr val="bg1"/>
                </a:solidFill>
              </a:rPr>
              <a:t>conversão</a:t>
            </a:r>
            <a:r>
              <a:rPr lang="en-US" dirty="0">
                <a:solidFill>
                  <a:schemeClr val="bg1"/>
                </a:solidFill>
              </a:rPr>
              <a:t> CAD a  .</a:t>
            </a:r>
            <a:r>
              <a:rPr lang="en-US" dirty="0" err="1">
                <a:solidFill>
                  <a:schemeClr val="bg1"/>
                </a:solidFill>
              </a:rPr>
              <a:t>gcode</a:t>
            </a:r>
            <a:endParaRPr lang="en-US"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04" y="1653794"/>
            <a:ext cx="3376633" cy="2201506"/>
          </a:xfrm>
          <a:prstGeom prst="rect">
            <a:avLst/>
          </a:prstGeom>
        </p:spPr>
      </p:pic>
    </p:spTree>
    <p:extLst>
      <p:ext uri="{BB962C8B-B14F-4D97-AF65-F5344CB8AC3E}">
        <p14:creationId xmlns:p14="http://schemas.microsoft.com/office/powerpoint/2010/main" val="2490318515"/>
      </p:ext>
    </p:extLst>
  </p:cSld>
  <p:clrMapOvr>
    <a:masterClrMapping/>
  </p:clrMapOvr>
  <p:extLst>
    <p:ext uri="{6950BFC3-D8DA-4A85-94F7-54DA5524770B}">
      <p188:commentRel xmlns:p188="http://schemas.microsoft.com/office/powerpoint/2018/8/main" r:id="rId3"/>
    </p:ext>
  </p:extLs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171041" y="214732"/>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dirty="0"/>
              <a:t>Transferência de .</a:t>
            </a:r>
            <a:r>
              <a:rPr lang="pt-PT" dirty="0" err="1"/>
              <a:t>gcode</a:t>
            </a:r>
            <a:endParaRPr lang="pt-PT" dirty="0"/>
          </a:p>
        </p:txBody>
      </p:sp>
      <p:sp>
        <p:nvSpPr>
          <p:cNvPr id="1140" name="Google Shape;1140;p49"/>
          <p:cNvSpPr txBox="1">
            <a:spLocks noGrp="1"/>
          </p:cNvSpPr>
          <p:nvPr>
            <p:ph type="subTitle" idx="1"/>
          </p:nvPr>
        </p:nvSpPr>
        <p:spPr>
          <a:xfrm>
            <a:off x="470825" y="1559054"/>
            <a:ext cx="2477100" cy="2530345"/>
          </a:xfrm>
          <a:prstGeom prst="rect">
            <a:avLst/>
          </a:prstGeom>
        </p:spPr>
        <p:txBody>
          <a:bodyPr spcFirstLastPara="1" wrap="square" lIns="91425" tIns="91425" rIns="91425" bIns="91425" anchor="t" anchorCtr="0">
            <a:noAutofit/>
          </a:bodyPr>
          <a:lstStyle/>
          <a:p>
            <a:pPr marL="0" lvl="0" indent="0"/>
            <a:r>
              <a:rPr lang="pt-PT" sz="1300" dirty="0">
                <a:solidFill>
                  <a:schemeClr val="accent3"/>
                </a:solidFill>
              </a:rPr>
              <a:t>O mais simples e fiável</a:t>
            </a:r>
          </a:p>
          <a:p>
            <a:pPr marL="0" lvl="0" indent="0"/>
            <a:r>
              <a:rPr lang="pt-PT" sz="1300" dirty="0">
                <a:solidFill>
                  <a:schemeClr val="accent3"/>
                </a:solidFill>
              </a:rPr>
              <a:t>Não há necessidade de usar outros dispositivos</a:t>
            </a:r>
          </a:p>
          <a:p>
            <a:pPr marL="0" lvl="0" indent="0"/>
            <a:endParaRPr lang="pt-PT" sz="1300" dirty="0">
              <a:solidFill>
                <a:schemeClr val="accent3"/>
              </a:solidFill>
            </a:endParaRPr>
          </a:p>
          <a:p>
            <a:pPr marL="285750" lvl="0" indent="-285750">
              <a:buFont typeface="Wingdings" panose="05000000000000000000" pitchFamily="2" charset="2"/>
              <a:buChar char="q"/>
            </a:pPr>
            <a:r>
              <a:rPr lang="pt-PT" sz="1300" dirty="0">
                <a:solidFill>
                  <a:schemeClr val="accent3"/>
                </a:solidFill>
              </a:rPr>
              <a:t>Guarde o ficheiro .</a:t>
            </a:r>
            <a:r>
              <a:rPr lang="pt-PT" sz="1300" dirty="0" err="1">
                <a:solidFill>
                  <a:schemeClr val="accent3"/>
                </a:solidFill>
              </a:rPr>
              <a:t>gcode</a:t>
            </a:r>
            <a:r>
              <a:rPr lang="pt-PT" sz="1300" dirty="0">
                <a:solidFill>
                  <a:schemeClr val="accent3"/>
                </a:solidFill>
              </a:rPr>
              <a:t> no cartão MicroSD </a:t>
            </a:r>
          </a:p>
          <a:p>
            <a:pPr marL="285750" lvl="0" indent="-285750">
              <a:buFont typeface="Wingdings" panose="05000000000000000000" pitchFamily="2" charset="2"/>
              <a:buChar char="q"/>
            </a:pPr>
            <a:r>
              <a:rPr lang="pt-PT" sz="1300" dirty="0">
                <a:solidFill>
                  <a:schemeClr val="accent3"/>
                </a:solidFill>
              </a:rPr>
              <a:t>Insira-o na ranhura do cartão MicroSD na impressora</a:t>
            </a:r>
          </a:p>
          <a:p>
            <a:pPr marL="0" lvl="0" indent="0"/>
            <a:endParaRPr lang="pt-PT" sz="1300" dirty="0">
              <a:solidFill>
                <a:schemeClr val="accent3"/>
              </a:solidFill>
            </a:endParaRPr>
          </a:p>
          <a:p>
            <a:pPr marL="0" lvl="0" indent="0"/>
            <a:r>
              <a:rPr lang="pt-PT" sz="1300" dirty="0">
                <a:solidFill>
                  <a:schemeClr val="accent3"/>
                </a:solidFill>
              </a:rPr>
              <a:t>Não retire o cartão SD enquanto imprime ou a impressão pode parar</a:t>
            </a:r>
            <a:endParaRPr lang="en-US" sz="1300" dirty="0">
              <a:solidFill>
                <a:schemeClr val="accent3"/>
              </a:solidFill>
            </a:endParaRPr>
          </a:p>
          <a:p>
            <a:pPr marL="0" lvl="0" indent="0"/>
            <a:endParaRPr lang="en-US" sz="1300" dirty="0">
              <a:solidFill>
                <a:schemeClr val="accent3"/>
              </a:solidFill>
            </a:endParaRPr>
          </a:p>
        </p:txBody>
      </p:sp>
      <p:sp>
        <p:nvSpPr>
          <p:cNvPr id="1141" name="Google Shape;1141;p49"/>
          <p:cNvSpPr txBox="1">
            <a:spLocks noGrp="1"/>
          </p:cNvSpPr>
          <p:nvPr>
            <p:ph type="subTitle" idx="2"/>
          </p:nvPr>
        </p:nvSpPr>
        <p:spPr>
          <a:xfrm>
            <a:off x="3206450" y="1559050"/>
            <a:ext cx="2477100" cy="2568450"/>
          </a:xfrm>
          <a:prstGeom prst="rect">
            <a:avLst/>
          </a:prstGeom>
        </p:spPr>
        <p:txBody>
          <a:bodyPr spcFirstLastPara="1" wrap="square" lIns="91425" tIns="91425" rIns="91425" bIns="91425" anchor="t" anchorCtr="0">
            <a:noAutofit/>
          </a:bodyPr>
          <a:lstStyle/>
          <a:p>
            <a:pPr marL="0" lvl="0" indent="0"/>
            <a:r>
              <a:rPr lang="en-US" sz="1300" dirty="0">
                <a:solidFill>
                  <a:schemeClr val="accent3"/>
                </a:solidFill>
              </a:rPr>
              <a:t>Simples e </a:t>
            </a:r>
            <a:r>
              <a:rPr lang="en-US" sz="1300" dirty="0" err="1">
                <a:solidFill>
                  <a:schemeClr val="accent3"/>
                </a:solidFill>
              </a:rPr>
              <a:t>eficaz</a:t>
            </a:r>
            <a:endParaRPr lang="en-US" sz="1300" dirty="0">
              <a:solidFill>
                <a:schemeClr val="accent3"/>
              </a:solidFill>
            </a:endParaRPr>
          </a:p>
          <a:p>
            <a:pPr marL="0" lvl="0" indent="0"/>
            <a:r>
              <a:rPr lang="en-US" sz="1300" dirty="0" err="1">
                <a:solidFill>
                  <a:schemeClr val="accent3"/>
                </a:solidFill>
              </a:rPr>
              <a:t>Requer</a:t>
            </a:r>
            <a:r>
              <a:rPr lang="en-US" sz="1300" dirty="0">
                <a:solidFill>
                  <a:schemeClr val="accent3"/>
                </a:solidFill>
              </a:rPr>
              <a:t> um </a:t>
            </a:r>
            <a:r>
              <a:rPr lang="en-US" sz="1300" dirty="0" err="1">
                <a:solidFill>
                  <a:schemeClr val="accent3"/>
                </a:solidFill>
              </a:rPr>
              <a:t>computador</a:t>
            </a:r>
            <a:r>
              <a:rPr lang="en-US" sz="1300" dirty="0">
                <a:solidFill>
                  <a:schemeClr val="accent3"/>
                </a:solidFill>
              </a:rPr>
              <a:t> a </a:t>
            </a:r>
            <a:r>
              <a:rPr lang="en-US" sz="1300" dirty="0" err="1">
                <a:solidFill>
                  <a:schemeClr val="accent3"/>
                </a:solidFill>
              </a:rPr>
              <a:t>trabalhar</a:t>
            </a:r>
            <a:endParaRPr lang="en-US" sz="1300" dirty="0">
              <a:solidFill>
                <a:schemeClr val="accent3"/>
              </a:solidFill>
            </a:endParaRPr>
          </a:p>
          <a:p>
            <a:pPr marL="285750" lvl="0" indent="-285750">
              <a:buFont typeface="Wingdings" pitchFamily="2" charset="2"/>
              <a:buChar char="v"/>
            </a:pPr>
            <a:endParaRPr lang="en-US" sz="1300" dirty="0">
              <a:solidFill>
                <a:schemeClr val="accent3"/>
              </a:solidFill>
            </a:endParaRPr>
          </a:p>
          <a:p>
            <a:pPr marL="285750" lvl="0" indent="-285750">
              <a:buFont typeface="Wingdings" pitchFamily="2" charset="2"/>
              <a:buChar char="v"/>
            </a:pPr>
            <a:r>
              <a:rPr lang="en-US" sz="1300" dirty="0" err="1">
                <a:solidFill>
                  <a:schemeClr val="accent3"/>
                </a:solidFill>
              </a:rPr>
              <a:t>Conecte</a:t>
            </a:r>
            <a:r>
              <a:rPr lang="en-US" sz="1300" dirty="0">
                <a:solidFill>
                  <a:schemeClr val="accent3"/>
                </a:solidFill>
              </a:rPr>
              <a:t> </a:t>
            </a:r>
            <a:r>
              <a:rPr lang="en-US" sz="1300" dirty="0" err="1">
                <a:solidFill>
                  <a:schemeClr val="accent3"/>
                </a:solidFill>
              </a:rPr>
              <a:t>diretamente</a:t>
            </a:r>
            <a:r>
              <a:rPr lang="en-US" sz="1300" dirty="0">
                <a:solidFill>
                  <a:schemeClr val="accent3"/>
                </a:solidFill>
              </a:rPr>
              <a:t> a </a:t>
            </a:r>
            <a:r>
              <a:rPr lang="en-US" sz="1300" dirty="0" err="1">
                <a:solidFill>
                  <a:schemeClr val="accent3"/>
                </a:solidFill>
              </a:rPr>
              <a:t>impressora</a:t>
            </a:r>
            <a:r>
              <a:rPr lang="en-US" sz="1300" dirty="0">
                <a:solidFill>
                  <a:schemeClr val="accent3"/>
                </a:solidFill>
              </a:rPr>
              <a:t> 3D com um </a:t>
            </a:r>
            <a:r>
              <a:rPr lang="en-US" sz="1300" dirty="0" err="1">
                <a:solidFill>
                  <a:schemeClr val="accent3"/>
                </a:solidFill>
              </a:rPr>
              <a:t>computador</a:t>
            </a:r>
            <a:r>
              <a:rPr lang="en-US" sz="1300" dirty="0">
                <a:solidFill>
                  <a:schemeClr val="accent3"/>
                </a:solidFill>
              </a:rPr>
              <a:t> </a:t>
            </a:r>
            <a:r>
              <a:rPr lang="en-US" sz="1300" dirty="0" err="1">
                <a:solidFill>
                  <a:schemeClr val="accent3"/>
                </a:solidFill>
              </a:rPr>
              <a:t>através</a:t>
            </a:r>
            <a:r>
              <a:rPr lang="en-US" sz="1300" dirty="0">
                <a:solidFill>
                  <a:schemeClr val="accent3"/>
                </a:solidFill>
              </a:rPr>
              <a:t> de um </a:t>
            </a:r>
            <a:r>
              <a:rPr lang="en-US" sz="1300" dirty="0" err="1">
                <a:solidFill>
                  <a:schemeClr val="accent3"/>
                </a:solidFill>
              </a:rPr>
              <a:t>cabo</a:t>
            </a:r>
            <a:r>
              <a:rPr lang="en-US" sz="1300" dirty="0">
                <a:solidFill>
                  <a:schemeClr val="accent3"/>
                </a:solidFill>
              </a:rPr>
              <a:t> USB</a:t>
            </a:r>
          </a:p>
          <a:p>
            <a:pPr marL="0" lvl="0" indent="0"/>
            <a:endParaRPr lang="en-US" sz="1300" dirty="0">
              <a:solidFill>
                <a:schemeClr val="accent3"/>
              </a:solidFill>
            </a:endParaRPr>
          </a:p>
          <a:p>
            <a:pPr marL="0" lvl="0" indent="0"/>
            <a:r>
              <a:rPr lang="en-US" sz="1300" dirty="0">
                <a:solidFill>
                  <a:schemeClr val="accent3"/>
                </a:solidFill>
              </a:rPr>
              <a:t>A </a:t>
            </a:r>
            <a:r>
              <a:rPr lang="en-US" sz="1300" dirty="0" err="1">
                <a:solidFill>
                  <a:schemeClr val="accent3"/>
                </a:solidFill>
              </a:rPr>
              <a:t>suspensão</a:t>
            </a:r>
            <a:r>
              <a:rPr lang="en-US" sz="1300" dirty="0">
                <a:solidFill>
                  <a:schemeClr val="accent3"/>
                </a:solidFill>
              </a:rPr>
              <a:t>/</a:t>
            </a:r>
            <a:r>
              <a:rPr lang="pt-PT" sz="1300" dirty="0" err="1">
                <a:solidFill>
                  <a:schemeClr val="accent3"/>
                </a:solidFill>
              </a:rPr>
              <a:t>desconeção</a:t>
            </a:r>
            <a:r>
              <a:rPr lang="en-US" sz="1300" dirty="0">
                <a:solidFill>
                  <a:schemeClr val="accent3"/>
                </a:solidFill>
              </a:rPr>
              <a:t> do </a:t>
            </a:r>
            <a:r>
              <a:rPr lang="en-US" sz="1300" dirty="0" err="1">
                <a:solidFill>
                  <a:schemeClr val="accent3"/>
                </a:solidFill>
              </a:rPr>
              <a:t>computador</a:t>
            </a:r>
            <a:r>
              <a:rPr lang="en-US" sz="1300" dirty="0">
                <a:solidFill>
                  <a:schemeClr val="accent3"/>
                </a:solidFill>
              </a:rPr>
              <a:t> </a:t>
            </a:r>
            <a:r>
              <a:rPr lang="pt-PT" sz="1300" dirty="0">
                <a:solidFill>
                  <a:schemeClr val="accent3"/>
                </a:solidFill>
              </a:rPr>
              <a:t>poderá</a:t>
            </a:r>
            <a:r>
              <a:rPr lang="en-US" sz="1300" dirty="0">
                <a:solidFill>
                  <a:schemeClr val="accent3"/>
                </a:solidFill>
              </a:rPr>
              <a:t> </a:t>
            </a:r>
            <a:r>
              <a:rPr lang="en-US" sz="1300" dirty="0" err="1">
                <a:solidFill>
                  <a:schemeClr val="accent3"/>
                </a:solidFill>
              </a:rPr>
              <a:t>levar</a:t>
            </a:r>
            <a:r>
              <a:rPr lang="en-US" sz="1300" dirty="0">
                <a:solidFill>
                  <a:schemeClr val="accent3"/>
                </a:solidFill>
              </a:rPr>
              <a:t> a </a:t>
            </a:r>
            <a:r>
              <a:rPr lang="en-US" sz="1300" dirty="0" err="1">
                <a:solidFill>
                  <a:schemeClr val="accent3"/>
                </a:solidFill>
              </a:rPr>
              <a:t>impressão</a:t>
            </a:r>
            <a:r>
              <a:rPr lang="en-US" sz="1300" dirty="0">
                <a:solidFill>
                  <a:schemeClr val="accent3"/>
                </a:solidFill>
              </a:rPr>
              <a:t> a </a:t>
            </a:r>
            <a:r>
              <a:rPr lang="en-US" sz="1300" dirty="0" err="1">
                <a:solidFill>
                  <a:schemeClr val="accent3"/>
                </a:solidFill>
              </a:rPr>
              <a:t>falhar</a:t>
            </a:r>
            <a:endParaRPr lang="en-US" sz="1300" dirty="0">
              <a:solidFill>
                <a:schemeClr val="accent3"/>
              </a:solidFill>
            </a:endParaRPr>
          </a:p>
        </p:txBody>
      </p:sp>
      <p:sp>
        <p:nvSpPr>
          <p:cNvPr id="1142" name="Google Shape;1142;p49"/>
          <p:cNvSpPr txBox="1">
            <a:spLocks noGrp="1"/>
          </p:cNvSpPr>
          <p:nvPr>
            <p:ph type="subTitle" idx="3"/>
          </p:nvPr>
        </p:nvSpPr>
        <p:spPr>
          <a:xfrm>
            <a:off x="5676900" y="1559050"/>
            <a:ext cx="3302000" cy="3178050"/>
          </a:xfrm>
          <a:prstGeom prst="rect">
            <a:avLst/>
          </a:prstGeom>
        </p:spPr>
        <p:txBody>
          <a:bodyPr spcFirstLastPara="1" wrap="square" lIns="91425" tIns="91425" rIns="91425" bIns="91425" anchor="t" anchorCtr="0">
            <a:noAutofit/>
          </a:bodyPr>
          <a:lstStyle/>
          <a:p>
            <a:pPr marL="0" indent="0"/>
            <a:r>
              <a:rPr lang="en-US" sz="1300" dirty="0">
                <a:solidFill>
                  <a:schemeClr val="accent3"/>
                </a:solidFill>
              </a:rPr>
              <a:t>Sem </a:t>
            </a:r>
            <a:r>
              <a:rPr lang="en-US" sz="1300" dirty="0" err="1">
                <a:solidFill>
                  <a:schemeClr val="accent3"/>
                </a:solidFill>
              </a:rPr>
              <a:t>necessidade</a:t>
            </a:r>
            <a:r>
              <a:rPr lang="en-US" sz="1300" dirty="0">
                <a:solidFill>
                  <a:schemeClr val="accent3"/>
                </a:solidFill>
              </a:rPr>
              <a:t> de </a:t>
            </a:r>
            <a:r>
              <a:rPr lang="en-US" sz="1300" dirty="0" err="1">
                <a:solidFill>
                  <a:schemeClr val="accent3"/>
                </a:solidFill>
              </a:rPr>
              <a:t>estar</a:t>
            </a:r>
            <a:r>
              <a:rPr lang="en-US" sz="1300" dirty="0">
                <a:solidFill>
                  <a:schemeClr val="accent3"/>
                </a:solidFill>
              </a:rPr>
              <a:t> </a:t>
            </a:r>
            <a:r>
              <a:rPr lang="en-US" sz="1300" dirty="0" err="1">
                <a:solidFill>
                  <a:schemeClr val="accent3"/>
                </a:solidFill>
              </a:rPr>
              <a:t>na</a:t>
            </a:r>
            <a:r>
              <a:rPr lang="en-US" sz="1300" dirty="0">
                <a:solidFill>
                  <a:schemeClr val="accent3"/>
                </a:solidFill>
              </a:rPr>
              <a:t> </a:t>
            </a:r>
            <a:r>
              <a:rPr lang="en-US" sz="1300" dirty="0" err="1">
                <a:solidFill>
                  <a:schemeClr val="accent3"/>
                </a:solidFill>
              </a:rPr>
              <a:t>mesma</a:t>
            </a:r>
            <a:r>
              <a:rPr lang="en-US" sz="1300" dirty="0">
                <a:solidFill>
                  <a:schemeClr val="accent3"/>
                </a:solidFill>
              </a:rPr>
              <a:t> </a:t>
            </a:r>
            <a:r>
              <a:rPr lang="en-US" sz="1300" dirty="0" err="1">
                <a:solidFill>
                  <a:schemeClr val="accent3"/>
                </a:solidFill>
              </a:rPr>
              <a:t>divisão</a:t>
            </a:r>
            <a:r>
              <a:rPr lang="en-US" sz="1300" dirty="0">
                <a:solidFill>
                  <a:schemeClr val="accent3"/>
                </a:solidFill>
              </a:rPr>
              <a:t> que a </a:t>
            </a:r>
            <a:r>
              <a:rPr lang="en-US" sz="1300" dirty="0" err="1">
                <a:solidFill>
                  <a:schemeClr val="accent3"/>
                </a:solidFill>
              </a:rPr>
              <a:t>impressora</a:t>
            </a:r>
            <a:endParaRPr lang="en-US" sz="1300" dirty="0">
              <a:solidFill>
                <a:schemeClr val="accent3"/>
              </a:solidFill>
            </a:endParaRPr>
          </a:p>
          <a:p>
            <a:pPr marL="0" indent="0"/>
            <a:endParaRPr lang="en-US" sz="1300" dirty="0">
              <a:solidFill>
                <a:schemeClr val="accent3"/>
              </a:solidFill>
            </a:endParaRPr>
          </a:p>
          <a:p>
            <a:pPr marL="285750" indent="-285750">
              <a:buFont typeface="Wingdings" pitchFamily="2" charset="2"/>
              <a:buChar char="v"/>
            </a:pPr>
            <a:r>
              <a:rPr lang="en-US" sz="1300" dirty="0" err="1">
                <a:solidFill>
                  <a:schemeClr val="accent3"/>
                </a:solidFill>
              </a:rPr>
              <a:t>Adicione</a:t>
            </a:r>
            <a:r>
              <a:rPr lang="en-US" sz="1300" dirty="0">
                <a:solidFill>
                  <a:schemeClr val="accent3"/>
                </a:solidFill>
              </a:rPr>
              <a:t> um </a:t>
            </a:r>
            <a:r>
              <a:rPr lang="en-US" sz="1300" dirty="0" err="1">
                <a:solidFill>
                  <a:schemeClr val="accent3"/>
                </a:solidFill>
              </a:rPr>
              <a:t>cartão</a:t>
            </a:r>
            <a:r>
              <a:rPr lang="en-US" sz="1300" dirty="0">
                <a:solidFill>
                  <a:schemeClr val="accent3"/>
                </a:solidFill>
              </a:rPr>
              <a:t> Wi-Fi à </a:t>
            </a:r>
            <a:r>
              <a:rPr lang="en-US" sz="1300" dirty="0" err="1">
                <a:solidFill>
                  <a:schemeClr val="accent3"/>
                </a:solidFill>
              </a:rPr>
              <a:t>impressora</a:t>
            </a:r>
            <a:r>
              <a:rPr lang="en-US" sz="1300" dirty="0">
                <a:solidFill>
                  <a:schemeClr val="accent3"/>
                </a:solidFill>
              </a:rPr>
              <a:t> </a:t>
            </a:r>
          </a:p>
          <a:p>
            <a:pPr marL="0" indent="0"/>
            <a:r>
              <a:rPr lang="en-US" sz="1300" dirty="0">
                <a:solidFill>
                  <a:schemeClr val="accent3"/>
                </a:solidFill>
              </a:rPr>
              <a:t>(</a:t>
            </a:r>
            <a:r>
              <a:rPr lang="en-US" sz="1300" dirty="0" err="1">
                <a:solidFill>
                  <a:schemeClr val="accent3"/>
                </a:solidFill>
              </a:rPr>
              <a:t>algumas</a:t>
            </a:r>
            <a:r>
              <a:rPr lang="en-US" sz="1300" dirty="0">
                <a:solidFill>
                  <a:schemeClr val="accent3"/>
                </a:solidFill>
              </a:rPr>
              <a:t> </a:t>
            </a:r>
            <a:r>
              <a:rPr lang="en-US" sz="1300" dirty="0" err="1">
                <a:solidFill>
                  <a:schemeClr val="accent3"/>
                </a:solidFill>
              </a:rPr>
              <a:t>impressoras</a:t>
            </a:r>
            <a:r>
              <a:rPr lang="en-US" sz="1300" dirty="0">
                <a:solidFill>
                  <a:schemeClr val="accent3"/>
                </a:solidFill>
              </a:rPr>
              <a:t> </a:t>
            </a:r>
            <a:r>
              <a:rPr lang="en-US" sz="1300" dirty="0" err="1">
                <a:solidFill>
                  <a:schemeClr val="accent3"/>
                </a:solidFill>
              </a:rPr>
              <a:t>têm</a:t>
            </a:r>
            <a:r>
              <a:rPr lang="en-US" sz="1300" dirty="0">
                <a:solidFill>
                  <a:schemeClr val="accent3"/>
                </a:solidFill>
              </a:rPr>
              <a:t> </a:t>
            </a:r>
            <a:r>
              <a:rPr lang="en-US" sz="1300" dirty="0" err="1">
                <a:solidFill>
                  <a:schemeClr val="accent3"/>
                </a:solidFill>
              </a:rPr>
              <a:t>esta</a:t>
            </a:r>
            <a:r>
              <a:rPr lang="en-US" sz="1300" dirty="0">
                <a:solidFill>
                  <a:schemeClr val="accent3"/>
                </a:solidFill>
              </a:rPr>
              <a:t> </a:t>
            </a:r>
            <a:r>
              <a:rPr lang="en-US" sz="1300" dirty="0" err="1">
                <a:solidFill>
                  <a:schemeClr val="accent3"/>
                </a:solidFill>
              </a:rPr>
              <a:t>capacidade</a:t>
            </a:r>
            <a:r>
              <a:rPr lang="en-US" sz="1300" dirty="0">
                <a:solidFill>
                  <a:schemeClr val="accent3"/>
                </a:solidFill>
              </a:rPr>
              <a:t> de base)</a:t>
            </a:r>
          </a:p>
          <a:p>
            <a:pPr marL="285750" indent="-285750">
              <a:buFont typeface="Wingdings" pitchFamily="2" charset="2"/>
              <a:buChar char="v"/>
            </a:pPr>
            <a:r>
              <a:rPr lang="en-US" sz="1300" dirty="0">
                <a:solidFill>
                  <a:schemeClr val="accent3"/>
                </a:solidFill>
              </a:rPr>
              <a:t>Use </a:t>
            </a:r>
            <a:r>
              <a:rPr lang="en-US" sz="1300" dirty="0" err="1">
                <a:solidFill>
                  <a:schemeClr val="accent3"/>
                </a:solidFill>
              </a:rPr>
              <a:t>uma</a:t>
            </a:r>
            <a:r>
              <a:rPr lang="en-US" sz="1300" dirty="0">
                <a:solidFill>
                  <a:schemeClr val="accent3"/>
                </a:solidFill>
              </a:rPr>
              <a:t> </a:t>
            </a:r>
            <a:r>
              <a:rPr lang="en-US" sz="1300" dirty="0" err="1">
                <a:solidFill>
                  <a:schemeClr val="accent3"/>
                </a:solidFill>
              </a:rPr>
              <a:t>aplicação</a:t>
            </a:r>
            <a:r>
              <a:rPr lang="en-US" sz="1300" dirty="0">
                <a:solidFill>
                  <a:schemeClr val="accent3"/>
                </a:solidFill>
              </a:rPr>
              <a:t> </a:t>
            </a:r>
            <a:r>
              <a:rPr lang="en-US" sz="1300" dirty="0" err="1">
                <a:solidFill>
                  <a:schemeClr val="accent3"/>
                </a:solidFill>
              </a:rPr>
              <a:t>como</a:t>
            </a:r>
            <a:r>
              <a:rPr lang="en-US" sz="1300" dirty="0">
                <a:solidFill>
                  <a:schemeClr val="accent3"/>
                </a:solidFill>
              </a:rPr>
              <a:t> o </a:t>
            </a:r>
            <a:r>
              <a:rPr lang="en-US" sz="1300" dirty="0" err="1">
                <a:solidFill>
                  <a:schemeClr val="accent3"/>
                </a:solidFill>
              </a:rPr>
              <a:t>octoprint</a:t>
            </a:r>
            <a:r>
              <a:rPr lang="en-US" sz="1300" dirty="0">
                <a:solidFill>
                  <a:schemeClr val="accent3"/>
                </a:solidFill>
              </a:rPr>
              <a:t>, </a:t>
            </a:r>
            <a:r>
              <a:rPr lang="en-US" sz="1300" dirty="0" err="1">
                <a:solidFill>
                  <a:schemeClr val="accent3"/>
                </a:solidFill>
              </a:rPr>
              <a:t>astroprint</a:t>
            </a:r>
            <a:r>
              <a:rPr lang="en-US" sz="1300" dirty="0">
                <a:solidFill>
                  <a:schemeClr val="accent3"/>
                </a:solidFill>
              </a:rPr>
              <a:t>, etc. para </a:t>
            </a:r>
            <a:r>
              <a:rPr lang="en-US" sz="1300" dirty="0" err="1">
                <a:solidFill>
                  <a:schemeClr val="accent3"/>
                </a:solidFill>
              </a:rPr>
              <a:t>enviar</a:t>
            </a:r>
            <a:r>
              <a:rPr lang="en-US" sz="1300" dirty="0">
                <a:solidFill>
                  <a:schemeClr val="accent3"/>
                </a:solidFill>
              </a:rPr>
              <a:t> o .</a:t>
            </a:r>
            <a:r>
              <a:rPr lang="en-US" sz="1300" dirty="0" err="1">
                <a:solidFill>
                  <a:schemeClr val="accent3"/>
                </a:solidFill>
              </a:rPr>
              <a:t>gcode</a:t>
            </a:r>
            <a:endParaRPr lang="en-US" sz="1300" dirty="0">
              <a:solidFill>
                <a:schemeClr val="accent3"/>
              </a:solidFill>
            </a:endParaRPr>
          </a:p>
          <a:p>
            <a:pPr marL="0" indent="0"/>
            <a:endParaRPr lang="en-US" sz="1300" dirty="0">
              <a:solidFill>
                <a:schemeClr val="accent3"/>
              </a:solidFill>
            </a:endParaRPr>
          </a:p>
          <a:p>
            <a:pPr marL="0" lvl="0" indent="0"/>
            <a:r>
              <a:rPr lang="en-US" sz="1300" dirty="0" err="1">
                <a:solidFill>
                  <a:schemeClr val="accent3"/>
                </a:solidFill>
              </a:rPr>
              <a:t>Não</a:t>
            </a:r>
            <a:r>
              <a:rPr lang="en-US" sz="1300" dirty="0">
                <a:solidFill>
                  <a:schemeClr val="accent3"/>
                </a:solidFill>
              </a:rPr>
              <a:t> é </a:t>
            </a:r>
            <a:r>
              <a:rPr lang="en-US" sz="1300" dirty="0" err="1">
                <a:solidFill>
                  <a:schemeClr val="accent3"/>
                </a:solidFill>
              </a:rPr>
              <a:t>recomendado</a:t>
            </a:r>
            <a:r>
              <a:rPr lang="en-US" sz="1300" dirty="0">
                <a:solidFill>
                  <a:schemeClr val="accent3"/>
                </a:solidFill>
              </a:rPr>
              <a:t> </a:t>
            </a:r>
            <a:r>
              <a:rPr lang="en-US" sz="1300" dirty="0" err="1">
                <a:solidFill>
                  <a:schemeClr val="accent3"/>
                </a:solidFill>
              </a:rPr>
              <a:t>deixar</a:t>
            </a:r>
            <a:r>
              <a:rPr lang="en-US" sz="1300" dirty="0">
                <a:solidFill>
                  <a:schemeClr val="accent3"/>
                </a:solidFill>
              </a:rPr>
              <a:t> a </a:t>
            </a:r>
            <a:r>
              <a:rPr lang="en-US" sz="1300" dirty="0" err="1">
                <a:solidFill>
                  <a:schemeClr val="accent3"/>
                </a:solidFill>
              </a:rPr>
              <a:t>impressora</a:t>
            </a:r>
            <a:r>
              <a:rPr lang="en-US" sz="1300" dirty="0">
                <a:solidFill>
                  <a:schemeClr val="accent3"/>
                </a:solidFill>
              </a:rPr>
              <a:t> </a:t>
            </a:r>
            <a:r>
              <a:rPr lang="en-US" sz="1300" dirty="0" err="1">
                <a:solidFill>
                  <a:schemeClr val="accent3"/>
                </a:solidFill>
              </a:rPr>
              <a:t>sem</a:t>
            </a:r>
            <a:r>
              <a:rPr lang="en-US" sz="1300" dirty="0">
                <a:solidFill>
                  <a:schemeClr val="accent3"/>
                </a:solidFill>
              </a:rPr>
              <a:t> </a:t>
            </a:r>
            <a:r>
              <a:rPr lang="en-US" sz="1300" dirty="0" err="1">
                <a:solidFill>
                  <a:schemeClr val="accent3"/>
                </a:solidFill>
              </a:rPr>
              <a:t>supervisão</a:t>
            </a:r>
            <a:endParaRPr lang="en-US" sz="1300" dirty="0">
              <a:solidFill>
                <a:schemeClr val="accent3"/>
              </a:solidFill>
            </a:endParaRPr>
          </a:p>
        </p:txBody>
      </p:sp>
      <p:sp>
        <p:nvSpPr>
          <p:cNvPr id="1159" name="Google Shape;1159;p49"/>
          <p:cNvSpPr txBox="1">
            <a:spLocks noGrp="1"/>
          </p:cNvSpPr>
          <p:nvPr>
            <p:ph type="subTitle" idx="4"/>
          </p:nvPr>
        </p:nvSpPr>
        <p:spPr>
          <a:xfrm>
            <a:off x="486200" y="1224468"/>
            <a:ext cx="2446200" cy="369000"/>
          </a:xfrm>
          <a:prstGeom prst="rect">
            <a:avLst/>
          </a:prstGeom>
        </p:spPr>
        <p:txBody>
          <a:bodyPr spcFirstLastPara="1" wrap="square" lIns="91425" tIns="91425" rIns="91425" bIns="91425" anchor="t" anchorCtr="0">
            <a:noAutofit/>
          </a:bodyPr>
          <a:lstStyle/>
          <a:p>
            <a:pPr marL="0" lvl="0" indent="0"/>
            <a:r>
              <a:rPr lang="en-US" dirty="0" err="1">
                <a:solidFill>
                  <a:schemeClr val="accent3"/>
                </a:solidFill>
              </a:rPr>
              <a:t>Cartão</a:t>
            </a:r>
            <a:r>
              <a:rPr lang="en-US" dirty="0">
                <a:solidFill>
                  <a:schemeClr val="accent3"/>
                </a:solidFill>
              </a:rPr>
              <a:t> Micro SD</a:t>
            </a:r>
          </a:p>
        </p:txBody>
      </p:sp>
      <p:sp>
        <p:nvSpPr>
          <p:cNvPr id="1160" name="Google Shape;1160;p49"/>
          <p:cNvSpPr txBox="1">
            <a:spLocks noGrp="1"/>
          </p:cNvSpPr>
          <p:nvPr>
            <p:ph type="subTitle" idx="5"/>
          </p:nvPr>
        </p:nvSpPr>
        <p:spPr>
          <a:xfrm>
            <a:off x="3221900" y="1224468"/>
            <a:ext cx="2446200" cy="369000"/>
          </a:xfrm>
          <a:prstGeom prst="rect">
            <a:avLst/>
          </a:prstGeom>
        </p:spPr>
        <p:txBody>
          <a:bodyPr spcFirstLastPara="1" wrap="square" lIns="91425" tIns="91425" rIns="91425" bIns="91425" anchor="t" anchorCtr="0">
            <a:noAutofit/>
          </a:bodyPr>
          <a:lstStyle/>
          <a:p>
            <a:pPr marL="0" lvl="0" indent="0"/>
            <a:r>
              <a:rPr lang="en-US" dirty="0">
                <a:solidFill>
                  <a:schemeClr val="accent3"/>
                </a:solidFill>
              </a:rPr>
              <a:t>Cabo USB</a:t>
            </a:r>
          </a:p>
        </p:txBody>
      </p:sp>
      <p:sp>
        <p:nvSpPr>
          <p:cNvPr id="1161" name="Google Shape;1161;p49"/>
          <p:cNvSpPr txBox="1">
            <a:spLocks noGrp="1"/>
          </p:cNvSpPr>
          <p:nvPr>
            <p:ph type="subTitle" idx="6"/>
          </p:nvPr>
        </p:nvSpPr>
        <p:spPr>
          <a:xfrm>
            <a:off x="6008375" y="1224468"/>
            <a:ext cx="2446200" cy="369000"/>
          </a:xfrm>
          <a:prstGeom prst="rect">
            <a:avLst/>
          </a:prstGeom>
        </p:spPr>
        <p:txBody>
          <a:bodyPr spcFirstLastPara="1" wrap="square" lIns="91425" tIns="91425" rIns="91425" bIns="91425" anchor="t" anchorCtr="0">
            <a:noAutofit/>
          </a:bodyPr>
          <a:lstStyle/>
          <a:p>
            <a:pPr marL="0" lvl="0" indent="0"/>
            <a:r>
              <a:rPr lang="en-US" dirty="0" err="1">
                <a:solidFill>
                  <a:schemeClr val="accent3"/>
                </a:solidFill>
              </a:rPr>
              <a:t>Conexão</a:t>
            </a:r>
            <a:r>
              <a:rPr lang="en-US" dirty="0">
                <a:solidFill>
                  <a:schemeClr val="accent3"/>
                </a:solidFill>
              </a:rPr>
              <a:t> Wi-Fi</a:t>
            </a:r>
          </a:p>
        </p:txBody>
      </p:sp>
      <p:sp>
        <p:nvSpPr>
          <p:cNvPr id="2" name="TextBox 1"/>
          <p:cNvSpPr txBox="1"/>
          <p:nvPr/>
        </p:nvSpPr>
        <p:spPr>
          <a:xfrm>
            <a:off x="332949" y="861532"/>
            <a:ext cx="5670142" cy="292388"/>
          </a:xfrm>
          <a:prstGeom prst="rect">
            <a:avLst/>
          </a:prstGeom>
          <a:noFill/>
        </p:spPr>
        <p:txBody>
          <a:bodyPr wrap="none" rtlCol="0">
            <a:spAutoFit/>
          </a:bodyPr>
          <a:lstStyle/>
          <a:p>
            <a:r>
              <a:rPr lang="en-US" sz="1300" dirty="0">
                <a:solidFill>
                  <a:schemeClr val="accent3"/>
                </a:solidFill>
                <a:latin typeface="Muli"/>
              </a:rPr>
              <a:t>O </a:t>
            </a:r>
            <a:r>
              <a:rPr lang="en-US" sz="1300" dirty="0" err="1">
                <a:solidFill>
                  <a:schemeClr val="accent3"/>
                </a:solidFill>
                <a:latin typeface="Muli"/>
              </a:rPr>
              <a:t>último</a:t>
            </a:r>
            <a:r>
              <a:rPr lang="en-US" sz="1300" dirty="0">
                <a:solidFill>
                  <a:schemeClr val="accent3"/>
                </a:solidFill>
                <a:latin typeface="Muli"/>
              </a:rPr>
              <a:t> </a:t>
            </a:r>
            <a:r>
              <a:rPr lang="en-US" sz="1300" dirty="0" err="1">
                <a:solidFill>
                  <a:schemeClr val="accent3"/>
                </a:solidFill>
                <a:latin typeface="Muli"/>
              </a:rPr>
              <a:t>passo</a:t>
            </a:r>
            <a:r>
              <a:rPr lang="en-US" sz="1300" dirty="0">
                <a:solidFill>
                  <a:schemeClr val="accent3"/>
                </a:solidFill>
                <a:latin typeface="Muli"/>
              </a:rPr>
              <a:t> antes de </a:t>
            </a:r>
            <a:r>
              <a:rPr lang="en-US" sz="1300" dirty="0" err="1">
                <a:solidFill>
                  <a:schemeClr val="accent3"/>
                </a:solidFill>
                <a:latin typeface="Muli"/>
              </a:rPr>
              <a:t>imprimir</a:t>
            </a:r>
            <a:r>
              <a:rPr lang="en-US" sz="1300" dirty="0">
                <a:solidFill>
                  <a:schemeClr val="accent3"/>
                </a:solidFill>
                <a:latin typeface="Muli"/>
              </a:rPr>
              <a:t> é </a:t>
            </a:r>
            <a:r>
              <a:rPr lang="en-US" sz="1300" dirty="0" err="1">
                <a:solidFill>
                  <a:schemeClr val="accent3"/>
                </a:solidFill>
                <a:latin typeface="Muli"/>
              </a:rPr>
              <a:t>transferir</a:t>
            </a:r>
            <a:r>
              <a:rPr lang="en-US" sz="1300" dirty="0">
                <a:solidFill>
                  <a:schemeClr val="accent3"/>
                </a:solidFill>
                <a:latin typeface="Muli"/>
              </a:rPr>
              <a:t> o </a:t>
            </a:r>
            <a:r>
              <a:rPr lang="en-US" sz="1300" dirty="0" err="1">
                <a:solidFill>
                  <a:schemeClr val="accent3"/>
                </a:solidFill>
                <a:latin typeface="Muli"/>
              </a:rPr>
              <a:t>ficheiro</a:t>
            </a:r>
            <a:r>
              <a:rPr lang="en-US" sz="1300" dirty="0">
                <a:solidFill>
                  <a:schemeClr val="accent3"/>
                </a:solidFill>
                <a:latin typeface="Muli"/>
              </a:rPr>
              <a:t> .</a:t>
            </a:r>
            <a:r>
              <a:rPr lang="en-US" sz="1300" dirty="0" err="1">
                <a:solidFill>
                  <a:schemeClr val="accent3"/>
                </a:solidFill>
                <a:latin typeface="Muli"/>
              </a:rPr>
              <a:t>gcode</a:t>
            </a:r>
            <a:r>
              <a:rPr lang="en-US" sz="1300" dirty="0">
                <a:solidFill>
                  <a:schemeClr val="accent3"/>
                </a:solidFill>
                <a:latin typeface="Muli"/>
              </a:rPr>
              <a:t> para a </a:t>
            </a:r>
            <a:r>
              <a:rPr lang="en-US" sz="1300" dirty="0" err="1">
                <a:solidFill>
                  <a:schemeClr val="accent3"/>
                </a:solidFill>
                <a:latin typeface="Muli"/>
              </a:rPr>
              <a:t>impressora</a:t>
            </a:r>
            <a:r>
              <a:rPr lang="en-US" sz="1300" dirty="0">
                <a:solidFill>
                  <a:schemeClr val="accent3"/>
                </a:solidFill>
                <a:latin typeface="Muli"/>
              </a:rPr>
              <a:t>:</a:t>
            </a:r>
          </a:p>
        </p:txBody>
      </p:sp>
    </p:spTree>
    <p:extLst>
      <p:ext uri="{BB962C8B-B14F-4D97-AF65-F5344CB8AC3E}">
        <p14:creationId xmlns:p14="http://schemas.microsoft.com/office/powerpoint/2010/main" val="1350076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333248"/>
            <a:ext cx="6995700" cy="566400"/>
          </a:xfrm>
        </p:spPr>
        <p:txBody>
          <a:bodyPr/>
          <a:lstStyle/>
          <a:p>
            <a:r>
              <a:rPr lang="pt-PT" dirty="0"/>
              <a:t>Fabrico por encomenda</a:t>
            </a:r>
          </a:p>
        </p:txBody>
      </p:sp>
      <p:pic>
        <p:nvPicPr>
          <p:cNvPr id="3" name="Picture 2"/>
          <p:cNvPicPr/>
          <p:nvPr/>
        </p:nvPicPr>
        <p:blipFill rotWithShape="1">
          <a:blip r:embed="rId3">
            <a:extLst>
              <a:ext uri="{28A0092B-C50C-407E-A947-70E740481C1C}">
                <a14:useLocalDpi xmlns:a14="http://schemas.microsoft.com/office/drawing/2010/main" val="0"/>
              </a:ext>
            </a:extLst>
          </a:blip>
          <a:srcRect l="2985" t="4890" r="3524" b="13632"/>
          <a:stretch/>
        </p:blipFill>
        <p:spPr>
          <a:xfrm>
            <a:off x="1832745" y="3354491"/>
            <a:ext cx="3771901" cy="1638300"/>
          </a:xfrm>
          <a:prstGeom prst="rect">
            <a:avLst/>
          </a:prstGeom>
        </p:spPr>
      </p:pic>
      <p:sp>
        <p:nvSpPr>
          <p:cNvPr id="4" name="TextBox 3"/>
          <p:cNvSpPr txBox="1"/>
          <p:nvPr/>
        </p:nvSpPr>
        <p:spPr>
          <a:xfrm>
            <a:off x="871491" y="850900"/>
            <a:ext cx="7840709" cy="2462213"/>
          </a:xfrm>
          <a:prstGeom prst="rect">
            <a:avLst/>
          </a:prstGeom>
          <a:noFill/>
        </p:spPr>
        <p:txBody>
          <a:bodyPr wrap="square" rtlCol="0">
            <a:spAutoFit/>
          </a:bodyPr>
          <a:lstStyle/>
          <a:p>
            <a:pPr algn="just"/>
            <a:r>
              <a:rPr lang="pt-BR" dirty="0">
                <a:latin typeface="Muli" pitchFamily="2" charset="0"/>
              </a:rPr>
              <a:t>O “Fabrico por encomenda ou pedido” implica que os produtos são produzidos  em função da necessidade, isto é quando e onde são necessários. No caso da impressão 3D, as peças podem ser fabricados localmente. Este processo tem benefícios significativos, uma vez que permite encurtar cadeias de fornecimento. Analisando a cadeia de abastecimento tradicional onde são produzidas grandes quantidades de produto, para depois serem enviados para todo o mundo e mantidos em stock até, à aquisição pelo comprador. O fabrico localizado comporta menos impacto ambiental,  vistos que as peças não entram no circuito de transporte, a serem enviadas para todo o mundo.</a:t>
            </a:r>
          </a:p>
          <a:p>
            <a:pPr algn="just"/>
            <a:r>
              <a:rPr lang="pt-BR" dirty="0">
                <a:latin typeface="Muli" pitchFamily="2" charset="0"/>
              </a:rPr>
              <a:t>Um exemplo dos benefícios do fabrico por encomenda foi a perturbação das cadeias de abastecimento durante a pandemia Covid-19, onde, por exemplo, a procura de equipamento de proteção pessoal disparou.  Métodos de fabrico e fornecimento mais curtos e flexíveis poderiam ter sido a resposta a este problema.</a:t>
            </a:r>
            <a:endParaRPr lang="en-US" b="1" dirty="0">
              <a:latin typeface="Muli" pitchFamily="2" charset="0"/>
            </a:endParaRPr>
          </a:p>
        </p:txBody>
      </p:sp>
      <p:sp>
        <p:nvSpPr>
          <p:cNvPr id="6" name="Rectangle 5"/>
          <p:cNvSpPr/>
          <p:nvPr/>
        </p:nvSpPr>
        <p:spPr>
          <a:xfrm>
            <a:off x="5911476" y="3696587"/>
            <a:ext cx="1714500" cy="954107"/>
          </a:xfrm>
          <a:prstGeom prst="rect">
            <a:avLst/>
          </a:prstGeom>
        </p:spPr>
        <p:txBody>
          <a:bodyPr wrap="square">
            <a:spAutoFit/>
          </a:bodyPr>
          <a:lstStyle/>
          <a:p>
            <a:pPr algn="ctr"/>
            <a:r>
              <a:rPr lang="pt-PT" b="1" dirty="0">
                <a:solidFill>
                  <a:schemeClr val="accent1"/>
                </a:solidFill>
                <a:latin typeface="Muli" pitchFamily="2" charset="0"/>
              </a:rPr>
              <a:t>Equipamento de proteção pessoal impresso em 3D (viseiras)</a:t>
            </a:r>
          </a:p>
        </p:txBody>
      </p:sp>
    </p:spTree>
    <p:extLst>
      <p:ext uri="{BB962C8B-B14F-4D97-AF65-F5344CB8AC3E}">
        <p14:creationId xmlns:p14="http://schemas.microsoft.com/office/powerpoint/2010/main" val="21367007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Resumo</a:t>
            </a:r>
            <a:endParaRPr lang="en-US" dirty="0"/>
          </a:p>
        </p:txBody>
      </p:sp>
      <p:sp>
        <p:nvSpPr>
          <p:cNvPr id="3959" name="Google Shape;3959;p72"/>
          <p:cNvSpPr txBox="1">
            <a:spLocks noGrp="1"/>
          </p:cNvSpPr>
          <p:nvPr>
            <p:ph type="subTitle" idx="2"/>
          </p:nvPr>
        </p:nvSpPr>
        <p:spPr>
          <a:xfrm>
            <a:off x="1086850" y="2557025"/>
            <a:ext cx="3475726" cy="411000"/>
          </a:xfrm>
          <a:prstGeom prst="rect">
            <a:avLst/>
          </a:prstGeom>
        </p:spPr>
        <p:txBody>
          <a:bodyPr spcFirstLastPara="1" wrap="square" lIns="91425" tIns="91425" rIns="91425" bIns="91425" anchor="t" anchorCtr="0">
            <a:noAutofit/>
          </a:bodyPr>
          <a:lstStyle/>
          <a:p>
            <a:pPr marL="0" indent="0"/>
            <a:r>
              <a:rPr lang="en-US" dirty="0" err="1"/>
              <a:t>Relacionar</a:t>
            </a:r>
            <a:r>
              <a:rPr lang="en-US" dirty="0"/>
              <a:t> as </a:t>
            </a:r>
            <a:r>
              <a:rPr lang="en-US" dirty="0" err="1"/>
              <a:t>possibilidades</a:t>
            </a:r>
            <a:r>
              <a:rPr lang="en-US" dirty="0"/>
              <a:t> e </a:t>
            </a:r>
            <a:r>
              <a:rPr lang="en-US" dirty="0" err="1"/>
              <a:t>limitações</a:t>
            </a:r>
            <a:r>
              <a:rPr lang="en-US" dirty="0"/>
              <a:t> de MEX </a:t>
            </a:r>
            <a:r>
              <a:rPr lang="en-US" dirty="0" err="1"/>
              <a:t>às</a:t>
            </a:r>
            <a:r>
              <a:rPr lang="en-US" dirty="0"/>
              <a:t> </a:t>
            </a:r>
            <a:r>
              <a:rPr lang="en-US" dirty="0" err="1"/>
              <a:t>considerações</a:t>
            </a:r>
            <a:r>
              <a:rPr lang="en-US" dirty="0"/>
              <a:t> de </a:t>
            </a:r>
            <a:r>
              <a:rPr lang="en-US" dirty="0" err="1"/>
              <a:t>desenho</a:t>
            </a:r>
            <a:endParaRPr lang="en-US" dirty="0"/>
          </a:p>
        </p:txBody>
      </p:sp>
      <p:sp>
        <p:nvSpPr>
          <p:cNvPr id="3960" name="Google Shape;3960;p72"/>
          <p:cNvSpPr txBox="1">
            <a:spLocks noGrp="1"/>
          </p:cNvSpPr>
          <p:nvPr>
            <p:ph type="subTitle" idx="3"/>
          </p:nvPr>
        </p:nvSpPr>
        <p:spPr>
          <a:xfrm>
            <a:off x="947150" y="3093499"/>
            <a:ext cx="3413531" cy="411000"/>
          </a:xfrm>
          <a:prstGeom prst="rect">
            <a:avLst/>
          </a:prstGeom>
        </p:spPr>
        <p:txBody>
          <a:bodyPr spcFirstLastPara="1" wrap="square" lIns="91425" tIns="91425" rIns="91425" bIns="91425" anchor="t" anchorCtr="0">
            <a:noAutofit/>
          </a:bodyPr>
          <a:lstStyle/>
          <a:p>
            <a:pPr marL="152400" lvl="0" indent="0" algn="just"/>
            <a:r>
              <a:rPr lang="en-US" dirty="0" err="1"/>
              <a:t>Associar</a:t>
            </a:r>
            <a:r>
              <a:rPr lang="en-US" dirty="0"/>
              <a:t> </a:t>
            </a:r>
            <a:r>
              <a:rPr lang="en-US" dirty="0" err="1"/>
              <a:t>considerações</a:t>
            </a:r>
            <a:r>
              <a:rPr lang="en-US" dirty="0"/>
              <a:t> de </a:t>
            </a:r>
            <a:r>
              <a:rPr lang="en-US" dirty="0" err="1"/>
              <a:t>desenho</a:t>
            </a:r>
            <a:r>
              <a:rPr lang="en-US" dirty="0"/>
              <a:t> </a:t>
            </a:r>
            <a:r>
              <a:rPr lang="en-US" dirty="0" err="1"/>
              <a:t>ao</a:t>
            </a:r>
            <a:r>
              <a:rPr lang="en-US" dirty="0"/>
              <a:t> </a:t>
            </a:r>
            <a:r>
              <a:rPr lang="en-US" dirty="0" err="1"/>
              <a:t>pensamento</a:t>
            </a:r>
            <a:r>
              <a:rPr lang="en-US" dirty="0"/>
              <a:t> </a:t>
            </a:r>
            <a:r>
              <a:rPr lang="en-US" dirty="0" err="1"/>
              <a:t>aditivo</a:t>
            </a:r>
            <a:r>
              <a:rPr lang="en-US" dirty="0"/>
              <a:t>  no </a:t>
            </a:r>
            <a:r>
              <a:rPr lang="en-US" dirty="0" err="1"/>
              <a:t>desenvolvimento</a:t>
            </a:r>
            <a:r>
              <a:rPr lang="en-US" dirty="0"/>
              <a:t> de </a:t>
            </a:r>
            <a:r>
              <a:rPr lang="en-US" dirty="0" err="1"/>
              <a:t>peças</a:t>
            </a:r>
            <a:r>
              <a:rPr lang="en-US" dirty="0"/>
              <a:t> </a:t>
            </a:r>
            <a:r>
              <a:rPr lang="en-US" dirty="0" err="1"/>
              <a:t>poliméricas</a:t>
            </a:r>
            <a:r>
              <a:rPr lang="en-US" dirty="0"/>
              <a:t> 3D </a:t>
            </a:r>
          </a:p>
        </p:txBody>
      </p:sp>
      <p:sp>
        <p:nvSpPr>
          <p:cNvPr id="3961" name="Google Shape;3961;p72"/>
          <p:cNvSpPr txBox="1">
            <a:spLocks noGrp="1"/>
          </p:cNvSpPr>
          <p:nvPr>
            <p:ph type="subTitle" idx="4"/>
          </p:nvPr>
        </p:nvSpPr>
        <p:spPr>
          <a:xfrm>
            <a:off x="947149" y="3807773"/>
            <a:ext cx="3853451" cy="1117392"/>
          </a:xfrm>
          <a:prstGeom prst="rect">
            <a:avLst/>
          </a:prstGeom>
        </p:spPr>
        <p:txBody>
          <a:bodyPr spcFirstLastPara="1" wrap="square" lIns="91425" tIns="91425" rIns="91425" bIns="91425" anchor="t" anchorCtr="0">
            <a:noAutofit/>
          </a:bodyPr>
          <a:lstStyle/>
          <a:p>
            <a:pPr marL="152400" lvl="0" indent="0"/>
            <a:r>
              <a:rPr lang="en-US" dirty="0" err="1"/>
              <a:t>Aplicar</a:t>
            </a:r>
            <a:r>
              <a:rPr lang="en-US" dirty="0"/>
              <a:t> </a:t>
            </a:r>
            <a:r>
              <a:rPr lang="en-US" dirty="0" err="1"/>
              <a:t>princípios</a:t>
            </a:r>
            <a:r>
              <a:rPr lang="en-US" dirty="0"/>
              <a:t> de design para AM </a:t>
            </a:r>
            <a:r>
              <a:rPr lang="en-US" dirty="0" err="1"/>
              <a:t>ao</a:t>
            </a:r>
            <a:r>
              <a:rPr lang="en-US" dirty="0"/>
              <a:t> </a:t>
            </a:r>
            <a:r>
              <a:rPr lang="en-US" dirty="0" err="1"/>
              <a:t>desenvolver</a:t>
            </a:r>
            <a:r>
              <a:rPr lang="en-US" dirty="0"/>
              <a:t> </a:t>
            </a:r>
            <a:r>
              <a:rPr lang="en-US" dirty="0" err="1"/>
              <a:t>modelos</a:t>
            </a:r>
            <a:r>
              <a:rPr lang="en-US" dirty="0"/>
              <a:t> CAD para </a:t>
            </a:r>
            <a:r>
              <a:rPr lang="en-US" dirty="0" err="1"/>
              <a:t>peças</a:t>
            </a:r>
            <a:endParaRPr lang="en-US" dirty="0"/>
          </a:p>
        </p:txBody>
      </p:sp>
      <p:sp>
        <p:nvSpPr>
          <p:cNvPr id="3962" name="Google Shape;3962;p72"/>
          <p:cNvSpPr txBox="1">
            <a:spLocks noGrp="1"/>
          </p:cNvSpPr>
          <p:nvPr>
            <p:ph type="subTitle" idx="5"/>
          </p:nvPr>
        </p:nvSpPr>
        <p:spPr>
          <a:xfrm>
            <a:off x="947150" y="1766549"/>
            <a:ext cx="3726450" cy="779923"/>
          </a:xfrm>
          <a:prstGeom prst="rect">
            <a:avLst/>
          </a:prstGeom>
        </p:spPr>
        <p:txBody>
          <a:bodyPr spcFirstLastPara="1" wrap="square" lIns="91425" tIns="91425" rIns="91425" bIns="91425" anchor="t" anchorCtr="0">
            <a:noAutofit/>
          </a:bodyPr>
          <a:lstStyle/>
          <a:p>
            <a:pPr marL="152400" lvl="0" indent="0"/>
            <a:r>
              <a:rPr lang="en-US" dirty="0" err="1"/>
              <a:t>Reconhecer</a:t>
            </a:r>
            <a:r>
              <a:rPr lang="en-US" dirty="0"/>
              <a:t> o </a:t>
            </a:r>
            <a:r>
              <a:rPr lang="en-US" dirty="0" err="1"/>
              <a:t>potencial</a:t>
            </a:r>
            <a:r>
              <a:rPr lang="en-US" dirty="0"/>
              <a:t> para </a:t>
            </a:r>
            <a:r>
              <a:rPr lang="en-US" dirty="0" err="1"/>
              <a:t>impressão</a:t>
            </a:r>
            <a:r>
              <a:rPr lang="en-US" dirty="0"/>
              <a:t> 3D MEX e as </a:t>
            </a:r>
            <a:r>
              <a:rPr lang="en-US" dirty="0" err="1"/>
              <a:t>suas</a:t>
            </a:r>
            <a:r>
              <a:rPr lang="en-US" dirty="0"/>
              <a:t> </a:t>
            </a:r>
            <a:r>
              <a:rPr lang="en-US" dirty="0" err="1"/>
              <a:t>limitações</a:t>
            </a:r>
            <a:r>
              <a:rPr lang="en-US" dirty="0"/>
              <a:t> no design de </a:t>
            </a:r>
            <a:r>
              <a:rPr lang="en-US" dirty="0" err="1"/>
              <a:t>peças</a:t>
            </a:r>
            <a:r>
              <a:rPr lang="en-US" dirty="0"/>
              <a:t> </a:t>
            </a:r>
            <a:r>
              <a:rPr lang="en-US" dirty="0" err="1"/>
              <a:t>poliméricas</a:t>
            </a:r>
            <a:r>
              <a:rPr lang="en-US" dirty="0"/>
              <a:t> para AM</a:t>
            </a:r>
          </a:p>
        </p:txBody>
      </p:sp>
      <p:sp>
        <p:nvSpPr>
          <p:cNvPr id="3964" name="Google Shape;3964;p72"/>
          <p:cNvSpPr/>
          <p:nvPr/>
        </p:nvSpPr>
        <p:spPr>
          <a:xfrm>
            <a:off x="634000" y="186542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3965" name="Google Shape;3965;p72"/>
          <p:cNvSpPr/>
          <p:nvPr/>
        </p:nvSpPr>
        <p:spPr>
          <a:xfrm>
            <a:off x="634000" y="267777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3966" name="Google Shape;3966;p72"/>
          <p:cNvSpPr/>
          <p:nvPr/>
        </p:nvSpPr>
        <p:spPr>
          <a:xfrm>
            <a:off x="634000" y="3185310"/>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3967" name="Google Shape;3967;p72"/>
          <p:cNvSpPr/>
          <p:nvPr/>
        </p:nvSpPr>
        <p:spPr>
          <a:xfrm>
            <a:off x="634000" y="389607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3968" name="Google Shape;3968;p72"/>
          <p:cNvSpPr/>
          <p:nvPr/>
        </p:nvSpPr>
        <p:spPr>
          <a:xfrm>
            <a:off x="6100425" y="4568875"/>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grpSp>
        <p:nvGrpSpPr>
          <p:cNvPr id="3969" name="Google Shape;3969;p72"/>
          <p:cNvGrpSpPr/>
          <p:nvPr/>
        </p:nvGrpSpPr>
        <p:grpSpPr>
          <a:xfrm>
            <a:off x="7969792" y="3804684"/>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65002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pic>
        <p:nvPicPr>
          <p:cNvPr id="72" name="Imagen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
        <p:nvSpPr>
          <p:cNvPr id="4" name="CaixaDeTexto 3">
            <a:extLst>
              <a:ext uri="{FF2B5EF4-FFF2-40B4-BE49-F238E27FC236}">
                <a16:creationId xmlns:a16="http://schemas.microsoft.com/office/drawing/2014/main" id="{5EF1A928-55BD-4D5E-A90C-FA2C5EDB08F2}"/>
              </a:ext>
            </a:extLst>
          </p:cNvPr>
          <p:cNvSpPr txBox="1"/>
          <p:nvPr/>
        </p:nvSpPr>
        <p:spPr>
          <a:xfrm>
            <a:off x="771453" y="1310739"/>
            <a:ext cx="3514157" cy="523220"/>
          </a:xfrm>
          <a:prstGeom prst="rect">
            <a:avLst/>
          </a:prstGeom>
          <a:noFill/>
        </p:spPr>
        <p:txBody>
          <a:bodyPr wrap="square" rtlCol="0">
            <a:spAutoFit/>
          </a:bodyPr>
          <a:lstStyle/>
          <a:p>
            <a:r>
              <a:rPr lang="pt-PT" dirty="0"/>
              <a:t>Ao completar esta unidade, será capaz de:</a:t>
            </a:r>
          </a:p>
        </p:txBody>
      </p:sp>
    </p:spTree>
    <p:extLst>
      <p:ext uri="{BB962C8B-B14F-4D97-AF65-F5344CB8AC3E}">
        <p14:creationId xmlns:p14="http://schemas.microsoft.com/office/powerpoint/2010/main" val="1027977609"/>
      </p:ext>
    </p:extLst>
  </p:cSld>
  <p:clrMapOvr>
    <a:masterClrMapping/>
  </p:clrMapOvr>
  <p:extLst>
    <p:ext uri="{6950BFC3-D8DA-4A85-94F7-54DA5524770B}">
      <p188:commentRel xmlns:p188="http://schemas.microsoft.com/office/powerpoint/2018/8/main" r:id="rId3"/>
    </p:ext>
  </p:extLs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475"/>
        <p:cNvGrpSpPr/>
        <p:nvPr/>
      </p:nvGrpSpPr>
      <p:grpSpPr>
        <a:xfrm>
          <a:off x="0" y="0"/>
          <a:ext cx="0" cy="0"/>
          <a:chOff x="0" y="0"/>
          <a:chExt cx="0" cy="0"/>
        </a:xfrm>
      </p:grpSpPr>
      <p:sp>
        <p:nvSpPr>
          <p:cNvPr id="3476" name="Google Shape;3476;p55"/>
          <p:cNvSpPr/>
          <p:nvPr/>
        </p:nvSpPr>
        <p:spPr>
          <a:xfrm>
            <a:off x="8292213" y="916330"/>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7" name="Google Shape;3477;p55"/>
          <p:cNvGrpSpPr/>
          <p:nvPr/>
        </p:nvGrpSpPr>
        <p:grpSpPr>
          <a:xfrm>
            <a:off x="7613949" y="4100606"/>
            <a:ext cx="890209" cy="890424"/>
            <a:chOff x="1347125" y="349025"/>
            <a:chExt cx="4978800" cy="4980000"/>
          </a:xfrm>
        </p:grpSpPr>
        <p:sp>
          <p:nvSpPr>
            <p:cNvPr id="3478" name="Google Shape;3478;p5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5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5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5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5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5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5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5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5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5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5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5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5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5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0" name="Google Shape;3500;p55"/>
          <p:cNvSpPr/>
          <p:nvPr/>
        </p:nvSpPr>
        <p:spPr>
          <a:xfrm>
            <a:off x="8112167" y="1046361"/>
            <a:ext cx="427500" cy="4272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55"/>
          <p:cNvSpPr/>
          <p:nvPr/>
        </p:nvSpPr>
        <p:spPr>
          <a:xfrm flipH="1">
            <a:off x="8420937" y="3190634"/>
            <a:ext cx="576353" cy="333114"/>
          </a:xfrm>
          <a:custGeom>
            <a:avLst/>
            <a:gdLst/>
            <a:ahLst/>
            <a:cxnLst/>
            <a:rect l="l" t="t" r="r" b="b"/>
            <a:pathLst>
              <a:path w="6727" h="3888" extrusionOk="0">
                <a:moveTo>
                  <a:pt x="0" y="0"/>
                </a:moveTo>
                <a:cubicBezTo>
                  <a:pt x="0" y="2123"/>
                  <a:pt x="1741" y="3840"/>
                  <a:pt x="3864" y="3888"/>
                </a:cubicBezTo>
                <a:cubicBezTo>
                  <a:pt x="4985" y="3888"/>
                  <a:pt x="6011" y="3363"/>
                  <a:pt x="6726" y="2600"/>
                </a:cubicBezTo>
                <a:lnTo>
                  <a:pt x="5534" y="1527"/>
                </a:lnTo>
                <a:cubicBezTo>
                  <a:pt x="5104" y="1980"/>
                  <a:pt x="4508" y="2266"/>
                  <a:pt x="3864" y="2266"/>
                </a:cubicBezTo>
                <a:cubicBezTo>
                  <a:pt x="2624" y="2266"/>
                  <a:pt x="1622" y="1288"/>
                  <a:pt x="1598" y="72"/>
                </a:cubicBezTo>
                <a:lnTo>
                  <a:pt x="1598" y="0"/>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5"/>
          <p:cNvSpPr txBox="1">
            <a:spLocks noGrp="1"/>
          </p:cNvSpPr>
          <p:nvPr>
            <p:ph type="title"/>
          </p:nvPr>
        </p:nvSpPr>
        <p:spPr>
          <a:xfrm>
            <a:off x="927008" y="635589"/>
            <a:ext cx="4426159" cy="87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Questões?</a:t>
            </a:r>
            <a:endParaRPr sz="4400" dirty="0"/>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578" y="1703796"/>
            <a:ext cx="7029929" cy="2233955"/>
          </a:xfrm>
          <a:prstGeom prst="rect">
            <a:avLst/>
          </a:prstGeom>
        </p:spPr>
      </p:pic>
    </p:spTree>
    <p:extLst>
      <p:ext uri="{BB962C8B-B14F-4D97-AF65-F5344CB8AC3E}">
        <p14:creationId xmlns:p14="http://schemas.microsoft.com/office/powerpoint/2010/main" val="9083578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475"/>
        <p:cNvGrpSpPr/>
        <p:nvPr/>
      </p:nvGrpSpPr>
      <p:grpSpPr>
        <a:xfrm>
          <a:off x="0" y="0"/>
          <a:ext cx="0" cy="0"/>
          <a:chOff x="0" y="0"/>
          <a:chExt cx="0" cy="0"/>
        </a:xfrm>
      </p:grpSpPr>
      <p:sp>
        <p:nvSpPr>
          <p:cNvPr id="3476" name="Google Shape;3476;p55"/>
          <p:cNvSpPr/>
          <p:nvPr/>
        </p:nvSpPr>
        <p:spPr>
          <a:xfrm>
            <a:off x="7051507" y="87185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7" name="Google Shape;3477;p55"/>
          <p:cNvGrpSpPr/>
          <p:nvPr/>
        </p:nvGrpSpPr>
        <p:grpSpPr>
          <a:xfrm>
            <a:off x="2155745" y="196263"/>
            <a:ext cx="890209" cy="890424"/>
            <a:chOff x="1347125" y="349025"/>
            <a:chExt cx="4978800" cy="4980000"/>
          </a:xfrm>
        </p:grpSpPr>
        <p:sp>
          <p:nvSpPr>
            <p:cNvPr id="3478" name="Google Shape;3478;p5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5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5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5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5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5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5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5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5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5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5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5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5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5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0" name="Google Shape;3500;p55"/>
          <p:cNvSpPr/>
          <p:nvPr/>
        </p:nvSpPr>
        <p:spPr>
          <a:xfrm>
            <a:off x="7328395" y="509332"/>
            <a:ext cx="427500" cy="4272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55"/>
          <p:cNvSpPr/>
          <p:nvPr/>
        </p:nvSpPr>
        <p:spPr>
          <a:xfrm flipH="1">
            <a:off x="8059054" y="3047103"/>
            <a:ext cx="576353" cy="333114"/>
          </a:xfrm>
          <a:custGeom>
            <a:avLst/>
            <a:gdLst/>
            <a:ahLst/>
            <a:cxnLst/>
            <a:rect l="l" t="t" r="r" b="b"/>
            <a:pathLst>
              <a:path w="6727" h="3888" extrusionOk="0">
                <a:moveTo>
                  <a:pt x="0" y="0"/>
                </a:moveTo>
                <a:cubicBezTo>
                  <a:pt x="0" y="2123"/>
                  <a:pt x="1741" y="3840"/>
                  <a:pt x="3864" y="3888"/>
                </a:cubicBezTo>
                <a:cubicBezTo>
                  <a:pt x="4985" y="3888"/>
                  <a:pt x="6011" y="3363"/>
                  <a:pt x="6726" y="2600"/>
                </a:cubicBezTo>
                <a:lnTo>
                  <a:pt x="5534" y="1527"/>
                </a:lnTo>
                <a:cubicBezTo>
                  <a:pt x="5104" y="1980"/>
                  <a:pt x="4508" y="2266"/>
                  <a:pt x="3864" y="2266"/>
                </a:cubicBezTo>
                <a:cubicBezTo>
                  <a:pt x="2624" y="2266"/>
                  <a:pt x="1622" y="1288"/>
                  <a:pt x="1598" y="72"/>
                </a:cubicBezTo>
                <a:lnTo>
                  <a:pt x="1598" y="0"/>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5"/>
          <p:cNvSpPr txBox="1">
            <a:spLocks noGrp="1"/>
          </p:cNvSpPr>
          <p:nvPr>
            <p:ph type="subTitle" idx="1"/>
          </p:nvPr>
        </p:nvSpPr>
        <p:spPr>
          <a:xfrm>
            <a:off x="564382" y="2840202"/>
            <a:ext cx="4972818" cy="1896898"/>
          </a:xfrm>
          <a:prstGeom prst="rect">
            <a:avLst/>
          </a:prstGeom>
        </p:spPr>
        <p:txBody>
          <a:bodyPr spcFirstLastPara="1" wrap="square" lIns="91425" tIns="91425" rIns="91425" bIns="91425" anchor="t" anchorCtr="0">
            <a:noAutofit/>
          </a:bodyPr>
          <a:lstStyle/>
          <a:p>
            <a:pPr marL="0" lvl="0" indent="0"/>
            <a:r>
              <a:rPr lang="en" sz="1600" dirty="0"/>
              <a:t>Já tem todas os conhecimentos necessários para projetar a impressão 3D  de peças com MEX!</a:t>
            </a:r>
          </a:p>
          <a:p>
            <a:pPr marL="0" lvl="0" indent="0" algn="l" rtl="0">
              <a:spcBef>
                <a:spcPts val="0"/>
              </a:spcBef>
              <a:spcAft>
                <a:spcPts val="0"/>
              </a:spcAft>
              <a:buNone/>
            </a:pPr>
            <a:endParaRPr lang="en" sz="1600" dirty="0"/>
          </a:p>
          <a:p>
            <a:pPr marL="0" lvl="0" indent="0" algn="l" rtl="0">
              <a:spcBef>
                <a:spcPts val="0"/>
              </a:spcBef>
              <a:spcAft>
                <a:spcPts val="0"/>
              </a:spcAft>
              <a:buNone/>
            </a:pPr>
            <a:endParaRPr sz="1600" dirty="0"/>
          </a:p>
        </p:txBody>
      </p:sp>
      <p:sp>
        <p:nvSpPr>
          <p:cNvPr id="3536" name="Google Shape;3536;p55"/>
          <p:cNvSpPr txBox="1">
            <a:spLocks noGrp="1"/>
          </p:cNvSpPr>
          <p:nvPr>
            <p:ph type="title"/>
          </p:nvPr>
        </p:nvSpPr>
        <p:spPr>
          <a:xfrm>
            <a:off x="504813" y="1735304"/>
            <a:ext cx="5108832" cy="133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dirty="0"/>
              <a:t>Parabéns!</a:t>
            </a:r>
            <a:endParaRPr sz="4400" dirty="0"/>
          </a:p>
        </p:txBody>
      </p:sp>
      <p:grpSp>
        <p:nvGrpSpPr>
          <p:cNvPr id="31" name="Google Shape;1101;p47"/>
          <p:cNvGrpSpPr/>
          <p:nvPr/>
        </p:nvGrpSpPr>
        <p:grpSpPr>
          <a:xfrm rot="-1799928">
            <a:off x="5622611" y="356017"/>
            <a:ext cx="2721067" cy="4760177"/>
            <a:chOff x="4695550" y="1608975"/>
            <a:chExt cx="539625" cy="985050"/>
          </a:xfrm>
        </p:grpSpPr>
        <p:sp>
          <p:nvSpPr>
            <p:cNvPr id="3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074171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74150" y="229673"/>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rgbClr val="00BBC1"/>
                </a:solidFill>
                <a:latin typeface="Roboto"/>
                <a:ea typeface="Roboto"/>
                <a:cs typeface="Roboto"/>
                <a:sym typeface="Roboto"/>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pt-PT" dirty="0"/>
              <a:t>Acessibilidade</a:t>
            </a:r>
          </a:p>
        </p:txBody>
      </p:sp>
      <p:sp>
        <p:nvSpPr>
          <p:cNvPr id="8" name="TextBox 7"/>
          <p:cNvSpPr txBox="1"/>
          <p:nvPr/>
        </p:nvSpPr>
        <p:spPr>
          <a:xfrm>
            <a:off x="629393" y="1021005"/>
            <a:ext cx="8229599" cy="2031325"/>
          </a:xfrm>
          <a:prstGeom prst="rect">
            <a:avLst/>
          </a:prstGeom>
          <a:noFill/>
        </p:spPr>
        <p:txBody>
          <a:bodyPr wrap="square" rtlCol="0">
            <a:spAutoFit/>
          </a:bodyPr>
          <a:lstStyle/>
          <a:p>
            <a:r>
              <a:rPr lang="pt-PT" dirty="0">
                <a:solidFill>
                  <a:schemeClr val="tx1"/>
                </a:solidFill>
                <a:latin typeface="Muli" pitchFamily="2" charset="0"/>
              </a:rPr>
              <a:t>A impressão 3D permite ao utilizador doméstico, bem como a  uma Pequena Média Empresa (PME), tornarem-se projetistas. </a:t>
            </a:r>
          </a:p>
          <a:p>
            <a:r>
              <a:rPr lang="en-US" dirty="0">
                <a:solidFill>
                  <a:schemeClr val="tx1"/>
                </a:solidFill>
                <a:latin typeface="Muli" pitchFamily="2" charset="0"/>
              </a:rPr>
              <a:t> </a:t>
            </a:r>
          </a:p>
          <a:p>
            <a:r>
              <a:rPr lang="pt-BR" dirty="0">
                <a:solidFill>
                  <a:schemeClr val="tx1"/>
                </a:solidFill>
                <a:latin typeface="Muli" pitchFamily="2" charset="0"/>
              </a:rPr>
              <a:t>As impressoras 3D são cada vez mais fáceis de adquirir. As impressoras de secretária, por exemplo, são cada vez mais acessíveis a qualquer utilizador doméstico, enquanto os fornecedores de serviços podem colmatar a lacuna entre as impressoras industriais e o projetista  individual. Comparativamente aos grandes custos envolvidos na instalação de sistemas de  fabrico tradicionais, a configuração de uma impressão 3D é menos dispendiosa, ao mesmo tempo que é quase completamente automatizada, exigindo pouco ou nenhum apoio humano para executar, supervisionar e /ou  manter a máquina.</a:t>
            </a:r>
            <a:endParaRPr lang="en-US" dirty="0">
              <a:solidFill>
                <a:schemeClr val="tx1"/>
              </a:solidFill>
              <a:latin typeface="Muli" pitchFamily="2" charset="0"/>
            </a:endParaRPr>
          </a:p>
        </p:txBody>
      </p:sp>
      <p:pic>
        <p:nvPicPr>
          <p:cNvPr id="9" name="Picture 8" descr="https://s3-eu-west-1.amazonaws.com/3dhubs-knowledgebase/benefits-3d-printing/visual3.png"/>
          <p:cNvPicPr/>
          <p:nvPr/>
        </p:nvPicPr>
        <p:blipFill rotWithShape="1">
          <a:blip r:embed="rId4" cstate="print">
            <a:extLst>
              <a:ext uri="{28A0092B-C50C-407E-A947-70E740481C1C}">
                <a14:useLocalDpi xmlns:a14="http://schemas.microsoft.com/office/drawing/2010/main" val="0"/>
              </a:ext>
            </a:extLst>
          </a:blip>
          <a:srcRect l="13750"/>
          <a:stretch/>
        </p:blipFill>
        <p:spPr bwMode="auto">
          <a:xfrm>
            <a:off x="5700156" y="2947172"/>
            <a:ext cx="3253839" cy="1537335"/>
          </a:xfrm>
          <a:prstGeom prst="rect">
            <a:avLst/>
          </a:prstGeom>
          <a:noFill/>
          <a:ln>
            <a:noFill/>
          </a:ln>
        </p:spPr>
      </p:pic>
      <p:sp>
        <p:nvSpPr>
          <p:cNvPr id="10" name="Rectangle 9"/>
          <p:cNvSpPr/>
          <p:nvPr/>
        </p:nvSpPr>
        <p:spPr>
          <a:xfrm>
            <a:off x="5519058" y="4598181"/>
            <a:ext cx="3616036" cy="461665"/>
          </a:xfrm>
          <a:prstGeom prst="rect">
            <a:avLst/>
          </a:prstGeom>
        </p:spPr>
        <p:txBody>
          <a:bodyPr wrap="square">
            <a:spAutoFit/>
          </a:bodyPr>
          <a:lstStyle/>
          <a:p>
            <a:pPr algn="ctr"/>
            <a:r>
              <a:rPr lang="pt-PT" sz="1200" dirty="0">
                <a:solidFill>
                  <a:schemeClr val="accent1"/>
                </a:solidFill>
                <a:latin typeface="Muli" pitchFamily="2" charset="0"/>
              </a:rPr>
              <a:t>Número de impressoras até 4000€ vendidas a nível global por ano – Relatório da Wohlers de 2015 </a:t>
            </a:r>
          </a:p>
        </p:txBody>
      </p:sp>
      <p:sp>
        <p:nvSpPr>
          <p:cNvPr id="11" name="Rectangle 10"/>
          <p:cNvSpPr/>
          <p:nvPr/>
        </p:nvSpPr>
        <p:spPr>
          <a:xfrm>
            <a:off x="629393" y="3052330"/>
            <a:ext cx="4963885" cy="2031325"/>
          </a:xfrm>
          <a:prstGeom prst="rect">
            <a:avLst/>
          </a:prstGeom>
        </p:spPr>
        <p:txBody>
          <a:bodyPr wrap="square">
            <a:spAutoFit/>
          </a:bodyPr>
          <a:lstStyle/>
          <a:p>
            <a:pPr algn="just"/>
            <a:r>
              <a:rPr lang="pt-BR" dirty="0">
                <a:solidFill>
                  <a:schemeClr val="tx1"/>
                </a:solidFill>
                <a:latin typeface="Muli" pitchFamily="2" charset="0"/>
              </a:rPr>
              <a:t>As impressoras 3D também podem ser utilizadas por praticamente todas profissionais, incluindo engenheiros, investigadores médicos, arquitetos, desenhadores de moda, joalheiros, chefes de cozinha, escultores, mecânicos, carpinteiros, robóticos, desenhadores industriais, artistas VFX e animadores. Tanto  os campos técnicos como artísticos estão a encontrar pontos comuns no processo de desenho. À medida que novos campos da impressão 3D estão a ser explorados, existe uma crescente sinergia entre uma gama diversificada de profissões.</a:t>
            </a:r>
            <a:endParaRPr lang="en-US" dirty="0">
              <a:solidFill>
                <a:schemeClr val="tx1"/>
              </a:solidFill>
              <a:latin typeface="Muli" pitchFamily="2" charset="0"/>
            </a:endParaRPr>
          </a:p>
        </p:txBody>
      </p:sp>
    </p:spTree>
    <p:extLst>
      <p:ext uri="{BB962C8B-B14F-4D97-AF65-F5344CB8AC3E}">
        <p14:creationId xmlns:p14="http://schemas.microsoft.com/office/powerpoint/2010/main" val="160973029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287049" y="186256"/>
            <a:ext cx="6333914" cy="566400"/>
          </a:xfrm>
        </p:spPr>
        <p:txBody>
          <a:bodyPr/>
          <a:lstStyle/>
          <a:p>
            <a:r>
              <a:rPr lang="pt-PT" dirty="0"/>
              <a:t>Pensar de forma Aditiva</a:t>
            </a:r>
          </a:p>
        </p:txBody>
      </p:sp>
      <p:sp>
        <p:nvSpPr>
          <p:cNvPr id="6" name="Google Shape;1029;p44"/>
          <p:cNvSpPr txBox="1">
            <a:spLocks/>
          </p:cNvSpPr>
          <p:nvPr/>
        </p:nvSpPr>
        <p:spPr>
          <a:xfrm>
            <a:off x="779049" y="718366"/>
            <a:ext cx="7691851" cy="7580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dirty="0">
                <a:solidFill>
                  <a:schemeClr val="tx1"/>
                </a:solidFill>
                <a:latin typeface="Muli"/>
                <a:cs typeface="Calibri"/>
              </a:rPr>
              <a:t>Pensar de forma Aditiva engloba conceitos de Forma, Encaixe e Função. Estes são utilizados para definir aspectos específicos de uma peça e quando combinados descrevem as características de identificação de uma peça como um todo. Vamos exmplicar cada conceito:</a:t>
            </a:r>
          </a:p>
          <a:p>
            <a:endParaRPr lang="en-US" dirty="0">
              <a:solidFill>
                <a:schemeClr val="tx1"/>
              </a:solidFill>
              <a:latin typeface="Muli" pitchFamily="2" charset="0"/>
              <a:cs typeface="Calibri" panose="020F0502020204030204" pitchFamily="34" charset="0"/>
            </a:endParaRPr>
          </a:p>
        </p:txBody>
      </p:sp>
      <p:sp>
        <p:nvSpPr>
          <p:cNvPr id="3" name="Rectangle 2"/>
          <p:cNvSpPr/>
          <p:nvPr/>
        </p:nvSpPr>
        <p:spPr>
          <a:xfrm>
            <a:off x="1642061" y="4632296"/>
            <a:ext cx="5448300" cy="276999"/>
          </a:xfrm>
          <a:prstGeom prst="rect">
            <a:avLst/>
          </a:prstGeom>
        </p:spPr>
        <p:txBody>
          <a:bodyPr wrap="square">
            <a:spAutoFit/>
          </a:bodyPr>
          <a:lstStyle/>
          <a:p>
            <a:pPr algn="ctr"/>
            <a:r>
              <a:rPr lang="pt-PT" sz="1200" b="1" dirty="0">
                <a:solidFill>
                  <a:schemeClr val="accent1"/>
                </a:solidFill>
                <a:latin typeface="Muli" pitchFamily="2" charset="0"/>
              </a:rPr>
              <a:t>Peças de xadrez com diferentes formas, feitas através da impressão 3D</a:t>
            </a:r>
          </a:p>
        </p:txBody>
      </p:sp>
      <p:pic>
        <p:nvPicPr>
          <p:cNvPr id="12" name="Picture 11" descr="Faceted Chess Set image"/>
          <p:cNvPicPr/>
          <p:nvPr/>
        </p:nvPicPr>
        <p:blipFill rotWithShape="1">
          <a:blip r:embed="rId4">
            <a:extLst>
              <a:ext uri="{28A0092B-C50C-407E-A947-70E740481C1C}">
                <a14:useLocalDpi xmlns:a14="http://schemas.microsoft.com/office/drawing/2010/main" val="0"/>
              </a:ext>
            </a:extLst>
          </a:blip>
          <a:srcRect t="7897" b="5578"/>
          <a:stretch/>
        </p:blipFill>
        <p:spPr bwMode="auto">
          <a:xfrm>
            <a:off x="1398169" y="3105624"/>
            <a:ext cx="1783181" cy="1493260"/>
          </a:xfrm>
          <a:prstGeom prst="rect">
            <a:avLst/>
          </a:prstGeom>
          <a:noFill/>
          <a:ln>
            <a:noFill/>
          </a:ln>
        </p:spPr>
      </p:pic>
      <p:pic>
        <p:nvPicPr>
          <p:cNvPr id="14" name="Picture 13" descr="Chess Set Wireframe imag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1382" y="3090728"/>
            <a:ext cx="1687594" cy="1493260"/>
          </a:xfrm>
          <a:prstGeom prst="rect">
            <a:avLst/>
          </a:prstGeom>
          <a:noFill/>
          <a:ln>
            <a:noFill/>
          </a:ln>
        </p:spPr>
      </p:pic>
      <p:pic>
        <p:nvPicPr>
          <p:cNvPr id="16" name="Picture 15"/>
          <p:cNvPicPr/>
          <p:nvPr/>
        </p:nvPicPr>
        <p:blipFill>
          <a:blip r:embed="rId6">
            <a:extLst>
              <a:ext uri="{28A0092B-C50C-407E-A947-70E740481C1C}">
                <a14:useLocalDpi xmlns:a14="http://schemas.microsoft.com/office/drawing/2010/main" val="0"/>
              </a:ext>
            </a:extLst>
          </a:blip>
          <a:stretch>
            <a:fillRect/>
          </a:stretch>
        </p:blipFill>
        <p:spPr>
          <a:xfrm>
            <a:off x="3418494" y="3090728"/>
            <a:ext cx="1705955" cy="1493260"/>
          </a:xfrm>
          <a:prstGeom prst="rect">
            <a:avLst/>
          </a:prstGeom>
        </p:spPr>
      </p:pic>
      <p:sp>
        <p:nvSpPr>
          <p:cNvPr id="17" name="Rectangle 16"/>
          <p:cNvSpPr/>
          <p:nvPr/>
        </p:nvSpPr>
        <p:spPr>
          <a:xfrm>
            <a:off x="779047" y="1697644"/>
            <a:ext cx="7822027" cy="1538883"/>
          </a:xfrm>
          <a:prstGeom prst="rect">
            <a:avLst/>
          </a:prstGeom>
        </p:spPr>
        <p:txBody>
          <a:bodyPr wrap="square">
            <a:spAutoFit/>
          </a:bodyPr>
          <a:lstStyle/>
          <a:p>
            <a:pPr marL="285750" indent="-285750" algn="just">
              <a:spcBef>
                <a:spcPts val="600"/>
              </a:spcBef>
              <a:buFont typeface="Wingdings" pitchFamily="2" charset="2"/>
              <a:buChar char="v"/>
            </a:pPr>
            <a:r>
              <a:rPr lang="en-US" b="1" dirty="0">
                <a:solidFill>
                  <a:schemeClr val="tx1"/>
                </a:solidFill>
                <a:latin typeface="Muli" pitchFamily="2" charset="0"/>
                <a:cs typeface="Calibri" panose="020F0502020204030204" pitchFamily="34" charset="0"/>
              </a:rPr>
              <a:t>Forma:</a:t>
            </a:r>
            <a:r>
              <a:rPr lang="en-US" dirty="0">
                <a:solidFill>
                  <a:schemeClr val="tx1"/>
                </a:solidFill>
                <a:latin typeface="Muli" pitchFamily="2" charset="0"/>
                <a:cs typeface="Calibri" panose="020F0502020204030204" pitchFamily="34" charset="0"/>
              </a:rPr>
              <a:t> </a:t>
            </a:r>
            <a:r>
              <a:rPr lang="pt-BR" dirty="0">
                <a:solidFill>
                  <a:schemeClr val="tx1"/>
                </a:solidFill>
                <a:latin typeface="Muli" pitchFamily="2" charset="0"/>
                <a:cs typeface="Calibri" panose="020F0502020204030204" pitchFamily="34" charset="0"/>
              </a:rPr>
              <a:t>refere-se à forma, tamanho, massa, peso e aspecto visual de uma peça que a tornam singularmente distinguível. </a:t>
            </a:r>
            <a:endParaRPr lang="en-US" dirty="0">
              <a:solidFill>
                <a:schemeClr val="tx1"/>
              </a:solidFill>
              <a:latin typeface="Muli" pitchFamily="2" charset="0"/>
              <a:cs typeface="Calibri" panose="020F0502020204030204" pitchFamily="34" charset="0"/>
            </a:endParaRPr>
          </a:p>
          <a:p>
            <a:pPr marL="285750" indent="-285750" algn="just">
              <a:spcBef>
                <a:spcPts val="600"/>
              </a:spcBef>
              <a:buFont typeface="Wingdings" pitchFamily="2" charset="2"/>
              <a:buChar char="v"/>
            </a:pPr>
            <a:r>
              <a:rPr lang="en-US" b="1" dirty="0">
                <a:solidFill>
                  <a:schemeClr val="tx1"/>
                </a:solidFill>
                <a:latin typeface="Muli" pitchFamily="2" charset="0"/>
              </a:rPr>
              <a:t>Encaixe: </a:t>
            </a:r>
            <a:r>
              <a:rPr lang="pt-BR" dirty="0">
                <a:solidFill>
                  <a:schemeClr val="tx1"/>
                </a:solidFill>
                <a:latin typeface="Muli" pitchFamily="2" charset="0"/>
              </a:rPr>
              <a:t>refere-se à capacidade de uma parte de interagir fisicamente com, ligar-se a, ou tornar-se parte integrante de outra parte. </a:t>
            </a:r>
            <a:endParaRPr lang="en-US" dirty="0">
              <a:solidFill>
                <a:schemeClr val="tx1"/>
              </a:solidFill>
              <a:latin typeface="Muli" pitchFamily="2" charset="0"/>
            </a:endParaRPr>
          </a:p>
          <a:p>
            <a:pPr marL="285750" indent="-285750" algn="just">
              <a:spcBef>
                <a:spcPts val="600"/>
              </a:spcBef>
              <a:buFont typeface="Wingdings" pitchFamily="2" charset="2"/>
              <a:buChar char="v"/>
            </a:pPr>
            <a:r>
              <a:rPr lang="en-US" b="1" dirty="0">
                <a:solidFill>
                  <a:schemeClr val="tx1"/>
                </a:solidFill>
                <a:latin typeface="Muli" pitchFamily="2" charset="0"/>
              </a:rPr>
              <a:t>Função:</a:t>
            </a:r>
            <a:r>
              <a:rPr lang="en-US" dirty="0">
                <a:solidFill>
                  <a:schemeClr val="tx1"/>
                </a:solidFill>
                <a:latin typeface="Muli" pitchFamily="2" charset="0"/>
              </a:rPr>
              <a:t> </a:t>
            </a:r>
            <a:r>
              <a:rPr lang="pt-BR" dirty="0">
                <a:solidFill>
                  <a:schemeClr val="tx1"/>
                </a:solidFill>
                <a:latin typeface="Muli" pitchFamily="2" charset="0"/>
              </a:rPr>
              <a:t>refere-se à(s) ação/ões que um objeto foi concebido para executar.</a:t>
            </a:r>
            <a:endParaRPr lang="en-US" dirty="0">
              <a:solidFill>
                <a:schemeClr val="tx1"/>
              </a:solidFill>
              <a:latin typeface="Muli" pitchFamily="2" charset="0"/>
              <a:cs typeface="Calibri" panose="020F0502020204030204" pitchFamily="34" charset="0"/>
            </a:endParaRPr>
          </a:p>
          <a:p>
            <a:endParaRPr lang="en-US" dirty="0">
              <a:solidFill>
                <a:schemeClr val="tx1"/>
              </a:solidFill>
              <a:latin typeface="Muli" pitchFamily="2" charset="0"/>
            </a:endParaRPr>
          </a:p>
        </p:txBody>
      </p:sp>
    </p:spTree>
    <p:extLst>
      <p:ext uri="{BB962C8B-B14F-4D97-AF65-F5344CB8AC3E}">
        <p14:creationId xmlns:p14="http://schemas.microsoft.com/office/powerpoint/2010/main" val="196419147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244348"/>
            <a:ext cx="6995700" cy="566400"/>
          </a:xfrm>
        </p:spPr>
        <p:txBody>
          <a:bodyPr/>
          <a:lstStyle/>
          <a:p>
            <a:r>
              <a:rPr lang="en-US" dirty="0"/>
              <a:t>Forma, Encaixe </a:t>
            </a:r>
            <a:r>
              <a:rPr lang="en-US"/>
              <a:t>&amp; Função</a:t>
            </a:r>
            <a:endParaRPr lang="en-US" dirty="0"/>
          </a:p>
        </p:txBody>
      </p:sp>
      <p:pic>
        <p:nvPicPr>
          <p:cNvPr id="3" name="Picture 2"/>
          <p:cNvPicPr/>
          <p:nvPr/>
        </p:nvPicPr>
        <p:blipFill>
          <a:blip r:embed="rId4">
            <a:extLst>
              <a:ext uri="{28A0092B-C50C-407E-A947-70E740481C1C}">
                <a14:useLocalDpi xmlns:a14="http://schemas.microsoft.com/office/drawing/2010/main" val="0"/>
              </a:ext>
            </a:extLst>
          </a:blip>
          <a:stretch>
            <a:fillRect/>
          </a:stretch>
        </p:blipFill>
        <p:spPr>
          <a:xfrm>
            <a:off x="940969" y="1877935"/>
            <a:ext cx="2421356" cy="1716165"/>
          </a:xfrm>
          <a:prstGeom prst="rect">
            <a:avLst/>
          </a:prstGeom>
        </p:spPr>
      </p:pic>
      <p:pic>
        <p:nvPicPr>
          <p:cNvPr id="4" name="Picture 3"/>
          <p:cNvPicPr/>
          <p:nvPr/>
        </p:nvPicPr>
        <p:blipFill rotWithShape="1">
          <a:blip r:embed="rId5">
            <a:extLst>
              <a:ext uri="{28A0092B-C50C-407E-A947-70E740481C1C}">
                <a14:useLocalDpi xmlns:a14="http://schemas.microsoft.com/office/drawing/2010/main" val="0"/>
              </a:ext>
            </a:extLst>
          </a:blip>
          <a:srcRect l="3926" t="10021" r="3573" b="14897"/>
          <a:stretch/>
        </p:blipFill>
        <p:spPr>
          <a:xfrm>
            <a:off x="3528008" y="1877934"/>
            <a:ext cx="2514701" cy="1716166"/>
          </a:xfrm>
          <a:prstGeom prst="rect">
            <a:avLst/>
          </a:prstGeom>
        </p:spPr>
      </p:pic>
      <p:sp>
        <p:nvSpPr>
          <p:cNvPr id="6" name="Rectangle 5"/>
          <p:cNvSpPr/>
          <p:nvPr/>
        </p:nvSpPr>
        <p:spPr>
          <a:xfrm>
            <a:off x="874293" y="828982"/>
            <a:ext cx="7612481" cy="1169551"/>
          </a:xfrm>
          <a:prstGeom prst="rect">
            <a:avLst/>
          </a:prstGeom>
        </p:spPr>
        <p:txBody>
          <a:bodyPr wrap="square" lIns="91440" tIns="45720" rIns="91440" bIns="45720" anchor="t">
            <a:spAutoFit/>
          </a:bodyPr>
          <a:lstStyle/>
          <a:p>
            <a:r>
              <a:rPr lang="pt-BR" dirty="0">
                <a:latin typeface="Muli"/>
              </a:rPr>
              <a:t>No jogo de xadrez, representado na sequência de imagens a baixo, as bases arredondadas das peças foram ponderadas de forma a assentarem perfeitamente nos quadrados côncavos. A Forma &amp; Encaixe dessas peças é diferente das peças do conjunto tradicional (ou dos exemplos mostrados anteriormente) mas ainda assim cumprem a sua função: permitir-nos jogar xadrez!</a:t>
            </a:r>
          </a:p>
          <a:p>
            <a:endParaRPr lang="en-US" dirty="0">
              <a:latin typeface="Muli"/>
            </a:endParaRPr>
          </a:p>
        </p:txBody>
      </p:sp>
      <p:pic>
        <p:nvPicPr>
          <p:cNvPr id="7" name="Picture 6" descr="https://cdn.thingiverse.com/assets/45/76/ab/16/8f/IMG_8882.JPG"/>
          <p:cNvPicPr/>
          <p:nvPr/>
        </p:nvPicPr>
        <p:blipFill rotWithShape="1">
          <a:blip r:embed="rId6" cstate="print">
            <a:extLst>
              <a:ext uri="{28A0092B-C50C-407E-A947-70E740481C1C}">
                <a14:useLocalDpi xmlns:a14="http://schemas.microsoft.com/office/drawing/2010/main" val="0"/>
              </a:ext>
            </a:extLst>
          </a:blip>
          <a:srcRect b="22401"/>
          <a:stretch/>
        </p:blipFill>
        <p:spPr bwMode="auto">
          <a:xfrm>
            <a:off x="6185852" y="1877935"/>
            <a:ext cx="2662873" cy="1716165"/>
          </a:xfrm>
          <a:prstGeom prst="rect">
            <a:avLst/>
          </a:prstGeom>
          <a:noFill/>
          <a:ln>
            <a:noFill/>
          </a:ln>
        </p:spPr>
      </p:pic>
      <p:sp>
        <p:nvSpPr>
          <p:cNvPr id="8" name="Rectangle 7"/>
          <p:cNvSpPr/>
          <p:nvPr/>
        </p:nvSpPr>
        <p:spPr>
          <a:xfrm>
            <a:off x="1162050" y="3689003"/>
            <a:ext cx="6819900" cy="1169551"/>
          </a:xfrm>
          <a:prstGeom prst="rect">
            <a:avLst/>
          </a:prstGeom>
        </p:spPr>
        <p:txBody>
          <a:bodyPr wrap="square" lIns="91440" tIns="45720" rIns="91440" bIns="45720" anchor="t">
            <a:spAutoFit/>
          </a:bodyPr>
          <a:lstStyle/>
          <a:p>
            <a:r>
              <a:rPr lang="pt-BR" dirty="0">
                <a:latin typeface="Muli"/>
              </a:rPr>
              <a:t>Desde que seja possível garantir o Encaixe &amp; Função de uma peça, que neste exemplo significa ser possível identificar e distinguir um peão de uma torre, etc.; ser capaz de permanecer em pé no tabuleiro de xadrez; e ser suficientemente resistente para se poder mover a peça sem  que esta se parta, existe total liberdade para manipular e definir praticamente todos os outros aspectos do desenho ou projeto. </a:t>
            </a:r>
          </a:p>
        </p:txBody>
      </p:sp>
    </p:spTree>
    <p:extLst>
      <p:ext uri="{BB962C8B-B14F-4D97-AF65-F5344CB8AC3E}">
        <p14:creationId xmlns:p14="http://schemas.microsoft.com/office/powerpoint/2010/main" val="277768824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983" y="2954831"/>
            <a:ext cx="2441734" cy="1962424"/>
          </a:xfrm>
          <a:prstGeom prst="rect">
            <a:avLst/>
          </a:prstGeom>
        </p:spPr>
      </p:pic>
      <p:sp>
        <p:nvSpPr>
          <p:cNvPr id="5" name="Título 4"/>
          <p:cNvSpPr>
            <a:spLocks noGrp="1"/>
          </p:cNvSpPr>
          <p:nvPr>
            <p:ph type="title"/>
          </p:nvPr>
        </p:nvSpPr>
        <p:spPr>
          <a:xfrm>
            <a:off x="985250" y="180848"/>
            <a:ext cx="6995700" cy="566400"/>
          </a:xfrm>
        </p:spPr>
        <p:txBody>
          <a:bodyPr/>
          <a:lstStyle/>
          <a:p>
            <a:r>
              <a:rPr lang="pt-PT" dirty="0"/>
              <a:t>Função em primeiro lugar!</a:t>
            </a:r>
          </a:p>
        </p:txBody>
      </p:sp>
      <p:sp>
        <p:nvSpPr>
          <p:cNvPr id="6" name="Google Shape;1029;p44"/>
          <p:cNvSpPr txBox="1">
            <a:spLocks/>
          </p:cNvSpPr>
          <p:nvPr/>
        </p:nvSpPr>
        <p:spPr>
          <a:xfrm>
            <a:off x="779049" y="772292"/>
            <a:ext cx="4935951" cy="35368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PT" dirty="0">
                <a:latin typeface="Muli"/>
              </a:rPr>
              <a:t>Tal como mencionado anteriormente, o conceito de Pensar de forma Aditiva, confere liberdade no projeto, que por sua vez permite focar na Função e possivelmente até repensar o mais pequeno dos objetos. </a:t>
            </a:r>
          </a:p>
          <a:p>
            <a:pPr>
              <a:spcAft>
                <a:spcPts val="600"/>
              </a:spcAft>
            </a:pPr>
            <a:r>
              <a:rPr lang="pt-PT" dirty="0">
                <a:latin typeface="Muli"/>
              </a:rPr>
              <a:t>Pensando na Função com um exemplo prático comum: uma peça de Lego.</a:t>
            </a:r>
          </a:p>
          <a:p>
            <a:pPr marL="285750" indent="-285750">
              <a:spcAft>
                <a:spcPts val="600"/>
              </a:spcAft>
              <a:buFont typeface="Wingdings" panose="05000000000000000000" pitchFamily="2" charset="2"/>
              <a:buChar char="v"/>
            </a:pPr>
            <a:r>
              <a:rPr lang="pt-PT" dirty="0">
                <a:latin typeface="Muli"/>
              </a:rPr>
              <a:t>As</a:t>
            </a:r>
            <a:r>
              <a:rPr lang="pt-PT" b="1" dirty="0">
                <a:latin typeface="Muli"/>
              </a:rPr>
              <a:t> superfícies funcionais </a:t>
            </a:r>
            <a:r>
              <a:rPr lang="pt-PT" dirty="0">
                <a:latin typeface="Muli"/>
              </a:rPr>
              <a:t>são concedidas num modelo que permite a execução da peça para automaticamente cumprir um requisito funcional. Por norma, estas superfícies funcionais estão interconectadas com outras componentes de um subconjunto. </a:t>
            </a:r>
          </a:p>
          <a:p>
            <a:pPr marL="285750" indent="-285750">
              <a:spcAft>
                <a:spcPts val="600"/>
              </a:spcAft>
              <a:buFont typeface="Wingdings" panose="05000000000000000000" pitchFamily="2" charset="2"/>
              <a:buChar char="v"/>
            </a:pPr>
            <a:r>
              <a:rPr lang="pt-PT" dirty="0">
                <a:latin typeface="Muli"/>
              </a:rPr>
              <a:t>A </a:t>
            </a:r>
            <a:r>
              <a:rPr lang="pt-PT" b="1" dirty="0">
                <a:latin typeface="Muli"/>
              </a:rPr>
              <a:t>liberdade</a:t>
            </a:r>
            <a:r>
              <a:rPr lang="pt-PT" dirty="0">
                <a:latin typeface="Muli"/>
              </a:rPr>
              <a:t> </a:t>
            </a:r>
            <a:r>
              <a:rPr lang="pt-PT" b="1" dirty="0">
                <a:latin typeface="Muli"/>
              </a:rPr>
              <a:t>de desenho </a:t>
            </a:r>
            <a:r>
              <a:rPr lang="pt-PT" dirty="0">
                <a:latin typeface="Muli"/>
              </a:rPr>
              <a:t>é o restante excluindo as superfícies funcionais. Portanto, tudo o que pode ser modificado dentro dos limites da especificação do design da peça, que pode ser preenchido com diferentes padrões ou enchimento.</a:t>
            </a:r>
            <a:endParaRPr lang="en-US" dirty="0">
              <a:latin typeface="Muli" pitchFamily="2" charset="0"/>
            </a:endParaRPr>
          </a:p>
          <a:p>
            <a:pPr>
              <a:spcAft>
                <a:spcPts val="600"/>
              </a:spcAft>
            </a:pPr>
            <a:endParaRPr lang="en-US" dirty="0">
              <a:latin typeface="Muli"/>
            </a:endParaRPr>
          </a:p>
        </p:txBody>
      </p:sp>
      <p:pic>
        <p:nvPicPr>
          <p:cNvPr id="7" name="Picture 6"/>
          <p:cNvPicPr/>
          <p:nvPr/>
        </p:nvPicPr>
        <p:blipFill rotWithShape="1">
          <a:blip r:embed="rId5">
            <a:extLst>
              <a:ext uri="{28A0092B-C50C-407E-A947-70E740481C1C}">
                <a14:useLocalDpi xmlns:a14="http://schemas.microsoft.com/office/drawing/2010/main" val="0"/>
              </a:ext>
            </a:extLst>
          </a:blip>
          <a:srcRect l="5461" r="7446"/>
          <a:stretch/>
        </p:blipFill>
        <p:spPr>
          <a:xfrm>
            <a:off x="5868983" y="877702"/>
            <a:ext cx="2764425" cy="1874202"/>
          </a:xfrm>
          <a:prstGeom prst="rect">
            <a:avLst/>
          </a:prstGeom>
        </p:spPr>
      </p:pic>
    </p:spTree>
    <p:extLst>
      <p:ext uri="{BB962C8B-B14F-4D97-AF65-F5344CB8AC3E}">
        <p14:creationId xmlns:p14="http://schemas.microsoft.com/office/powerpoint/2010/main" val="76827358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pt-PT" dirty="0"/>
              <a:t>Superfícies Funcionais </a:t>
            </a:r>
          </a:p>
        </p:txBody>
      </p:sp>
      <p:sp>
        <p:nvSpPr>
          <p:cNvPr id="6" name="Google Shape;1029;p44"/>
          <p:cNvSpPr txBox="1">
            <a:spLocks/>
          </p:cNvSpPr>
          <p:nvPr/>
        </p:nvSpPr>
        <p:spPr>
          <a:xfrm>
            <a:off x="779049" y="772292"/>
            <a:ext cx="7958551" cy="35368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PT" dirty="0">
                <a:latin typeface="Muli"/>
              </a:rPr>
              <a:t>Pegando no exemplo da peça de Lego: </a:t>
            </a:r>
          </a:p>
          <a:p>
            <a:pPr marL="285750" indent="-285750">
              <a:spcAft>
                <a:spcPts val="600"/>
              </a:spcAft>
              <a:buFont typeface="Wingdings" pitchFamily="2" charset="2"/>
              <a:buChar char="v"/>
            </a:pPr>
            <a:r>
              <a:rPr lang="pt-PT" dirty="0">
                <a:latin typeface="Muli" pitchFamily="2" charset="0"/>
              </a:rPr>
              <a:t>As </a:t>
            </a:r>
            <a:r>
              <a:rPr lang="pt-PT" b="1" dirty="0">
                <a:latin typeface="Muli" pitchFamily="2" charset="0"/>
              </a:rPr>
              <a:t>superfícies funcionais </a:t>
            </a:r>
            <a:r>
              <a:rPr lang="pt-PT" dirty="0">
                <a:latin typeface="Muli" pitchFamily="2" charset="0"/>
              </a:rPr>
              <a:t>correspondem às superfícies externas que dão dimensão à peça e permitem o encaixe com outras peças (ver na imagem a baixo, partes da peça a cinzento).</a:t>
            </a:r>
          </a:p>
          <a:p>
            <a:pPr marL="285750" indent="-285750">
              <a:spcAft>
                <a:spcPts val="600"/>
              </a:spcAft>
              <a:buFont typeface="Wingdings" pitchFamily="2" charset="2"/>
              <a:buChar char="v"/>
            </a:pPr>
            <a:r>
              <a:rPr lang="pt-PT" dirty="0">
                <a:latin typeface="Muli" pitchFamily="2" charset="0"/>
              </a:rPr>
              <a:t>A</a:t>
            </a:r>
            <a:r>
              <a:rPr lang="pt-PT" b="1" dirty="0">
                <a:latin typeface="Muli" pitchFamily="2" charset="0"/>
              </a:rPr>
              <a:t> liberdade de desenho </a:t>
            </a:r>
            <a:r>
              <a:rPr lang="pt-PT" dirty="0">
                <a:latin typeface="Muli" pitchFamily="2" charset="0"/>
              </a:rPr>
              <a:t>corresponde </a:t>
            </a:r>
            <a:r>
              <a:rPr lang="pt-BR" dirty="0">
                <a:latin typeface="Muli" pitchFamily="2" charset="0"/>
              </a:rPr>
              <a:t>aos lados dentro das superfícies externas da peça que compõem as dimensões e a parte superior onde se encontram os pinos. E onde podemos explorar livremente com desenhos alternativos.</a:t>
            </a:r>
            <a:endParaRPr lang="pt-PT" dirty="0">
              <a:latin typeface="Muli" pitchFamily="2" charset="0"/>
            </a:endParaRPr>
          </a:p>
        </p:txBody>
      </p:sp>
      <p:pic>
        <p:nvPicPr>
          <p:cNvPr id="10" name="Picture 9"/>
          <p:cNvPicPr/>
          <p:nvPr/>
        </p:nvPicPr>
        <p:blipFill rotWithShape="1">
          <a:blip r:embed="rId3">
            <a:extLst>
              <a:ext uri="{28A0092B-C50C-407E-A947-70E740481C1C}">
                <a14:useLocalDpi xmlns:a14="http://schemas.microsoft.com/office/drawing/2010/main" val="0"/>
              </a:ext>
            </a:extLst>
          </a:blip>
          <a:srcRect l="21816" t="4516" r="23622" b="14750"/>
          <a:stretch/>
        </p:blipFill>
        <p:spPr>
          <a:xfrm>
            <a:off x="1326577" y="2726748"/>
            <a:ext cx="2441734" cy="1962424"/>
          </a:xfrm>
          <a:prstGeom prst="rect">
            <a:avLst/>
          </a:prstGeom>
        </p:spPr>
      </p:pic>
      <p:pic>
        <p:nvPicPr>
          <p:cNvPr id="8" name="Picture 7"/>
          <p:cNvPicPr/>
          <p:nvPr/>
        </p:nvPicPr>
        <p:blipFill rotWithShape="1">
          <a:blip r:embed="rId4">
            <a:extLst>
              <a:ext uri="{28A0092B-C50C-407E-A947-70E740481C1C}">
                <a14:useLocalDpi xmlns:a14="http://schemas.microsoft.com/office/drawing/2010/main" val="0"/>
              </a:ext>
            </a:extLst>
          </a:blip>
          <a:srcRect t="6034" b="10861"/>
          <a:stretch/>
        </p:blipFill>
        <p:spPr>
          <a:xfrm>
            <a:off x="3897190" y="2726748"/>
            <a:ext cx="3646609" cy="1962424"/>
          </a:xfrm>
          <a:prstGeom prst="rect">
            <a:avLst/>
          </a:prstGeom>
        </p:spPr>
      </p:pic>
    </p:spTree>
    <p:extLst>
      <p:ext uri="{BB962C8B-B14F-4D97-AF65-F5344CB8AC3E}">
        <p14:creationId xmlns:p14="http://schemas.microsoft.com/office/powerpoint/2010/main" val="4291737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441703" y="237056"/>
            <a:ext cx="6995700" cy="566400"/>
          </a:xfrm>
        </p:spPr>
        <p:txBody>
          <a:bodyPr/>
          <a:lstStyle/>
          <a:p>
            <a:r>
              <a:rPr lang="pt-PT" dirty="0"/>
              <a:t>Projeto Orientado para a Função</a:t>
            </a:r>
            <a:endParaRPr lang="pt-PT" dirty="0">
              <a:latin typeface="Muli" pitchFamily="2" charset="0"/>
            </a:endParaRPr>
          </a:p>
        </p:txBody>
      </p:sp>
      <p:sp>
        <p:nvSpPr>
          <p:cNvPr id="65" name="Google Shape;1029;p44"/>
          <p:cNvSpPr txBox="1">
            <a:spLocks/>
          </p:cNvSpPr>
          <p:nvPr/>
        </p:nvSpPr>
        <p:spPr>
          <a:xfrm>
            <a:off x="779048" y="803456"/>
            <a:ext cx="7220501" cy="15079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dirty="0">
                <a:solidFill>
                  <a:schemeClr val="tx1"/>
                </a:solidFill>
                <a:latin typeface="Muli" pitchFamily="2" charset="0"/>
              </a:rPr>
              <a:t>Após a criação de um projeto, o próximo passo é combiná-lo com as superfícies funcionais de modo a criar a peça final e finalmente proceder à impressão em 3D. </a:t>
            </a:r>
          </a:p>
          <a:p>
            <a:endParaRPr lang="en-US" dirty="0">
              <a:solidFill>
                <a:schemeClr val="tx1"/>
              </a:solidFill>
              <a:latin typeface="Muli" pitchFamily="2" charset="0"/>
            </a:endParaRPr>
          </a:p>
          <a:p>
            <a:r>
              <a:rPr lang="pt-BR" dirty="0">
                <a:solidFill>
                  <a:schemeClr val="tx1"/>
                </a:solidFill>
                <a:latin typeface="Muli" pitchFamily="2" charset="0"/>
              </a:rPr>
              <a:t>Respeitando os requisitos de criação da peça, o produto final manterá toda a funcionalidade da peça original. Assim, tendo em consideração a liberdade do projetista em alterar o desenho, torna-se a possível  criar uma peça mais leve, esteticamente mais agradável, mais resistente, entre outras características de acordo com a preferência (ver abaixo os dois exemplos de projeto alternativos numa peça de Lego).</a:t>
            </a:r>
            <a:endParaRPr lang="en-US" dirty="0">
              <a:solidFill>
                <a:schemeClr val="tx1"/>
              </a:solidFill>
              <a:latin typeface="Muli" pitchFamily="2" charset="0"/>
            </a:endParaRPr>
          </a:p>
          <a:p>
            <a:endParaRPr lang="en-US" dirty="0">
              <a:solidFill>
                <a:schemeClr val="tx1"/>
              </a:solidFill>
              <a:latin typeface="Muli" pitchFamily="2" charset="0"/>
            </a:endParaRPr>
          </a:p>
        </p:txBody>
      </p:sp>
      <p:pic>
        <p:nvPicPr>
          <p:cNvPr id="28" name="Picture 27"/>
          <p:cNvPicPr/>
          <p:nvPr/>
        </p:nvPicPr>
        <p:blipFill rotWithShape="1">
          <a:blip r:embed="rId3">
            <a:extLst>
              <a:ext uri="{28A0092B-C50C-407E-A947-70E740481C1C}">
                <a14:useLocalDpi xmlns:a14="http://schemas.microsoft.com/office/drawing/2010/main" val="0"/>
              </a:ext>
            </a:extLst>
          </a:blip>
          <a:srcRect t="4403" b="19770"/>
          <a:stretch/>
        </p:blipFill>
        <p:spPr>
          <a:xfrm>
            <a:off x="1771650" y="2899837"/>
            <a:ext cx="5600700" cy="2070600"/>
          </a:xfrm>
          <a:prstGeom prst="rect">
            <a:avLst/>
          </a:prstGeom>
        </p:spPr>
      </p:pic>
    </p:spTree>
    <p:extLst>
      <p:ext uri="{BB962C8B-B14F-4D97-AF65-F5344CB8AC3E}">
        <p14:creationId xmlns:p14="http://schemas.microsoft.com/office/powerpoint/2010/main" val="938000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0350" y="260868"/>
            <a:ext cx="6995700" cy="513900"/>
          </a:xfrm>
        </p:spPr>
        <p:txBody>
          <a:bodyPr/>
          <a:lstStyle/>
          <a:p>
            <a:r>
              <a:rPr lang="pt-PT" dirty="0"/>
              <a:t>Melhorar a Funcionalidade</a:t>
            </a:r>
          </a:p>
        </p:txBody>
      </p:sp>
      <p:sp>
        <p:nvSpPr>
          <p:cNvPr id="7" name="TextBox 6"/>
          <p:cNvSpPr txBox="1"/>
          <p:nvPr/>
        </p:nvSpPr>
        <p:spPr>
          <a:xfrm>
            <a:off x="419100" y="774768"/>
            <a:ext cx="5651500" cy="3200876"/>
          </a:xfrm>
          <a:prstGeom prst="rect">
            <a:avLst/>
          </a:prstGeom>
          <a:noFill/>
        </p:spPr>
        <p:txBody>
          <a:bodyPr wrap="square" lIns="91440" tIns="45720" rIns="91440" bIns="45720" rtlCol="0" anchor="t">
            <a:spAutoFit/>
          </a:bodyPr>
          <a:lstStyle/>
          <a:p>
            <a:pPr algn="just">
              <a:spcAft>
                <a:spcPts val="600"/>
              </a:spcAft>
            </a:pPr>
            <a:r>
              <a:rPr lang="pt-BR" dirty="0">
                <a:latin typeface="Muli"/>
              </a:rPr>
              <a:t>Focando na Função da peça, é possível tirar partido do projeto e da liberdade de escolha do material que a impressão 3D de modo a melhorar a funcionalidade do projeto. Por exemplo, comparando os moldes tradicionais de gesso com os moldes impressos em 3D, é possível reconhecer as seguintes melhorias:</a:t>
            </a:r>
          </a:p>
          <a:p>
            <a:pPr marL="285750" indent="-285750">
              <a:spcAft>
                <a:spcPts val="600"/>
              </a:spcAft>
              <a:buFont typeface="Wingdings" panose="05000000000000000000" pitchFamily="2" charset="2"/>
              <a:buChar char="v"/>
            </a:pPr>
            <a:r>
              <a:rPr lang="pt-BR" dirty="0">
                <a:latin typeface="Muli"/>
              </a:rPr>
              <a:t>Respiráveis, o que contribui para a redução de infeções de pele</a:t>
            </a:r>
          </a:p>
          <a:p>
            <a:pPr marL="285750" indent="-285750">
              <a:spcAft>
                <a:spcPts val="600"/>
              </a:spcAft>
              <a:buFont typeface="Wingdings" panose="05000000000000000000" pitchFamily="2" charset="2"/>
              <a:buChar char="v"/>
            </a:pPr>
            <a:r>
              <a:rPr lang="pt-BR" dirty="0">
                <a:latin typeface="Muli"/>
              </a:rPr>
              <a:t>Maior conforto (e.g., permite que a pessoa possa tomar banhofacilmente) </a:t>
            </a:r>
          </a:p>
          <a:p>
            <a:pPr marL="285750" indent="-285750">
              <a:spcAft>
                <a:spcPts val="600"/>
              </a:spcAft>
              <a:buFont typeface="Wingdings" panose="05000000000000000000" pitchFamily="2" charset="2"/>
              <a:buChar char="v"/>
            </a:pPr>
            <a:r>
              <a:rPr lang="pt-BR" dirty="0">
                <a:latin typeface="Muli"/>
              </a:rPr>
              <a:t>Maior facilidade para o/a médico/a avaliar e acompanhar a recuperação, pois o molde impresso em 3D pode ser desmontado e montado facilmente em segundos</a:t>
            </a:r>
          </a:p>
          <a:p>
            <a:pPr marL="285750" indent="-285750">
              <a:spcAft>
                <a:spcPts val="600"/>
              </a:spcAft>
              <a:buFont typeface="Wingdings" panose="05000000000000000000" pitchFamily="2" charset="2"/>
              <a:buChar char="v"/>
            </a:pPr>
            <a:r>
              <a:rPr lang="pt-BR" dirty="0">
                <a:latin typeface="Muli"/>
              </a:rPr>
              <a:t>Permite uma recuperação mais rápida e diminuição de atrofia muscular por ser mais leve e permitir atividades de recuperação como a natação</a:t>
            </a:r>
            <a:endParaRPr lang="en-US" dirty="0">
              <a:latin typeface="Muli"/>
            </a:endParaRPr>
          </a:p>
        </p:txBody>
      </p:sp>
      <p:pic>
        <p:nvPicPr>
          <p:cNvPr id="1026" name="Picture 2" descr="https://cdn.medicalfuturist.com/wp-content/uploads/2020/08/xkelet-3d-printed-cast-768x437.jpg"/>
          <p:cNvPicPr>
            <a:picLocks noChangeAspect="1" noChangeArrowheads="1"/>
          </p:cNvPicPr>
          <p:nvPr/>
        </p:nvPicPr>
        <p:blipFill rotWithShape="1">
          <a:blip r:embed="rId4">
            <a:extLst>
              <a:ext uri="{28A0092B-C50C-407E-A947-70E740481C1C}">
                <a14:useLocalDpi xmlns:a14="http://schemas.microsoft.com/office/drawing/2010/main" val="0"/>
              </a:ext>
            </a:extLst>
          </a:blip>
          <a:srcRect t="21389" r="8075" b="19234"/>
          <a:stretch/>
        </p:blipFill>
        <p:spPr bwMode="auto">
          <a:xfrm>
            <a:off x="1638099" y="3962400"/>
            <a:ext cx="3213502"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D-Printed Cast exam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600" y="3121491"/>
            <a:ext cx="2730103" cy="18200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nd with the Orthopedic Plaster Cast at the Hospital with the B Stock  Image - Image of burned, bust: 123288763"/>
          <p:cNvPicPr>
            <a:picLocks noChangeAspect="1" noChangeArrowheads="1"/>
          </p:cNvPicPr>
          <p:nvPr/>
        </p:nvPicPr>
        <p:blipFill rotWithShape="1">
          <a:blip r:embed="rId6">
            <a:extLst>
              <a:ext uri="{28A0092B-C50C-407E-A947-70E740481C1C}">
                <a14:useLocalDpi xmlns:a14="http://schemas.microsoft.com/office/drawing/2010/main" val="0"/>
              </a:ext>
            </a:extLst>
          </a:blip>
          <a:srcRect l="9058" t="8474" b="5918"/>
          <a:stretch/>
        </p:blipFill>
        <p:spPr bwMode="auto">
          <a:xfrm>
            <a:off x="6070600" y="1193800"/>
            <a:ext cx="2733674"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1942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741200"/>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Para reflexão…</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4">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1606449"/>
            <a:ext cx="3407900" cy="25647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itchFamily="34" charset="0"/>
              <a:buChar char="•"/>
            </a:pPr>
            <a:r>
              <a:rPr lang="pt-BR" dirty="0"/>
              <a:t>Que aplicação beneficiaria da impressão 3D no seu contexto profissional? </a:t>
            </a:r>
          </a:p>
          <a:p>
            <a:pPr marL="285750" indent="-285750">
              <a:buFont typeface="Arial" pitchFamily="34" charset="0"/>
              <a:buChar char="•"/>
            </a:pPr>
            <a:endParaRPr lang="en-US" dirty="0"/>
          </a:p>
          <a:p>
            <a:pPr marL="285750" indent="-285750">
              <a:buFont typeface="Arial" pitchFamily="34" charset="0"/>
              <a:buChar char="•"/>
            </a:pPr>
            <a:r>
              <a:rPr lang="pt-BR" dirty="0"/>
              <a:t>Observando o espaço envolvente, identifique um objeto do quotidiano, e proceda à separação das suas características em superfícies funcionais e reflita sobre as oportunidades de desenho. </a:t>
            </a:r>
            <a:endParaRPr lang="en-US" dirty="0"/>
          </a:p>
          <a:p>
            <a:pPr marL="0" indent="0"/>
            <a:endParaRPr lang="en-US" dirty="0"/>
          </a:p>
        </p:txBody>
      </p:sp>
    </p:spTree>
    <p:extLst>
      <p:ext uri="{BB962C8B-B14F-4D97-AF65-F5344CB8AC3E}">
        <p14:creationId xmlns:p14="http://schemas.microsoft.com/office/powerpoint/2010/main" val="409173924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Conteúdos</a:t>
            </a:r>
            <a:endParaRPr dirty="0"/>
          </a:p>
        </p:txBody>
      </p:sp>
      <p:sp>
        <p:nvSpPr>
          <p:cNvPr id="1014" name="Google Shape;1014;p43"/>
          <p:cNvSpPr txBox="1">
            <a:spLocks noGrp="1"/>
          </p:cNvSpPr>
          <p:nvPr>
            <p:ph type="subTitle" idx="3"/>
          </p:nvPr>
        </p:nvSpPr>
        <p:spPr>
          <a:xfrm>
            <a:off x="3893794" y="2010942"/>
            <a:ext cx="1979400" cy="829500"/>
          </a:xfrm>
          <a:prstGeom prst="rect">
            <a:avLst/>
          </a:prstGeom>
        </p:spPr>
        <p:txBody>
          <a:bodyPr spcFirstLastPara="1" wrap="square" lIns="91425" tIns="91425" rIns="91425" bIns="91425" anchor="t" anchorCtr="0">
            <a:noAutofit/>
          </a:bodyPr>
          <a:lstStyle/>
          <a:p>
            <a:pPr marL="0" lvl="0" indent="0"/>
            <a:r>
              <a:rPr lang="pt-BR" dirty="0"/>
              <a:t>Características, aspetos gerais e considerações do Projeto.</a:t>
            </a:r>
            <a:endParaRPr lang="en" dirty="0"/>
          </a:p>
        </p:txBody>
      </p:sp>
      <p:sp>
        <p:nvSpPr>
          <p:cNvPr id="1016" name="Google Shape;1016;p43"/>
          <p:cNvSpPr txBox="1">
            <a:spLocks noGrp="1"/>
          </p:cNvSpPr>
          <p:nvPr>
            <p:ph type="subTitle" idx="5"/>
          </p:nvPr>
        </p:nvSpPr>
        <p:spPr>
          <a:xfrm>
            <a:off x="3893794" y="1663425"/>
            <a:ext cx="2379415"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Introdução ao MEX</a:t>
            </a:r>
          </a:p>
        </p:txBody>
      </p:sp>
      <p:sp>
        <p:nvSpPr>
          <p:cNvPr id="1017" name="Google Shape;1017;p43"/>
          <p:cNvSpPr txBox="1">
            <a:spLocks noGrp="1"/>
          </p:cNvSpPr>
          <p:nvPr>
            <p:ph type="subTitle" idx="6"/>
          </p:nvPr>
        </p:nvSpPr>
        <p:spPr>
          <a:xfrm>
            <a:off x="1295218" y="3515042"/>
            <a:ext cx="2209981" cy="256858"/>
          </a:xfrm>
          <a:prstGeom prst="rect">
            <a:avLst/>
          </a:prstGeom>
        </p:spPr>
        <p:txBody>
          <a:bodyPr spcFirstLastPara="1" wrap="square" lIns="91425" tIns="91425" rIns="91425" bIns="91425" anchor="t" anchorCtr="0">
            <a:noAutofit/>
          </a:bodyPr>
          <a:lstStyle/>
          <a:p>
            <a:pPr marL="0" lvl="0" indent="0"/>
            <a:r>
              <a:rPr lang="pt-PT" dirty="0"/>
              <a:t>Enquadramento ao Desenho para MEX</a:t>
            </a:r>
          </a:p>
        </p:txBody>
      </p:sp>
      <p:sp>
        <p:nvSpPr>
          <p:cNvPr id="1018" name="Google Shape;1018;p43"/>
          <p:cNvSpPr txBox="1">
            <a:spLocks noGrp="1"/>
          </p:cNvSpPr>
          <p:nvPr>
            <p:ph type="subTitle" idx="7"/>
          </p:nvPr>
        </p:nvSpPr>
        <p:spPr>
          <a:xfrm>
            <a:off x="1295218" y="1651000"/>
            <a:ext cx="2514781" cy="332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Pensar  de forma Aditiva</a:t>
            </a:r>
          </a:p>
        </p:txBody>
      </p:sp>
      <p:sp>
        <p:nvSpPr>
          <p:cNvPr id="1019" name="Google Shape;1019;p43"/>
          <p:cNvSpPr txBox="1">
            <a:spLocks noGrp="1"/>
          </p:cNvSpPr>
          <p:nvPr>
            <p:ph type="subTitle" idx="8"/>
          </p:nvPr>
        </p:nvSpPr>
        <p:spPr>
          <a:xfrm>
            <a:off x="3893793" y="3515050"/>
            <a:ext cx="2731732" cy="2568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Preparação da Impressão e fatiagem</a:t>
            </a:r>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p>
        </p:txBody>
      </p:sp>
      <p:sp>
        <p:nvSpPr>
          <p:cNvPr id="1021" name="Google Shape;1021;p43"/>
          <p:cNvSpPr txBox="1">
            <a:spLocks noGrp="1"/>
          </p:cNvSpPr>
          <p:nvPr>
            <p:ph type="title" idx="13"/>
          </p:nvPr>
        </p:nvSpPr>
        <p:spPr>
          <a:xfrm>
            <a:off x="129522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a:t>
            </a:r>
          </a:p>
        </p:txBody>
      </p:sp>
      <p:sp>
        <p:nvSpPr>
          <p:cNvPr id="1022" name="Google Shape;1022;p43"/>
          <p:cNvSpPr txBox="1">
            <a:spLocks noGrp="1"/>
          </p:cNvSpPr>
          <p:nvPr>
            <p:ph type="title" idx="14"/>
          </p:nvPr>
        </p:nvSpPr>
        <p:spPr>
          <a:xfrm>
            <a:off x="389787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04</a:t>
            </a:r>
          </a:p>
        </p:txBody>
      </p:sp>
      <p:sp>
        <p:nvSpPr>
          <p:cNvPr id="1023" name="Google Shape;1023;p43"/>
          <p:cNvSpPr txBox="1">
            <a:spLocks noGrp="1"/>
          </p:cNvSpPr>
          <p:nvPr>
            <p:ph type="title" idx="15"/>
          </p:nvPr>
        </p:nvSpPr>
        <p:spPr>
          <a:xfrm>
            <a:off x="389787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p>
        </p:txBody>
      </p:sp>
      <p:sp>
        <p:nvSpPr>
          <p:cNvPr id="18" name="Google Shape;1014;p43"/>
          <p:cNvSpPr txBox="1">
            <a:spLocks noGrp="1"/>
          </p:cNvSpPr>
          <p:nvPr>
            <p:ph type="subTitle" idx="3"/>
          </p:nvPr>
        </p:nvSpPr>
        <p:spPr>
          <a:xfrm>
            <a:off x="3893794" y="4144542"/>
            <a:ext cx="1979400" cy="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Últimos passos antes da impressão.</a:t>
            </a:r>
            <a:endParaRPr lang="en" dirty="0"/>
          </a:p>
        </p:txBody>
      </p:sp>
      <p:sp>
        <p:nvSpPr>
          <p:cNvPr id="19" name="Google Shape;1014;p43"/>
          <p:cNvSpPr txBox="1">
            <a:spLocks noGrp="1"/>
          </p:cNvSpPr>
          <p:nvPr>
            <p:ph type="subTitle" idx="3"/>
          </p:nvPr>
        </p:nvSpPr>
        <p:spPr>
          <a:xfrm>
            <a:off x="1290294" y="4314000"/>
            <a:ext cx="2240306" cy="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Otimização do desenho para uma impressão bem sucedida.</a:t>
            </a:r>
          </a:p>
          <a:p>
            <a:pPr marL="0" lvl="0" indent="0" algn="l" rtl="0">
              <a:spcBef>
                <a:spcPts val="0"/>
              </a:spcBef>
              <a:spcAft>
                <a:spcPts val="0"/>
              </a:spcAft>
              <a:buNone/>
            </a:pPr>
            <a:endParaRPr lang="en" dirty="0"/>
          </a:p>
        </p:txBody>
      </p:sp>
      <p:sp>
        <p:nvSpPr>
          <p:cNvPr id="20" name="Google Shape;1014;p43"/>
          <p:cNvSpPr txBox="1">
            <a:spLocks noGrp="1"/>
          </p:cNvSpPr>
          <p:nvPr>
            <p:ph type="subTitle" idx="3"/>
          </p:nvPr>
        </p:nvSpPr>
        <p:spPr>
          <a:xfrm>
            <a:off x="1410508" y="2278285"/>
            <a:ext cx="1979400" cy="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Pensar uma camada de cada vez.</a:t>
            </a:r>
            <a:endParaRPr lang="en" dirty="0"/>
          </a:p>
        </p:txBody>
      </p:sp>
    </p:spTree>
    <p:extLst>
      <p:ext uri="{BB962C8B-B14F-4D97-AF65-F5344CB8AC3E}">
        <p14:creationId xmlns:p14="http://schemas.microsoft.com/office/powerpoint/2010/main" val="4222387708"/>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r>
              <a:rPr lang="pt-PT" dirty="0"/>
              <a:t>Introdução ao MEX</a:t>
            </a:r>
          </a:p>
        </p:txBody>
      </p:sp>
      <p:sp>
        <p:nvSpPr>
          <p:cNvPr id="1070" name="Google Shape;1070;p46"/>
          <p:cNvSpPr txBox="1">
            <a:spLocks noGrp="1"/>
          </p:cNvSpPr>
          <p:nvPr>
            <p:ph type="subTitle" idx="1"/>
          </p:nvPr>
        </p:nvSpPr>
        <p:spPr>
          <a:xfrm>
            <a:off x="2489650" y="3285545"/>
            <a:ext cx="5679300" cy="792600"/>
          </a:xfrm>
          <a:prstGeom prst="rect">
            <a:avLst/>
          </a:prstGeom>
        </p:spPr>
        <p:txBody>
          <a:bodyPr spcFirstLastPara="1" wrap="square" lIns="91425" tIns="91425" rIns="91425" bIns="91425" anchor="t" anchorCtr="0">
            <a:noAutofit/>
          </a:bodyPr>
          <a:lstStyle/>
          <a:p>
            <a:pPr marL="0" lvl="0" indent="0"/>
            <a:r>
              <a:rPr lang="pt-BR" dirty="0"/>
              <a:t>Cadeia do processo, anatomia e características da impressão MEX, aspetos gerais e considerações do projeto.</a:t>
            </a:r>
          </a:p>
          <a:p>
            <a:pPr marL="0" lvl="0" indent="0"/>
            <a:endParaRPr lang="en" dirty="0"/>
          </a:p>
        </p:txBody>
      </p:sp>
      <p:sp>
        <p:nvSpPr>
          <p:cNvPr id="1071" name="Google Shape;1071;p46"/>
          <p:cNvSpPr txBox="1">
            <a:spLocks noGrp="1"/>
          </p:cNvSpPr>
          <p:nvPr>
            <p:ph type="title" idx="2"/>
          </p:nvPr>
        </p:nvSpPr>
        <p:spPr>
          <a:xfrm>
            <a:off x="2489650" y="1298438"/>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extLst>
      <p:ext uri="{BB962C8B-B14F-4D97-AF65-F5344CB8AC3E}">
        <p14:creationId xmlns:p14="http://schemas.microsoft.com/office/powerpoint/2010/main" val="3125642989"/>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38" name="Google Shape;1030;p44"/>
          <p:cNvSpPr/>
          <p:nvPr/>
        </p:nvSpPr>
        <p:spPr>
          <a:xfrm>
            <a:off x="5592690" y="1191934"/>
            <a:ext cx="3089200" cy="4459565"/>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Introdução</a:t>
            </a:r>
            <a:endParaRPr sz="2700" dirty="0"/>
          </a:p>
        </p:txBody>
      </p:sp>
      <p:sp>
        <p:nvSpPr>
          <p:cNvPr id="1029" name="Google Shape;1029;p44"/>
          <p:cNvSpPr txBox="1">
            <a:spLocks noGrp="1"/>
          </p:cNvSpPr>
          <p:nvPr>
            <p:ph type="subTitle" idx="1"/>
          </p:nvPr>
        </p:nvSpPr>
        <p:spPr>
          <a:xfrm>
            <a:off x="351701" y="1099691"/>
            <a:ext cx="4894844" cy="2198680"/>
          </a:xfrm>
          <a:prstGeom prst="rect">
            <a:avLst/>
          </a:prstGeom>
        </p:spPr>
        <p:txBody>
          <a:bodyPr spcFirstLastPara="1" wrap="square" lIns="91425" tIns="91425" rIns="91425" bIns="91425" anchor="t" anchorCtr="0">
            <a:noAutofit/>
          </a:bodyPr>
          <a:lstStyle/>
          <a:p>
            <a:pPr marL="0" indent="0">
              <a:spcAft>
                <a:spcPts val="600"/>
              </a:spcAft>
            </a:pPr>
            <a:r>
              <a:rPr lang="pt-PT" dirty="0"/>
              <a:t>Neste capítulo vamos abordar: </a:t>
            </a:r>
          </a:p>
          <a:p>
            <a:pPr marL="285750" indent="-285750">
              <a:buFont typeface="Wingdings" pitchFamily="2" charset="2"/>
              <a:buChar char="v"/>
            </a:pPr>
            <a:r>
              <a:rPr lang="pt-PT" dirty="0"/>
              <a:t>Configuração e características do processo de MEX (tais como, sobreposições, suportes, enchimento, etc.)</a:t>
            </a:r>
          </a:p>
          <a:p>
            <a:pPr marL="285750" indent="-285750">
              <a:buFont typeface="Wingdings" pitchFamily="2" charset="2"/>
              <a:buChar char="v"/>
            </a:pPr>
            <a:r>
              <a:rPr lang="pt-PT" dirty="0"/>
              <a:t>Considerações e fenómenos que acontecem durante o processo de MEX (tais como, altura da camada, resolução da impressão, orientação, encolhimento, deformação, etc.)</a:t>
            </a:r>
          </a:p>
          <a:p>
            <a:pPr marL="285750" indent="-285750">
              <a:buFont typeface="Wingdings" pitchFamily="2" charset="2"/>
              <a:buChar char="v"/>
            </a:pPr>
            <a:r>
              <a:rPr lang="pt-PT" dirty="0"/>
              <a:t>Impacto e influência das características identificadas a cima nas peças e no processo de desenho /projeto das mesmas</a:t>
            </a:r>
          </a:p>
        </p:txBody>
      </p:sp>
      <p:sp>
        <p:nvSpPr>
          <p:cNvPr id="1030" name="Google Shape;1030;p44"/>
          <p:cNvSpPr/>
          <p:nvPr/>
        </p:nvSpPr>
        <p:spPr>
          <a:xfrm>
            <a:off x="5818583" y="362240"/>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240971" y="3350582"/>
            <a:ext cx="4376058" cy="954107"/>
          </a:xfrm>
          <a:prstGeom prst="rect">
            <a:avLst/>
          </a:prstGeom>
          <a:noFill/>
        </p:spPr>
        <p:txBody>
          <a:bodyPr wrap="square" rtlCol="0">
            <a:spAutoFit/>
          </a:bodyPr>
          <a:lstStyle/>
          <a:p>
            <a:r>
              <a:rPr lang="pt-PT" dirty="0">
                <a:solidFill>
                  <a:schemeClr val="tx1"/>
                </a:solidFill>
                <a:latin typeface="Muli" pitchFamily="2" charset="0"/>
              </a:rPr>
              <a:t>E ainda, a introdução ao Desenho para Extrusão do Material, onde os princípios específicos, orientações e estratégias de desenho vão ser abordados, de modo a permitir maior partido do processo de desenho</a:t>
            </a:r>
          </a:p>
        </p:txBody>
      </p:sp>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7524" t="7416" r="19935" b="10092"/>
          <a:stretch/>
        </p:blipFill>
        <p:spPr>
          <a:xfrm>
            <a:off x="6138758" y="2931482"/>
            <a:ext cx="2808494" cy="1689140"/>
          </a:xfrm>
          <a:prstGeom prst="rect">
            <a:avLst/>
          </a:prstGeom>
        </p:spPr>
      </p:pic>
      <p:pic>
        <p:nvPicPr>
          <p:cNvPr id="3078" name="Picture 6" descr="Design_guidelines_over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07" y="1191935"/>
            <a:ext cx="2815945" cy="158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07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ítulo 4"/>
          <p:cNvSpPr txBox="1">
            <a:spLocks/>
          </p:cNvSpPr>
          <p:nvPr/>
        </p:nvSpPr>
        <p:spPr>
          <a:xfrm>
            <a:off x="985250" y="180848"/>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rgbClr val="00BBC1"/>
                </a:solidFill>
                <a:latin typeface="Roboto"/>
                <a:ea typeface="Roboto"/>
                <a:cs typeface="Roboto"/>
                <a:sym typeface="Roboto"/>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US" dirty="0"/>
              <a:t>Processo de Cadeia MEX </a:t>
            </a:r>
          </a:p>
        </p:txBody>
      </p:sp>
      <p:grpSp>
        <p:nvGrpSpPr>
          <p:cNvPr id="30" name="Group 29"/>
          <p:cNvGrpSpPr/>
          <p:nvPr/>
        </p:nvGrpSpPr>
        <p:grpSpPr>
          <a:xfrm>
            <a:off x="787041" y="1986188"/>
            <a:ext cx="6461941" cy="2849801"/>
            <a:chOff x="1385646" y="1009548"/>
            <a:chExt cx="6789673" cy="3230875"/>
          </a:xfrm>
        </p:grpSpPr>
        <p:pic>
          <p:nvPicPr>
            <p:cNvPr id="31" name="Picture 3" descr="C:\Users\Raptor_GD\Desktop\pics figs charts\process chain01.jpg"/>
            <p:cNvPicPr>
              <a:picLocks noChangeAspect="1" noChangeArrowheads="1"/>
            </p:cNvPicPr>
            <p:nvPr/>
          </p:nvPicPr>
          <p:blipFill rotWithShape="1">
            <a:blip r:embed="rId4">
              <a:extLst>
                <a:ext uri="{28A0092B-C50C-407E-A947-70E740481C1C}">
                  <a14:useLocalDpi xmlns:a14="http://schemas.microsoft.com/office/drawing/2010/main" val="0"/>
                </a:ext>
              </a:extLst>
            </a:blip>
            <a:srcRect l="3961" t="29356" r="84070" b="31205"/>
            <a:stretch/>
          </p:blipFill>
          <p:spPr bwMode="auto">
            <a:xfrm>
              <a:off x="1487124" y="1113588"/>
              <a:ext cx="896069" cy="101990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Raptor_GD\Desktop\pics figs charts\process chain01.jpg"/>
            <p:cNvPicPr>
              <a:picLocks noChangeAspect="1" noChangeArrowheads="1"/>
            </p:cNvPicPr>
            <p:nvPr/>
          </p:nvPicPr>
          <p:blipFill rotWithShape="1">
            <a:blip r:embed="rId4">
              <a:extLst>
                <a:ext uri="{28A0092B-C50C-407E-A947-70E740481C1C}">
                  <a14:useLocalDpi xmlns:a14="http://schemas.microsoft.com/office/drawing/2010/main" val="0"/>
                </a:ext>
              </a:extLst>
            </a:blip>
            <a:srcRect l="16132" t="33608" r="72029" b="31205"/>
            <a:stretch/>
          </p:blipFill>
          <p:spPr bwMode="auto">
            <a:xfrm>
              <a:off x="2733257" y="1246391"/>
              <a:ext cx="886365" cy="9099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Raptor_GD\Desktop\pics figs charts\process chain01.jpg"/>
            <p:cNvPicPr>
              <a:picLocks noChangeAspect="1" noChangeArrowheads="1"/>
            </p:cNvPicPr>
            <p:nvPr/>
          </p:nvPicPr>
          <p:blipFill rotWithShape="1">
            <a:blip r:embed="rId4">
              <a:extLst>
                <a:ext uri="{28A0092B-C50C-407E-A947-70E740481C1C}">
                  <a14:useLocalDpi xmlns:a14="http://schemas.microsoft.com/office/drawing/2010/main" val="0"/>
                </a:ext>
              </a:extLst>
            </a:blip>
            <a:srcRect l="40790" t="29356" r="44087" b="32023"/>
            <a:stretch/>
          </p:blipFill>
          <p:spPr bwMode="auto">
            <a:xfrm>
              <a:off x="4043011" y="1246390"/>
              <a:ext cx="940279" cy="8294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6187" t="9422"/>
            <a:stretch/>
          </p:blipFill>
          <p:spPr>
            <a:xfrm>
              <a:off x="5551710" y="1009548"/>
              <a:ext cx="736293" cy="767574"/>
            </a:xfrm>
            <a:prstGeom prst="rect">
              <a:avLst/>
            </a:prstGeom>
          </p:spPr>
        </p:pic>
        <p:sp>
          <p:nvSpPr>
            <p:cNvPr id="35" name="TextBox 34"/>
            <p:cNvSpPr txBox="1"/>
            <p:nvPr/>
          </p:nvSpPr>
          <p:spPr>
            <a:xfrm>
              <a:off x="3995948" y="2133496"/>
              <a:ext cx="930720" cy="287869"/>
            </a:xfrm>
            <a:prstGeom prst="rect">
              <a:avLst/>
            </a:prstGeom>
            <a:noFill/>
          </p:spPr>
          <p:txBody>
            <a:bodyPr wrap="square" lIns="68580" tIns="34290" rIns="68580" bIns="34290" rtlCol="0">
              <a:spAutoFit/>
            </a:bodyPr>
            <a:lstStyle/>
            <a:p>
              <a:pPr algn="ctr"/>
              <a:r>
                <a:rPr lang="en-US" sz="1200" b="1" dirty="0"/>
                <a:t>Corte</a:t>
              </a:r>
            </a:p>
          </p:txBody>
        </p:sp>
        <p:sp>
          <p:nvSpPr>
            <p:cNvPr id="36" name="TextBox 35"/>
            <p:cNvSpPr txBox="1"/>
            <p:nvPr/>
          </p:nvSpPr>
          <p:spPr>
            <a:xfrm>
              <a:off x="2715755" y="2156352"/>
              <a:ext cx="930720" cy="497229"/>
            </a:xfrm>
            <a:prstGeom prst="rect">
              <a:avLst/>
            </a:prstGeom>
            <a:noFill/>
          </p:spPr>
          <p:txBody>
            <a:bodyPr wrap="square" lIns="68580" tIns="34290" rIns="68580" bIns="34290" rtlCol="0">
              <a:spAutoFit/>
            </a:bodyPr>
            <a:lstStyle/>
            <a:p>
              <a:pPr algn="ctr"/>
              <a:r>
                <a:rPr lang="pt-PT" sz="1200" b="1" dirty="0"/>
                <a:t>Ficheiro </a:t>
              </a:r>
              <a:r>
                <a:rPr lang="en-US" sz="1200" b="1" dirty="0"/>
                <a:t>STL</a:t>
              </a:r>
            </a:p>
          </p:txBody>
        </p:sp>
        <p:sp>
          <p:nvSpPr>
            <p:cNvPr id="37" name="TextBox 36"/>
            <p:cNvSpPr txBox="1"/>
            <p:nvPr/>
          </p:nvSpPr>
          <p:spPr>
            <a:xfrm>
              <a:off x="1385646" y="2163976"/>
              <a:ext cx="1178388" cy="497229"/>
            </a:xfrm>
            <a:prstGeom prst="rect">
              <a:avLst/>
            </a:prstGeom>
            <a:noFill/>
          </p:spPr>
          <p:txBody>
            <a:bodyPr wrap="square" lIns="68580" tIns="34290" rIns="68580" bIns="34290" rtlCol="0">
              <a:spAutoFit/>
            </a:bodyPr>
            <a:lstStyle/>
            <a:p>
              <a:pPr algn="ctr"/>
              <a:r>
                <a:rPr lang="en-US" sz="1200" b="1" dirty="0"/>
                <a:t>Modelo 3D/CAD</a:t>
              </a:r>
            </a:p>
          </p:txBody>
        </p:sp>
        <p:sp>
          <p:nvSpPr>
            <p:cNvPr id="38" name="TextBox 37"/>
            <p:cNvSpPr txBox="1"/>
            <p:nvPr/>
          </p:nvSpPr>
          <p:spPr>
            <a:xfrm>
              <a:off x="5336422" y="1763350"/>
              <a:ext cx="1121347" cy="272698"/>
            </a:xfrm>
            <a:prstGeom prst="rect">
              <a:avLst/>
            </a:prstGeom>
            <a:noFill/>
          </p:spPr>
          <p:txBody>
            <a:bodyPr wrap="square" lIns="68580" tIns="34290" rIns="68580" bIns="34290" rtlCol="0">
              <a:spAutoFit/>
            </a:bodyPr>
            <a:lstStyle/>
            <a:p>
              <a:pPr algn="ctr"/>
              <a:r>
                <a:rPr lang="en-US" sz="1200" b="1" dirty="0"/>
                <a:t>G-Code</a:t>
              </a:r>
            </a:p>
          </p:txBody>
        </p:sp>
        <p:cxnSp>
          <p:nvCxnSpPr>
            <p:cNvPr id="39" name="Straight Arrow Connector 38"/>
            <p:cNvCxnSpPr/>
            <p:nvPr/>
          </p:nvCxnSpPr>
          <p:spPr>
            <a:xfrm>
              <a:off x="2394816" y="1765096"/>
              <a:ext cx="33844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657507" y="1765096"/>
              <a:ext cx="33844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968166" y="1765096"/>
              <a:ext cx="33844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42" name="Picture 3" descr="C:\Users\Raptor_GD\Desktop\pics figs charts\process chain01.jpg"/>
            <p:cNvPicPr>
              <a:picLocks noChangeAspect="1" noChangeArrowheads="1"/>
            </p:cNvPicPr>
            <p:nvPr/>
          </p:nvPicPr>
          <p:blipFill rotWithShape="1">
            <a:blip r:embed="rId4">
              <a:extLst>
                <a:ext uri="{28A0092B-C50C-407E-A947-70E740481C1C}">
                  <a14:useLocalDpi xmlns:a14="http://schemas.microsoft.com/office/drawing/2010/main" val="0"/>
                </a:ext>
              </a:extLst>
            </a:blip>
            <a:srcRect l="55164" t="36061" r="29021" b="30525"/>
            <a:stretch/>
          </p:blipFill>
          <p:spPr bwMode="auto">
            <a:xfrm>
              <a:off x="6516217" y="1913816"/>
              <a:ext cx="1183976" cy="86409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991341" y="2825038"/>
              <a:ext cx="1183978" cy="497229"/>
            </a:xfrm>
            <a:prstGeom prst="rect">
              <a:avLst/>
            </a:prstGeom>
            <a:noFill/>
          </p:spPr>
          <p:txBody>
            <a:bodyPr wrap="square" lIns="68580" tIns="34290" rIns="68580" bIns="34290" rtlCol="0">
              <a:spAutoFit/>
            </a:bodyPr>
            <a:lstStyle/>
            <a:p>
              <a:pPr algn="ctr"/>
              <a:r>
                <a:rPr lang="pt-PT" sz="1200" b="1" dirty="0"/>
                <a:t>Configuração da máquina</a:t>
              </a:r>
            </a:p>
          </p:txBody>
        </p:sp>
        <p:pic>
          <p:nvPicPr>
            <p:cNvPr id="44" name="Picture 3" descr="C:\Users\Raptor_GD\Desktop\pics figs charts\process chain01.jpg"/>
            <p:cNvPicPr>
              <a:picLocks noChangeAspect="1" noChangeArrowheads="1"/>
            </p:cNvPicPr>
            <p:nvPr/>
          </p:nvPicPr>
          <p:blipFill rotWithShape="1">
            <a:blip r:embed="rId4">
              <a:extLst>
                <a:ext uri="{28A0092B-C50C-407E-A947-70E740481C1C}">
                  <a14:useLocalDpi xmlns:a14="http://schemas.microsoft.com/office/drawing/2010/main" val="0"/>
                </a:ext>
              </a:extLst>
            </a:blip>
            <a:srcRect l="84607" t="39641" r="4954" b="31545"/>
            <a:stretch/>
          </p:blipFill>
          <p:spPr bwMode="auto">
            <a:xfrm>
              <a:off x="1511691" y="2783873"/>
              <a:ext cx="900070" cy="8581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3967" y="2825038"/>
              <a:ext cx="737972" cy="737972"/>
            </a:xfrm>
            <a:prstGeom prst="rect">
              <a:avLst/>
            </a:prstGeom>
          </p:spPr>
        </p:pic>
        <p:pic>
          <p:nvPicPr>
            <p:cNvPr id="46" name="Picture 5" descr="C:\Users\Raptor_GD\Desktop\pics figs charts\3d prin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6644" y="2718931"/>
              <a:ext cx="897082" cy="95145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385647" y="3635475"/>
              <a:ext cx="1112231" cy="497229"/>
            </a:xfrm>
            <a:prstGeom prst="rect">
              <a:avLst/>
            </a:prstGeom>
            <a:noFill/>
          </p:spPr>
          <p:txBody>
            <a:bodyPr wrap="square" lIns="68580" tIns="34290" rIns="68580" bIns="34290" rtlCol="0">
              <a:spAutoFit/>
            </a:bodyPr>
            <a:lstStyle/>
            <a:p>
              <a:pPr algn="ctr"/>
              <a:r>
                <a:rPr lang="pt-PT" sz="1200" b="1" dirty="0"/>
                <a:t>Controlo de qualidade</a:t>
              </a:r>
            </a:p>
          </p:txBody>
        </p:sp>
        <p:sp>
          <p:nvSpPr>
            <p:cNvPr id="48" name="TextBox 47"/>
            <p:cNvSpPr txBox="1"/>
            <p:nvPr/>
          </p:nvSpPr>
          <p:spPr>
            <a:xfrm>
              <a:off x="2729201" y="3743194"/>
              <a:ext cx="930720" cy="497229"/>
            </a:xfrm>
            <a:prstGeom prst="rect">
              <a:avLst/>
            </a:prstGeom>
            <a:noFill/>
          </p:spPr>
          <p:txBody>
            <a:bodyPr wrap="square" lIns="68580" tIns="34290" rIns="68580" bIns="34290" rtlCol="0">
              <a:spAutoFit/>
            </a:bodyPr>
            <a:lstStyle/>
            <a:p>
              <a:pPr algn="ctr"/>
              <a:r>
                <a:rPr lang="pt-PT" sz="1200" b="1" dirty="0"/>
                <a:t>Produto final</a:t>
              </a:r>
            </a:p>
          </p:txBody>
        </p:sp>
        <p:sp>
          <p:nvSpPr>
            <p:cNvPr id="49" name="TextBox 48"/>
            <p:cNvSpPr txBox="1"/>
            <p:nvPr/>
          </p:nvSpPr>
          <p:spPr>
            <a:xfrm>
              <a:off x="3821248" y="3633299"/>
              <a:ext cx="1383688" cy="497229"/>
            </a:xfrm>
            <a:prstGeom prst="rect">
              <a:avLst/>
            </a:prstGeom>
            <a:noFill/>
          </p:spPr>
          <p:txBody>
            <a:bodyPr wrap="square" lIns="68580" tIns="34290" rIns="68580" bIns="34290" rtlCol="0">
              <a:spAutoFit/>
            </a:bodyPr>
            <a:lstStyle/>
            <a:p>
              <a:pPr algn="ctr"/>
              <a:r>
                <a:rPr lang="pt-PT" sz="1200" b="1" dirty="0"/>
                <a:t>Pós processamento</a:t>
              </a:r>
            </a:p>
          </p:txBody>
        </p:sp>
        <p:sp>
          <p:nvSpPr>
            <p:cNvPr id="50" name="TextBox 49"/>
            <p:cNvSpPr txBox="1"/>
            <p:nvPr/>
          </p:nvSpPr>
          <p:spPr>
            <a:xfrm>
              <a:off x="5416643" y="3594799"/>
              <a:ext cx="1006429" cy="287870"/>
            </a:xfrm>
            <a:prstGeom prst="rect">
              <a:avLst/>
            </a:prstGeom>
            <a:noFill/>
          </p:spPr>
          <p:txBody>
            <a:bodyPr wrap="square" lIns="68580" tIns="34290" rIns="68580" bIns="34290" rtlCol="0">
              <a:spAutoFit/>
            </a:bodyPr>
            <a:lstStyle/>
            <a:p>
              <a:pPr algn="ctr"/>
              <a:r>
                <a:rPr lang="pt-PT" sz="1200" b="1" dirty="0"/>
                <a:t>Impressão</a:t>
              </a:r>
            </a:p>
          </p:txBody>
        </p:sp>
        <p:cxnSp>
          <p:nvCxnSpPr>
            <p:cNvPr id="51" name="Straight Arrow Connector 50"/>
            <p:cNvCxnSpPr/>
            <p:nvPr/>
          </p:nvCxnSpPr>
          <p:spPr>
            <a:xfrm flipH="1">
              <a:off x="2300657" y="3220110"/>
              <a:ext cx="39444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3619628" y="3172042"/>
              <a:ext cx="39444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916826" y="3172042"/>
              <a:ext cx="39444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4" name="Curved Connector 53"/>
            <p:cNvCxnSpPr>
              <a:stCxn id="34" idx="3"/>
              <a:endCxn id="42" idx="0"/>
            </p:cNvCxnSpPr>
            <p:nvPr/>
          </p:nvCxnSpPr>
          <p:spPr>
            <a:xfrm>
              <a:off x="6288004" y="1393335"/>
              <a:ext cx="820201" cy="520482"/>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55" name="Picture 4" descr="Are 3D Prints Safe for Food Use? « Home 3D Print Guide"/>
            <p:cNvPicPr>
              <a:picLocks noChangeAspect="1" noChangeArrowheads="1"/>
            </p:cNvPicPr>
            <p:nvPr/>
          </p:nvPicPr>
          <p:blipFill rotWithShape="1">
            <a:blip r:embed="rId8">
              <a:extLst>
                <a:ext uri="{28A0092B-C50C-407E-A947-70E740481C1C}">
                  <a14:useLocalDpi xmlns:a14="http://schemas.microsoft.com/office/drawing/2010/main" val="0"/>
                </a:ext>
              </a:extLst>
            </a:blip>
            <a:srcRect l="23305" r="29251"/>
            <a:stretch/>
          </p:blipFill>
          <p:spPr bwMode="auto">
            <a:xfrm>
              <a:off x="2733257" y="2751867"/>
              <a:ext cx="821794" cy="961485"/>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Curved Connector 55"/>
            <p:cNvCxnSpPr>
              <a:cxnSpLocks/>
              <a:stCxn id="43" idx="2"/>
              <a:endCxn id="46" idx="3"/>
            </p:cNvCxnSpPr>
            <p:nvPr/>
          </p:nvCxnSpPr>
          <p:spPr>
            <a:xfrm rot="5400000" flipH="1">
              <a:off x="6884723" y="2623661"/>
              <a:ext cx="127610" cy="1269604"/>
            </a:xfrm>
            <a:prstGeom prst="curvedConnector4">
              <a:avLst>
                <a:gd name="adj1" fmla="val -203093"/>
                <a:gd name="adj2" fmla="val 73314"/>
              </a:avLst>
            </a:prstGeom>
            <a:ln w="19050">
              <a:tailEnd type="arrow"/>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7366047" y="2135190"/>
            <a:ext cx="1761017" cy="2677656"/>
          </a:xfrm>
          <a:prstGeom prst="rect">
            <a:avLst/>
          </a:prstGeom>
          <a:noFill/>
        </p:spPr>
        <p:txBody>
          <a:bodyPr wrap="square" rtlCol="0">
            <a:spAutoFit/>
          </a:bodyPr>
          <a:lstStyle/>
          <a:p>
            <a:r>
              <a:rPr lang="pt-BR" dirty="0">
                <a:latin typeface="Muli" pitchFamily="2" charset="0"/>
              </a:rPr>
              <a:t>O passo mais importante do processo é a fase do Projeto onde é criado o Modelo 3D da peça. Contudo, todas as fases cumprem um propósito específico, que deve ser cumprido, de forma a que o produto final não apresente erros.</a:t>
            </a:r>
          </a:p>
        </p:txBody>
      </p:sp>
      <p:sp>
        <p:nvSpPr>
          <p:cNvPr id="4" name="Rectangle 3"/>
          <p:cNvSpPr/>
          <p:nvPr/>
        </p:nvSpPr>
        <p:spPr>
          <a:xfrm>
            <a:off x="456040" y="747248"/>
            <a:ext cx="7646560" cy="954107"/>
          </a:xfrm>
          <a:prstGeom prst="rect">
            <a:avLst/>
          </a:prstGeom>
        </p:spPr>
        <p:txBody>
          <a:bodyPr wrap="square" lIns="91440" tIns="45720" rIns="91440" bIns="45720" anchor="t">
            <a:spAutoFit/>
          </a:bodyPr>
          <a:lstStyle/>
          <a:p>
            <a:r>
              <a:rPr lang="pt-PT" dirty="0">
                <a:latin typeface="Muli"/>
              </a:rPr>
              <a:t>O processo MEX começa com a criação de um modelo virtual 3D em CAD (Desenho Assistido por Computador), que é convertido num ficheiro STL. Este,  é então inserido num programa de corte que por sua vez gera um G-</a:t>
            </a:r>
            <a:r>
              <a:rPr lang="en-GB" dirty="0">
                <a:latin typeface="Muli"/>
              </a:rPr>
              <a:t>code</a:t>
            </a:r>
            <a:r>
              <a:rPr lang="pt-PT" dirty="0">
                <a:latin typeface="Muli"/>
              </a:rPr>
              <a:t>, que por fim é encaminhado para a impressora. Depois da peça ser impressa, dá-se pós-processamento e a peça final fica pronta! </a:t>
            </a:r>
          </a:p>
        </p:txBody>
      </p:sp>
    </p:spTree>
    <p:extLst>
      <p:ext uri="{BB962C8B-B14F-4D97-AF65-F5344CB8AC3E}">
        <p14:creationId xmlns:p14="http://schemas.microsoft.com/office/powerpoint/2010/main" val="85404901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11582"/>
            <a:ext cx="4683033" cy="841800"/>
          </a:xfrm>
          <a:prstGeom prst="rect">
            <a:avLst/>
          </a:prstGeom>
        </p:spPr>
        <p:txBody>
          <a:bodyPr spcFirstLastPara="1" wrap="square" lIns="91425" tIns="91425" rIns="91425" bIns="91425" anchor="ctr" anchorCtr="0">
            <a:noAutofit/>
          </a:bodyPr>
          <a:lstStyle/>
          <a:p>
            <a:pPr lvl="0"/>
            <a:r>
              <a:rPr lang="en" sz="2700" dirty="0"/>
              <a:t>Esquema de impressão MEX</a:t>
            </a:r>
            <a:endParaRPr sz="2700" dirty="0"/>
          </a:p>
        </p:txBody>
      </p:sp>
      <p:sp>
        <p:nvSpPr>
          <p:cNvPr id="1030" name="Google Shape;1030;p44"/>
          <p:cNvSpPr/>
          <p:nvPr/>
        </p:nvSpPr>
        <p:spPr>
          <a:xfrm>
            <a:off x="5098561" y="12103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anatom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9302" y="1806483"/>
            <a:ext cx="3276065" cy="1842787"/>
          </a:xfrm>
          <a:prstGeom prst="rect">
            <a:avLst/>
          </a:prstGeom>
        </p:spPr>
      </p:pic>
      <p:sp>
        <p:nvSpPr>
          <p:cNvPr id="5" name="TextBox 4"/>
          <p:cNvSpPr txBox="1"/>
          <p:nvPr/>
        </p:nvSpPr>
        <p:spPr>
          <a:xfrm>
            <a:off x="508000" y="1283340"/>
            <a:ext cx="4076700" cy="2462213"/>
          </a:xfrm>
          <a:prstGeom prst="rect">
            <a:avLst/>
          </a:prstGeom>
          <a:noFill/>
        </p:spPr>
        <p:txBody>
          <a:bodyPr wrap="square" lIns="91440" tIns="45720" rIns="91440" bIns="45720" rtlCol="0" anchor="t">
            <a:spAutoFit/>
          </a:bodyPr>
          <a:lstStyle/>
          <a:p>
            <a:r>
              <a:rPr lang="pt-BR" dirty="0">
                <a:solidFill>
                  <a:schemeClr val="tx1"/>
                </a:solidFill>
                <a:latin typeface="Muli"/>
              </a:rPr>
              <a:t>Uma peça MEX impressa resulta de uma série de características diferentes, tais como sobreposições, invólucros, enchimentos, suportes e outras que definem a sua forma e propriedades finais. </a:t>
            </a:r>
          </a:p>
          <a:p>
            <a:endParaRPr lang="pt-BR" dirty="0">
              <a:solidFill>
                <a:schemeClr val="tx1"/>
              </a:solidFill>
              <a:latin typeface="Muli"/>
            </a:endParaRPr>
          </a:p>
          <a:p>
            <a:r>
              <a:rPr lang="pt-BR" dirty="0">
                <a:solidFill>
                  <a:schemeClr val="tx1"/>
                </a:solidFill>
                <a:latin typeface="Muli"/>
              </a:rPr>
              <a:t>As características acima referidas, bem como outras considerações (tais como os limites do processo, fenómenos como a anisotropia e a deformação) precisam de ser refletidas no desenho da peça, para que a impressão seja bem-sucedida.</a:t>
            </a:r>
          </a:p>
          <a:p>
            <a:endParaRPr lang="en-US" dirty="0">
              <a:solidFill>
                <a:schemeClr val="tx1"/>
              </a:solidFill>
              <a:latin typeface="Muli" pitchFamily="2" charset="0"/>
            </a:endParaRPr>
          </a:p>
        </p:txBody>
      </p:sp>
      <p:sp>
        <p:nvSpPr>
          <p:cNvPr id="7" name="Rectangle 6"/>
          <p:cNvSpPr/>
          <p:nvPr/>
        </p:nvSpPr>
        <p:spPr>
          <a:xfrm>
            <a:off x="1319159" y="3993590"/>
            <a:ext cx="4212602" cy="954107"/>
          </a:xfrm>
          <a:prstGeom prst="rect">
            <a:avLst/>
          </a:prstGeom>
        </p:spPr>
        <p:txBody>
          <a:bodyPr wrap="square" lIns="91440" tIns="45720" rIns="91440" bIns="45720" anchor="t">
            <a:spAutoFit/>
          </a:bodyPr>
          <a:lstStyle/>
          <a:p>
            <a:r>
              <a:rPr lang="pt-BR" dirty="0">
                <a:solidFill>
                  <a:schemeClr val="tx1"/>
                </a:solidFill>
                <a:latin typeface="Muli"/>
              </a:rPr>
              <a:t>Comecemos por visualizar os diferentes aspetos que compõem o modelo impresso, antes de analisarmos em profundidade e aprendermos a incorporá-las no pensamento de desenho. </a:t>
            </a:r>
            <a:endParaRPr lang="en-US" dirty="0">
              <a:solidFill>
                <a:schemeClr val="tx1"/>
              </a:solidFill>
              <a:latin typeface="Muli" pitchFamily="2" charset="0"/>
            </a:endParaRPr>
          </a:p>
        </p:txBody>
      </p:sp>
    </p:spTree>
    <p:extLst>
      <p:ext uri="{BB962C8B-B14F-4D97-AF65-F5344CB8AC3E}">
        <p14:creationId xmlns:p14="http://schemas.microsoft.com/office/powerpoint/2010/main" val="1820783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3"/>
                                        </p:tgtEl>
                                      </p:cBhvr>
                                    </p:cmd>
                                  </p:childTnLst>
                                </p:cTn>
                              </p:par>
                            </p:childTnLst>
                          </p:cTn>
                        </p:par>
                      </p:childTnLst>
                    </p:cTn>
                  </p:par>
                </p:childTnLst>
              </p:cTn>
              <p:nextCondLst>
                <p:cond evt="onClick" delay="0">
                  <p:tgtEl>
                    <p:spTgt spid="33"/>
                  </p:tgtEl>
                </p:cond>
              </p:nextCondLst>
            </p:seq>
            <p:video>
              <p:cMediaNode vol="80000">
                <p:cTn id="7" fill="hold" display="0">
                  <p:stCondLst>
                    <p:cond delay="indefinite"/>
                  </p:stCondLst>
                </p:cTn>
                <p:tgtEl>
                  <p:spTgt spid="3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98499" y="98423"/>
            <a:ext cx="6333914" cy="566400"/>
          </a:xfrm>
        </p:spPr>
        <p:txBody>
          <a:bodyPr/>
          <a:lstStyle/>
          <a:p>
            <a:r>
              <a:rPr lang="pt-PT" dirty="0">
                <a:latin typeface="Roboto"/>
                <a:ea typeface="Roboto"/>
              </a:rPr>
              <a:t>Anatomia da impressão </a:t>
            </a:r>
            <a:r>
              <a:rPr lang="en-US" dirty="0">
                <a:latin typeface="Roboto"/>
                <a:ea typeface="Roboto"/>
              </a:rPr>
              <a:t>MEX</a:t>
            </a:r>
          </a:p>
        </p:txBody>
      </p:sp>
      <p:pic>
        <p:nvPicPr>
          <p:cNvPr id="4" name="anatom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8099" y="753723"/>
            <a:ext cx="6873067" cy="3866100"/>
          </a:xfrm>
          <a:prstGeom prst="rect">
            <a:avLst/>
          </a:prstGeom>
        </p:spPr>
      </p:pic>
    </p:spTree>
    <p:extLst>
      <p:ext uri="{BB962C8B-B14F-4D97-AF65-F5344CB8AC3E}">
        <p14:creationId xmlns:p14="http://schemas.microsoft.com/office/powerpoint/2010/main" val="1295948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371" y="3579514"/>
            <a:ext cx="2541299" cy="1399255"/>
          </a:xfrm>
          <a:prstGeom prst="rect">
            <a:avLst/>
          </a:prstGeom>
        </p:spPr>
      </p:pic>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664" y="1571687"/>
            <a:ext cx="2334914" cy="2139524"/>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020" y="822998"/>
            <a:ext cx="1750169" cy="2463581"/>
          </a:xfrm>
          <a:prstGeom prst="rect">
            <a:avLst/>
          </a:prstGeom>
        </p:spPr>
      </p:pic>
      <p:sp>
        <p:nvSpPr>
          <p:cNvPr id="5" name="Título 4"/>
          <p:cNvSpPr>
            <a:spLocks noGrp="1"/>
          </p:cNvSpPr>
          <p:nvPr>
            <p:ph type="title"/>
          </p:nvPr>
        </p:nvSpPr>
        <p:spPr>
          <a:xfrm>
            <a:off x="1074150" y="175296"/>
            <a:ext cx="6995700" cy="566400"/>
          </a:xfrm>
        </p:spPr>
        <p:txBody>
          <a:bodyPr/>
          <a:lstStyle/>
          <a:p>
            <a:r>
              <a:rPr lang="pt-PT" dirty="0">
                <a:latin typeface="Roboto"/>
                <a:ea typeface="Roboto"/>
              </a:rPr>
              <a:t>Anatomia da impressão MEX</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87" y="911363"/>
            <a:ext cx="2041617" cy="2276337"/>
          </a:xfrm>
          <a:prstGeom prst="rect">
            <a:avLst/>
          </a:prstGeom>
        </p:spPr>
      </p:pic>
      <p:sp>
        <p:nvSpPr>
          <p:cNvPr id="10" name="TextBox 9"/>
          <p:cNvSpPr txBox="1"/>
          <p:nvPr/>
        </p:nvSpPr>
        <p:spPr>
          <a:xfrm>
            <a:off x="8069850" y="2382102"/>
            <a:ext cx="1130438" cy="307777"/>
          </a:xfrm>
          <a:prstGeom prst="rect">
            <a:avLst/>
          </a:prstGeom>
          <a:noFill/>
        </p:spPr>
        <p:txBody>
          <a:bodyPr wrap="none" rtlCol="0">
            <a:spAutoFit/>
          </a:bodyPr>
          <a:lstStyle/>
          <a:p>
            <a:r>
              <a:rPr lang="pt-PT" dirty="0">
                <a:solidFill>
                  <a:schemeClr val="accent2"/>
                </a:solidFill>
              </a:rPr>
              <a:t>Enchimento</a:t>
            </a:r>
          </a:p>
        </p:txBody>
      </p:sp>
      <p:cxnSp>
        <p:nvCxnSpPr>
          <p:cNvPr id="12" name="Straight Arrow Connector 11"/>
          <p:cNvCxnSpPr>
            <a:stCxn id="10" idx="1"/>
          </p:cNvCxnSpPr>
          <p:nvPr/>
        </p:nvCxnSpPr>
        <p:spPr>
          <a:xfrm flipH="1" flipV="1">
            <a:off x="6863350" y="2098477"/>
            <a:ext cx="1206500" cy="437514"/>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84181" y="3740156"/>
            <a:ext cx="593432" cy="307777"/>
          </a:xfrm>
          <a:prstGeom prst="rect">
            <a:avLst/>
          </a:prstGeom>
          <a:noFill/>
        </p:spPr>
        <p:txBody>
          <a:bodyPr wrap="none" rtlCol="0">
            <a:spAutoFit/>
          </a:bodyPr>
          <a:lstStyle/>
          <a:p>
            <a:r>
              <a:rPr lang="en-US" dirty="0">
                <a:solidFill>
                  <a:schemeClr val="accent2"/>
                </a:solidFill>
              </a:rPr>
              <a:t>Base</a:t>
            </a:r>
          </a:p>
        </p:txBody>
      </p:sp>
      <p:sp>
        <p:nvSpPr>
          <p:cNvPr id="18" name="TextBox 17"/>
          <p:cNvSpPr txBox="1"/>
          <p:nvPr/>
        </p:nvSpPr>
        <p:spPr>
          <a:xfrm>
            <a:off x="3003867" y="3242402"/>
            <a:ext cx="901209" cy="307777"/>
          </a:xfrm>
          <a:prstGeom prst="rect">
            <a:avLst/>
          </a:prstGeom>
          <a:noFill/>
        </p:spPr>
        <p:txBody>
          <a:bodyPr wrap="none" rtlCol="0">
            <a:spAutoFit/>
          </a:bodyPr>
          <a:lstStyle/>
          <a:p>
            <a:r>
              <a:rPr lang="pt-PT" dirty="0">
                <a:solidFill>
                  <a:schemeClr val="accent2"/>
                </a:solidFill>
              </a:rPr>
              <a:t>Suportes</a:t>
            </a:r>
          </a:p>
        </p:txBody>
      </p:sp>
      <p:cxnSp>
        <p:nvCxnSpPr>
          <p:cNvPr id="22" name="Straight Arrow Connector 21"/>
          <p:cNvCxnSpPr>
            <a:stCxn id="18" idx="0"/>
          </p:cNvCxnSpPr>
          <p:nvPr/>
        </p:nvCxnSpPr>
        <p:spPr>
          <a:xfrm flipV="1">
            <a:off x="3454472" y="2912791"/>
            <a:ext cx="637468" cy="32961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p:cNvCxnSpPr>
          <p:nvPr/>
        </p:nvCxnSpPr>
        <p:spPr>
          <a:xfrm>
            <a:off x="1777613" y="3894045"/>
            <a:ext cx="1011307" cy="716055"/>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0"/>
          </p:cNvCxnSpPr>
          <p:nvPr/>
        </p:nvCxnSpPr>
        <p:spPr>
          <a:xfrm flipV="1">
            <a:off x="1480897" y="2843173"/>
            <a:ext cx="723722" cy="896983"/>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53327" y="3887876"/>
            <a:ext cx="1369286" cy="307777"/>
          </a:xfrm>
          <a:prstGeom prst="rect">
            <a:avLst/>
          </a:prstGeom>
          <a:noFill/>
        </p:spPr>
        <p:txBody>
          <a:bodyPr wrap="none" rtlCol="0">
            <a:spAutoFit/>
          </a:bodyPr>
          <a:lstStyle/>
          <a:p>
            <a:r>
              <a:rPr lang="pt-PT" dirty="0">
                <a:solidFill>
                  <a:schemeClr val="accent2"/>
                </a:solidFill>
              </a:rPr>
              <a:t>Sobreposições</a:t>
            </a:r>
          </a:p>
        </p:txBody>
      </p:sp>
      <p:cxnSp>
        <p:nvCxnSpPr>
          <p:cNvPr id="39" name="Straight Arrow Connector 38"/>
          <p:cNvCxnSpPr>
            <a:stCxn id="38" idx="1"/>
          </p:cNvCxnSpPr>
          <p:nvPr/>
        </p:nvCxnSpPr>
        <p:spPr>
          <a:xfrm flipH="1" flipV="1">
            <a:off x="4922007" y="2773680"/>
            <a:ext cx="331320" cy="1268085"/>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658830" y="1002803"/>
            <a:ext cx="910827" cy="307777"/>
          </a:xfrm>
          <a:prstGeom prst="rect">
            <a:avLst/>
          </a:prstGeom>
          <a:noFill/>
        </p:spPr>
        <p:txBody>
          <a:bodyPr wrap="none" rtlCol="0">
            <a:spAutoFit/>
          </a:bodyPr>
          <a:lstStyle/>
          <a:p>
            <a:r>
              <a:rPr lang="pt-PT" dirty="0">
                <a:solidFill>
                  <a:schemeClr val="accent2"/>
                </a:solidFill>
              </a:rPr>
              <a:t>Invólucro</a:t>
            </a:r>
          </a:p>
        </p:txBody>
      </p:sp>
      <p:cxnSp>
        <p:nvCxnSpPr>
          <p:cNvPr id="49" name="Straight Arrow Connector 48"/>
          <p:cNvCxnSpPr>
            <a:stCxn id="45" idx="2"/>
          </p:cNvCxnSpPr>
          <p:nvPr/>
        </p:nvCxnSpPr>
        <p:spPr>
          <a:xfrm flipH="1">
            <a:off x="6771018" y="1310580"/>
            <a:ext cx="343226" cy="48012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8" idx="0"/>
          </p:cNvCxnSpPr>
          <p:nvPr/>
        </p:nvCxnSpPr>
        <p:spPr>
          <a:xfrm flipH="1" flipV="1">
            <a:off x="2560320" y="2492303"/>
            <a:ext cx="894152" cy="75009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622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latin typeface="Roboto"/>
                <a:ea typeface="Roboto"/>
              </a:rPr>
              <a:t>Esquema</a:t>
            </a:r>
            <a:r>
              <a:rPr lang="en-US" dirty="0">
                <a:latin typeface="Roboto"/>
                <a:ea typeface="Roboto"/>
              </a:rPr>
              <a:t> de impressão MEX</a:t>
            </a:r>
          </a:p>
        </p:txBody>
      </p:sp>
      <p:pic>
        <p:nvPicPr>
          <p:cNvPr id="4" name="Picture 3"/>
          <p:cNvPicPr/>
          <p:nvPr/>
        </p:nvPicPr>
        <p:blipFill rotWithShape="1">
          <a:blip r:embed="rId3">
            <a:extLst>
              <a:ext uri="{28A0092B-C50C-407E-A947-70E740481C1C}">
                <a14:useLocalDpi xmlns:a14="http://schemas.microsoft.com/office/drawing/2010/main" val="0"/>
              </a:ext>
            </a:extLst>
          </a:blip>
          <a:srcRect l="25205" t="7441" r="12596" b="3515"/>
          <a:stretch/>
        </p:blipFill>
        <p:spPr bwMode="auto">
          <a:xfrm>
            <a:off x="5346700" y="1219200"/>
            <a:ext cx="3530600" cy="2463800"/>
          </a:xfrm>
          <a:prstGeom prst="rect">
            <a:avLst/>
          </a:prstGeom>
          <a:noFill/>
          <a:ln>
            <a:noFill/>
          </a:ln>
        </p:spPr>
      </p:pic>
      <p:sp>
        <p:nvSpPr>
          <p:cNvPr id="2" name="TextBox 1"/>
          <p:cNvSpPr txBox="1"/>
          <p:nvPr/>
        </p:nvSpPr>
        <p:spPr>
          <a:xfrm>
            <a:off x="977900" y="798611"/>
            <a:ext cx="4279900" cy="3970318"/>
          </a:xfrm>
          <a:prstGeom prst="rect">
            <a:avLst/>
          </a:prstGeom>
          <a:noFill/>
        </p:spPr>
        <p:txBody>
          <a:bodyPr wrap="square" lIns="91440" tIns="45720" rIns="91440" bIns="45720" rtlCol="0" anchor="t">
            <a:spAutoFit/>
          </a:bodyPr>
          <a:lstStyle/>
          <a:p>
            <a:pPr algn="just"/>
            <a:r>
              <a:rPr lang="pt-PT" dirty="0">
                <a:solidFill>
                  <a:schemeClr val="tx1"/>
                </a:solidFill>
                <a:latin typeface="Muli"/>
              </a:rPr>
              <a:t>A maioria das peças impressas em 3D não são totalmente sólidas, mas sim construídos com recurso a paredes exteriores sólidas que são preenchidas com um enchimento de menor densidade. </a:t>
            </a:r>
          </a:p>
          <a:p>
            <a:pPr algn="just"/>
            <a:endParaRPr lang="pt-PT" dirty="0">
              <a:solidFill>
                <a:schemeClr val="tx1"/>
              </a:solidFill>
              <a:latin typeface="Muli"/>
            </a:endParaRPr>
          </a:p>
          <a:p>
            <a:pPr algn="just"/>
            <a:r>
              <a:rPr lang="pt-PT" dirty="0">
                <a:solidFill>
                  <a:schemeClr val="tx1"/>
                </a:solidFill>
                <a:latin typeface="Muli"/>
              </a:rPr>
              <a:t>Uma impressão MEX padrão pode ser decomposta em 4 secções diferentes:</a:t>
            </a:r>
          </a:p>
          <a:p>
            <a:pPr marL="0" indent="0" algn="just"/>
            <a:endParaRPr lang="pt-PT" dirty="0">
              <a:solidFill>
                <a:schemeClr val="tx1"/>
              </a:solidFill>
              <a:latin typeface="Muli" pitchFamily="2" charset="0"/>
            </a:endParaRPr>
          </a:p>
          <a:p>
            <a:pPr marL="285750" indent="-285750" algn="just">
              <a:buFont typeface="Wingdings" pitchFamily="2" charset="2"/>
              <a:buChar char="v"/>
            </a:pPr>
            <a:r>
              <a:rPr lang="pt-PT" b="1" dirty="0">
                <a:solidFill>
                  <a:schemeClr val="tx1"/>
                </a:solidFill>
                <a:latin typeface="Muli"/>
              </a:rPr>
              <a:t>Invólucros:</a:t>
            </a:r>
            <a:r>
              <a:rPr lang="pt-PT" dirty="0">
                <a:solidFill>
                  <a:schemeClr val="tx1"/>
                </a:solidFill>
                <a:latin typeface="Muli"/>
              </a:rPr>
              <a:t> As paredes da impressão que são expostas ao exterior do modelo.</a:t>
            </a:r>
          </a:p>
          <a:p>
            <a:pPr marL="285750" indent="-285750" algn="just">
              <a:buFont typeface="Wingdings" pitchFamily="2" charset="2"/>
              <a:buChar char="v"/>
            </a:pPr>
            <a:r>
              <a:rPr lang="pt-PT" b="1" dirty="0">
                <a:solidFill>
                  <a:schemeClr val="tx1"/>
                </a:solidFill>
                <a:latin typeface="Muli"/>
              </a:rPr>
              <a:t>Camadas inferiores (um tipo de invólucro):</a:t>
            </a:r>
            <a:r>
              <a:rPr lang="pt-PT" dirty="0">
                <a:solidFill>
                  <a:schemeClr val="tx1"/>
                </a:solidFill>
                <a:latin typeface="Muli"/>
              </a:rPr>
              <a:t> A parte da impressão que é exposta ao exterior do modelo, virada para a placa de construção.</a:t>
            </a:r>
          </a:p>
          <a:p>
            <a:pPr marL="285750" indent="-285750" algn="just">
              <a:buFont typeface="Wingdings" pitchFamily="2" charset="2"/>
              <a:buChar char="v"/>
            </a:pPr>
            <a:r>
              <a:rPr lang="pt-PT" b="1" dirty="0">
                <a:solidFill>
                  <a:schemeClr val="tx1"/>
                </a:solidFill>
                <a:latin typeface="Muli"/>
              </a:rPr>
              <a:t>Camadas superiores (um tipo de invólucro): </a:t>
            </a:r>
            <a:r>
              <a:rPr lang="pt-PT" dirty="0">
                <a:solidFill>
                  <a:schemeClr val="tx1"/>
                </a:solidFill>
                <a:latin typeface="Muli"/>
              </a:rPr>
              <a:t>As partes da impressão que estão expostas ao exterior do modelo, viradas para cima, em direção ao injetor.  </a:t>
            </a:r>
            <a:endParaRPr lang="pt-PT" dirty="0">
              <a:solidFill>
                <a:schemeClr val="tx1"/>
              </a:solidFill>
              <a:latin typeface="Muli" pitchFamily="2" charset="0"/>
            </a:endParaRPr>
          </a:p>
          <a:p>
            <a:pPr marL="285750" indent="-285750" algn="just">
              <a:buFont typeface="Wingdings" pitchFamily="2" charset="2"/>
              <a:buChar char="v"/>
            </a:pPr>
            <a:r>
              <a:rPr lang="pt-PT" b="1" dirty="0">
                <a:solidFill>
                  <a:schemeClr val="tx1"/>
                </a:solidFill>
                <a:latin typeface="Muli"/>
              </a:rPr>
              <a:t>Enchimento:</a:t>
            </a:r>
            <a:r>
              <a:rPr lang="pt-PT" dirty="0">
                <a:solidFill>
                  <a:schemeClr val="tx1"/>
                </a:solidFill>
                <a:latin typeface="Muli"/>
              </a:rPr>
              <a:t> A estrutura interna da impressão.</a:t>
            </a:r>
            <a:r>
              <a:rPr lang="pt-PT" dirty="0">
                <a:solidFill>
                  <a:schemeClr val="tx1"/>
                </a:solidFill>
                <a:latin typeface="Muli" pitchFamily="2" charset="0"/>
              </a:rPr>
              <a:t>  </a:t>
            </a:r>
          </a:p>
        </p:txBody>
      </p:sp>
    </p:spTree>
    <p:extLst>
      <p:ext uri="{BB962C8B-B14F-4D97-AF65-F5344CB8AC3E}">
        <p14:creationId xmlns:p14="http://schemas.microsoft.com/office/powerpoint/2010/main" val="1700156221"/>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 dirty="0"/>
              <a:t>Invólucros</a:t>
            </a:r>
            <a:endParaRPr lang="en-US" dirty="0">
              <a:latin typeface="Roboto"/>
            </a:endParaRPr>
          </a:p>
        </p:txBody>
      </p:sp>
      <p:sp>
        <p:nvSpPr>
          <p:cNvPr id="2" name="TextBox 1"/>
          <p:cNvSpPr txBox="1"/>
          <p:nvPr/>
        </p:nvSpPr>
        <p:spPr>
          <a:xfrm>
            <a:off x="977900" y="798611"/>
            <a:ext cx="7416800" cy="1600438"/>
          </a:xfrm>
          <a:prstGeom prst="rect">
            <a:avLst/>
          </a:prstGeom>
          <a:noFill/>
        </p:spPr>
        <p:txBody>
          <a:bodyPr wrap="square" lIns="91440" tIns="45720" rIns="91440" bIns="45720" rtlCol="0" anchor="t">
            <a:spAutoFit/>
          </a:bodyPr>
          <a:lstStyle/>
          <a:p>
            <a:pPr marL="0" indent="0" algn="just"/>
            <a:r>
              <a:rPr lang="pt-PT" dirty="0">
                <a:solidFill>
                  <a:schemeClr val="tx1"/>
                </a:solidFill>
                <a:latin typeface="Muli"/>
              </a:rPr>
              <a:t>Os invólucros correspondem ao número de camadas exteriores de uma impressão. Os invólucros em MEX são sempre as primeiras áreas a ser impressas por camada. Os invólucros consistem tipicamente num número especificado de diâmetros de injetor. É sempre bom desenhar invólucros para ser um múltiplo do diâmetro do injetor para evitar a formação de vazios.</a:t>
            </a:r>
          </a:p>
          <a:p>
            <a:pPr marL="0" indent="0" algn="just"/>
            <a:endParaRPr lang="en-US" dirty="0">
              <a:solidFill>
                <a:schemeClr val="tx1"/>
              </a:solidFill>
              <a:latin typeface="Muli" pitchFamily="2" charset="0"/>
            </a:endParaRPr>
          </a:p>
          <a:p>
            <a:pPr algn="just"/>
            <a:r>
              <a:rPr lang="pt-BR" dirty="0">
                <a:solidFill>
                  <a:schemeClr val="tx1"/>
                </a:solidFill>
                <a:latin typeface="Muli" pitchFamily="2" charset="0"/>
              </a:rPr>
              <a:t>Quanto maior a espessura do invólucro, maior a resistência de uma peça, mas qualquer aumento no número de invólucros também aumenta a quantidade de tempo e material necessário.</a:t>
            </a:r>
          </a:p>
        </p:txBody>
      </p:sp>
      <p:pic>
        <p:nvPicPr>
          <p:cNvPr id="1026" name="Picture 2" descr="Wall thickness pic"/>
          <p:cNvPicPr>
            <a:picLocks noChangeAspect="1" noChangeArrowheads="1"/>
          </p:cNvPicPr>
          <p:nvPr/>
        </p:nvPicPr>
        <p:blipFill rotWithShape="1">
          <a:blip r:embed="rId3">
            <a:extLst>
              <a:ext uri="{28A0092B-C50C-407E-A947-70E740481C1C}">
                <a14:useLocalDpi xmlns:a14="http://schemas.microsoft.com/office/drawing/2010/main" val="0"/>
              </a:ext>
            </a:extLst>
          </a:blip>
          <a:srcRect l="2907" t="23803" r="32391" b="9530"/>
          <a:stretch/>
        </p:blipFill>
        <p:spPr bwMode="auto">
          <a:xfrm>
            <a:off x="1987549" y="2681146"/>
            <a:ext cx="5397501" cy="218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873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86182"/>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Enchimento e Vazio</a:t>
            </a:r>
            <a:endParaRPr sz="2700" dirty="0"/>
          </a:p>
        </p:txBody>
      </p:sp>
      <p:sp>
        <p:nvSpPr>
          <p:cNvPr id="1029" name="Google Shape;1029;p44"/>
          <p:cNvSpPr txBox="1">
            <a:spLocks noGrp="1"/>
          </p:cNvSpPr>
          <p:nvPr>
            <p:ph type="subTitle" idx="1"/>
          </p:nvPr>
        </p:nvSpPr>
        <p:spPr>
          <a:xfrm>
            <a:off x="351701" y="1095881"/>
            <a:ext cx="4634605" cy="2846994"/>
          </a:xfrm>
          <a:prstGeom prst="rect">
            <a:avLst/>
          </a:prstGeom>
        </p:spPr>
        <p:txBody>
          <a:bodyPr spcFirstLastPara="1" wrap="square" lIns="91425" tIns="91425" rIns="91425" bIns="91425" anchor="t" anchorCtr="0">
            <a:noAutofit/>
          </a:bodyPr>
          <a:lstStyle/>
          <a:p>
            <a:pPr marL="0" indent="0"/>
            <a:r>
              <a:rPr lang="pt-BR" dirty="0">
                <a:latin typeface="Muli" pitchFamily="2" charset="0"/>
              </a:rPr>
              <a:t>A maioria das peças impressas em 3D não são concebidas de forma totalmente sólida. As peças sólidas demoram mais tempo a imprimir e requerem mais material. Por outro lado as peças ocas, podem não ter a força necessária. </a:t>
            </a:r>
          </a:p>
          <a:p>
            <a:pPr marL="0" indent="0"/>
            <a:endParaRPr lang="en-US" dirty="0">
              <a:latin typeface="Muli" pitchFamily="2" charset="0"/>
            </a:endParaRPr>
          </a:p>
          <a:p>
            <a:pPr marL="0" indent="0"/>
            <a:r>
              <a:rPr lang="pt-BR" dirty="0">
                <a:latin typeface="Muli" pitchFamily="2" charset="0"/>
              </a:rPr>
              <a:t>A Manufatura Aditiva proporciona uma vantagem única, permitindo-nos criar uma estrutura interna complexa dentro das nossas peças e assim optimizá-la para cada utilização.</a:t>
            </a:r>
          </a:p>
          <a:p>
            <a:pPr marL="0" indent="0"/>
            <a:r>
              <a:rPr lang="pt-BR" dirty="0">
                <a:latin typeface="Muli" pitchFamily="2" charset="0"/>
              </a:rPr>
              <a:t>Podemos tornar as nossas peças leves e fortes ao mesmo tempo, utilizando material apenas onde é necessário. </a:t>
            </a:r>
            <a:endParaRPr lang="en-US" dirty="0">
              <a:latin typeface="Muli" pitchFamily="2" charset="0"/>
            </a:endParaRPr>
          </a:p>
        </p:txBody>
      </p:sp>
      <p:sp>
        <p:nvSpPr>
          <p:cNvPr id="1030" name="Google Shape;1030;p44"/>
          <p:cNvSpPr/>
          <p:nvPr/>
        </p:nvSpPr>
        <p:spPr>
          <a:xfrm>
            <a:off x="5098561" y="12103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1211027" y="3871677"/>
            <a:ext cx="4182319" cy="954107"/>
          </a:xfrm>
          <a:prstGeom prst="rect">
            <a:avLst/>
          </a:prstGeom>
        </p:spPr>
        <p:txBody>
          <a:bodyPr wrap="square">
            <a:spAutoFit/>
          </a:bodyPr>
          <a:lstStyle/>
          <a:p>
            <a:pPr algn="just"/>
            <a:r>
              <a:rPr lang="pt-BR" dirty="0">
                <a:solidFill>
                  <a:schemeClr val="accent3"/>
                </a:solidFill>
                <a:latin typeface="Muli" pitchFamily="2" charset="0"/>
              </a:rPr>
              <a:t>Os parâmetros que definem as características do enchimento (e consequentemente as propriedades da peça) são o Padrão de Enchimento e a Densidade de Enchimento.</a:t>
            </a:r>
            <a:endParaRPr lang="en-US" dirty="0">
              <a:solidFill>
                <a:schemeClr val="accent3"/>
              </a:solidFill>
              <a:latin typeface="Muli" pitchFamily="2" charset="0"/>
            </a:endParaRPr>
          </a:p>
        </p:txBody>
      </p:sp>
      <p:pic>
        <p:nvPicPr>
          <p:cNvPr id="6" name="Infill Timelap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76282" y="1792563"/>
            <a:ext cx="3325559" cy="1870627"/>
          </a:xfrm>
          <a:prstGeom prst="rect">
            <a:avLst/>
          </a:prstGeom>
        </p:spPr>
      </p:pic>
    </p:spTree>
    <p:extLst>
      <p:ext uri="{BB962C8B-B14F-4D97-AF65-F5344CB8AC3E}">
        <p14:creationId xmlns:p14="http://schemas.microsoft.com/office/powerpoint/2010/main" val="3004826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09982"/>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Padrões de Enchimento</a:t>
            </a:r>
            <a:endParaRPr sz="2700" dirty="0"/>
          </a:p>
        </p:txBody>
      </p:sp>
      <p:sp>
        <p:nvSpPr>
          <p:cNvPr id="1029" name="Google Shape;1029;p44"/>
          <p:cNvSpPr txBox="1">
            <a:spLocks noGrp="1"/>
          </p:cNvSpPr>
          <p:nvPr>
            <p:ph type="subTitle" idx="1"/>
          </p:nvPr>
        </p:nvSpPr>
        <p:spPr>
          <a:xfrm>
            <a:off x="351701" y="953006"/>
            <a:ext cx="4540339" cy="2846994"/>
          </a:xfrm>
          <a:prstGeom prst="rect">
            <a:avLst/>
          </a:prstGeom>
        </p:spPr>
        <p:txBody>
          <a:bodyPr spcFirstLastPara="1" wrap="square" lIns="91425" tIns="91425" rIns="91425" bIns="91425" anchor="t" anchorCtr="0">
            <a:noAutofit/>
          </a:bodyPr>
          <a:lstStyle/>
          <a:p>
            <a:pPr marL="0" indent="0"/>
            <a:r>
              <a:rPr lang="pt-BR" dirty="0"/>
              <a:t>O padrão de enchimento corresponde à estrutura e forma do material dentro da peça, que pode variar desde linhas simples a formas geométricas complexas. A escolha do padrão de enchimento pode afetar a resistência, peso, tempo de impressão e até mesmo a flexibilidade de uma peça.</a:t>
            </a:r>
          </a:p>
          <a:p>
            <a:pPr marL="0" indent="0"/>
            <a:endParaRPr lang="en-US" dirty="0"/>
          </a:p>
          <a:p>
            <a:pPr marL="0" indent="0"/>
            <a:r>
              <a:rPr lang="pt-BR" dirty="0"/>
              <a:t>Os quatro padrões de enchimento mais comuns são:</a:t>
            </a:r>
          </a:p>
          <a:p>
            <a:pPr marL="285750" indent="-285750">
              <a:buFont typeface="Arial" panose="020B0604020202020204" pitchFamily="34" charset="0"/>
              <a:buChar char="•"/>
            </a:pPr>
            <a:r>
              <a:rPr lang="pt-BR" dirty="0"/>
              <a:t>Retangular</a:t>
            </a:r>
          </a:p>
          <a:p>
            <a:pPr marL="285750" indent="-285750">
              <a:buFont typeface="Arial" panose="020B0604020202020204" pitchFamily="34" charset="0"/>
              <a:buChar char="•"/>
            </a:pPr>
            <a:r>
              <a:rPr lang="pt-BR" dirty="0"/>
              <a:t>Triangular ou diagonal </a:t>
            </a:r>
          </a:p>
          <a:p>
            <a:pPr marL="285750" indent="-285750">
              <a:buFont typeface="Arial" panose="020B0604020202020204" pitchFamily="34" charset="0"/>
              <a:buChar char="•"/>
            </a:pPr>
            <a:r>
              <a:rPr lang="pt-BR" dirty="0"/>
              <a:t>Ziguezague</a:t>
            </a:r>
          </a:p>
          <a:p>
            <a:pPr marL="285750" indent="-285750">
              <a:buFont typeface="Arial" panose="020B0604020202020204" pitchFamily="34" charset="0"/>
              <a:buChar char="•"/>
            </a:pPr>
            <a:r>
              <a:rPr lang="pt-BR" dirty="0"/>
              <a:t>Colmeia ou favo de mel</a:t>
            </a:r>
          </a:p>
          <a:p>
            <a:pPr marL="0" indent="0"/>
            <a:r>
              <a:rPr lang="pt-BR" dirty="0"/>
              <a:t>Enquanto outras opções comuns incluem: grelha, tri-hexágono, cúbico, octeto, gyroid, concêntrico e outras.</a:t>
            </a:r>
            <a:endParaRPr lang="en-US" dirty="0"/>
          </a:p>
          <a:p>
            <a:pPr marL="0" indent="0"/>
            <a:endParaRPr lang="en-US" dirty="0"/>
          </a:p>
          <a:p>
            <a:pPr marL="0" lvl="0" indent="0"/>
            <a:endParaRPr lang="en-US" dirty="0"/>
          </a:p>
        </p:txBody>
      </p:sp>
      <p:sp>
        <p:nvSpPr>
          <p:cNvPr id="1030" name="Google Shape;1030;p44"/>
          <p:cNvSpPr/>
          <p:nvPr/>
        </p:nvSpPr>
        <p:spPr>
          <a:xfrm>
            <a:off x="4751691" y="224973"/>
            <a:ext cx="3255733" cy="5242378"/>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809124" y="4535327"/>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355990" y="4273717"/>
            <a:ext cx="3337583" cy="523220"/>
          </a:xfrm>
          <a:prstGeom prst="rect">
            <a:avLst/>
          </a:prstGeom>
        </p:spPr>
        <p:txBody>
          <a:bodyPr wrap="square" lIns="91440" tIns="45720" rIns="91440" bIns="45720" anchor="t">
            <a:spAutoFit/>
          </a:bodyPr>
          <a:lstStyle/>
          <a:p>
            <a:r>
              <a:rPr lang="pt-BR" dirty="0">
                <a:solidFill>
                  <a:schemeClr val="accent3"/>
                </a:solidFill>
                <a:latin typeface="Muli"/>
              </a:rPr>
              <a:t>Vejamos com mais detalhe os padrões de enchimento mais utilizados.</a:t>
            </a:r>
            <a:endParaRPr lang="en-US" dirty="0">
              <a:solidFill>
                <a:schemeClr val="accent3"/>
              </a:solidFill>
              <a:latin typeface="Muli"/>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954" r="5775"/>
          <a:stretch/>
        </p:blipFill>
        <p:spPr>
          <a:xfrm>
            <a:off x="5141539" y="1614912"/>
            <a:ext cx="3856055" cy="2462499"/>
          </a:xfrm>
          <a:prstGeom prst="rect">
            <a:avLst/>
          </a:prstGeom>
        </p:spPr>
      </p:pic>
    </p:spTree>
    <p:extLst>
      <p:ext uri="{BB962C8B-B14F-4D97-AF65-F5344CB8AC3E}">
        <p14:creationId xmlns:p14="http://schemas.microsoft.com/office/powerpoint/2010/main" val="3341499655"/>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294445" y="760204"/>
            <a:ext cx="4711841" cy="841800"/>
          </a:xfrm>
          <a:prstGeom prst="rect">
            <a:avLst/>
          </a:prstGeom>
        </p:spPr>
        <p:txBody>
          <a:bodyPr spcFirstLastPara="1" wrap="square" lIns="91425" tIns="91425" rIns="91425" bIns="91425" anchor="t" anchorCtr="0">
            <a:noAutofit/>
          </a:bodyPr>
          <a:lstStyle/>
          <a:p>
            <a:r>
              <a:rPr lang="en" dirty="0"/>
              <a:t>Resultados da Aprendizagem</a:t>
            </a:r>
          </a:p>
        </p:txBody>
      </p:sp>
      <p:sp>
        <p:nvSpPr>
          <p:cNvPr id="1077" name="Google Shape;1077;p47"/>
          <p:cNvSpPr txBox="1">
            <a:spLocks noGrp="1"/>
          </p:cNvSpPr>
          <p:nvPr>
            <p:ph type="subTitle" idx="1"/>
          </p:nvPr>
        </p:nvSpPr>
        <p:spPr>
          <a:xfrm>
            <a:off x="294445" y="1270186"/>
            <a:ext cx="4995270" cy="294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solidFill>
                  <a:schemeClr val="tx1"/>
                </a:solidFill>
              </a:rPr>
              <a:t>Nesta unidade de aprendizagem,  o formando irá aprender a:</a:t>
            </a:r>
          </a:p>
          <a:p>
            <a:pPr marL="285750" indent="-285750">
              <a:buFont typeface="Arial" panose="020B0604020202020204" pitchFamily="34" charset="0"/>
              <a:buChar char="•"/>
            </a:pPr>
            <a:endParaRPr lang="pt-BR" dirty="0">
              <a:solidFill>
                <a:schemeClr val="tx1"/>
              </a:solidFill>
            </a:endParaRPr>
          </a:p>
          <a:p>
            <a:pPr marL="285750" indent="-285750">
              <a:buFont typeface="Arial" panose="020B0604020202020204" pitchFamily="34" charset="0"/>
              <a:buChar char="•"/>
            </a:pPr>
            <a:r>
              <a:rPr lang="pt-BR" dirty="0">
                <a:solidFill>
                  <a:schemeClr val="tx1"/>
                </a:solidFill>
              </a:rPr>
              <a:t>Associar princípios de projeto ao pensamento de desenho quando do desenvolvimento de peças de impressão 3D</a:t>
            </a:r>
          </a:p>
          <a:p>
            <a:pPr marL="285750" indent="-285750">
              <a:buFont typeface="Arial" panose="020B0604020202020204" pitchFamily="34" charset="0"/>
              <a:buChar char="•"/>
            </a:pPr>
            <a:r>
              <a:rPr lang="pt-BR" dirty="0">
                <a:solidFill>
                  <a:schemeClr val="tx1"/>
                </a:solidFill>
              </a:rPr>
              <a:t>Reconhecer os potenciais e limitações da impressão 3D MEX ao projetar peças 3D poliméricos</a:t>
            </a:r>
          </a:p>
          <a:p>
            <a:pPr marL="285750" indent="-285750">
              <a:buFont typeface="Arial" panose="020B0604020202020204" pitchFamily="34" charset="0"/>
              <a:buChar char="•"/>
            </a:pPr>
            <a:r>
              <a:rPr lang="pt-BR" dirty="0">
                <a:solidFill>
                  <a:schemeClr val="tx1"/>
                </a:solidFill>
              </a:rPr>
              <a:t>Relacionar os recursos e limitações do MEX às considerações básicas de projeto</a:t>
            </a:r>
          </a:p>
          <a:p>
            <a:pPr marL="285750" indent="-285750">
              <a:buFont typeface="Arial" panose="020B0604020202020204" pitchFamily="34" charset="0"/>
              <a:buChar char="•"/>
            </a:pPr>
            <a:r>
              <a:rPr lang="pt-BR" dirty="0">
                <a:solidFill>
                  <a:schemeClr val="tx1"/>
                </a:solidFill>
              </a:rPr>
              <a:t>Fornecer abordagens baseadas em soluções para redefinir problemas de desenho simples</a:t>
            </a:r>
          </a:p>
          <a:p>
            <a:pPr lvl="0" indent="-317500">
              <a:buClr>
                <a:schemeClr val="dk2"/>
              </a:buClr>
              <a:buSzPts val="1400"/>
            </a:pPr>
            <a:endParaRPr lang="en-US" dirty="0">
              <a:solidFill>
                <a:schemeClr val="tx1"/>
              </a:solidFill>
            </a:endParaRPr>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04794"/>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257048"/>
            <a:ext cx="6995700" cy="566400"/>
          </a:xfrm>
        </p:spPr>
        <p:txBody>
          <a:bodyPr/>
          <a:lstStyle/>
          <a:p>
            <a:r>
              <a:rPr lang="en-GB" dirty="0" err="1"/>
              <a:t>Padrões</a:t>
            </a:r>
            <a:r>
              <a:rPr lang="en-GB" dirty="0"/>
              <a:t> de </a:t>
            </a:r>
            <a:r>
              <a:rPr lang="en-GB" dirty="0" err="1"/>
              <a:t>enchimento</a:t>
            </a:r>
            <a:r>
              <a:rPr lang="en-GB" dirty="0"/>
              <a:t> </a:t>
            </a:r>
            <a:r>
              <a:rPr lang="en-GB" dirty="0" err="1"/>
              <a:t>comuns</a:t>
            </a:r>
            <a:endParaRPr lang="en-GB" dirty="0"/>
          </a:p>
        </p:txBody>
      </p:sp>
      <p:sp>
        <p:nvSpPr>
          <p:cNvPr id="6" name="Google Shape;1029;p44"/>
          <p:cNvSpPr txBox="1">
            <a:spLocks/>
          </p:cNvSpPr>
          <p:nvPr/>
        </p:nvSpPr>
        <p:spPr>
          <a:xfrm>
            <a:off x="779049" y="795152"/>
            <a:ext cx="8034751"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600"/>
              </a:spcAft>
              <a:buFont typeface="Wingdings" pitchFamily="2" charset="2"/>
              <a:buChar char="v"/>
            </a:pPr>
            <a:r>
              <a:rPr lang="pt-BR" b="1" dirty="0">
                <a:solidFill>
                  <a:schemeClr val="accent3"/>
                </a:solidFill>
                <a:latin typeface="Muli"/>
              </a:rPr>
              <a:t>Retangular: </a:t>
            </a:r>
            <a:r>
              <a:rPr lang="pt-BR" dirty="0">
                <a:solidFill>
                  <a:schemeClr val="accent3"/>
                </a:solidFill>
                <a:latin typeface="Muli"/>
              </a:rPr>
              <a:t>É dos padrões de enchimento mais populares, por utilizar pouco material e requer que a impressora faça a menor quantidade de ponte sobre o padrão de enchimento, pelo que é muito rápida a imprimir. </a:t>
            </a:r>
          </a:p>
          <a:p>
            <a:pPr marL="285750" indent="-285750">
              <a:spcAft>
                <a:spcPts val="600"/>
              </a:spcAft>
              <a:buFont typeface="Wingdings" pitchFamily="2" charset="2"/>
              <a:buChar char="v"/>
            </a:pPr>
            <a:r>
              <a:rPr lang="pt-BR" b="1" dirty="0">
                <a:solidFill>
                  <a:schemeClr val="accent3"/>
                </a:solidFill>
                <a:latin typeface="Muli"/>
              </a:rPr>
              <a:t>Triangular (ou diagonal):  </a:t>
            </a:r>
            <a:r>
              <a:rPr lang="pt-BR" dirty="0">
                <a:solidFill>
                  <a:schemeClr val="accent3"/>
                </a:solidFill>
                <a:latin typeface="Muli"/>
              </a:rPr>
              <a:t>Fornece resistência em 2 dimensões na direção das paredes. O enchimento triangular demora um pouco mais de tempo a imprimir em comparação com o retangular. </a:t>
            </a:r>
          </a:p>
          <a:p>
            <a:pPr marL="285750" indent="-285750">
              <a:spcAft>
                <a:spcPts val="600"/>
              </a:spcAft>
              <a:buFont typeface="Wingdings" pitchFamily="2" charset="2"/>
              <a:buChar char="v"/>
            </a:pPr>
            <a:r>
              <a:rPr lang="pt-BR" b="1" dirty="0">
                <a:solidFill>
                  <a:schemeClr val="accent3"/>
                </a:solidFill>
                <a:latin typeface="Muli"/>
              </a:rPr>
              <a:t>Colmeia ou favo de mel: </a:t>
            </a:r>
            <a:r>
              <a:rPr lang="pt-BR" dirty="0">
                <a:solidFill>
                  <a:schemeClr val="accent3"/>
                </a:solidFill>
                <a:latin typeface="Muli"/>
              </a:rPr>
              <a:t>Padrão de enchimento bem arredondado e popular. Proporciona resistência em todas as direções, ao mesmo tempo que é rápido a imprimir e não utiliza muito material. </a:t>
            </a:r>
          </a:p>
          <a:p>
            <a:pPr marL="285750" indent="-285750">
              <a:spcAft>
                <a:spcPts val="600"/>
              </a:spcAft>
              <a:buFont typeface="Wingdings" pitchFamily="2" charset="2"/>
              <a:buChar char="v"/>
            </a:pPr>
            <a:r>
              <a:rPr lang="pt-BR" b="1" dirty="0">
                <a:solidFill>
                  <a:schemeClr val="accent3"/>
                </a:solidFill>
                <a:latin typeface="Muli"/>
              </a:rPr>
              <a:t>Ziguezague: </a:t>
            </a:r>
            <a:r>
              <a:rPr lang="pt-BR" dirty="0">
                <a:solidFill>
                  <a:schemeClr val="accent3"/>
                </a:solidFill>
                <a:latin typeface="Muli"/>
              </a:rPr>
              <a:t>Usado em casos especiais quando queremos que o nosso modelo seja macio, torça, ou comprima. Comumente utilizado em conjunto com materiais macios e elásticos.</a:t>
            </a:r>
            <a:endParaRPr lang="en-US" dirty="0">
              <a:solidFill>
                <a:schemeClr val="accent3"/>
              </a:solidFill>
              <a:latin typeface="Muli"/>
            </a:endParaRPr>
          </a:p>
          <a:p>
            <a:endParaRPr lang="en-US" dirty="0">
              <a:solidFill>
                <a:schemeClr val="accent3"/>
              </a:solidFill>
              <a:latin typeface="Muli"/>
            </a:endParaRPr>
          </a:p>
        </p:txBody>
      </p:sp>
      <p:grpSp>
        <p:nvGrpSpPr>
          <p:cNvPr id="3" name="Group 2"/>
          <p:cNvGrpSpPr/>
          <p:nvPr/>
        </p:nvGrpSpPr>
        <p:grpSpPr>
          <a:xfrm>
            <a:off x="1322204" y="3351807"/>
            <a:ext cx="6321791" cy="1409700"/>
            <a:chOff x="1269635" y="3071414"/>
            <a:chExt cx="6321791" cy="1409700"/>
          </a:xfrm>
        </p:grpSpPr>
        <p:pic>
          <p:nvPicPr>
            <p:cNvPr id="13" name="Picture 12"/>
            <p:cNvPicPr/>
            <p:nvPr/>
          </p:nvPicPr>
          <p:blipFill rotWithShape="1">
            <a:blip r:embed="rId3">
              <a:extLst>
                <a:ext uri="{28A0092B-C50C-407E-A947-70E740481C1C}">
                  <a14:useLocalDpi xmlns:a14="http://schemas.microsoft.com/office/drawing/2010/main" val="0"/>
                </a:ext>
              </a:extLst>
            </a:blip>
            <a:srcRect l="6883" t="3309" r="3953" b="54218"/>
            <a:stretch/>
          </p:blipFill>
          <p:spPr>
            <a:xfrm>
              <a:off x="1269635" y="3098799"/>
              <a:ext cx="1403715" cy="1354931"/>
            </a:xfrm>
            <a:prstGeom prst="rect">
              <a:avLst/>
            </a:prstGeom>
          </p:spPr>
        </p:pic>
        <p:pic>
          <p:nvPicPr>
            <p:cNvPr id="14" name="Picture 13"/>
            <p:cNvPicPr/>
            <p:nvPr/>
          </p:nvPicPr>
          <p:blipFill rotWithShape="1">
            <a:blip r:embed="rId4">
              <a:extLst>
                <a:ext uri="{28A0092B-C50C-407E-A947-70E740481C1C}">
                  <a14:useLocalDpi xmlns:a14="http://schemas.microsoft.com/office/drawing/2010/main" val="0"/>
                </a:ext>
              </a:extLst>
            </a:blip>
            <a:srcRect l="5374" t="53431" r="3930" b="3104"/>
            <a:stretch/>
          </p:blipFill>
          <p:spPr>
            <a:xfrm>
              <a:off x="4470400" y="3071414"/>
              <a:ext cx="1536700" cy="1382316"/>
            </a:xfrm>
            <a:prstGeom prst="rect">
              <a:avLst/>
            </a:prstGeom>
          </p:spPr>
        </p:pic>
        <p:pic>
          <p:nvPicPr>
            <p:cNvPr id="15" name="Picture 14"/>
            <p:cNvPicPr/>
            <p:nvPr/>
          </p:nvPicPr>
          <p:blipFill rotWithShape="1">
            <a:blip r:embed="rId3">
              <a:extLst>
                <a:ext uri="{28A0092B-C50C-407E-A947-70E740481C1C}">
                  <a14:useLocalDpi xmlns:a14="http://schemas.microsoft.com/office/drawing/2010/main" val="0"/>
                </a:ext>
              </a:extLst>
            </a:blip>
            <a:srcRect l="7205" t="54905" b="2893"/>
            <a:stretch/>
          </p:blipFill>
          <p:spPr>
            <a:xfrm>
              <a:off x="2847976" y="3098801"/>
              <a:ext cx="1495424" cy="1354930"/>
            </a:xfrm>
            <a:prstGeom prst="rect">
              <a:avLst/>
            </a:prstGeom>
          </p:spPr>
        </p:pic>
        <p:pic>
          <p:nvPicPr>
            <p:cNvPr id="16" name="Picture 15"/>
            <p:cNvPicPr/>
            <p:nvPr/>
          </p:nvPicPr>
          <p:blipFill rotWithShape="1">
            <a:blip r:embed="rId4">
              <a:extLst>
                <a:ext uri="{28A0092B-C50C-407E-A947-70E740481C1C}">
                  <a14:useLocalDpi xmlns:a14="http://schemas.microsoft.com/office/drawing/2010/main" val="0"/>
                </a:ext>
              </a:extLst>
            </a:blip>
            <a:srcRect l="4988" t="2512" r="4988" b="53800"/>
            <a:stretch/>
          </p:blipFill>
          <p:spPr>
            <a:xfrm>
              <a:off x="6159500" y="3071414"/>
              <a:ext cx="1431926" cy="1409700"/>
            </a:xfrm>
            <a:prstGeom prst="rect">
              <a:avLst/>
            </a:prstGeom>
          </p:spPr>
        </p:pic>
      </p:grpSp>
      <p:sp>
        <p:nvSpPr>
          <p:cNvPr id="4" name="TextBox 3"/>
          <p:cNvSpPr txBox="1"/>
          <p:nvPr/>
        </p:nvSpPr>
        <p:spPr>
          <a:xfrm>
            <a:off x="1500005" y="4761507"/>
            <a:ext cx="1059906" cy="307777"/>
          </a:xfrm>
          <a:prstGeom prst="rect">
            <a:avLst/>
          </a:prstGeom>
          <a:noFill/>
        </p:spPr>
        <p:txBody>
          <a:bodyPr wrap="none" rtlCol="0">
            <a:spAutoFit/>
          </a:bodyPr>
          <a:lstStyle/>
          <a:p>
            <a:r>
              <a:rPr lang="en-GB" dirty="0">
                <a:solidFill>
                  <a:schemeClr val="accent1"/>
                </a:solidFill>
              </a:rPr>
              <a:t>Retangular</a:t>
            </a:r>
          </a:p>
        </p:txBody>
      </p:sp>
      <p:sp>
        <p:nvSpPr>
          <p:cNvPr id="17" name="TextBox 16"/>
          <p:cNvSpPr txBox="1"/>
          <p:nvPr/>
        </p:nvSpPr>
        <p:spPr>
          <a:xfrm>
            <a:off x="3155460" y="4761507"/>
            <a:ext cx="989373" cy="307777"/>
          </a:xfrm>
          <a:prstGeom prst="rect">
            <a:avLst/>
          </a:prstGeom>
          <a:noFill/>
        </p:spPr>
        <p:txBody>
          <a:bodyPr wrap="none" rtlCol="0">
            <a:spAutoFit/>
          </a:bodyPr>
          <a:lstStyle/>
          <a:p>
            <a:pPr algn="ctr"/>
            <a:r>
              <a:rPr lang="en-US" dirty="0">
                <a:solidFill>
                  <a:schemeClr val="accent1"/>
                </a:solidFill>
              </a:rPr>
              <a:t>Triangular</a:t>
            </a:r>
          </a:p>
        </p:txBody>
      </p:sp>
      <p:sp>
        <p:nvSpPr>
          <p:cNvPr id="18" name="TextBox 17"/>
          <p:cNvSpPr txBox="1"/>
          <p:nvPr/>
        </p:nvSpPr>
        <p:spPr>
          <a:xfrm>
            <a:off x="4883070" y="4761507"/>
            <a:ext cx="841898" cy="307777"/>
          </a:xfrm>
          <a:prstGeom prst="rect">
            <a:avLst/>
          </a:prstGeom>
          <a:noFill/>
        </p:spPr>
        <p:txBody>
          <a:bodyPr wrap="none" rtlCol="0">
            <a:spAutoFit/>
          </a:bodyPr>
          <a:lstStyle/>
          <a:p>
            <a:pPr algn="ctr"/>
            <a:r>
              <a:rPr lang="en-US" dirty="0">
                <a:solidFill>
                  <a:schemeClr val="accent1"/>
                </a:solidFill>
              </a:rPr>
              <a:t>Colmeia</a:t>
            </a:r>
          </a:p>
        </p:txBody>
      </p:sp>
      <p:sp>
        <p:nvSpPr>
          <p:cNvPr id="19" name="TextBox 18"/>
          <p:cNvSpPr txBox="1"/>
          <p:nvPr/>
        </p:nvSpPr>
        <p:spPr>
          <a:xfrm>
            <a:off x="6368423" y="4761507"/>
            <a:ext cx="1119217" cy="307777"/>
          </a:xfrm>
          <a:prstGeom prst="rect">
            <a:avLst/>
          </a:prstGeom>
          <a:noFill/>
        </p:spPr>
        <p:txBody>
          <a:bodyPr wrap="none" rtlCol="0">
            <a:spAutoFit/>
          </a:bodyPr>
          <a:lstStyle/>
          <a:p>
            <a:pPr algn="ctr"/>
            <a:r>
              <a:rPr lang="en-US" dirty="0">
                <a:solidFill>
                  <a:schemeClr val="accent1"/>
                </a:solidFill>
              </a:rPr>
              <a:t>Ziguezague</a:t>
            </a:r>
          </a:p>
        </p:txBody>
      </p:sp>
    </p:spTree>
    <p:extLst>
      <p:ext uri="{BB962C8B-B14F-4D97-AF65-F5344CB8AC3E}">
        <p14:creationId xmlns:p14="http://schemas.microsoft.com/office/powerpoint/2010/main" val="4199132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GB" dirty="0" err="1"/>
              <a:t>Densidade</a:t>
            </a:r>
            <a:r>
              <a:rPr lang="en-GB" dirty="0"/>
              <a:t> do </a:t>
            </a:r>
            <a:r>
              <a:rPr lang="en-GB" dirty="0" err="1"/>
              <a:t>enchimento</a:t>
            </a:r>
            <a:endParaRPr lang="en-GB" dirty="0"/>
          </a:p>
        </p:txBody>
      </p:sp>
      <p:sp>
        <p:nvSpPr>
          <p:cNvPr id="6" name="Google Shape;1029;p44"/>
          <p:cNvSpPr txBox="1">
            <a:spLocks/>
          </p:cNvSpPr>
          <p:nvPr/>
        </p:nvSpPr>
        <p:spPr>
          <a:xfrm>
            <a:off x="779049" y="752656"/>
            <a:ext cx="816175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dirty="0">
                <a:solidFill>
                  <a:schemeClr val="accent3"/>
                </a:solidFill>
                <a:latin typeface="Muli"/>
              </a:rPr>
              <a:t>A densidade de enchimento é a "plenitude" do interior de uma peça. É geralmente definida como uma percentagem entre 0 e 100, em que 0% torna peça oca e 100%, a torna completamente sólida. A utilização do material e o tempo de impressão estão diretamente relacionados com a percentagem de enchimento. Uma peça com 25% de enchimento imprimirá mais rapidamente e utilizará menos material em comparação com um enchimento de 50% para a mesma peça.</a:t>
            </a:r>
            <a:endParaRPr lang="en-US" dirty="0">
              <a:solidFill>
                <a:schemeClr val="accent3"/>
              </a:solidFill>
              <a:latin typeface="Muli"/>
            </a:endParaRPr>
          </a:p>
          <a:p>
            <a:endParaRPr lang="en-US" dirty="0">
              <a:solidFill>
                <a:schemeClr val="accent3"/>
              </a:solidFill>
              <a:latin typeface="Muli"/>
            </a:endParaRPr>
          </a:p>
          <a:p>
            <a:r>
              <a:rPr lang="pt-BR" dirty="0">
                <a:solidFill>
                  <a:schemeClr val="accent3"/>
                </a:solidFill>
                <a:latin typeface="Muli"/>
              </a:rPr>
              <a:t>Em termos de resistência mecânica, regra geral o enchimento dá uma melhoria nominalmente linear na resistência da peça, com uma peça com 50% de enchimento em comparação com 25% é tipicamente 25% mais forte enquanto uma mudança de 50% para 75% aumenta a resistência da peça em cerca de 10%. </a:t>
            </a:r>
            <a:endParaRPr lang="en-US" dirty="0">
              <a:solidFill>
                <a:schemeClr val="accent3"/>
              </a:solidFill>
              <a:latin typeface="Muli"/>
            </a:endParaRPr>
          </a:p>
          <a:p>
            <a:endParaRPr lang="en-US" dirty="0">
              <a:solidFill>
                <a:schemeClr val="accent3"/>
              </a:solidFill>
              <a:latin typeface="Muli"/>
            </a:endParaRPr>
          </a:p>
          <a:p>
            <a:r>
              <a:rPr lang="pt-BR" dirty="0">
                <a:solidFill>
                  <a:schemeClr val="accent3"/>
                </a:solidFill>
                <a:latin typeface="Muli"/>
              </a:rPr>
              <a:t>Acima de 60% de retorno em força vs. uso de material e o tempo de impressão começam a diminuir, e as peças também tendem a tornar-se menos flexíveis - levando à fragilidade. </a:t>
            </a:r>
            <a:endParaRPr lang="en-US" dirty="0">
              <a:solidFill>
                <a:schemeClr val="accent3"/>
              </a:solidFill>
              <a:latin typeface="Muli"/>
            </a:endParaRPr>
          </a:p>
          <a:p>
            <a:endParaRPr lang="en-US" dirty="0">
              <a:solidFill>
                <a:schemeClr val="accent3"/>
              </a:solidFill>
              <a:latin typeface="Muli"/>
            </a:endParaRPr>
          </a:p>
        </p:txBody>
      </p:sp>
      <p:pic>
        <p:nvPicPr>
          <p:cNvPr id="8" name="Picture 7"/>
          <p:cNvPicPr/>
          <p:nvPr/>
        </p:nvPicPr>
        <p:blipFill rotWithShape="1">
          <a:blip r:embed="rId3">
            <a:extLst>
              <a:ext uri="{28A0092B-C50C-407E-A947-70E740481C1C}">
                <a14:useLocalDpi xmlns:a14="http://schemas.microsoft.com/office/drawing/2010/main" val="0"/>
              </a:ext>
            </a:extLst>
          </a:blip>
          <a:srcRect t="19535" b="11806"/>
          <a:stretch/>
        </p:blipFill>
        <p:spPr>
          <a:xfrm>
            <a:off x="1550113" y="3604786"/>
            <a:ext cx="4955841" cy="1377926"/>
          </a:xfrm>
          <a:prstGeom prst="rect">
            <a:avLst/>
          </a:prstGeom>
        </p:spPr>
      </p:pic>
      <p:sp>
        <p:nvSpPr>
          <p:cNvPr id="10" name="Rectangle 9"/>
          <p:cNvSpPr/>
          <p:nvPr/>
        </p:nvSpPr>
        <p:spPr>
          <a:xfrm>
            <a:off x="6505954" y="3924417"/>
            <a:ext cx="1295021" cy="738664"/>
          </a:xfrm>
          <a:prstGeom prst="rect">
            <a:avLst/>
          </a:prstGeom>
        </p:spPr>
        <p:txBody>
          <a:bodyPr wrap="square">
            <a:spAutoFit/>
          </a:bodyPr>
          <a:lstStyle/>
          <a:p>
            <a:pPr algn="ctr"/>
            <a:r>
              <a:rPr lang="en-GB" b="1" dirty="0">
                <a:solidFill>
                  <a:schemeClr val="accent1"/>
                </a:solidFill>
                <a:latin typeface="Muli"/>
              </a:rPr>
              <a:t>De 0% a 100% de </a:t>
            </a:r>
            <a:r>
              <a:rPr lang="en-GB" b="1" dirty="0" err="1">
                <a:solidFill>
                  <a:schemeClr val="accent1"/>
                </a:solidFill>
                <a:latin typeface="Muli"/>
              </a:rPr>
              <a:t>densidade</a:t>
            </a:r>
            <a:r>
              <a:rPr lang="en-GB" b="1" dirty="0">
                <a:solidFill>
                  <a:schemeClr val="accent1"/>
                </a:solidFill>
                <a:latin typeface="Muli"/>
              </a:rPr>
              <a:t> de </a:t>
            </a:r>
            <a:r>
              <a:rPr lang="en-GB" b="1" dirty="0" err="1">
                <a:solidFill>
                  <a:schemeClr val="accent1"/>
                </a:solidFill>
                <a:latin typeface="Muli"/>
              </a:rPr>
              <a:t>enchimento</a:t>
            </a:r>
            <a:endParaRPr lang="en-GB" b="1" dirty="0">
              <a:solidFill>
                <a:schemeClr val="accent1"/>
              </a:solidFill>
              <a:latin typeface="Muli"/>
            </a:endParaRPr>
          </a:p>
        </p:txBody>
      </p:sp>
    </p:spTree>
    <p:extLst>
      <p:ext uri="{BB962C8B-B14F-4D97-AF65-F5344CB8AC3E}">
        <p14:creationId xmlns:p14="http://schemas.microsoft.com/office/powerpoint/2010/main" val="3731177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Saliências</a:t>
            </a:r>
            <a:endParaRPr sz="2700" dirty="0"/>
          </a:p>
        </p:txBody>
      </p:sp>
      <p:sp>
        <p:nvSpPr>
          <p:cNvPr id="1029" name="Google Shape;1029;p44"/>
          <p:cNvSpPr txBox="1">
            <a:spLocks noGrp="1"/>
          </p:cNvSpPr>
          <p:nvPr>
            <p:ph type="subTitle" idx="1"/>
          </p:nvPr>
        </p:nvSpPr>
        <p:spPr>
          <a:xfrm>
            <a:off x="351701" y="1099691"/>
            <a:ext cx="4894844" cy="2846994"/>
          </a:xfrm>
          <a:prstGeom prst="rect">
            <a:avLst/>
          </a:prstGeom>
        </p:spPr>
        <p:txBody>
          <a:bodyPr spcFirstLastPara="1" wrap="square" lIns="91425" tIns="91425" rIns="91425" bIns="91425" anchor="t" anchorCtr="0">
            <a:noAutofit/>
          </a:bodyPr>
          <a:lstStyle/>
          <a:p>
            <a:pPr marL="0" indent="0"/>
            <a:r>
              <a:rPr lang="pt-BR" dirty="0"/>
              <a:t>As saliências são áreas do modelo que se estendem para fora e para além da camada anterior e, portanto, são apenas parcialmente suportados pela camada diretamente abaixo. As paredes angulares ou superfícies curvas são alguns exemplos.</a:t>
            </a:r>
          </a:p>
          <a:p>
            <a:pPr marL="0" indent="0"/>
            <a:endParaRPr lang="pt-BR" dirty="0"/>
          </a:p>
          <a:p>
            <a:pPr marL="0" indent="0"/>
            <a:r>
              <a:rPr lang="pt-BR" dirty="0"/>
              <a:t>Como todos os processos de impressão em 3D,  o processo MEX constrói a peça camada por camada e o material não pode ser depositado apenas em ar fino! Precisa de algum material de sublinhado para o suportar ou irá dobrar-se e inclinar-se!</a:t>
            </a:r>
          </a:p>
          <a:p>
            <a:pPr marL="0" indent="0"/>
            <a:endParaRPr lang="pt-BR" dirty="0"/>
          </a:p>
          <a:p>
            <a:pPr marL="0" indent="0"/>
            <a:r>
              <a:rPr lang="pt-BR" dirty="0"/>
              <a:t>As letras Y, T e H são alguns bons exemplos de geometria saliente.</a:t>
            </a:r>
          </a:p>
          <a:p>
            <a:pPr marL="0" indent="0"/>
            <a:endParaRPr lang="en-US" dirty="0"/>
          </a:p>
        </p:txBody>
      </p:sp>
      <p:sp>
        <p:nvSpPr>
          <p:cNvPr id="1030" name="Google Shape;1030;p44"/>
          <p:cNvSpPr/>
          <p:nvPr/>
        </p:nvSpPr>
        <p:spPr>
          <a:xfrm>
            <a:off x="5503630" y="344851"/>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Picture 36" descr="https://wikifactory.com/files/RmlsZTo0MzE2MzM="/>
          <p:cNvPicPr/>
          <p:nvPr/>
        </p:nvPicPr>
        <p:blipFill rotWithShape="1">
          <a:blip r:embed="rId4">
            <a:extLst>
              <a:ext uri="{28A0092B-C50C-407E-A947-70E740481C1C}">
                <a14:useLocalDpi xmlns:a14="http://schemas.microsoft.com/office/drawing/2010/main" val="0"/>
              </a:ext>
            </a:extLst>
          </a:blip>
          <a:srcRect l="5156" t="12062" r="76008" b="43144"/>
          <a:stretch/>
        </p:blipFill>
        <p:spPr bwMode="auto">
          <a:xfrm>
            <a:off x="7548484" y="1355714"/>
            <a:ext cx="1409991" cy="1446389"/>
          </a:xfrm>
          <a:prstGeom prst="rect">
            <a:avLst/>
          </a:prstGeom>
          <a:noFill/>
          <a:ln>
            <a:noFill/>
          </a:ln>
        </p:spPr>
      </p:pic>
      <p:pic>
        <p:nvPicPr>
          <p:cNvPr id="38" name="Picture 37" descr="https://wikifactory.com/files/RmlsZTo0MzE2MzM="/>
          <p:cNvPicPr/>
          <p:nvPr/>
        </p:nvPicPr>
        <p:blipFill rotWithShape="1">
          <a:blip r:embed="rId4">
            <a:extLst>
              <a:ext uri="{28A0092B-C50C-407E-A947-70E740481C1C}">
                <a14:useLocalDpi xmlns:a14="http://schemas.microsoft.com/office/drawing/2010/main" val="0"/>
              </a:ext>
            </a:extLst>
          </a:blip>
          <a:srcRect l="52029" t="11742" r="27252" b="43464"/>
          <a:stretch/>
        </p:blipFill>
        <p:spPr bwMode="auto">
          <a:xfrm>
            <a:off x="6903244" y="2977020"/>
            <a:ext cx="1550987" cy="1446389"/>
          </a:xfrm>
          <a:prstGeom prst="rect">
            <a:avLst/>
          </a:prstGeom>
          <a:noFill/>
          <a:ln>
            <a:noFill/>
          </a:ln>
        </p:spPr>
      </p:pic>
      <p:pic>
        <p:nvPicPr>
          <p:cNvPr id="39" name="Picture 38" descr="https://wikifactory.com/files/RmlsZTo0MzE2MzM="/>
          <p:cNvPicPr/>
          <p:nvPr/>
        </p:nvPicPr>
        <p:blipFill rotWithShape="1">
          <a:blip r:embed="rId4">
            <a:extLst>
              <a:ext uri="{28A0092B-C50C-407E-A947-70E740481C1C}">
                <a14:useLocalDpi xmlns:a14="http://schemas.microsoft.com/office/drawing/2010/main" val="0"/>
              </a:ext>
            </a:extLst>
          </a:blip>
          <a:srcRect l="75115" t="12062" r="7327" b="43144"/>
          <a:stretch/>
        </p:blipFill>
        <p:spPr bwMode="auto">
          <a:xfrm>
            <a:off x="5977482" y="1355715"/>
            <a:ext cx="1314450" cy="1446389"/>
          </a:xfrm>
          <a:prstGeom prst="rect">
            <a:avLst/>
          </a:prstGeom>
          <a:noFill/>
          <a:ln>
            <a:noFill/>
          </a:ln>
        </p:spPr>
      </p:pic>
      <p:sp>
        <p:nvSpPr>
          <p:cNvPr id="5" name="Rectangle 4"/>
          <p:cNvSpPr/>
          <p:nvPr/>
        </p:nvSpPr>
        <p:spPr>
          <a:xfrm>
            <a:off x="1314042" y="3839352"/>
            <a:ext cx="4663440" cy="1169551"/>
          </a:xfrm>
          <a:prstGeom prst="rect">
            <a:avLst/>
          </a:prstGeom>
        </p:spPr>
        <p:txBody>
          <a:bodyPr wrap="square">
            <a:spAutoFit/>
          </a:bodyPr>
          <a:lstStyle/>
          <a:p>
            <a:pPr marL="0" indent="0"/>
            <a:r>
              <a:rPr lang="pt-BR" dirty="0">
                <a:solidFill>
                  <a:schemeClr val="accent3"/>
                </a:solidFill>
                <a:latin typeface="Muli" pitchFamily="2" charset="0"/>
              </a:rPr>
              <a:t>À medida que a impressão chega à parte em que os braços do Y se ramificam, a mudança é relativamente gradual e algum material pode suportar as seguintes camadas, enquanto T e E mudam abruptamente e não têm material para suportar as suas sobrecargas.</a:t>
            </a:r>
            <a:endParaRPr lang="en-US" dirty="0">
              <a:solidFill>
                <a:schemeClr val="accent3"/>
              </a:solidFill>
              <a:latin typeface="Muli" pitchFamily="2" charset="0"/>
            </a:endParaRPr>
          </a:p>
        </p:txBody>
      </p:sp>
    </p:spTree>
    <p:extLst>
      <p:ext uri="{BB962C8B-B14F-4D97-AF65-F5344CB8AC3E}">
        <p14:creationId xmlns:p14="http://schemas.microsoft.com/office/powerpoint/2010/main" val="811726044"/>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43" name="Google Shape;1030;p44"/>
          <p:cNvSpPr/>
          <p:nvPr/>
        </p:nvSpPr>
        <p:spPr>
          <a:xfrm>
            <a:off x="5233476" y="1447800"/>
            <a:ext cx="3896984" cy="4159478"/>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Ângulo das saliências</a:t>
            </a:r>
            <a:endParaRPr sz="2700" dirty="0"/>
          </a:p>
        </p:txBody>
      </p:sp>
      <p:sp>
        <p:nvSpPr>
          <p:cNvPr id="1029" name="Google Shape;1029;p44"/>
          <p:cNvSpPr txBox="1">
            <a:spLocks noGrp="1"/>
          </p:cNvSpPr>
          <p:nvPr>
            <p:ph type="subTitle" idx="1"/>
          </p:nvPr>
        </p:nvSpPr>
        <p:spPr>
          <a:xfrm>
            <a:off x="351701" y="1111121"/>
            <a:ext cx="4403179" cy="2846994"/>
          </a:xfrm>
          <a:prstGeom prst="rect">
            <a:avLst/>
          </a:prstGeom>
        </p:spPr>
        <p:txBody>
          <a:bodyPr spcFirstLastPara="1" wrap="square" lIns="91425" tIns="91425" rIns="91425" bIns="91425" anchor="t" anchorCtr="0">
            <a:noAutofit/>
          </a:bodyPr>
          <a:lstStyle/>
          <a:p>
            <a:pPr marL="0" lvl="0" indent="0">
              <a:spcAft>
                <a:spcPts val="600"/>
              </a:spcAft>
              <a:buClr>
                <a:srgbClr val="000000"/>
              </a:buClr>
              <a:buSzTx/>
            </a:pPr>
            <a:r>
              <a:rPr lang="pt-BR" dirty="0">
                <a:solidFill>
                  <a:srgbClr val="343434"/>
                </a:solidFill>
                <a:cs typeface="Arial"/>
                <a:sym typeface="Arial"/>
              </a:rPr>
              <a:t>Se tentarmos imprimir a letra Y, a impressão deverá ser bem sucedida, mas se tentarmos o mesmo com a letra T ou E, as camadas salientes cairão e a impressão falhará!</a:t>
            </a:r>
          </a:p>
          <a:p>
            <a:pPr marL="0" lvl="0" indent="0">
              <a:spcAft>
                <a:spcPts val="600"/>
              </a:spcAft>
              <a:buClr>
                <a:srgbClr val="000000"/>
              </a:buClr>
              <a:buSzTx/>
            </a:pPr>
            <a:r>
              <a:rPr lang="pt-BR" dirty="0">
                <a:solidFill>
                  <a:srgbClr val="343434"/>
                </a:solidFill>
                <a:cs typeface="Arial"/>
                <a:sym typeface="Arial"/>
              </a:rPr>
              <a:t>Portanto, deve haver uma ligação entre o quão íngreme é uma saliência e a capacidade de impressão.</a:t>
            </a:r>
          </a:p>
          <a:p>
            <a:pPr marL="0" lvl="0" indent="0">
              <a:spcAft>
                <a:spcPts val="600"/>
              </a:spcAft>
              <a:buClr>
                <a:srgbClr val="000000"/>
              </a:buClr>
              <a:buSzTx/>
            </a:pPr>
            <a:r>
              <a:rPr lang="pt-BR" dirty="0">
                <a:solidFill>
                  <a:srgbClr val="343434"/>
                </a:solidFill>
                <a:cs typeface="Arial"/>
                <a:sym typeface="Arial"/>
              </a:rPr>
              <a:t>À medida que o ângulo da saliência aumenta (o ângulo de inclinação da parede de impressão a partir do eixo vertical), a quantidade de suporte da camada anterior diminui.</a:t>
            </a:r>
            <a:endParaRPr lang="en-US" dirty="0">
              <a:solidFill>
                <a:srgbClr val="343434"/>
              </a:solidFill>
              <a:cs typeface="Arial"/>
              <a:sym typeface="Arial"/>
            </a:endParaRPr>
          </a:p>
        </p:txBody>
      </p:sp>
      <p:grpSp>
        <p:nvGrpSpPr>
          <p:cNvPr id="1032" name="Google Shape;1032;p44"/>
          <p:cNvGrpSpPr/>
          <p:nvPr/>
        </p:nvGrpSpPr>
        <p:grpSpPr>
          <a:xfrm>
            <a:off x="6989812" y="-542964"/>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8886915" y="-136716"/>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Picture 32"/>
          <p:cNvPicPr/>
          <p:nvPr/>
        </p:nvPicPr>
        <p:blipFill rotWithShape="1">
          <a:blip r:embed="rId4">
            <a:extLst>
              <a:ext uri="{28A0092B-C50C-407E-A947-70E740481C1C}">
                <a14:useLocalDpi xmlns:a14="http://schemas.microsoft.com/office/drawing/2010/main" val="0"/>
              </a:ext>
            </a:extLst>
          </a:blip>
          <a:srcRect l="16705" t="17419" r="15526" b="10724"/>
          <a:stretch/>
        </p:blipFill>
        <p:spPr>
          <a:xfrm>
            <a:off x="7266268" y="786448"/>
            <a:ext cx="1732017" cy="148467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449" t="7265"/>
          <a:stretch/>
        </p:blipFill>
        <p:spPr>
          <a:xfrm>
            <a:off x="6049737" y="2448033"/>
            <a:ext cx="2910412" cy="2376553"/>
          </a:xfrm>
          <a:prstGeom prst="rect">
            <a:avLst/>
          </a:prstGeom>
        </p:spPr>
      </p:pic>
      <p:pic>
        <p:nvPicPr>
          <p:cNvPr id="47" name="Picture 46"/>
          <p:cNvPicPr/>
          <p:nvPr/>
        </p:nvPicPr>
        <p:blipFill rotWithShape="1">
          <a:blip r:embed="rId6">
            <a:extLst>
              <a:ext uri="{28A0092B-C50C-407E-A947-70E740481C1C}">
                <a14:useLocalDpi xmlns:a14="http://schemas.microsoft.com/office/drawing/2010/main" val="0"/>
              </a:ext>
            </a:extLst>
          </a:blip>
          <a:srcRect l="11219" t="9250" r="69039" b="9437"/>
          <a:stretch/>
        </p:blipFill>
        <p:spPr>
          <a:xfrm>
            <a:off x="5986154" y="767398"/>
            <a:ext cx="1115611" cy="1503728"/>
          </a:xfrm>
          <a:prstGeom prst="rect">
            <a:avLst/>
          </a:prstGeom>
        </p:spPr>
      </p:pic>
      <p:sp>
        <p:nvSpPr>
          <p:cNvPr id="6" name="Rectangle 5"/>
          <p:cNvSpPr/>
          <p:nvPr/>
        </p:nvSpPr>
        <p:spPr>
          <a:xfrm>
            <a:off x="1187662" y="3551968"/>
            <a:ext cx="3931920" cy="954107"/>
          </a:xfrm>
          <a:prstGeom prst="rect">
            <a:avLst/>
          </a:prstGeom>
        </p:spPr>
        <p:txBody>
          <a:bodyPr wrap="square">
            <a:spAutoFit/>
          </a:bodyPr>
          <a:lstStyle/>
          <a:p>
            <a:pPr marL="0" indent="0"/>
            <a:r>
              <a:rPr lang="pt-BR" dirty="0">
                <a:solidFill>
                  <a:schemeClr val="accent3"/>
                </a:solidFill>
                <a:latin typeface="Muli" pitchFamily="2" charset="0"/>
              </a:rPr>
              <a:t>A 45 graus a camada recém-impressa é suportada em 50% pela camada anterior. Isto permite um suporte suficiente para que a camada seja impressa.</a:t>
            </a:r>
            <a:endParaRPr lang="en-US" dirty="0">
              <a:solidFill>
                <a:schemeClr val="accent3"/>
              </a:solidFill>
              <a:latin typeface="Muli" pitchFamily="2" charset="0"/>
            </a:endParaRPr>
          </a:p>
        </p:txBody>
      </p:sp>
    </p:spTree>
    <p:extLst>
      <p:ext uri="{BB962C8B-B14F-4D97-AF65-F5344CB8AC3E}">
        <p14:creationId xmlns:p14="http://schemas.microsoft.com/office/powerpoint/2010/main" val="2809432447"/>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79049" y="400302"/>
            <a:ext cx="7315200" cy="566400"/>
          </a:xfrm>
        </p:spPr>
        <p:txBody>
          <a:bodyPr/>
          <a:lstStyle/>
          <a:p>
            <a:r>
              <a:rPr lang="en-US" dirty="0" err="1"/>
              <a:t>Ângulo</a:t>
            </a:r>
            <a:r>
              <a:rPr lang="en-US" dirty="0"/>
              <a:t> da </a:t>
            </a:r>
            <a:r>
              <a:rPr lang="en-US" dirty="0" err="1"/>
              <a:t>saliência</a:t>
            </a:r>
            <a:r>
              <a:rPr lang="en-US" dirty="0"/>
              <a:t> e </a:t>
            </a:r>
            <a:r>
              <a:rPr lang="en-US" dirty="0" err="1"/>
              <a:t>qualidade</a:t>
            </a:r>
            <a:r>
              <a:rPr lang="en-US" dirty="0"/>
              <a:t> de impressão</a:t>
            </a:r>
          </a:p>
        </p:txBody>
      </p:sp>
      <p:sp>
        <p:nvSpPr>
          <p:cNvPr id="6" name="Google Shape;1029;p44"/>
          <p:cNvSpPr txBox="1">
            <a:spLocks/>
          </p:cNvSpPr>
          <p:nvPr/>
        </p:nvSpPr>
        <p:spPr>
          <a:xfrm>
            <a:off x="779049" y="1058704"/>
            <a:ext cx="4263699"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dirty="0">
                <a:solidFill>
                  <a:schemeClr val="accent3"/>
                </a:solidFill>
                <a:latin typeface="Muli" pitchFamily="2" charset="0"/>
              </a:rPr>
              <a:t>Dependendo do material, da altura da camada e da impressora:</a:t>
            </a:r>
          </a:p>
          <a:p>
            <a:pPr marL="285750" indent="-285750">
              <a:buFont typeface="Wingdings" panose="05000000000000000000" pitchFamily="2" charset="2"/>
              <a:buChar char="v"/>
            </a:pPr>
            <a:r>
              <a:rPr lang="pt-BR" dirty="0">
                <a:solidFill>
                  <a:schemeClr val="accent3"/>
                </a:solidFill>
                <a:latin typeface="Muli" pitchFamily="2" charset="0"/>
              </a:rPr>
              <a:t>Saliências até 45°: podem normalmente ser impressas sem comprometer a qualidade. </a:t>
            </a:r>
          </a:p>
          <a:p>
            <a:pPr marL="285750" indent="-285750">
              <a:buFont typeface="Wingdings" panose="05000000000000000000" pitchFamily="2" charset="2"/>
              <a:buChar char="v"/>
            </a:pPr>
            <a:r>
              <a:rPr lang="pt-BR" dirty="0">
                <a:solidFill>
                  <a:schemeClr val="accent3"/>
                </a:solidFill>
                <a:latin typeface="Muli" pitchFamily="2" charset="0"/>
              </a:rPr>
              <a:t>A 45°: a camada recém-impressa não tem suporte nem aderência suficientes para se construir. </a:t>
            </a:r>
          </a:p>
          <a:p>
            <a:pPr marL="285750" indent="-285750">
              <a:buFont typeface="Wingdings" panose="05000000000000000000" pitchFamily="2" charset="2"/>
              <a:buChar char="v"/>
            </a:pPr>
            <a:r>
              <a:rPr lang="pt-BR" dirty="0">
                <a:solidFill>
                  <a:schemeClr val="accent3"/>
                </a:solidFill>
                <a:latin typeface="Muli" pitchFamily="2" charset="0"/>
              </a:rPr>
              <a:t>Acima de 45°: a camada recém-impressa é mais frequentemente inclinada, abaixada e afastada do bico, resultando numa impressão falhada.</a:t>
            </a:r>
          </a:p>
          <a:p>
            <a:r>
              <a:rPr lang="pt-BR" dirty="0">
                <a:solidFill>
                  <a:schemeClr val="accent3"/>
                </a:solidFill>
                <a:latin typeface="Muli" pitchFamily="2" charset="0"/>
              </a:rPr>
              <a:t>Pode-se ver o efeito de elevar o ângulo da saliência em incrementos de 5° (até 70°) sobre a qualidade na imagem à direita.</a:t>
            </a:r>
            <a:endParaRPr lang="en-US" dirty="0">
              <a:solidFill>
                <a:schemeClr val="accent3"/>
              </a:solidFill>
              <a:latin typeface="Muli" pitchFamily="2" charset="0"/>
            </a:endParaRPr>
          </a:p>
        </p:txBody>
      </p:sp>
      <p:pic>
        <p:nvPicPr>
          <p:cNvPr id="7" name="Picture 6"/>
          <p:cNvPicPr/>
          <p:nvPr/>
        </p:nvPicPr>
        <p:blipFill rotWithShape="1">
          <a:blip r:embed="rId3">
            <a:extLst>
              <a:ext uri="{28A0092B-C50C-407E-A947-70E740481C1C}">
                <a14:useLocalDpi xmlns:a14="http://schemas.microsoft.com/office/drawing/2010/main" val="0"/>
              </a:ext>
            </a:extLst>
          </a:blip>
          <a:srcRect l="7138" t="17897" r="3219" b="33549"/>
          <a:stretch/>
        </p:blipFill>
        <p:spPr>
          <a:xfrm>
            <a:off x="5266738" y="1108261"/>
            <a:ext cx="3692449" cy="1955800"/>
          </a:xfrm>
          <a:prstGeom prst="rect">
            <a:avLst/>
          </a:prstGeom>
        </p:spPr>
      </p:pic>
      <p:grpSp>
        <p:nvGrpSpPr>
          <p:cNvPr id="9" name="Group 8"/>
          <p:cNvGrpSpPr/>
          <p:nvPr/>
        </p:nvGrpSpPr>
        <p:grpSpPr>
          <a:xfrm>
            <a:off x="5266738" y="3205620"/>
            <a:ext cx="2645361" cy="1720850"/>
            <a:chOff x="0" y="0"/>
            <a:chExt cx="2645781" cy="1721461"/>
          </a:xfrm>
        </p:grpSpPr>
        <p:pic>
          <p:nvPicPr>
            <p:cNvPr id="10" name="Picture 9">
              <a:extLst>
                <a:ext uri="{FF2B5EF4-FFF2-40B4-BE49-F238E27FC236}">
                  <a16:creationId xmlns:a16="http://schemas.microsoft.com/office/drawing/2014/main" id="{F4D686BB-72A0-482E-9A60-FA9C8E2B86C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967"/>
            <a:stretch/>
          </p:blipFill>
          <p:spPr bwMode="auto">
            <a:xfrm>
              <a:off x="0" y="0"/>
              <a:ext cx="2645781" cy="172146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Ομάδα 8">
              <a:extLst>
                <a:ext uri="{FF2B5EF4-FFF2-40B4-BE49-F238E27FC236}">
                  <a16:creationId xmlns:a16="http://schemas.microsoft.com/office/drawing/2014/main" id="{D533ED6B-35B0-49BF-8D7D-B287AB6E82BE}"/>
                </a:ext>
              </a:extLst>
            </p:cNvPr>
            <p:cNvGrpSpPr/>
            <p:nvPr/>
          </p:nvGrpSpPr>
          <p:grpSpPr>
            <a:xfrm>
              <a:off x="167374" y="153388"/>
              <a:ext cx="1918941" cy="1457884"/>
              <a:chOff x="167374" y="153388"/>
              <a:chExt cx="2251163" cy="1710284"/>
            </a:xfrm>
          </p:grpSpPr>
          <p:sp>
            <p:nvSpPr>
              <p:cNvPr id="12" name="Οβάλ 2">
                <a:extLst>
                  <a:ext uri="{FF2B5EF4-FFF2-40B4-BE49-F238E27FC236}">
                    <a16:creationId xmlns:a16="http://schemas.microsoft.com/office/drawing/2014/main" id="{03CD8112-4766-4500-A597-E6390473E94E}"/>
                  </a:ext>
                </a:extLst>
              </p:cNvPr>
              <p:cNvSpPr/>
              <p:nvPr/>
            </p:nvSpPr>
            <p:spPr>
              <a:xfrm rot="19255012">
                <a:off x="1364490" y="153388"/>
                <a:ext cx="1054047" cy="163757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endParaRPr lang="en-US" sz="1100">
                  <a:effectLst/>
                  <a:ea typeface="Calibri"/>
                  <a:cs typeface="Times New Roman"/>
                </a:endParaRPr>
              </a:p>
            </p:txBody>
          </p:sp>
          <p:cxnSp>
            <p:nvCxnSpPr>
              <p:cNvPr id="13" name="Ευθύγραμμο βέλος σύνδεσης 4">
                <a:extLst>
                  <a:ext uri="{FF2B5EF4-FFF2-40B4-BE49-F238E27FC236}">
                    <a16:creationId xmlns:a16="http://schemas.microsoft.com/office/drawing/2014/main" id="{5BB725AA-14FF-4609-820D-23C29D2667C4}"/>
                  </a:ext>
                </a:extLst>
              </p:cNvPr>
              <p:cNvCxnSpPr/>
              <p:nvPr/>
            </p:nvCxnSpPr>
            <p:spPr>
              <a:xfrm flipV="1">
                <a:off x="786945" y="1304435"/>
                <a:ext cx="695476" cy="2884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Ορθογώνιο 7">
                <a:extLst>
                  <a:ext uri="{FF2B5EF4-FFF2-40B4-BE49-F238E27FC236}">
                    <a16:creationId xmlns:a16="http://schemas.microsoft.com/office/drawing/2014/main" id="{07F419BE-3941-475C-8AFD-B0AC002ADFED}"/>
                  </a:ext>
                </a:extLst>
              </p:cNvPr>
              <p:cNvSpPr/>
              <p:nvPr/>
            </p:nvSpPr>
            <p:spPr>
              <a:xfrm>
                <a:off x="167374" y="1516536"/>
                <a:ext cx="922224" cy="347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kern="1200">
                    <a:solidFill>
                      <a:srgbClr val="000000"/>
                    </a:solidFill>
                    <a:effectLst/>
                    <a:ea typeface="Times New Roman"/>
                    <a:cs typeface="Times New Roman"/>
                  </a:rPr>
                  <a:t>Curling</a:t>
                </a:r>
                <a:endParaRPr lang="en-US" sz="1200">
                  <a:effectLst/>
                  <a:latin typeface="Times New Roman"/>
                  <a:ea typeface="Times New Roman"/>
                </a:endParaRPr>
              </a:p>
            </p:txBody>
          </p:sp>
        </p:grpSp>
      </p:grpSp>
      <p:sp>
        <p:nvSpPr>
          <p:cNvPr id="2" name="Rectangle 1"/>
          <p:cNvSpPr/>
          <p:nvPr/>
        </p:nvSpPr>
        <p:spPr>
          <a:xfrm>
            <a:off x="1231901" y="3877897"/>
            <a:ext cx="3848949" cy="1169551"/>
          </a:xfrm>
          <a:prstGeom prst="rect">
            <a:avLst/>
          </a:prstGeom>
        </p:spPr>
        <p:txBody>
          <a:bodyPr wrap="square">
            <a:spAutoFit/>
          </a:bodyPr>
          <a:lstStyle/>
          <a:p>
            <a:r>
              <a:rPr lang="pt-BR" dirty="0">
                <a:solidFill>
                  <a:schemeClr val="accent3"/>
                </a:solidFill>
                <a:latin typeface="Muli" pitchFamily="2" charset="0"/>
              </a:rPr>
              <a:t>Outro problema ao imprimir sobreposições é o encaracolamento. A camada recém-impressa torna-se cada vez mais fina na borda da saliência. Isto resulta num arrefecimento diferencial, provocando a sua deformação para cima.</a:t>
            </a:r>
          </a:p>
        </p:txBody>
      </p:sp>
    </p:spTree>
    <p:extLst>
      <p:ext uri="{BB962C8B-B14F-4D97-AF65-F5344CB8AC3E}">
        <p14:creationId xmlns:p14="http://schemas.microsoft.com/office/powerpoint/2010/main" val="644020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latin typeface="Muli" pitchFamily="2" charset="0"/>
              </a:rPr>
              <a:t>Saliências</a:t>
            </a:r>
            <a:r>
              <a:rPr lang="en-US" dirty="0">
                <a:latin typeface="Muli" pitchFamily="2" charset="0"/>
              </a:rPr>
              <a:t> e </a:t>
            </a:r>
            <a:r>
              <a:rPr lang="en-US" dirty="0" err="1">
                <a:latin typeface="Muli" pitchFamily="2" charset="0"/>
              </a:rPr>
              <a:t>suportes</a:t>
            </a:r>
            <a:endParaRPr lang="en-US" dirty="0">
              <a:latin typeface="Muli" pitchFamily="2" charset="0"/>
            </a:endParaRPr>
          </a:p>
        </p:txBody>
      </p:sp>
      <p:sp>
        <p:nvSpPr>
          <p:cNvPr id="6" name="Google Shape;1029;p44"/>
          <p:cNvSpPr txBox="1">
            <a:spLocks/>
          </p:cNvSpPr>
          <p:nvPr/>
        </p:nvSpPr>
        <p:spPr>
          <a:xfrm>
            <a:off x="779049" y="752656"/>
            <a:ext cx="486737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solidFill>
                  <a:schemeClr val="accent3"/>
                </a:solidFill>
                <a:latin typeface="Muli"/>
              </a:rPr>
              <a:t>O que acontece quando precisamos de imprimir peças contendo sobreposições acima dos 45°? </a:t>
            </a:r>
          </a:p>
          <a:p>
            <a:pPr>
              <a:spcAft>
                <a:spcPts val="600"/>
              </a:spcAft>
            </a:pPr>
            <a:r>
              <a:rPr lang="pt-BR" dirty="0">
                <a:solidFill>
                  <a:schemeClr val="accent3"/>
                </a:solidFill>
                <a:latin typeface="Muli"/>
              </a:rPr>
              <a:t>Uma vez que não podemos imprimir material no ar, precisamos de utilizar um suporte. </a:t>
            </a:r>
          </a:p>
          <a:p>
            <a:pPr>
              <a:spcAft>
                <a:spcPts val="600"/>
              </a:spcAft>
            </a:pPr>
            <a:r>
              <a:rPr lang="pt-BR" dirty="0">
                <a:solidFill>
                  <a:schemeClr val="accent3"/>
                </a:solidFill>
                <a:latin typeface="Muli"/>
              </a:rPr>
              <a:t>O suporte é um material que vai ser utilizado para fornecer apoio e ajudar a construir geometrias salientes, e mais tarde é removido da impressão.</a:t>
            </a:r>
          </a:p>
        </p:txBody>
      </p:sp>
      <p:pic>
        <p:nvPicPr>
          <p:cNvPr id="8" name="Picture 7"/>
          <p:cNvPicPr/>
          <p:nvPr/>
        </p:nvPicPr>
        <p:blipFill rotWithShape="1">
          <a:blip r:embed="rId3">
            <a:extLst>
              <a:ext uri="{28A0092B-C50C-407E-A947-70E740481C1C}">
                <a14:useLocalDpi xmlns:a14="http://schemas.microsoft.com/office/drawing/2010/main" val="0"/>
              </a:ext>
            </a:extLst>
          </a:blip>
          <a:srcRect l="16786" r="5774" b="12800"/>
          <a:stretch/>
        </p:blipFill>
        <p:spPr>
          <a:xfrm>
            <a:off x="5948120" y="1029362"/>
            <a:ext cx="2954865" cy="1603054"/>
          </a:xfrm>
          <a:prstGeom prst="rect">
            <a:avLst/>
          </a:prstGeom>
        </p:spPr>
      </p:pic>
      <p:pic>
        <p:nvPicPr>
          <p:cNvPr id="12" name="Picture 2" descr="Support on 3D Prints | The Spark"/>
          <p:cNvPicPr>
            <a:picLocks noChangeAspect="1" noChangeArrowheads="1"/>
          </p:cNvPicPr>
          <p:nvPr/>
        </p:nvPicPr>
        <p:blipFill rotWithShape="1">
          <a:blip r:embed="rId4">
            <a:extLst>
              <a:ext uri="{28A0092B-C50C-407E-A947-70E740481C1C}">
                <a14:useLocalDpi xmlns:a14="http://schemas.microsoft.com/office/drawing/2010/main" val="0"/>
              </a:ext>
            </a:extLst>
          </a:blip>
          <a:srcRect l="3447" t="7186" r="53374" b="17291"/>
          <a:stretch/>
        </p:blipFill>
        <p:spPr bwMode="auto">
          <a:xfrm>
            <a:off x="1431726" y="2868479"/>
            <a:ext cx="2606873" cy="17402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upport on 3D Prints | The Spark"/>
          <p:cNvPicPr>
            <a:picLocks noChangeAspect="1" noChangeArrowheads="1"/>
          </p:cNvPicPr>
          <p:nvPr/>
        </p:nvPicPr>
        <p:blipFill rotWithShape="1">
          <a:blip r:embed="rId4">
            <a:extLst>
              <a:ext uri="{28A0092B-C50C-407E-A947-70E740481C1C}">
                <a14:useLocalDpi xmlns:a14="http://schemas.microsoft.com/office/drawing/2010/main" val="0"/>
              </a:ext>
            </a:extLst>
          </a:blip>
          <a:srcRect l="54646" t="7186" b="17291"/>
          <a:stretch/>
        </p:blipFill>
        <p:spPr bwMode="auto">
          <a:xfrm>
            <a:off x="4038599" y="2868478"/>
            <a:ext cx="2552701" cy="1740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1037877" y="4507796"/>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1029;p44"/>
          <p:cNvSpPr txBox="1">
            <a:spLocks/>
          </p:cNvSpPr>
          <p:nvPr/>
        </p:nvSpPr>
        <p:spPr>
          <a:xfrm>
            <a:off x="388199" y="653403"/>
            <a:ext cx="7625502" cy="6628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solidFill>
                  <a:schemeClr val="tx1"/>
                </a:solidFill>
                <a:latin typeface="Muli" pitchFamily="2" charset="0"/>
              </a:rPr>
              <a:t>As estruturas de apoio têm diferentes formas com diferenças ao nível do material utilizado, bem como na geometria/formato da estrutura de apoio. Os apoios podem ser feitos a partir de:</a:t>
            </a:r>
            <a:endParaRPr lang="en-US" dirty="0">
              <a:solidFill>
                <a:schemeClr val="tx1"/>
              </a:solidFill>
              <a:latin typeface="Muli" pitchFamily="2" charset="0"/>
            </a:endParaRPr>
          </a:p>
          <a:p>
            <a:pPr>
              <a:spcAft>
                <a:spcPts val="600"/>
              </a:spcAft>
            </a:pPr>
            <a:r>
              <a:rPr lang="en-US" dirty="0">
                <a:solidFill>
                  <a:schemeClr val="tx1"/>
                </a:solidFill>
                <a:latin typeface="Muli" pitchFamily="2" charset="0"/>
              </a:rPr>
              <a:t> </a:t>
            </a:r>
          </a:p>
        </p:txBody>
      </p:sp>
      <p:sp>
        <p:nvSpPr>
          <p:cNvPr id="31" name="Rectangle 30"/>
          <p:cNvSpPr/>
          <p:nvPr/>
        </p:nvSpPr>
        <p:spPr>
          <a:xfrm>
            <a:off x="388197" y="1190432"/>
            <a:ext cx="8356345" cy="1969770"/>
          </a:xfrm>
          <a:prstGeom prst="rect">
            <a:avLst/>
          </a:prstGeom>
        </p:spPr>
        <p:txBody>
          <a:bodyPr wrap="square" lIns="91440" tIns="45720" rIns="91440" bIns="45720" anchor="t">
            <a:spAutoFit/>
          </a:bodyPr>
          <a:lstStyle/>
          <a:p>
            <a:pPr marL="285750" indent="-285750">
              <a:spcAft>
                <a:spcPts val="600"/>
              </a:spcAft>
              <a:buFont typeface="Wingdings" pitchFamily="2" charset="2"/>
              <a:buChar char="v"/>
            </a:pPr>
            <a:r>
              <a:rPr lang="pt-BR" dirty="0">
                <a:solidFill>
                  <a:schemeClr val="tx1"/>
                </a:solidFill>
                <a:latin typeface="Muli"/>
              </a:rPr>
              <a:t>O mesmo polímero que a peça impressa. O tipo mais comum nas impressoras MEX de secretária. Neste caso, é utilizada uma versão de menor densidade do mesmo polímero, e a estrutura de suporte  apenas terá contacto pontual com a peça. O suporte é então removido por força mecânica</a:t>
            </a:r>
            <a:r>
              <a:rPr lang="en-US" dirty="0">
                <a:solidFill>
                  <a:schemeClr val="tx1"/>
                </a:solidFill>
                <a:latin typeface="Muli"/>
              </a:rPr>
              <a:t>.</a:t>
            </a:r>
          </a:p>
          <a:p>
            <a:pPr marL="285750" indent="-285750">
              <a:spcAft>
                <a:spcPts val="600"/>
              </a:spcAft>
              <a:buFont typeface="Wingdings" pitchFamily="2" charset="2"/>
              <a:buChar char="v"/>
            </a:pPr>
            <a:r>
              <a:rPr lang="pt-BR" dirty="0">
                <a:solidFill>
                  <a:schemeClr val="tx1"/>
                </a:solidFill>
                <a:latin typeface="Muli"/>
              </a:rPr>
              <a:t>Suporte de ruptura. Feito de um polímero mais fraco do que a peça. Também é removido por força mecânica, mas relativamente mais fácil de remover, embora exija uma segunda cabeça de impressão.</a:t>
            </a:r>
          </a:p>
          <a:p>
            <a:pPr marL="285750" indent="-285750">
              <a:spcAft>
                <a:spcPts val="600"/>
              </a:spcAft>
              <a:buFont typeface="Wingdings" pitchFamily="2" charset="2"/>
              <a:buChar char="v"/>
            </a:pPr>
            <a:r>
              <a:rPr lang="pt-BR" dirty="0">
                <a:solidFill>
                  <a:schemeClr val="tx1"/>
                </a:solidFill>
                <a:latin typeface="Muli"/>
              </a:rPr>
              <a:t>Solúvel ou Dissolúvel. Feito de um material dissolúvel (mais comumente PVA ou HIPS) que pode ser removido com água ou solvente apropriado. Também requer uma segunda cabeça de impressão, mas é a mais fácil de remover e tem o menor impacto negativo da qualidade da superfície.</a:t>
            </a:r>
            <a:endParaRPr lang="en-US" dirty="0">
              <a:solidFill>
                <a:schemeClr val="tx1"/>
              </a:solidFill>
              <a:latin typeface="Muli"/>
            </a:endParaRPr>
          </a:p>
        </p:txBody>
      </p:sp>
      <p:sp>
        <p:nvSpPr>
          <p:cNvPr id="33" name="Título 4"/>
          <p:cNvSpPr>
            <a:spLocks noGrp="1"/>
          </p:cNvSpPr>
          <p:nvPr>
            <p:ph type="title"/>
          </p:nvPr>
        </p:nvSpPr>
        <p:spPr>
          <a:xfrm>
            <a:off x="985250" y="180848"/>
            <a:ext cx="6995700" cy="566400"/>
          </a:xfrm>
        </p:spPr>
        <p:txBody>
          <a:bodyPr/>
          <a:lstStyle/>
          <a:p>
            <a:r>
              <a:rPr lang="en-US" dirty="0" err="1"/>
              <a:t>Tipos</a:t>
            </a:r>
            <a:r>
              <a:rPr lang="en-US" dirty="0"/>
              <a:t> de </a:t>
            </a:r>
            <a:r>
              <a:rPr lang="en-US" dirty="0" err="1"/>
              <a:t>suportes</a:t>
            </a:r>
            <a:endParaRPr lang="en-US" dirty="0"/>
          </a:p>
        </p:txBody>
      </p:sp>
      <p:grpSp>
        <p:nvGrpSpPr>
          <p:cNvPr id="35" name="Google Shape;1225;p51"/>
          <p:cNvGrpSpPr/>
          <p:nvPr/>
        </p:nvGrpSpPr>
        <p:grpSpPr>
          <a:xfrm>
            <a:off x="8188591" y="4622895"/>
            <a:ext cx="1695779" cy="1696188"/>
            <a:chOff x="1347125" y="349025"/>
            <a:chExt cx="4978800" cy="4980000"/>
          </a:xfrm>
        </p:grpSpPr>
        <p:sp>
          <p:nvSpPr>
            <p:cNvPr id="3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 name="Picture 57" descr="http://2.bp.blogspot.com/-nfITXYss44M/UjPONDyi2cI/AAAAAAAAA_8/Dz89saSpw2I/s320/IMG_5435.JPG"/>
          <p:cNvPicPr/>
          <p:nvPr/>
        </p:nvPicPr>
        <p:blipFill rotWithShape="1">
          <a:blip r:embed="rId4">
            <a:extLst>
              <a:ext uri="{28A0092B-C50C-407E-A947-70E740481C1C}">
                <a14:useLocalDpi xmlns:a14="http://schemas.microsoft.com/office/drawing/2010/main" val="0"/>
              </a:ext>
            </a:extLst>
          </a:blip>
          <a:srcRect r="5888" b="7727"/>
          <a:stretch/>
        </p:blipFill>
        <p:spPr bwMode="auto">
          <a:xfrm>
            <a:off x="923244" y="3229808"/>
            <a:ext cx="2190723" cy="1574800"/>
          </a:xfrm>
          <a:prstGeom prst="rect">
            <a:avLst/>
          </a:prstGeom>
          <a:noFill/>
          <a:ln>
            <a:noFill/>
          </a:ln>
        </p:spPr>
      </p:pic>
      <p:pic>
        <p:nvPicPr>
          <p:cNvPr id="59" name="Picture 58"/>
          <p:cNvPicPr/>
          <p:nvPr/>
        </p:nvPicPr>
        <p:blipFill rotWithShape="1">
          <a:blip r:embed="rId5">
            <a:extLst>
              <a:ext uri="{28A0092B-C50C-407E-A947-70E740481C1C}">
                <a14:useLocalDpi xmlns:a14="http://schemas.microsoft.com/office/drawing/2010/main" val="0"/>
              </a:ext>
            </a:extLst>
          </a:blip>
          <a:srcRect r="50000"/>
          <a:stretch/>
        </p:blipFill>
        <p:spPr bwMode="auto">
          <a:xfrm>
            <a:off x="3383999" y="3160202"/>
            <a:ext cx="2013501" cy="1698200"/>
          </a:xfrm>
          <a:prstGeom prst="rect">
            <a:avLst/>
          </a:prstGeom>
          <a:noFill/>
          <a:ln>
            <a:noFill/>
          </a:ln>
        </p:spPr>
      </p:pic>
      <p:pic>
        <p:nvPicPr>
          <p:cNvPr id="60" name="Picture 59" descr="https://lh3.googleusercontent.com/bbZhrlkJBOWhiv8suQL73Fyq-DXSNuZPvoyTvW9PBIXO44Xc0nv70ebAh7OtuKN1Z2YeokwOysFMs9YtsR6tc4SM"/>
          <p:cNvPicPr/>
          <p:nvPr/>
        </p:nvPicPr>
        <p:blipFill rotWithShape="1">
          <a:blip r:embed="rId6">
            <a:extLst>
              <a:ext uri="{28A0092B-C50C-407E-A947-70E740481C1C}">
                <a14:useLocalDpi xmlns:a14="http://schemas.microsoft.com/office/drawing/2010/main" val="0"/>
              </a:ext>
            </a:extLst>
          </a:blip>
          <a:srcRect l="22417" t="21007" r="19815" b="16840"/>
          <a:stretch/>
        </p:blipFill>
        <p:spPr bwMode="auto">
          <a:xfrm>
            <a:off x="5669189" y="3164106"/>
            <a:ext cx="2344512" cy="1706204"/>
          </a:xfrm>
          <a:prstGeom prst="rect">
            <a:avLst/>
          </a:prstGeom>
          <a:noFill/>
          <a:ln>
            <a:noFill/>
          </a:ln>
        </p:spPr>
      </p:pic>
    </p:spTree>
    <p:extLst>
      <p:ext uri="{BB962C8B-B14F-4D97-AF65-F5344CB8AC3E}">
        <p14:creationId xmlns:p14="http://schemas.microsoft.com/office/powerpoint/2010/main" val="3492306462"/>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err="1"/>
              <a:t>Tipos</a:t>
            </a:r>
            <a:r>
              <a:rPr lang="en-US" dirty="0"/>
              <a:t> de </a:t>
            </a:r>
            <a:r>
              <a:rPr lang="en-US" dirty="0" err="1"/>
              <a:t>suportes</a:t>
            </a:r>
            <a:endParaRPr lang="en-US" dirty="0"/>
          </a:p>
        </p:txBody>
      </p:sp>
      <p:sp>
        <p:nvSpPr>
          <p:cNvPr id="6" name="Google Shape;1029;p44"/>
          <p:cNvSpPr txBox="1">
            <a:spLocks/>
          </p:cNvSpPr>
          <p:nvPr/>
        </p:nvSpPr>
        <p:spPr>
          <a:xfrm>
            <a:off x="779049" y="772292"/>
            <a:ext cx="7920451" cy="35368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latin typeface="Muli" pitchFamily="2" charset="0"/>
              </a:rPr>
              <a:t>Em relação à geometria/formato da estrutura de suporte,existem dois tipos mais comuns:</a:t>
            </a:r>
          </a:p>
          <a:p>
            <a:pPr marL="285750" indent="-285750">
              <a:spcAft>
                <a:spcPts val="600"/>
              </a:spcAft>
              <a:buFont typeface="Wingdings" pitchFamily="2" charset="2"/>
              <a:buChar char="v"/>
            </a:pPr>
            <a:r>
              <a:rPr lang="pt-BR" b="1" dirty="0">
                <a:latin typeface="Muli" pitchFamily="2" charset="0"/>
              </a:rPr>
              <a:t>Accordeão</a:t>
            </a:r>
            <a:r>
              <a:rPr lang="pt-BR" dirty="0">
                <a:latin typeface="Muli" pitchFamily="2" charset="0"/>
              </a:rPr>
              <a:t>: a geometria de suporte mais comum das impressoras de cabeça única, com o nome da sua forma. É adequado para a maioria das estampas devido à sua geometria simples e oferece um bom suporte. A desvantagem é que leva muito tempo a imprimir e utiliza muito material.</a:t>
            </a:r>
          </a:p>
          <a:p>
            <a:pPr marL="285750" indent="-285750">
              <a:spcAft>
                <a:spcPts val="600"/>
              </a:spcAft>
              <a:buFont typeface="Wingdings" pitchFamily="2" charset="2"/>
              <a:buChar char="v"/>
            </a:pPr>
            <a:r>
              <a:rPr lang="pt-BR" b="1" dirty="0">
                <a:latin typeface="Muli" pitchFamily="2" charset="0"/>
              </a:rPr>
              <a:t>Em forma de árvore</a:t>
            </a:r>
            <a:r>
              <a:rPr lang="pt-BR" dirty="0">
                <a:latin typeface="Muli" pitchFamily="2" charset="0"/>
              </a:rPr>
              <a:t>:</a:t>
            </a:r>
            <a:r>
              <a:rPr lang="pt-BR" b="1" dirty="0">
                <a:latin typeface="Muli" pitchFamily="2" charset="0"/>
              </a:rPr>
              <a:t> </a:t>
            </a:r>
            <a:r>
              <a:rPr lang="pt-BR" dirty="0">
                <a:latin typeface="Muli" pitchFamily="2" charset="0"/>
              </a:rPr>
              <a:t>esta geometria tem menos contacto com a impressão, o que pode resultar num melhor acabamento superficial, uma vez que é mais fácil de remover. Além disso, é mais rápido de imprimir e requer menos material. A desvantagem é que oferece menos estabilidade e deve ser dada uma atenção extra, caso contrário a impressão pode falhar.</a:t>
            </a:r>
          </a:p>
        </p:txBody>
      </p:sp>
      <p:pic>
        <p:nvPicPr>
          <p:cNvPr id="7" name="Picture 6" descr="Support Structures for Fused Deposition Modelling"/>
          <p:cNvPicPr/>
          <p:nvPr/>
        </p:nvPicPr>
        <p:blipFill rotWithShape="1">
          <a:blip r:embed="rId4">
            <a:extLst>
              <a:ext uri="{28A0092B-C50C-407E-A947-70E740481C1C}">
                <a14:useLocalDpi xmlns:a14="http://schemas.microsoft.com/office/drawing/2010/main" val="0"/>
              </a:ext>
            </a:extLst>
          </a:blip>
          <a:srcRect l="9081" r="6696"/>
          <a:stretch/>
        </p:blipFill>
        <p:spPr bwMode="auto">
          <a:xfrm>
            <a:off x="1409699" y="2911187"/>
            <a:ext cx="4152900" cy="1979275"/>
          </a:xfrm>
          <a:prstGeom prst="rect">
            <a:avLst/>
          </a:prstGeom>
          <a:noFill/>
          <a:ln>
            <a:noFill/>
          </a:ln>
        </p:spPr>
      </p:pic>
      <p:sp>
        <p:nvSpPr>
          <p:cNvPr id="4" name="TextBox 3"/>
          <p:cNvSpPr txBox="1"/>
          <p:nvPr/>
        </p:nvSpPr>
        <p:spPr>
          <a:xfrm>
            <a:off x="5762353" y="2898421"/>
            <a:ext cx="2737392" cy="1384995"/>
          </a:xfrm>
          <a:prstGeom prst="rect">
            <a:avLst/>
          </a:prstGeom>
          <a:noFill/>
        </p:spPr>
        <p:txBody>
          <a:bodyPr wrap="square" lIns="91440" tIns="45720" rIns="91440" bIns="45720" rtlCol="0" anchor="t">
            <a:spAutoFit/>
          </a:bodyPr>
          <a:lstStyle/>
          <a:p>
            <a:r>
              <a:rPr lang="pt-BR" b="1" dirty="0">
                <a:solidFill>
                  <a:schemeClr val="accent1"/>
                </a:solidFill>
              </a:rPr>
              <a:t>O mesmo modelo construído (da esquerda para a direita) com: </a:t>
            </a:r>
          </a:p>
          <a:p>
            <a:r>
              <a:rPr lang="pt-BR" b="1" dirty="0">
                <a:solidFill>
                  <a:schemeClr val="accent1"/>
                </a:solidFill>
              </a:rPr>
              <a:t>a) accordeão denso</a:t>
            </a:r>
          </a:p>
          <a:p>
            <a:r>
              <a:rPr lang="pt-BR" b="1" dirty="0">
                <a:solidFill>
                  <a:schemeClr val="accent1"/>
                </a:solidFill>
              </a:rPr>
              <a:t>b) accordeão esparso </a:t>
            </a:r>
          </a:p>
          <a:p>
            <a:r>
              <a:rPr lang="pt-BR" b="1" dirty="0">
                <a:solidFill>
                  <a:schemeClr val="accent1"/>
                </a:solidFill>
              </a:rPr>
              <a:t>c) apoio em forma de árvore.</a:t>
            </a:r>
            <a:endParaRPr lang="en-US" b="1" dirty="0">
              <a:solidFill>
                <a:schemeClr val="accent1"/>
              </a:solidFill>
            </a:endParaRPr>
          </a:p>
        </p:txBody>
      </p:sp>
    </p:spTree>
    <p:extLst>
      <p:ext uri="{BB962C8B-B14F-4D97-AF65-F5344CB8AC3E}">
        <p14:creationId xmlns:p14="http://schemas.microsoft.com/office/powerpoint/2010/main" val="1685943346"/>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err="1"/>
              <a:t>Desvantagens</a:t>
            </a:r>
            <a:r>
              <a:rPr lang="en-US" dirty="0"/>
              <a:t> dos </a:t>
            </a:r>
            <a:r>
              <a:rPr lang="en-US" dirty="0" err="1"/>
              <a:t>suportes</a:t>
            </a:r>
            <a:endParaRPr lang="en-US" dirty="0"/>
          </a:p>
        </p:txBody>
      </p:sp>
      <p:sp>
        <p:nvSpPr>
          <p:cNvPr id="6" name="Google Shape;1029;p44"/>
          <p:cNvSpPr txBox="1">
            <a:spLocks/>
          </p:cNvSpPr>
          <p:nvPr/>
        </p:nvSpPr>
        <p:spPr>
          <a:xfrm>
            <a:off x="779049" y="748542"/>
            <a:ext cx="7989759" cy="35368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solidFill>
                  <a:schemeClr val="tx1"/>
                </a:solidFill>
                <a:latin typeface="Muli"/>
              </a:rPr>
              <a:t>Os apoios são vistos como um “mal necessário”. Embora permitam imprimir características que de outra forma seriam impossíveis de imprimir, apresentam muitos aspetos negativos:</a:t>
            </a:r>
          </a:p>
        </p:txBody>
      </p:sp>
      <p:pic>
        <p:nvPicPr>
          <p:cNvPr id="8" name="Picture 7" descr="FDM printed part showing a rough surface when support is removed"/>
          <p:cNvPicPr/>
          <p:nvPr/>
        </p:nvPicPr>
        <p:blipFill rotWithShape="1">
          <a:blip r:embed="rId4" cstate="print">
            <a:extLst>
              <a:ext uri="{28A0092B-C50C-407E-A947-70E740481C1C}">
                <a14:useLocalDpi xmlns:a14="http://schemas.microsoft.com/office/drawing/2010/main" val="0"/>
              </a:ext>
            </a:extLst>
          </a:blip>
          <a:srcRect l="21184" t="29435" r="6021" b="8494"/>
          <a:stretch/>
        </p:blipFill>
        <p:spPr bwMode="auto">
          <a:xfrm>
            <a:off x="1548858" y="3690907"/>
            <a:ext cx="2286000" cy="1199555"/>
          </a:xfrm>
          <a:prstGeom prst="rect">
            <a:avLst/>
          </a:prstGeom>
          <a:noFill/>
          <a:ln>
            <a:noFill/>
          </a:ln>
        </p:spPr>
      </p:pic>
      <p:pic>
        <p:nvPicPr>
          <p:cNvPr id="9" name="Google Shape;492;p40"/>
          <p:cNvPicPr/>
          <p:nvPr/>
        </p:nvPicPr>
        <p:blipFill rotWithShape="1">
          <a:blip r:embed="rId5">
            <a:alphaModFix/>
          </a:blip>
          <a:srcRect t="5330" r="1699" b="7077"/>
          <a:stretch/>
        </p:blipFill>
        <p:spPr>
          <a:xfrm>
            <a:off x="4028487" y="3663255"/>
            <a:ext cx="3677826" cy="1227207"/>
          </a:xfrm>
          <a:prstGeom prst="rect">
            <a:avLst/>
          </a:prstGeom>
          <a:noFill/>
          <a:ln>
            <a:noFill/>
          </a:ln>
        </p:spPr>
      </p:pic>
      <p:sp>
        <p:nvSpPr>
          <p:cNvPr id="2" name="Rectangle 1"/>
          <p:cNvSpPr/>
          <p:nvPr/>
        </p:nvSpPr>
        <p:spPr>
          <a:xfrm>
            <a:off x="666208" y="1324153"/>
            <a:ext cx="8102600" cy="2339102"/>
          </a:xfrm>
          <a:prstGeom prst="rect">
            <a:avLst/>
          </a:prstGeom>
        </p:spPr>
        <p:txBody>
          <a:bodyPr wrap="square">
            <a:spAutoFit/>
          </a:bodyPr>
          <a:lstStyle/>
          <a:p>
            <a:pPr marL="285750" indent="-285750" algn="just">
              <a:spcAft>
                <a:spcPts val="600"/>
              </a:spcAft>
              <a:buFont typeface="Wingdings" pitchFamily="2" charset="2"/>
              <a:buChar char="v"/>
            </a:pPr>
            <a:r>
              <a:rPr lang="pt-BR" dirty="0">
                <a:solidFill>
                  <a:schemeClr val="tx1"/>
                </a:solidFill>
                <a:latin typeface="Muli" pitchFamily="2" charset="0"/>
              </a:rPr>
              <a:t>Efeito negativo da qualidade da superfície onde o suporte toca a peça. Especialmente os mesmos suportes de material. Se for desejada uma superfície lisa, é necessário um pós-processamento.</a:t>
            </a:r>
          </a:p>
          <a:p>
            <a:pPr marL="285750" indent="-285750" algn="just">
              <a:spcAft>
                <a:spcPts val="600"/>
              </a:spcAft>
              <a:buFont typeface="Wingdings" pitchFamily="2" charset="2"/>
              <a:buChar char="v"/>
            </a:pPr>
            <a:r>
              <a:rPr lang="pt-BR" dirty="0">
                <a:solidFill>
                  <a:schemeClr val="tx1"/>
                </a:solidFill>
                <a:latin typeface="Muli" pitchFamily="2" charset="0"/>
              </a:rPr>
              <a:t>Quando os suportes são fixados a pequenas características, podem quebrar-se acidentalmente durante o processo de remoção do suporte.</a:t>
            </a:r>
          </a:p>
          <a:p>
            <a:pPr marL="285750" indent="-285750" algn="just">
              <a:spcAft>
                <a:spcPts val="600"/>
              </a:spcAft>
              <a:buFont typeface="Wingdings" pitchFamily="2" charset="2"/>
              <a:buChar char="v"/>
            </a:pPr>
            <a:r>
              <a:rPr lang="pt-BR" dirty="0">
                <a:solidFill>
                  <a:schemeClr val="tx1"/>
                </a:solidFill>
                <a:latin typeface="Muli" pitchFamily="2" charset="0"/>
              </a:rPr>
              <a:t>Os suportes requerem material, que é deitado fora e desperdiçado, limitando a sustentabilidade do processo.</a:t>
            </a:r>
          </a:p>
          <a:p>
            <a:pPr marL="285750" indent="-285750" algn="just">
              <a:spcAft>
                <a:spcPts val="600"/>
              </a:spcAft>
              <a:buFont typeface="Wingdings" pitchFamily="2" charset="2"/>
              <a:buChar char="v"/>
            </a:pPr>
            <a:r>
              <a:rPr lang="pt-BR" dirty="0">
                <a:solidFill>
                  <a:schemeClr val="tx1"/>
                </a:solidFill>
                <a:latin typeface="Muli" pitchFamily="2" charset="0"/>
              </a:rPr>
              <a:t>Os suportes levam tempo a imprimir e a ser removidos, aumentando o custo do processo.</a:t>
            </a:r>
          </a:p>
          <a:p>
            <a:pPr marL="285750" indent="-285750" algn="just">
              <a:spcAft>
                <a:spcPts val="600"/>
              </a:spcAft>
              <a:buFont typeface="Wingdings" pitchFamily="2" charset="2"/>
              <a:buChar char="v"/>
            </a:pPr>
            <a:r>
              <a:rPr lang="pt-BR" dirty="0">
                <a:solidFill>
                  <a:schemeClr val="tx1"/>
                </a:solidFill>
                <a:latin typeface="Muli" pitchFamily="2" charset="0"/>
              </a:rPr>
              <a:t>O acesso é necessário para remover os suportes quando estes são removidos mecanicamente, limitando a liberdade de desenho.</a:t>
            </a:r>
            <a:endParaRPr lang="en-US" dirty="0">
              <a:solidFill>
                <a:schemeClr val="tx1"/>
              </a:solidFill>
              <a:latin typeface="Muli" pitchFamily="2" charset="0"/>
            </a:endParaRPr>
          </a:p>
        </p:txBody>
      </p:sp>
    </p:spTree>
    <p:extLst>
      <p:ext uri="{BB962C8B-B14F-4D97-AF65-F5344CB8AC3E}">
        <p14:creationId xmlns:p14="http://schemas.microsoft.com/office/powerpoint/2010/main" val="263090953"/>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Ponte</a:t>
            </a:r>
            <a:endParaRPr sz="2700" dirty="0"/>
          </a:p>
        </p:txBody>
      </p:sp>
      <p:sp>
        <p:nvSpPr>
          <p:cNvPr id="1029" name="Google Shape;1029;p44"/>
          <p:cNvSpPr txBox="1">
            <a:spLocks noGrp="1"/>
          </p:cNvSpPr>
          <p:nvPr>
            <p:ph type="subTitle" idx="1"/>
          </p:nvPr>
        </p:nvSpPr>
        <p:spPr>
          <a:xfrm>
            <a:off x="351701" y="1156841"/>
            <a:ext cx="4832216" cy="2846994"/>
          </a:xfrm>
          <a:prstGeom prst="rect">
            <a:avLst/>
          </a:prstGeom>
        </p:spPr>
        <p:txBody>
          <a:bodyPr spcFirstLastPara="1" wrap="square" lIns="91425" tIns="91425" rIns="91425" bIns="91425" anchor="t" anchorCtr="0">
            <a:noAutofit/>
          </a:bodyPr>
          <a:lstStyle/>
          <a:p>
            <a:pPr marL="0" indent="0"/>
            <a:r>
              <a:rPr lang="en-US" b="1" dirty="0"/>
              <a:t>Ponte: </a:t>
            </a:r>
            <a:r>
              <a:rPr lang="pt-BR" dirty="0"/>
              <a:t>é a "extrusão horizontal do material que é suportado por estruturas de ancoragem de ambos os lados".</a:t>
            </a:r>
          </a:p>
          <a:p>
            <a:pPr marL="0" indent="0"/>
            <a:endParaRPr lang="pt-BR" dirty="0"/>
          </a:p>
          <a:p>
            <a:pPr marL="0" indent="0"/>
            <a:r>
              <a:rPr lang="pt-BR" dirty="0"/>
              <a:t>As pontes ocorrem mais frequentemente nas camadas superiores (telhado) de peças ocas como caixas ou orifícios horizontais. Um exemplo de ponte ocorre na impresão de uma letra H maiúscula em pé.</a:t>
            </a:r>
          </a:p>
          <a:p>
            <a:pPr marL="0" indent="0"/>
            <a:endParaRPr lang="pt-BR" dirty="0"/>
          </a:p>
          <a:p>
            <a:pPr marL="0" indent="0"/>
            <a:r>
              <a:rPr lang="pt-BR" dirty="0"/>
              <a:t>As pontes são um caso especial de saliência, no sentido em que, embora tenham um ângulo de 90º de saliência, em condições que podem ser impressas sem apoios.</a:t>
            </a:r>
            <a:endParaRPr lang="en-US" dirty="0"/>
          </a:p>
        </p:txBody>
      </p:sp>
      <p:sp>
        <p:nvSpPr>
          <p:cNvPr id="1030" name="Google Shape;1030;p44"/>
          <p:cNvSpPr/>
          <p:nvPr/>
        </p:nvSpPr>
        <p:spPr>
          <a:xfrm>
            <a:off x="5338529" y="119193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687" t="8696" r="8562"/>
          <a:stretch/>
        </p:blipFill>
        <p:spPr>
          <a:xfrm>
            <a:off x="6195370" y="1273825"/>
            <a:ext cx="2716074" cy="2541915"/>
          </a:xfrm>
          <a:prstGeom prst="rect">
            <a:avLst/>
          </a:prstGeom>
        </p:spPr>
      </p:pic>
      <p:sp>
        <p:nvSpPr>
          <p:cNvPr id="4" name="Rectangle 3"/>
          <p:cNvSpPr/>
          <p:nvPr/>
        </p:nvSpPr>
        <p:spPr>
          <a:xfrm>
            <a:off x="1234440" y="3907678"/>
            <a:ext cx="4213970" cy="954107"/>
          </a:xfrm>
          <a:prstGeom prst="rect">
            <a:avLst/>
          </a:prstGeom>
        </p:spPr>
        <p:txBody>
          <a:bodyPr wrap="square" lIns="91440" tIns="45720" rIns="91440" bIns="45720" anchor="t">
            <a:spAutoFit/>
          </a:bodyPr>
          <a:lstStyle/>
          <a:p>
            <a:r>
              <a:rPr lang="pt-BR" b="1" dirty="0">
                <a:solidFill>
                  <a:schemeClr val="accent3"/>
                </a:solidFill>
                <a:latin typeface="Muli"/>
                <a:cs typeface="Alef"/>
              </a:rPr>
              <a:t>Regra de ouro: </a:t>
            </a:r>
            <a:r>
              <a:rPr lang="pt-BR" dirty="0">
                <a:solidFill>
                  <a:schemeClr val="accent3"/>
                </a:solidFill>
                <a:latin typeface="Muli"/>
                <a:cs typeface="Alef"/>
              </a:rPr>
              <a:t>Em pontes MEX geralmente não necessitam de apoio se tiverem menos de 10mm de comprimento, mas outros parâmetros também entram em jogo.</a:t>
            </a:r>
            <a:endParaRPr lang="en-US" dirty="0">
              <a:solidFill>
                <a:schemeClr val="accent3"/>
              </a:solidFill>
              <a:latin typeface="Muli" pitchFamily="2" charset="0"/>
              <a:cs typeface="Alef" pitchFamily="2" charset="-79"/>
            </a:endParaRPr>
          </a:p>
        </p:txBody>
      </p:sp>
    </p:spTree>
    <p:extLst>
      <p:ext uri="{BB962C8B-B14F-4D97-AF65-F5344CB8AC3E}">
        <p14:creationId xmlns:p14="http://schemas.microsoft.com/office/powerpoint/2010/main" val="83191939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r>
              <a:rPr lang="pt-PT" dirty="0"/>
              <a:t>Pensar de forma Aditiva</a:t>
            </a:r>
          </a:p>
        </p:txBody>
      </p:sp>
      <p:sp>
        <p:nvSpPr>
          <p:cNvPr id="1070" name="Google Shape;1070;p46"/>
          <p:cNvSpPr txBox="1">
            <a:spLocks noGrp="1"/>
          </p:cNvSpPr>
          <p:nvPr>
            <p:ph type="subTitle" idx="1"/>
          </p:nvPr>
        </p:nvSpPr>
        <p:spPr>
          <a:xfrm>
            <a:off x="2489650" y="3285545"/>
            <a:ext cx="56793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BR" dirty="0"/>
              <a:t>Pensar uma camada de cada vez</a:t>
            </a:r>
            <a:r>
              <a:rPr lang="en" dirty="0"/>
              <a:t>!</a:t>
            </a:r>
            <a:endParaRPr dirty="0"/>
          </a:p>
        </p:txBody>
      </p:sp>
      <p:sp>
        <p:nvSpPr>
          <p:cNvPr id="1071" name="Google Shape;1071;p46"/>
          <p:cNvSpPr txBox="1">
            <a:spLocks noGrp="1"/>
          </p:cNvSpPr>
          <p:nvPr>
            <p:ph type="title" idx="2"/>
          </p:nvPr>
        </p:nvSpPr>
        <p:spPr>
          <a:xfrm>
            <a:off x="2489650" y="1298438"/>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extLst>
      <p:ext uri="{BB962C8B-B14F-4D97-AF65-F5344CB8AC3E}">
        <p14:creationId xmlns:p14="http://schemas.microsoft.com/office/powerpoint/2010/main" val="1549464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Ponte</a:t>
            </a:r>
            <a:endParaRPr sz="2700" dirty="0"/>
          </a:p>
        </p:txBody>
      </p:sp>
      <p:sp>
        <p:nvSpPr>
          <p:cNvPr id="1029" name="Google Shape;1029;p44"/>
          <p:cNvSpPr txBox="1">
            <a:spLocks noGrp="1"/>
          </p:cNvSpPr>
          <p:nvPr>
            <p:ph type="subTitle" idx="1"/>
          </p:nvPr>
        </p:nvSpPr>
        <p:spPr>
          <a:xfrm>
            <a:off x="351701" y="1133981"/>
            <a:ext cx="4403179" cy="2846994"/>
          </a:xfrm>
          <a:prstGeom prst="rect">
            <a:avLst/>
          </a:prstGeom>
        </p:spPr>
        <p:txBody>
          <a:bodyPr spcFirstLastPara="1" wrap="square" lIns="91425" tIns="91425" rIns="91425" bIns="91425" anchor="t" anchorCtr="0">
            <a:noAutofit/>
          </a:bodyPr>
          <a:lstStyle/>
          <a:p>
            <a:pPr marL="0" indent="0"/>
            <a:r>
              <a:rPr lang="pt-BR" dirty="0">
                <a:solidFill>
                  <a:schemeClr val="accent3"/>
                </a:solidFill>
              </a:rPr>
              <a:t>Uma vez que não há material subjacente sobre o qual se possa basear ao fazer a ponte entre dois pontos, o material tenderá a descair e, em casos mais extremos poderá ocorrer o abaulamento ou a ondulação.</a:t>
            </a:r>
          </a:p>
          <a:p>
            <a:pPr marL="0" indent="0"/>
            <a:endParaRPr lang="pt-BR" dirty="0">
              <a:solidFill>
                <a:schemeClr val="accent3"/>
              </a:solidFill>
            </a:endParaRPr>
          </a:p>
          <a:p>
            <a:pPr marL="0" indent="0"/>
            <a:r>
              <a:rPr lang="pt-BR" dirty="0">
                <a:solidFill>
                  <a:schemeClr val="accent3"/>
                </a:solidFill>
              </a:rPr>
              <a:t>Inevitavelmente, uma certa quantidade de flacidez ocorrerá à medida que o filamento for trazendo extrusão sobre o ar fino, pelo que as pontes não podem ser 100% dimensionalmente exactas. </a:t>
            </a:r>
          </a:p>
          <a:p>
            <a:pPr marL="0" indent="0"/>
            <a:endParaRPr lang="pt-BR" dirty="0">
              <a:solidFill>
                <a:schemeClr val="accent3"/>
              </a:solidFill>
            </a:endParaRPr>
          </a:p>
          <a:p>
            <a:pPr marL="0" indent="0"/>
            <a:r>
              <a:rPr lang="pt-BR" dirty="0">
                <a:solidFill>
                  <a:schemeClr val="accent3"/>
                </a:solidFill>
              </a:rPr>
              <a:t>A qualidade das pontes é principalmente afetada pelos seguintes fatores:</a:t>
            </a:r>
            <a:endParaRPr lang="en-US" dirty="0">
              <a:solidFill>
                <a:schemeClr val="accent3"/>
              </a:solidFill>
            </a:endParaRPr>
          </a:p>
          <a:p>
            <a:pPr marL="0" indent="0"/>
            <a:endParaRPr lang="en-US" b="1" dirty="0">
              <a:solidFill>
                <a:schemeClr val="accent3"/>
              </a:solidFill>
            </a:endParaRPr>
          </a:p>
          <a:p>
            <a:pPr marL="0" indent="0"/>
            <a:endParaRPr lang="en-US" b="1" dirty="0">
              <a:solidFill>
                <a:schemeClr val="accent3"/>
              </a:solidFill>
            </a:endParaRPr>
          </a:p>
        </p:txBody>
      </p:sp>
      <p:sp>
        <p:nvSpPr>
          <p:cNvPr id="1030" name="Google Shape;1030;p44"/>
          <p:cNvSpPr/>
          <p:nvPr/>
        </p:nvSpPr>
        <p:spPr>
          <a:xfrm>
            <a:off x="4823460" y="-386542"/>
            <a:ext cx="3761719" cy="590076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6989812" y="-542964"/>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8886915" y="-136716"/>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5448411" y="3888996"/>
            <a:ext cx="3569734" cy="1015663"/>
          </a:xfrm>
          <a:prstGeom prst="rect">
            <a:avLst/>
          </a:prstGeom>
        </p:spPr>
        <p:txBody>
          <a:bodyPr wrap="square">
            <a:spAutoFit/>
          </a:bodyPr>
          <a:lstStyle/>
          <a:p>
            <a:pPr algn="ctr"/>
            <a:r>
              <a:rPr lang="pt-BR" sz="1200" dirty="0">
                <a:solidFill>
                  <a:schemeClr val="bg1"/>
                </a:solidFill>
                <a:latin typeface="Muli"/>
              </a:rPr>
              <a:t>Efeito do aumento da distância de ponte:</a:t>
            </a:r>
          </a:p>
          <a:p>
            <a:pPr algn="ctr"/>
            <a:r>
              <a:rPr lang="pt-BR" sz="1200" dirty="0">
                <a:solidFill>
                  <a:schemeClr val="bg1"/>
                </a:solidFill>
                <a:latin typeface="Muli"/>
              </a:rPr>
              <a:t>a) com velocidade de impressão e arrefecimento não óptimos, </a:t>
            </a:r>
          </a:p>
          <a:p>
            <a:pPr algn="ctr"/>
            <a:r>
              <a:rPr lang="pt-BR" sz="1200" dirty="0">
                <a:solidFill>
                  <a:schemeClr val="bg1"/>
                </a:solidFill>
                <a:latin typeface="Muli"/>
              </a:rPr>
              <a:t>b) velocidade de impressão e arrefecimento otimizados</a:t>
            </a:r>
            <a:endParaRPr lang="en-US" sz="1200" dirty="0">
              <a:solidFill>
                <a:schemeClr val="bg1"/>
              </a:solidFill>
              <a:latin typeface="Muli"/>
            </a:endParaRPr>
          </a:p>
        </p:txBody>
      </p:sp>
      <p:pic>
        <p:nvPicPr>
          <p:cNvPr id="34" name="Εικόνα 2">
            <a:extLst>
              <a:ext uri="{FF2B5EF4-FFF2-40B4-BE49-F238E27FC236}">
                <a16:creationId xmlns:a16="http://schemas.microsoft.com/office/drawing/2014/main" id="{224E32C5-84F3-4761-BBDB-D3A3315DD426}"/>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5593651" y="2188163"/>
            <a:ext cx="3293264" cy="1641655"/>
          </a:xfrm>
          <a:prstGeom prst="rect">
            <a:avLst/>
          </a:prstGeom>
        </p:spPr>
      </p:pic>
      <p:pic>
        <p:nvPicPr>
          <p:cNvPr id="35" name="Picture 34"/>
          <p:cNvPicPr/>
          <p:nvPr/>
        </p:nvPicPr>
        <p:blipFill rotWithShape="1">
          <a:blip r:embed="rId5">
            <a:extLst>
              <a:ext uri="{28A0092B-C50C-407E-A947-70E740481C1C}">
                <a14:useLocalDpi xmlns:a14="http://schemas.microsoft.com/office/drawing/2010/main" val="0"/>
              </a:ext>
            </a:extLst>
          </a:blip>
          <a:srcRect l="6042" t="20778" r="2529" b="14559"/>
          <a:stretch/>
        </p:blipFill>
        <p:spPr>
          <a:xfrm>
            <a:off x="5601682" y="458530"/>
            <a:ext cx="3308736" cy="1598870"/>
          </a:xfrm>
          <a:prstGeom prst="rect">
            <a:avLst/>
          </a:prstGeom>
        </p:spPr>
      </p:pic>
      <p:sp>
        <p:nvSpPr>
          <p:cNvPr id="5" name="Rectangle 4"/>
          <p:cNvSpPr/>
          <p:nvPr/>
        </p:nvSpPr>
        <p:spPr>
          <a:xfrm>
            <a:off x="1234440" y="3979948"/>
            <a:ext cx="3337560" cy="954107"/>
          </a:xfrm>
          <a:prstGeom prst="rect">
            <a:avLst/>
          </a:prstGeom>
        </p:spPr>
        <p:txBody>
          <a:bodyPr wrap="square">
            <a:spAutoFit/>
          </a:bodyPr>
          <a:lstStyle/>
          <a:p>
            <a:pPr marL="285750" indent="-285750">
              <a:buFont typeface="Wingdings" pitchFamily="2" charset="2"/>
              <a:buChar char="v"/>
            </a:pPr>
            <a:r>
              <a:rPr lang="pt-BR" dirty="0">
                <a:solidFill>
                  <a:schemeClr val="accent3"/>
                </a:solidFill>
                <a:latin typeface="Muli"/>
              </a:rPr>
              <a:t>Distância de aproximação</a:t>
            </a:r>
          </a:p>
          <a:p>
            <a:pPr marL="285750" indent="-285750">
              <a:buFont typeface="Wingdings" pitchFamily="2" charset="2"/>
              <a:buChar char="v"/>
            </a:pPr>
            <a:r>
              <a:rPr lang="pt-BR" dirty="0">
                <a:solidFill>
                  <a:schemeClr val="accent3"/>
                </a:solidFill>
                <a:latin typeface="Muli"/>
              </a:rPr>
              <a:t>Velocidade de impressão</a:t>
            </a:r>
          </a:p>
          <a:p>
            <a:pPr marL="285750" indent="-285750">
              <a:buFont typeface="Wingdings" pitchFamily="2" charset="2"/>
              <a:buChar char="v"/>
            </a:pPr>
            <a:r>
              <a:rPr lang="pt-BR" dirty="0">
                <a:solidFill>
                  <a:schemeClr val="accent3"/>
                </a:solidFill>
                <a:latin typeface="Muli"/>
              </a:rPr>
              <a:t>Temperatura de impressão</a:t>
            </a:r>
          </a:p>
          <a:p>
            <a:pPr marL="285750" indent="-285750">
              <a:buFont typeface="Wingdings" pitchFamily="2" charset="2"/>
              <a:buChar char="v"/>
            </a:pPr>
            <a:r>
              <a:rPr lang="pt-BR" dirty="0">
                <a:solidFill>
                  <a:schemeClr val="accent3"/>
                </a:solidFill>
                <a:latin typeface="Muli"/>
              </a:rPr>
              <a:t>Quantidade de arrefecimento</a:t>
            </a:r>
            <a:endParaRPr lang="en-US" dirty="0">
              <a:solidFill>
                <a:schemeClr val="accent3"/>
              </a:solidFill>
              <a:latin typeface="Muli"/>
            </a:endParaRPr>
          </a:p>
        </p:txBody>
      </p:sp>
    </p:spTree>
    <p:extLst>
      <p:ext uri="{BB962C8B-B14F-4D97-AF65-F5344CB8AC3E}">
        <p14:creationId xmlns:p14="http://schemas.microsoft.com/office/powerpoint/2010/main" val="4289984206"/>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t>Saliências</a:t>
            </a:r>
            <a:r>
              <a:rPr lang="en-US" dirty="0"/>
              <a:t> e </a:t>
            </a:r>
            <a:r>
              <a:rPr lang="en-US" dirty="0" err="1"/>
              <a:t>Orientações</a:t>
            </a:r>
            <a:endParaRPr lang="en-US" dirty="0"/>
          </a:p>
        </p:txBody>
      </p:sp>
      <p:sp>
        <p:nvSpPr>
          <p:cNvPr id="6" name="Google Shape;1029;p44"/>
          <p:cNvSpPr txBox="1">
            <a:spLocks/>
          </p:cNvSpPr>
          <p:nvPr/>
        </p:nvSpPr>
        <p:spPr>
          <a:xfrm>
            <a:off x="779050" y="714556"/>
            <a:ext cx="5093746"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latin typeface="Muli"/>
              </a:rPr>
              <a:t>Alguns projetos podem conter algumas geometrias complexas, tais como superfícies curvas onde o ângulo da saliência muda ao longo do comprimento da superfície, tal como mostra o arco. Nesses casos, o apoio só é necessário em áreas onde o ângulo da saliência excede os 45 graus.</a:t>
            </a:r>
          </a:p>
          <a:p>
            <a:pPr>
              <a:spcAft>
                <a:spcPts val="600"/>
              </a:spcAft>
            </a:pPr>
            <a:r>
              <a:rPr lang="pt-BR" dirty="0">
                <a:latin typeface="Muli"/>
              </a:rPr>
              <a:t>Vejamos como a orientação da impressão afecta as saliências. Ao alterar a orientação de uma impressão, alteramos também quais as partes da mesma que atuam como sobreposições. Vejamos como a reorientação das letras T,H,E e Y de pode minimizar ou mesmo remover totalmente as geometrias e pontes salientes!</a:t>
            </a:r>
            <a:endParaRPr lang="en-US" dirty="0">
              <a:latin typeface="Muli" pitchFamily="2" charset="0"/>
            </a:endParaRPr>
          </a:p>
          <a:p>
            <a:pPr>
              <a:spcAft>
                <a:spcPts val="600"/>
              </a:spcAft>
            </a:pPr>
            <a:endParaRPr lang="en-US" dirty="0">
              <a:latin typeface="Muli" pitchFamily="2" charset="0"/>
            </a:endParaRPr>
          </a:p>
        </p:txBody>
      </p:sp>
      <p:pic>
        <p:nvPicPr>
          <p:cNvPr id="7" name="Picture 6" descr="https://wikifactory.com/files/RmlsZTo0MzE2Mzg="/>
          <p:cNvPicPr/>
          <p:nvPr/>
        </p:nvPicPr>
        <p:blipFill rotWithShape="1">
          <a:blip r:embed="rId3">
            <a:extLst>
              <a:ext uri="{28A0092B-C50C-407E-A947-70E740481C1C}">
                <a14:useLocalDpi xmlns:a14="http://schemas.microsoft.com/office/drawing/2010/main" val="0"/>
              </a:ext>
            </a:extLst>
          </a:blip>
          <a:srcRect t="6281" b="7258"/>
          <a:stretch/>
        </p:blipFill>
        <p:spPr bwMode="auto">
          <a:xfrm>
            <a:off x="1312179" y="3370896"/>
            <a:ext cx="4205288" cy="1562100"/>
          </a:xfrm>
          <a:prstGeom prst="rect">
            <a:avLst/>
          </a:prstGeom>
          <a:noFill/>
          <a:ln>
            <a:noFill/>
          </a:ln>
        </p:spPr>
      </p:pic>
      <p:pic>
        <p:nvPicPr>
          <p:cNvPr id="8" name="Picture 7"/>
          <p:cNvPicPr/>
          <p:nvPr/>
        </p:nvPicPr>
        <p:blipFill rotWithShape="1">
          <a:blip r:embed="rId4">
            <a:extLst>
              <a:ext uri="{28A0092B-C50C-407E-A947-70E740481C1C}">
                <a14:useLocalDpi xmlns:a14="http://schemas.microsoft.com/office/drawing/2010/main" val="0"/>
              </a:ext>
            </a:extLst>
          </a:blip>
          <a:srcRect l="22476" t="10950" r="20243" b="12991"/>
          <a:stretch/>
        </p:blipFill>
        <p:spPr>
          <a:xfrm>
            <a:off x="6088696" y="910138"/>
            <a:ext cx="2560004" cy="2247901"/>
          </a:xfrm>
          <a:prstGeom prst="rect">
            <a:avLst/>
          </a:prstGeom>
        </p:spPr>
      </p:pic>
    </p:spTree>
    <p:extLst>
      <p:ext uri="{BB962C8B-B14F-4D97-AF65-F5344CB8AC3E}">
        <p14:creationId xmlns:p14="http://schemas.microsoft.com/office/powerpoint/2010/main" val="2922602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89950" y="257048"/>
            <a:ext cx="6995700" cy="566400"/>
          </a:xfrm>
        </p:spPr>
        <p:txBody>
          <a:bodyPr/>
          <a:lstStyle/>
          <a:p>
            <a:r>
              <a:rPr lang="en-US" dirty="0" err="1">
                <a:latin typeface="Muli" pitchFamily="2" charset="0"/>
              </a:rPr>
              <a:t>Orientação</a:t>
            </a:r>
            <a:r>
              <a:rPr lang="en-US" dirty="0">
                <a:latin typeface="Muli" pitchFamily="2" charset="0"/>
              </a:rPr>
              <a:t> da impressão</a:t>
            </a:r>
          </a:p>
        </p:txBody>
      </p:sp>
      <p:sp>
        <p:nvSpPr>
          <p:cNvPr id="3" name="TextBox 2"/>
          <p:cNvSpPr txBox="1"/>
          <p:nvPr/>
        </p:nvSpPr>
        <p:spPr>
          <a:xfrm>
            <a:off x="1028700" y="749300"/>
            <a:ext cx="5435600" cy="4062651"/>
          </a:xfrm>
          <a:prstGeom prst="rect">
            <a:avLst/>
          </a:prstGeom>
          <a:noFill/>
        </p:spPr>
        <p:txBody>
          <a:bodyPr wrap="square" lIns="91440" tIns="45720" rIns="91440" bIns="45720" rtlCol="0" anchor="t">
            <a:spAutoFit/>
          </a:bodyPr>
          <a:lstStyle/>
          <a:p>
            <a:pPr>
              <a:spcAft>
                <a:spcPts val="600"/>
              </a:spcAft>
            </a:pPr>
            <a:r>
              <a:rPr lang="pt-BR" dirty="0">
                <a:latin typeface="Muli"/>
              </a:rPr>
              <a:t>Uma das considerações mais importantes no MEX é a orientação da peça, pois pode ter grande impacto na precisão, força, velocidade de impressão e acabamento superficial de uma peça. </a:t>
            </a:r>
          </a:p>
          <a:p>
            <a:pPr marL="285750" indent="-285750" algn="just">
              <a:spcAft>
                <a:spcPts val="600"/>
              </a:spcAft>
              <a:buFont typeface="Wingdings" panose="05000000000000000000" pitchFamily="2" charset="2"/>
              <a:buChar char="v"/>
            </a:pPr>
            <a:r>
              <a:rPr lang="pt-BR" b="1" dirty="0">
                <a:latin typeface="Muli"/>
              </a:rPr>
              <a:t>Acabamento da superfície: </a:t>
            </a:r>
            <a:r>
              <a:rPr lang="pt-BR" dirty="0">
                <a:latin typeface="Muli"/>
              </a:rPr>
              <a:t>As superfícies de face superior ou ascendente têm a melhor qualidade de impressão. Reorientando a peça, altera as superfícies que são consideradas como ascendentes.</a:t>
            </a:r>
          </a:p>
          <a:p>
            <a:pPr marL="285750" indent="-285750" algn="just">
              <a:spcAft>
                <a:spcPts val="600"/>
              </a:spcAft>
              <a:buFont typeface="Wingdings" panose="05000000000000000000" pitchFamily="2" charset="2"/>
              <a:buChar char="v"/>
            </a:pPr>
            <a:r>
              <a:rPr lang="pt-BR" b="1" dirty="0">
                <a:latin typeface="Muli"/>
              </a:rPr>
              <a:t>Tempo de impressão: A </a:t>
            </a:r>
            <a:r>
              <a:rPr lang="pt-BR" dirty="0">
                <a:latin typeface="Muli"/>
              </a:rPr>
              <a:t>impressão de uma peça alta em pé levará mais tempo do que a impressão horizontal porque diminui a quantidade total de camadas necessárias para construir a peça e o bico viaja rapidamente na direcção X-Y.</a:t>
            </a:r>
          </a:p>
          <a:p>
            <a:pPr marL="285750" indent="-285750" algn="just">
              <a:spcAft>
                <a:spcPts val="600"/>
              </a:spcAft>
              <a:buFont typeface="Wingdings" panose="05000000000000000000" pitchFamily="2" charset="2"/>
              <a:buChar char="v"/>
            </a:pPr>
            <a:r>
              <a:rPr lang="pt-BR" b="1" dirty="0">
                <a:latin typeface="Muli"/>
              </a:rPr>
              <a:t>Resistência da peça: </a:t>
            </a:r>
            <a:r>
              <a:rPr lang="pt-BR" dirty="0">
                <a:latin typeface="Muli"/>
              </a:rPr>
              <a:t>Como os MEX são intrinsecamente anisotrópicos, a alteração da orientação da impressão altera o eixo de anisotropia e isto afeta grandemente a resistência da peça. Para peças funcionais, é necessário considerar a direção das cargas para que possamos orientar as nossas peças em conformidade.</a:t>
            </a:r>
          </a:p>
          <a:p>
            <a:pPr marL="285750" indent="-285750" algn="just">
              <a:spcAft>
                <a:spcPts val="600"/>
              </a:spcAft>
              <a:buFont typeface="Wingdings" panose="05000000000000000000" pitchFamily="2" charset="2"/>
              <a:buChar char="v"/>
            </a:pPr>
            <a:r>
              <a:rPr lang="en-US" b="1" dirty="0">
                <a:latin typeface="Muli"/>
              </a:rPr>
              <a:t>Suportes: </a:t>
            </a:r>
            <a:r>
              <a:rPr lang="pt-BR" dirty="0">
                <a:latin typeface="Muli"/>
              </a:rPr>
              <a:t>A orientação da peça determina as sobrecargas e, portanto, onde as estruturas de apoio são necessárias.</a:t>
            </a:r>
            <a:endParaRPr lang="en-US" dirty="0">
              <a:latin typeface="Muli"/>
            </a:endParaRPr>
          </a:p>
        </p:txBody>
      </p:sp>
      <p:pic>
        <p:nvPicPr>
          <p:cNvPr id="7" name="Picture 6" descr="https://s3-eu-west-1.amazonaws.com/3dhubs-knowledgebase/print-orientation/photo2.jpg"/>
          <p:cNvPicPr/>
          <p:nvPr/>
        </p:nvPicPr>
        <p:blipFill rotWithShape="1">
          <a:blip r:embed="rId4" cstate="print">
            <a:extLst>
              <a:ext uri="{28A0092B-C50C-407E-A947-70E740481C1C}">
                <a14:useLocalDpi xmlns:a14="http://schemas.microsoft.com/office/drawing/2010/main" val="0"/>
              </a:ext>
            </a:extLst>
          </a:blip>
          <a:srcRect l="28205" t="19487" r="16987" b="14872"/>
          <a:stretch/>
        </p:blipFill>
        <p:spPr bwMode="auto">
          <a:xfrm>
            <a:off x="6775450" y="2030640"/>
            <a:ext cx="2171700" cy="1625600"/>
          </a:xfrm>
          <a:prstGeom prst="rect">
            <a:avLst/>
          </a:prstGeom>
          <a:noFill/>
          <a:ln>
            <a:noFill/>
          </a:ln>
        </p:spPr>
      </p:pic>
      <p:pic>
        <p:nvPicPr>
          <p:cNvPr id="8" name="Google Shape;128;p10"/>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l="6737" t="12568"/>
          <a:stretch/>
        </p:blipFill>
        <p:spPr>
          <a:xfrm>
            <a:off x="6687554" y="752883"/>
            <a:ext cx="2347492" cy="1190648"/>
          </a:xfrm>
          <a:prstGeom prst="rect">
            <a:avLst/>
          </a:prstGeom>
          <a:noFill/>
          <a:ln>
            <a:noFill/>
          </a:ln>
        </p:spPr>
      </p:pic>
    </p:spTree>
    <p:extLst>
      <p:ext uri="{BB962C8B-B14F-4D97-AF65-F5344CB8AC3E}">
        <p14:creationId xmlns:p14="http://schemas.microsoft.com/office/powerpoint/2010/main" val="3127763977"/>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98247"/>
            <a:ext cx="4683033" cy="841800"/>
          </a:xfrm>
          <a:prstGeom prst="rect">
            <a:avLst/>
          </a:prstGeom>
        </p:spPr>
        <p:txBody>
          <a:bodyPr spcFirstLastPara="1" wrap="square" lIns="91425" tIns="91425" rIns="91425" bIns="91425" anchor="ctr" anchorCtr="0">
            <a:noAutofit/>
          </a:bodyPr>
          <a:lstStyle/>
          <a:p>
            <a:pPr lvl="0"/>
            <a:r>
              <a:rPr lang="en" sz="2700" dirty="0"/>
              <a:t>Bordas, Balsas &amp; Abas</a:t>
            </a:r>
            <a:endParaRPr sz="2700" dirty="0"/>
          </a:p>
        </p:txBody>
      </p:sp>
      <p:sp>
        <p:nvSpPr>
          <p:cNvPr id="1029" name="Google Shape;1029;p44"/>
          <p:cNvSpPr txBox="1">
            <a:spLocks noGrp="1"/>
          </p:cNvSpPr>
          <p:nvPr>
            <p:ph type="subTitle" idx="1"/>
          </p:nvPr>
        </p:nvSpPr>
        <p:spPr>
          <a:xfrm>
            <a:off x="351701" y="1099691"/>
            <a:ext cx="4894844" cy="2846994"/>
          </a:xfrm>
          <a:prstGeom prst="rect">
            <a:avLst/>
          </a:prstGeom>
        </p:spPr>
        <p:txBody>
          <a:bodyPr spcFirstLastPara="1" wrap="square" lIns="91425" tIns="91425" rIns="91425" bIns="91425" anchor="t" anchorCtr="0">
            <a:noAutofit/>
          </a:bodyPr>
          <a:lstStyle/>
          <a:p>
            <a:pPr marL="0" indent="0"/>
            <a:r>
              <a:rPr lang="en-US" dirty="0" err="1">
                <a:solidFill>
                  <a:schemeClr val="tx1"/>
                </a:solidFill>
              </a:rPr>
              <a:t>Bordas</a:t>
            </a:r>
            <a:r>
              <a:rPr lang="en-US" dirty="0">
                <a:solidFill>
                  <a:schemeClr val="tx1"/>
                </a:solidFill>
              </a:rPr>
              <a:t>, balsas e abas </a:t>
            </a:r>
            <a:r>
              <a:rPr lang="en-US" dirty="0" err="1">
                <a:solidFill>
                  <a:schemeClr val="tx1"/>
                </a:solidFill>
              </a:rPr>
              <a:t>são</a:t>
            </a:r>
            <a:r>
              <a:rPr lang="en-US" dirty="0">
                <a:solidFill>
                  <a:schemeClr val="tx1"/>
                </a:solidFill>
              </a:rPr>
              <a:t> </a:t>
            </a:r>
            <a:r>
              <a:rPr lang="en-US" dirty="0" err="1">
                <a:solidFill>
                  <a:schemeClr val="tx1"/>
                </a:solidFill>
              </a:rPr>
              <a:t>estruturas</a:t>
            </a:r>
            <a:r>
              <a:rPr lang="en-US" dirty="0">
                <a:solidFill>
                  <a:schemeClr val="tx1"/>
                </a:solidFill>
              </a:rPr>
              <a:t> de </a:t>
            </a:r>
            <a:r>
              <a:rPr lang="en-US" dirty="0" err="1">
                <a:solidFill>
                  <a:schemeClr val="tx1"/>
                </a:solidFill>
              </a:rPr>
              <a:t>apoio</a:t>
            </a:r>
            <a:r>
              <a:rPr lang="en-US" dirty="0">
                <a:solidFill>
                  <a:schemeClr val="tx1"/>
                </a:solidFill>
              </a:rPr>
              <a:t> que </a:t>
            </a:r>
            <a:r>
              <a:rPr lang="en-US" dirty="0" err="1">
                <a:solidFill>
                  <a:schemeClr val="tx1"/>
                </a:solidFill>
              </a:rPr>
              <a:t>fornecem</a:t>
            </a:r>
            <a:r>
              <a:rPr lang="en-US" dirty="0">
                <a:solidFill>
                  <a:schemeClr val="tx1"/>
                </a:solidFill>
              </a:rPr>
              <a:t> um </a:t>
            </a:r>
            <a:r>
              <a:rPr lang="en-US" dirty="0" err="1">
                <a:solidFill>
                  <a:schemeClr val="tx1"/>
                </a:solidFill>
              </a:rPr>
              <a:t>ponto</a:t>
            </a:r>
            <a:r>
              <a:rPr lang="en-US" dirty="0">
                <a:solidFill>
                  <a:schemeClr val="tx1"/>
                </a:solidFill>
              </a:rPr>
              <a:t> de </a:t>
            </a:r>
            <a:r>
              <a:rPr lang="en-US" dirty="0" err="1">
                <a:solidFill>
                  <a:schemeClr val="tx1"/>
                </a:solidFill>
              </a:rPr>
              <a:t>partida</a:t>
            </a:r>
            <a:r>
              <a:rPr lang="en-US" dirty="0">
                <a:solidFill>
                  <a:schemeClr val="tx1"/>
                </a:solidFill>
              </a:rPr>
              <a:t> para a impressão e </a:t>
            </a:r>
            <a:r>
              <a:rPr lang="en-US" dirty="0" err="1">
                <a:solidFill>
                  <a:schemeClr val="tx1"/>
                </a:solidFill>
              </a:rPr>
              <a:t>auxiliam</a:t>
            </a:r>
            <a:r>
              <a:rPr lang="en-US" dirty="0">
                <a:solidFill>
                  <a:schemeClr val="tx1"/>
                </a:solidFill>
              </a:rPr>
              <a:t> com </a:t>
            </a:r>
            <a:r>
              <a:rPr lang="en-US" dirty="0" err="1">
                <a:solidFill>
                  <a:schemeClr val="tx1"/>
                </a:solidFill>
              </a:rPr>
              <a:t>vários</a:t>
            </a:r>
            <a:r>
              <a:rPr lang="en-US" dirty="0">
                <a:solidFill>
                  <a:schemeClr val="tx1"/>
                </a:solidFill>
              </a:rPr>
              <a:t> </a:t>
            </a:r>
            <a:r>
              <a:rPr lang="en-US" dirty="0" err="1">
                <a:solidFill>
                  <a:schemeClr val="tx1"/>
                </a:solidFill>
              </a:rPr>
              <a:t>problemas</a:t>
            </a:r>
            <a:r>
              <a:rPr lang="en-US" dirty="0">
                <a:solidFill>
                  <a:schemeClr val="tx1"/>
                </a:solidFill>
              </a:rPr>
              <a:t> do </a:t>
            </a:r>
            <a:r>
              <a:rPr lang="en-US" dirty="0" err="1">
                <a:solidFill>
                  <a:schemeClr val="tx1"/>
                </a:solidFill>
              </a:rPr>
              <a:t>processo</a:t>
            </a:r>
            <a:r>
              <a:rPr lang="en-US" dirty="0">
                <a:solidFill>
                  <a:schemeClr val="tx1"/>
                </a:solidFill>
              </a:rPr>
              <a:t> de impressão. </a:t>
            </a:r>
          </a:p>
          <a:p>
            <a:pPr marL="0" indent="0" algn="just"/>
            <a:endParaRPr lang="en-US" dirty="0">
              <a:solidFill>
                <a:schemeClr val="tx1"/>
              </a:solidFill>
            </a:endParaRPr>
          </a:p>
          <a:p>
            <a:pPr marL="0" indent="0" algn="just"/>
            <a:r>
              <a:rPr lang="en-US" sz="1800" b="1" dirty="0" err="1">
                <a:solidFill>
                  <a:schemeClr val="accent5"/>
                </a:solidFill>
              </a:rPr>
              <a:t>Bordas</a:t>
            </a:r>
            <a:r>
              <a:rPr lang="en-US" sz="1800" b="1" dirty="0">
                <a:solidFill>
                  <a:schemeClr val="accent5"/>
                </a:solidFill>
              </a:rPr>
              <a:t>:</a:t>
            </a:r>
            <a:r>
              <a:rPr lang="en-US" dirty="0">
                <a:solidFill>
                  <a:schemeClr val="accent5"/>
                </a:solidFill>
              </a:rPr>
              <a:t> </a:t>
            </a:r>
            <a:r>
              <a:rPr lang="pt-BR" dirty="0">
                <a:solidFill>
                  <a:schemeClr val="tx1"/>
                </a:solidFill>
              </a:rPr>
              <a:t>são os primeiros fios de filamento a serem aplicados na placa de construção como um esboço em torno do perímetro da peça.</a:t>
            </a:r>
          </a:p>
          <a:p>
            <a:pPr marL="0" indent="0"/>
            <a:endParaRPr lang="pt-BR" dirty="0">
              <a:solidFill>
                <a:schemeClr val="tx1"/>
              </a:solidFill>
            </a:endParaRPr>
          </a:p>
          <a:p>
            <a:pPr marL="0" indent="0"/>
            <a:r>
              <a:rPr lang="pt-BR" dirty="0">
                <a:solidFill>
                  <a:schemeClr val="tx1"/>
                </a:solidFill>
              </a:rPr>
              <a:t>As bordas servem um propósito útil, porque ajudam a preparar o extrusor e a estabelecer um fluxo suave e constante de filamento.  </a:t>
            </a:r>
            <a:endParaRPr lang="en-US" dirty="0">
              <a:solidFill>
                <a:schemeClr val="tx1"/>
              </a:solidFill>
            </a:endParaRPr>
          </a:p>
          <a:p>
            <a:pPr marL="0" indent="0"/>
            <a:endParaRPr lang="en-US" dirty="0">
              <a:solidFill>
                <a:schemeClr val="tx1"/>
              </a:solidFill>
            </a:endParaRPr>
          </a:p>
          <a:p>
            <a:pPr marL="0" indent="0"/>
            <a:endParaRPr lang="en-US" dirty="0">
              <a:solidFill>
                <a:schemeClr val="tx1"/>
              </a:solidFill>
            </a:endParaRPr>
          </a:p>
          <a:p>
            <a:pPr marL="0" indent="0"/>
            <a:endParaRPr lang="en-US" dirty="0">
              <a:solidFill>
                <a:schemeClr val="tx1"/>
              </a:solidFill>
            </a:endParaRPr>
          </a:p>
        </p:txBody>
      </p:sp>
      <p:sp>
        <p:nvSpPr>
          <p:cNvPr id="1030" name="Google Shape;1030;p44"/>
          <p:cNvSpPr/>
          <p:nvPr/>
        </p:nvSpPr>
        <p:spPr>
          <a:xfrm>
            <a:off x="5503630" y="344851"/>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descr="Even a small skirt can help ensure an excellent print"/>
          <p:cNvPicPr/>
          <p:nvPr/>
        </p:nvPicPr>
        <p:blipFill rotWithShape="1">
          <a:blip r:embed="rId4">
            <a:extLst>
              <a:ext uri="{28A0092B-C50C-407E-A947-70E740481C1C}">
                <a14:useLocalDpi xmlns:a14="http://schemas.microsoft.com/office/drawing/2010/main" val="0"/>
              </a:ext>
            </a:extLst>
          </a:blip>
          <a:srcRect l="16535" t="5418" r="3095" b="10138"/>
          <a:stretch/>
        </p:blipFill>
        <p:spPr bwMode="auto">
          <a:xfrm>
            <a:off x="6072397" y="1273825"/>
            <a:ext cx="2755900" cy="1930401"/>
          </a:xfrm>
          <a:prstGeom prst="rect">
            <a:avLst/>
          </a:prstGeom>
          <a:noFill/>
          <a:ln>
            <a:noFill/>
          </a:ln>
        </p:spPr>
      </p:pic>
      <p:pic>
        <p:nvPicPr>
          <p:cNvPr id="33" name="Picture 32"/>
          <p:cNvPicPr/>
          <p:nvPr/>
        </p:nvPicPr>
        <p:blipFill rotWithShape="1">
          <a:blip r:embed="rId5">
            <a:extLst>
              <a:ext uri="{28A0092B-C50C-407E-A947-70E740481C1C}">
                <a14:useLocalDpi xmlns:a14="http://schemas.microsoft.com/office/drawing/2010/main" val="0"/>
              </a:ext>
            </a:extLst>
          </a:blip>
          <a:srcRect l="35275" t="5883" r="35239" b="30578"/>
          <a:stretch/>
        </p:blipFill>
        <p:spPr>
          <a:xfrm>
            <a:off x="6707396" y="3455244"/>
            <a:ext cx="2036553" cy="1034206"/>
          </a:xfrm>
          <a:prstGeom prst="rect">
            <a:avLst/>
          </a:prstGeom>
        </p:spPr>
      </p:pic>
      <p:sp>
        <p:nvSpPr>
          <p:cNvPr id="3" name="Rectangle 2"/>
          <p:cNvSpPr/>
          <p:nvPr/>
        </p:nvSpPr>
        <p:spPr>
          <a:xfrm>
            <a:off x="1233696" y="3755597"/>
            <a:ext cx="4684503" cy="954107"/>
          </a:xfrm>
          <a:prstGeom prst="rect">
            <a:avLst/>
          </a:prstGeom>
        </p:spPr>
        <p:txBody>
          <a:bodyPr wrap="square">
            <a:spAutoFit/>
          </a:bodyPr>
          <a:lstStyle/>
          <a:p>
            <a:pPr marL="0" indent="0" algn="just"/>
            <a:r>
              <a:rPr lang="pt-BR" dirty="0">
                <a:solidFill>
                  <a:schemeClr val="tx1"/>
                </a:solidFill>
                <a:latin typeface="Muli" pitchFamily="2" charset="0"/>
              </a:rPr>
              <a:t>Além disso, a observação das bordas dá uma indicação rápida se uma impressão vai ser bem sucedida, pois permite detetar e ajustar quaisquer problemas de nivelamento ou de aderência antes do modelo real começar a imprimir.</a:t>
            </a:r>
            <a:endParaRPr lang="en-US" dirty="0">
              <a:solidFill>
                <a:schemeClr val="tx1"/>
              </a:solidFill>
              <a:latin typeface="Muli" pitchFamily="2" charset="0"/>
            </a:endParaRPr>
          </a:p>
        </p:txBody>
      </p:sp>
    </p:spTree>
    <p:extLst>
      <p:ext uri="{BB962C8B-B14F-4D97-AF65-F5344CB8AC3E}">
        <p14:creationId xmlns:p14="http://schemas.microsoft.com/office/powerpoint/2010/main" val="3583097193"/>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664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Balsas</a:t>
            </a:r>
            <a:endParaRPr sz="2700" dirty="0"/>
          </a:p>
        </p:txBody>
      </p:sp>
      <p:sp>
        <p:nvSpPr>
          <p:cNvPr id="1029" name="Google Shape;1029;p44"/>
          <p:cNvSpPr txBox="1">
            <a:spLocks noGrp="1"/>
          </p:cNvSpPr>
          <p:nvPr>
            <p:ph type="subTitle" idx="1"/>
          </p:nvPr>
        </p:nvSpPr>
        <p:spPr>
          <a:xfrm>
            <a:off x="351700" y="998091"/>
            <a:ext cx="5312499" cy="2846994"/>
          </a:xfrm>
          <a:prstGeom prst="rect">
            <a:avLst/>
          </a:prstGeom>
        </p:spPr>
        <p:txBody>
          <a:bodyPr spcFirstLastPara="1" wrap="square" lIns="91425" tIns="91425" rIns="91425" bIns="91425" anchor="t" anchorCtr="0">
            <a:noAutofit/>
          </a:bodyPr>
          <a:lstStyle/>
          <a:p>
            <a:pPr marL="0" indent="0" algn="just"/>
            <a:r>
              <a:rPr lang="pt-BR" dirty="0"/>
              <a:t>Uma balsa é uma malha horizontal de filamento que se encontra debaixo da sua parte e é ligeiramente mais larga do que a do objeto impresso. A sua peça impressa em 3D será impressa em cima desta jangada, em vez de diretamente sobre a superfície da plataforma de construção. Após a impressão, a jangada é na maioria dos casos facilmente separada manualmente da peça impressa, graças a uma textura que enfraquece o contacto entre as duas peças.</a:t>
            </a:r>
          </a:p>
          <a:p>
            <a:pPr marL="0" indent="0" algn="just"/>
            <a:r>
              <a:rPr lang="en-US" dirty="0"/>
              <a:t>As balsas </a:t>
            </a:r>
            <a:r>
              <a:rPr lang="en-US" dirty="0" err="1"/>
              <a:t>são</a:t>
            </a:r>
            <a:r>
              <a:rPr lang="en-US" dirty="0"/>
              <a:t> </a:t>
            </a:r>
            <a:r>
              <a:rPr lang="en-US" dirty="0" err="1"/>
              <a:t>usadas</a:t>
            </a:r>
            <a:r>
              <a:rPr lang="en-US" dirty="0"/>
              <a:t> para:</a:t>
            </a:r>
          </a:p>
          <a:p>
            <a:pPr marL="285750" indent="-285750" algn="just">
              <a:buFont typeface="Wingdings" pitchFamily="2" charset="2"/>
              <a:buChar char="ü"/>
            </a:pPr>
            <a:r>
              <a:rPr lang="pt-BR" dirty="0"/>
              <a:t>Conseguir uma melhor aderência ao leito, criando alicerces fortes sobre os quais construir a peça</a:t>
            </a:r>
          </a:p>
          <a:p>
            <a:pPr marL="285750" indent="-285750" algn="just">
              <a:buFont typeface="Wingdings" pitchFamily="2" charset="2"/>
              <a:buChar char="ü"/>
            </a:pPr>
            <a:r>
              <a:rPr lang="pt-BR" dirty="0"/>
              <a:t>Impedir a impressão de empenar (especialmente importante com materiais de alto encolhimento como o ABS)</a:t>
            </a:r>
          </a:p>
          <a:p>
            <a:pPr marL="0" indent="0" algn="just"/>
            <a:endParaRPr lang="en-US" dirty="0"/>
          </a:p>
          <a:p>
            <a:pPr marL="0" indent="0"/>
            <a:endParaRPr lang="en-US" dirty="0"/>
          </a:p>
        </p:txBody>
      </p:sp>
      <p:sp>
        <p:nvSpPr>
          <p:cNvPr id="1030" name="Google Shape;1030;p44"/>
          <p:cNvSpPr/>
          <p:nvPr/>
        </p:nvSpPr>
        <p:spPr>
          <a:xfrm>
            <a:off x="6107626" y="334465"/>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8524085" y="-309586"/>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6223111" y="16401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descr="Raft provided for a rocket model with small legs"/>
          <p:cNvPicPr/>
          <p:nvPr/>
        </p:nvPicPr>
        <p:blipFill rotWithShape="1">
          <a:blip r:embed="rId3">
            <a:extLst>
              <a:ext uri="{28A0092B-C50C-407E-A947-70E740481C1C}">
                <a14:useLocalDpi xmlns:a14="http://schemas.microsoft.com/office/drawing/2010/main" val="0"/>
              </a:ext>
            </a:extLst>
          </a:blip>
          <a:srcRect l="22963" t="7198" r="22010"/>
          <a:stretch/>
        </p:blipFill>
        <p:spPr bwMode="auto">
          <a:xfrm>
            <a:off x="6639020" y="584324"/>
            <a:ext cx="2123205" cy="2271712"/>
          </a:xfrm>
          <a:prstGeom prst="rect">
            <a:avLst/>
          </a:prstGeom>
          <a:noFill/>
          <a:ln>
            <a:noFill/>
          </a:ln>
        </p:spPr>
      </p:pic>
      <p:pic>
        <p:nvPicPr>
          <p:cNvPr id="35" name="Picture 34"/>
          <p:cNvPicPr/>
          <p:nvPr/>
        </p:nvPicPr>
        <p:blipFill rotWithShape="1">
          <a:blip r:embed="rId4">
            <a:extLst>
              <a:ext uri="{28A0092B-C50C-407E-A947-70E740481C1C}">
                <a14:useLocalDpi xmlns:a14="http://schemas.microsoft.com/office/drawing/2010/main" val="0"/>
              </a:ext>
            </a:extLst>
          </a:blip>
          <a:srcRect l="1685" t="4728" r="68550" b="32871"/>
          <a:stretch/>
        </p:blipFill>
        <p:spPr>
          <a:xfrm>
            <a:off x="6754969" y="3400023"/>
            <a:ext cx="1951066" cy="1002002"/>
          </a:xfrm>
          <a:prstGeom prst="rect">
            <a:avLst/>
          </a:prstGeom>
        </p:spPr>
      </p:pic>
      <p:sp>
        <p:nvSpPr>
          <p:cNvPr id="3" name="Rectangle 2"/>
          <p:cNvSpPr/>
          <p:nvPr/>
        </p:nvSpPr>
        <p:spPr>
          <a:xfrm>
            <a:off x="1219200" y="3924972"/>
            <a:ext cx="4888426" cy="954107"/>
          </a:xfrm>
          <a:prstGeom prst="rect">
            <a:avLst/>
          </a:prstGeom>
        </p:spPr>
        <p:txBody>
          <a:bodyPr wrap="square">
            <a:spAutoFit/>
          </a:bodyPr>
          <a:lstStyle/>
          <a:p>
            <a:pPr marL="285750" indent="-285750">
              <a:buFont typeface="Wingdings" pitchFamily="2" charset="2"/>
              <a:buChar char="ü"/>
            </a:pPr>
            <a:r>
              <a:rPr lang="pt-BR" dirty="0">
                <a:solidFill>
                  <a:schemeClr val="tx1"/>
                </a:solidFill>
                <a:latin typeface="Muli" pitchFamily="2" charset="0"/>
              </a:rPr>
              <a:t>Modelos de estabilização com pequenos pés, quando a pequena superfície está a tocar a cama em proporção ao modelo (como o foguete retratado acima).</a:t>
            </a:r>
          </a:p>
          <a:p>
            <a:pPr marL="285750" indent="-285750">
              <a:buFont typeface="Wingdings" pitchFamily="2" charset="2"/>
              <a:buChar char="ü"/>
            </a:pPr>
            <a:r>
              <a:rPr lang="pt-BR" dirty="0">
                <a:solidFill>
                  <a:schemeClr val="tx1"/>
                </a:solidFill>
                <a:latin typeface="Muli" pitchFamily="2" charset="0"/>
              </a:rPr>
              <a:t>Estabilização de outras estruturas de apoio.</a:t>
            </a:r>
            <a:endParaRPr lang="en-US" dirty="0">
              <a:solidFill>
                <a:schemeClr val="tx1"/>
              </a:solidFill>
              <a:latin typeface="Muli" pitchFamily="2" charset="0"/>
            </a:endParaRPr>
          </a:p>
        </p:txBody>
      </p:sp>
    </p:spTree>
    <p:extLst>
      <p:ext uri="{BB962C8B-B14F-4D97-AF65-F5344CB8AC3E}">
        <p14:creationId xmlns:p14="http://schemas.microsoft.com/office/powerpoint/2010/main" val="2938428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98247"/>
            <a:ext cx="4683033" cy="841800"/>
          </a:xfrm>
          <a:prstGeom prst="rect">
            <a:avLst/>
          </a:prstGeom>
        </p:spPr>
        <p:txBody>
          <a:bodyPr spcFirstLastPara="1" wrap="square" lIns="91425" tIns="91425" rIns="91425" bIns="91425" anchor="ctr" anchorCtr="0">
            <a:noAutofit/>
          </a:bodyPr>
          <a:lstStyle/>
          <a:p>
            <a:pPr lvl="0"/>
            <a:r>
              <a:rPr lang="en" sz="2700" dirty="0"/>
              <a:t>Abas</a:t>
            </a:r>
            <a:endParaRPr sz="2700" dirty="0"/>
          </a:p>
        </p:txBody>
      </p:sp>
      <p:sp>
        <p:nvSpPr>
          <p:cNvPr id="1030" name="Google Shape;1030;p44"/>
          <p:cNvSpPr/>
          <p:nvPr/>
        </p:nvSpPr>
        <p:spPr>
          <a:xfrm>
            <a:off x="5503630" y="344851"/>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6190562" y="226182"/>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15241" t="25620" r="13951" b="24243"/>
          <a:stretch/>
        </p:blipFill>
        <p:spPr>
          <a:xfrm>
            <a:off x="5918199" y="1403122"/>
            <a:ext cx="3118118" cy="1473964"/>
          </a:xfrm>
          <a:prstGeom prst="rect">
            <a:avLst/>
          </a:prstGeom>
        </p:spPr>
      </p:pic>
      <p:sp>
        <p:nvSpPr>
          <p:cNvPr id="4" name="Rectangle 3"/>
          <p:cNvSpPr/>
          <p:nvPr/>
        </p:nvSpPr>
        <p:spPr>
          <a:xfrm>
            <a:off x="266700" y="1153488"/>
            <a:ext cx="5118100" cy="1815882"/>
          </a:xfrm>
          <a:prstGeom prst="rect">
            <a:avLst/>
          </a:prstGeom>
        </p:spPr>
        <p:txBody>
          <a:bodyPr wrap="square">
            <a:spAutoFit/>
          </a:bodyPr>
          <a:lstStyle/>
          <a:p>
            <a:r>
              <a:rPr lang="pt-BR" dirty="0">
                <a:solidFill>
                  <a:schemeClr val="tx1"/>
                </a:solidFill>
                <a:latin typeface="Muli" pitchFamily="2" charset="0"/>
              </a:rPr>
              <a:t>Uma aba é um tipo especial de balsa que está apenas presa às bordas exteriores da impressão e não está totalmente por baixo. A aba é impressa com uma série de contornos para criar um grande anel à volta da sua parte, semelhante à aba de um chapéu.</a:t>
            </a:r>
          </a:p>
          <a:p>
            <a:endParaRPr lang="pt-BR" dirty="0">
              <a:solidFill>
                <a:schemeClr val="tx1"/>
              </a:solidFill>
              <a:latin typeface="Muli" pitchFamily="2" charset="0"/>
            </a:endParaRPr>
          </a:p>
          <a:p>
            <a:r>
              <a:rPr lang="pt-BR" dirty="0">
                <a:solidFill>
                  <a:schemeClr val="tx1"/>
                </a:solidFill>
                <a:latin typeface="Muli" pitchFamily="2" charset="0"/>
              </a:rPr>
              <a:t>Os rebordos são utilizados pelas mesmas razões que as jangadas, em particular para melhorar a aderência à cama, minimizar o empeno e apoiar outras estruturas de apoio.</a:t>
            </a:r>
            <a:endParaRPr lang="en-US" dirty="0">
              <a:solidFill>
                <a:schemeClr val="tx1"/>
              </a:solidFill>
              <a:latin typeface="Muli" pitchFamily="2" charset="0"/>
            </a:endParaRPr>
          </a:p>
        </p:txBody>
      </p:sp>
      <p:sp>
        <p:nvSpPr>
          <p:cNvPr id="5" name="Rectangle 4"/>
          <p:cNvSpPr/>
          <p:nvPr/>
        </p:nvSpPr>
        <p:spPr>
          <a:xfrm>
            <a:off x="1193800" y="3515226"/>
            <a:ext cx="4572000" cy="954107"/>
          </a:xfrm>
          <a:prstGeom prst="rect">
            <a:avLst/>
          </a:prstGeom>
        </p:spPr>
        <p:txBody>
          <a:bodyPr>
            <a:spAutoFit/>
          </a:bodyPr>
          <a:lstStyle/>
          <a:p>
            <a:r>
              <a:rPr lang="pt-BR" b="1" dirty="0">
                <a:solidFill>
                  <a:schemeClr val="tx1"/>
                </a:solidFill>
                <a:latin typeface="Muli" pitchFamily="2" charset="0"/>
              </a:rPr>
              <a:t>As abas podem ser preferíveis às balsas, uma vez que:</a:t>
            </a:r>
          </a:p>
          <a:p>
            <a:pPr marL="285750" indent="-285750">
              <a:buFont typeface="Arial" panose="020B0604020202020204" pitchFamily="34" charset="0"/>
              <a:buChar char="•"/>
            </a:pPr>
            <a:r>
              <a:rPr lang="pt-BR" dirty="0">
                <a:solidFill>
                  <a:schemeClr val="tx1"/>
                </a:solidFill>
                <a:latin typeface="Muli" pitchFamily="2" charset="0"/>
              </a:rPr>
              <a:t>podem tipicamente ser impressas mais rapidamente</a:t>
            </a:r>
          </a:p>
          <a:p>
            <a:pPr marL="285750" indent="-285750">
              <a:buFont typeface="Arial" panose="020B0604020202020204" pitchFamily="34" charset="0"/>
              <a:buChar char="•"/>
            </a:pPr>
            <a:r>
              <a:rPr lang="pt-BR" dirty="0">
                <a:solidFill>
                  <a:schemeClr val="tx1"/>
                </a:solidFill>
                <a:latin typeface="Muli" pitchFamily="2" charset="0"/>
              </a:rPr>
              <a:t>usar menos filamento</a:t>
            </a:r>
          </a:p>
          <a:p>
            <a:pPr marL="285750" indent="-285750">
              <a:buFont typeface="Arial" panose="020B0604020202020204" pitchFamily="34" charset="0"/>
              <a:buChar char="•"/>
            </a:pPr>
            <a:r>
              <a:rPr lang="pt-BR" dirty="0">
                <a:solidFill>
                  <a:schemeClr val="tx1"/>
                </a:solidFill>
                <a:latin typeface="Muli" pitchFamily="2" charset="0"/>
              </a:rPr>
              <a:t>são mais fáceis de remover</a:t>
            </a:r>
            <a:endParaRPr lang="en-US" dirty="0">
              <a:solidFill>
                <a:schemeClr val="tx1"/>
              </a:solidFill>
              <a:latin typeface="Muli" pitchFamily="2" charset="0"/>
            </a:endParaRPr>
          </a:p>
        </p:txBody>
      </p:sp>
      <p:pic>
        <p:nvPicPr>
          <p:cNvPr id="38" name="Picture 37"/>
          <p:cNvPicPr/>
          <p:nvPr/>
        </p:nvPicPr>
        <p:blipFill rotWithShape="1">
          <a:blip r:embed="rId4">
            <a:extLst>
              <a:ext uri="{28A0092B-C50C-407E-A947-70E740481C1C}">
                <a14:useLocalDpi xmlns:a14="http://schemas.microsoft.com/office/drawing/2010/main" val="0"/>
              </a:ext>
            </a:extLst>
          </a:blip>
          <a:srcRect l="68786" t="9735" r="1118" b="26794"/>
          <a:stretch/>
        </p:blipFill>
        <p:spPr>
          <a:xfrm>
            <a:off x="6729412" y="3200400"/>
            <a:ext cx="2009775" cy="1133476"/>
          </a:xfrm>
          <a:prstGeom prst="rect">
            <a:avLst/>
          </a:prstGeom>
        </p:spPr>
      </p:pic>
    </p:spTree>
    <p:extLst>
      <p:ext uri="{BB962C8B-B14F-4D97-AF65-F5344CB8AC3E}">
        <p14:creationId xmlns:p14="http://schemas.microsoft.com/office/powerpoint/2010/main" val="550308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074150" y="257048"/>
            <a:ext cx="6995700" cy="566400"/>
          </a:xfrm>
        </p:spPr>
        <p:txBody>
          <a:bodyPr/>
          <a:lstStyle/>
          <a:p>
            <a:r>
              <a:rPr lang="en-US" dirty="0" err="1"/>
              <a:t>Resolução</a:t>
            </a:r>
            <a:r>
              <a:rPr lang="en-US" dirty="0"/>
              <a:t> de impressão</a:t>
            </a:r>
            <a:endParaRPr lang="en-US" dirty="0">
              <a:latin typeface="Muli" pitchFamily="2" charset="0"/>
            </a:endParaRPr>
          </a:p>
        </p:txBody>
      </p:sp>
      <p:sp>
        <p:nvSpPr>
          <p:cNvPr id="65" name="Google Shape;1029;p44"/>
          <p:cNvSpPr txBox="1">
            <a:spLocks/>
          </p:cNvSpPr>
          <p:nvPr/>
        </p:nvSpPr>
        <p:spPr>
          <a:xfrm>
            <a:off x="779048" y="752656"/>
            <a:ext cx="7220501" cy="18381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solidFill>
                  <a:schemeClr val="tx1"/>
                </a:solidFill>
                <a:latin typeface="Muli"/>
              </a:rPr>
              <a:t>As impressoras MEX 3D têm dois tipos diferentes de resoluções:</a:t>
            </a:r>
          </a:p>
          <a:p>
            <a:pPr marL="285750" indent="-285750">
              <a:spcAft>
                <a:spcPts val="600"/>
              </a:spcAft>
              <a:buFont typeface="Arial" panose="020B0604020202020204" pitchFamily="34" charset="0"/>
              <a:buChar char="•"/>
            </a:pPr>
            <a:r>
              <a:rPr lang="pt-BR" dirty="0">
                <a:solidFill>
                  <a:schemeClr val="tx1"/>
                </a:solidFill>
                <a:latin typeface="Muli"/>
              </a:rPr>
              <a:t>X-Y: resolução horizontal (nos planos da esquerda-direita, para a frente e para trás, X-Y)</a:t>
            </a:r>
          </a:p>
          <a:p>
            <a:pPr marL="285750" indent="-285750">
              <a:spcAft>
                <a:spcPts val="600"/>
              </a:spcAft>
              <a:buFont typeface="Arial" panose="020B0604020202020204" pitchFamily="34" charset="0"/>
              <a:buChar char="•"/>
            </a:pPr>
            <a:r>
              <a:rPr lang="pt-BR" dirty="0">
                <a:solidFill>
                  <a:schemeClr val="tx1"/>
                </a:solidFill>
                <a:latin typeface="Muli"/>
              </a:rPr>
              <a:t>Z: resolução em altura (no plano Z para cima/para baixo, ou plano Z)</a:t>
            </a:r>
          </a:p>
          <a:p>
            <a:pPr>
              <a:spcAft>
                <a:spcPts val="600"/>
              </a:spcAft>
            </a:pPr>
            <a:endParaRPr lang="pt-BR" dirty="0">
              <a:solidFill>
                <a:schemeClr val="tx1"/>
              </a:solidFill>
              <a:latin typeface="Muli"/>
            </a:endParaRPr>
          </a:p>
          <a:p>
            <a:pPr>
              <a:spcAft>
                <a:spcPts val="600"/>
              </a:spcAft>
            </a:pPr>
            <a:r>
              <a:rPr lang="pt-BR" dirty="0">
                <a:solidFill>
                  <a:schemeClr val="tx1"/>
                </a:solidFill>
                <a:latin typeface="Muli"/>
              </a:rPr>
              <a:t>A um nível fundamental, o diâmetro do injetor e a altura da camada definem a resolução global de uma peça impressa MEX.</a:t>
            </a:r>
            <a:endParaRPr lang="en-US" dirty="0">
              <a:solidFill>
                <a:schemeClr val="tx1"/>
              </a:solidFill>
              <a:latin typeface="Muli" pitchFamily="2" charset="0"/>
            </a:endParaRPr>
          </a:p>
        </p:txBody>
      </p:sp>
      <p:pic>
        <p:nvPicPr>
          <p:cNvPr id="28" name="Picture 27"/>
          <p:cNvPicPr/>
          <p:nvPr/>
        </p:nvPicPr>
        <p:blipFill rotWithShape="1">
          <a:blip r:embed="rId3">
            <a:extLst>
              <a:ext uri="{28A0092B-C50C-407E-A947-70E740481C1C}">
                <a14:useLocalDpi xmlns:a14="http://schemas.microsoft.com/office/drawing/2010/main" val="0"/>
              </a:ext>
            </a:extLst>
          </a:blip>
          <a:srcRect l="53298" t="6176" b="24121"/>
          <a:stretch/>
        </p:blipFill>
        <p:spPr>
          <a:xfrm>
            <a:off x="1089433" y="2623925"/>
            <a:ext cx="3111094" cy="1950492"/>
          </a:xfrm>
          <a:prstGeom prst="rect">
            <a:avLst/>
          </a:prstGeom>
        </p:spPr>
      </p:pic>
      <p:sp>
        <p:nvSpPr>
          <p:cNvPr id="2" name="Rectangle 1"/>
          <p:cNvSpPr/>
          <p:nvPr/>
        </p:nvSpPr>
        <p:spPr>
          <a:xfrm>
            <a:off x="4572000" y="2441755"/>
            <a:ext cx="3860800" cy="2031325"/>
          </a:xfrm>
          <a:prstGeom prst="rect">
            <a:avLst/>
          </a:prstGeom>
        </p:spPr>
        <p:txBody>
          <a:bodyPr wrap="square" lIns="91440" tIns="45720" rIns="91440" bIns="45720" anchor="t">
            <a:spAutoFit/>
          </a:bodyPr>
          <a:lstStyle/>
          <a:p>
            <a:pPr algn="just"/>
            <a:r>
              <a:rPr lang="pt-BR" dirty="0">
                <a:solidFill>
                  <a:schemeClr val="tx1"/>
                </a:solidFill>
                <a:latin typeface="Muli"/>
              </a:rPr>
              <a:t>A resolução X-Y (resolução horizontal ou tamanho mínimo da característica) é o menor movimento (no plano horizontal) feito pela cabeça de impressão dentro de uma determinada camada.</a:t>
            </a:r>
          </a:p>
          <a:p>
            <a:pPr algn="just"/>
            <a:endParaRPr lang="pt-BR" dirty="0">
              <a:solidFill>
                <a:schemeClr val="tx1"/>
              </a:solidFill>
              <a:latin typeface="Muli"/>
            </a:endParaRPr>
          </a:p>
          <a:p>
            <a:pPr algn="just"/>
            <a:r>
              <a:rPr lang="pt-BR" dirty="0">
                <a:solidFill>
                  <a:schemeClr val="tx1"/>
                </a:solidFill>
                <a:latin typeface="Muli"/>
              </a:rPr>
              <a:t>A resolução X-Y é um factor de: </a:t>
            </a:r>
          </a:p>
          <a:p>
            <a:pPr marL="285750" indent="-285750" algn="just">
              <a:buFont typeface="Arial" panose="020B0604020202020204" pitchFamily="34" charset="0"/>
              <a:buChar char="•"/>
            </a:pPr>
            <a:r>
              <a:rPr lang="pt-BR" dirty="0">
                <a:solidFill>
                  <a:schemeClr val="tx1"/>
                </a:solidFill>
                <a:latin typeface="Muli"/>
              </a:rPr>
              <a:t>o tamanho do injetor</a:t>
            </a:r>
          </a:p>
          <a:p>
            <a:pPr marL="285750" indent="-285750" algn="just">
              <a:buFont typeface="Arial" panose="020B0604020202020204" pitchFamily="34" charset="0"/>
              <a:buChar char="•"/>
            </a:pPr>
            <a:r>
              <a:rPr lang="pt-BR" dirty="0">
                <a:solidFill>
                  <a:schemeClr val="tx1"/>
                </a:solidFill>
                <a:latin typeface="Muli"/>
              </a:rPr>
              <a:t>a precisão dos movimentos da extrusora nos eixos X e Y.</a:t>
            </a:r>
          </a:p>
        </p:txBody>
      </p:sp>
    </p:spTree>
    <p:extLst>
      <p:ext uri="{BB962C8B-B14F-4D97-AF65-F5344CB8AC3E}">
        <p14:creationId xmlns:p14="http://schemas.microsoft.com/office/powerpoint/2010/main" val="1793182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83650" y="257048"/>
            <a:ext cx="6995700" cy="566400"/>
          </a:xfrm>
        </p:spPr>
        <p:txBody>
          <a:bodyPr/>
          <a:lstStyle/>
          <a:p>
            <a:r>
              <a:rPr lang="en-US" dirty="0" err="1">
                <a:latin typeface="Roboto"/>
              </a:rPr>
              <a:t>Resolução</a:t>
            </a:r>
            <a:r>
              <a:rPr lang="en-US" dirty="0">
                <a:latin typeface="Roboto"/>
              </a:rPr>
              <a:t> Z/Altura da </a:t>
            </a:r>
            <a:r>
              <a:rPr lang="en-US" dirty="0" err="1">
                <a:latin typeface="Roboto"/>
              </a:rPr>
              <a:t>camada</a:t>
            </a:r>
            <a:endParaRPr lang="en-US" dirty="0">
              <a:latin typeface="Roboto"/>
            </a:endParaRPr>
          </a:p>
        </p:txBody>
      </p:sp>
      <p:sp>
        <p:nvSpPr>
          <p:cNvPr id="3" name="TextBox 2"/>
          <p:cNvSpPr txBox="1"/>
          <p:nvPr/>
        </p:nvSpPr>
        <p:spPr>
          <a:xfrm>
            <a:off x="863600" y="917337"/>
            <a:ext cx="7416800" cy="1815882"/>
          </a:xfrm>
          <a:prstGeom prst="rect">
            <a:avLst/>
          </a:prstGeom>
          <a:noFill/>
        </p:spPr>
        <p:txBody>
          <a:bodyPr wrap="square" lIns="91440" tIns="45720" rIns="91440" bIns="45720" rtlCol="0" anchor="t">
            <a:spAutoFit/>
          </a:bodyPr>
          <a:lstStyle/>
          <a:p>
            <a:pPr algn="just"/>
            <a:r>
              <a:rPr lang="en-US" dirty="0">
                <a:solidFill>
                  <a:schemeClr val="tx1"/>
                </a:solidFill>
                <a:latin typeface="Muli" pitchFamily="2" charset="0"/>
              </a:rPr>
              <a:t>A </a:t>
            </a:r>
            <a:r>
              <a:rPr lang="en-US" dirty="0" err="1">
                <a:solidFill>
                  <a:schemeClr val="tx1"/>
                </a:solidFill>
                <a:latin typeface="Muli" pitchFamily="2" charset="0"/>
              </a:rPr>
              <a:t>resolução</a:t>
            </a:r>
            <a:r>
              <a:rPr lang="en-US" dirty="0">
                <a:solidFill>
                  <a:schemeClr val="tx1"/>
                </a:solidFill>
                <a:latin typeface="Muli" pitchFamily="2" charset="0"/>
              </a:rPr>
              <a:t> Z é </a:t>
            </a:r>
            <a:r>
              <a:rPr lang="en-US" dirty="0" err="1">
                <a:solidFill>
                  <a:schemeClr val="tx1"/>
                </a:solidFill>
                <a:latin typeface="Muli" pitchFamily="2" charset="0"/>
              </a:rPr>
              <a:t>determinada</a:t>
            </a:r>
            <a:r>
              <a:rPr lang="en-US" dirty="0">
                <a:solidFill>
                  <a:schemeClr val="tx1"/>
                </a:solidFill>
                <a:latin typeface="Muli" pitchFamily="2" charset="0"/>
              </a:rPr>
              <a:t> pela </a:t>
            </a:r>
            <a:r>
              <a:rPr lang="en-US" dirty="0" err="1">
                <a:solidFill>
                  <a:schemeClr val="tx1"/>
                </a:solidFill>
                <a:latin typeface="Muli" pitchFamily="2" charset="0"/>
              </a:rPr>
              <a:t>espessura</a:t>
            </a:r>
            <a:r>
              <a:rPr lang="en-US" dirty="0">
                <a:solidFill>
                  <a:schemeClr val="tx1"/>
                </a:solidFill>
                <a:latin typeface="Muli" pitchFamily="2" charset="0"/>
              </a:rPr>
              <a:t> de </a:t>
            </a:r>
            <a:r>
              <a:rPr lang="en-US" dirty="0" err="1">
                <a:solidFill>
                  <a:schemeClr val="tx1"/>
                </a:solidFill>
                <a:latin typeface="Muli" pitchFamily="2" charset="0"/>
              </a:rPr>
              <a:t>cada</a:t>
            </a:r>
            <a:r>
              <a:rPr lang="en-US" dirty="0">
                <a:solidFill>
                  <a:schemeClr val="tx1"/>
                </a:solidFill>
                <a:latin typeface="Muli" pitchFamily="2" charset="0"/>
              </a:rPr>
              <a:t> </a:t>
            </a:r>
            <a:r>
              <a:rPr lang="en-US" dirty="0" err="1">
                <a:solidFill>
                  <a:schemeClr val="tx1"/>
                </a:solidFill>
                <a:latin typeface="Muli" pitchFamily="2" charset="0"/>
              </a:rPr>
              <a:t>camada</a:t>
            </a:r>
            <a:r>
              <a:rPr lang="en-US" dirty="0">
                <a:solidFill>
                  <a:schemeClr val="tx1"/>
                </a:solidFill>
                <a:latin typeface="Muli" pitchFamily="2" charset="0"/>
              </a:rPr>
              <a:t>, </a:t>
            </a:r>
            <a:r>
              <a:rPr lang="en-US" dirty="0" err="1">
                <a:solidFill>
                  <a:schemeClr val="tx1"/>
                </a:solidFill>
                <a:latin typeface="Muli" pitchFamily="2" charset="0"/>
              </a:rPr>
              <a:t>também</a:t>
            </a:r>
            <a:r>
              <a:rPr lang="en-US" dirty="0">
                <a:solidFill>
                  <a:schemeClr val="tx1"/>
                </a:solidFill>
                <a:latin typeface="Muli" pitchFamily="2" charset="0"/>
              </a:rPr>
              <a:t> </a:t>
            </a:r>
            <a:r>
              <a:rPr lang="en-US" dirty="0" err="1">
                <a:solidFill>
                  <a:schemeClr val="tx1"/>
                </a:solidFill>
                <a:latin typeface="Muli" pitchFamily="2" charset="0"/>
              </a:rPr>
              <a:t>denomeada</a:t>
            </a:r>
            <a:r>
              <a:rPr lang="en-US" dirty="0">
                <a:solidFill>
                  <a:schemeClr val="tx1"/>
                </a:solidFill>
                <a:latin typeface="Muli" pitchFamily="2" charset="0"/>
              </a:rPr>
              <a:t> de </a:t>
            </a:r>
            <a:r>
              <a:rPr lang="en-US" dirty="0" err="1">
                <a:solidFill>
                  <a:schemeClr val="tx1"/>
                </a:solidFill>
                <a:latin typeface="Muli" pitchFamily="2" charset="0"/>
              </a:rPr>
              <a:t>altura</a:t>
            </a:r>
            <a:r>
              <a:rPr lang="en-US" dirty="0">
                <a:solidFill>
                  <a:schemeClr val="tx1"/>
                </a:solidFill>
                <a:latin typeface="Muli" pitchFamily="2" charset="0"/>
              </a:rPr>
              <a:t> da </a:t>
            </a:r>
            <a:r>
              <a:rPr lang="en-US" dirty="0" err="1">
                <a:solidFill>
                  <a:schemeClr val="tx1"/>
                </a:solidFill>
                <a:latin typeface="Muli" pitchFamily="2" charset="0"/>
              </a:rPr>
              <a:t>camada</a:t>
            </a:r>
            <a:r>
              <a:rPr lang="en-US" dirty="0">
                <a:solidFill>
                  <a:schemeClr val="tx1"/>
                </a:solidFill>
                <a:latin typeface="Muli" pitchFamily="2" charset="0"/>
              </a:rPr>
              <a:t>. A </a:t>
            </a:r>
            <a:r>
              <a:rPr lang="en-US" dirty="0" err="1">
                <a:solidFill>
                  <a:schemeClr val="tx1"/>
                </a:solidFill>
                <a:latin typeface="Muli" pitchFamily="2" charset="0"/>
              </a:rPr>
              <a:t>altura</a:t>
            </a:r>
            <a:r>
              <a:rPr lang="en-US" dirty="0">
                <a:solidFill>
                  <a:schemeClr val="tx1"/>
                </a:solidFill>
                <a:latin typeface="Muli" pitchFamily="2" charset="0"/>
              </a:rPr>
              <a:t> da </a:t>
            </a:r>
            <a:r>
              <a:rPr lang="en-US" dirty="0" err="1">
                <a:solidFill>
                  <a:schemeClr val="tx1"/>
                </a:solidFill>
                <a:latin typeface="Muli" pitchFamily="2" charset="0"/>
              </a:rPr>
              <a:t>camada</a:t>
            </a:r>
            <a:r>
              <a:rPr lang="en-US" dirty="0">
                <a:solidFill>
                  <a:schemeClr val="tx1"/>
                </a:solidFill>
                <a:latin typeface="Muli" pitchFamily="2" charset="0"/>
              </a:rPr>
              <a:t> é </a:t>
            </a:r>
            <a:r>
              <a:rPr lang="en-US" dirty="0" err="1">
                <a:solidFill>
                  <a:schemeClr val="tx1"/>
                </a:solidFill>
                <a:latin typeface="Muli" pitchFamily="2" charset="0"/>
              </a:rPr>
              <a:t>extremamente</a:t>
            </a:r>
            <a:r>
              <a:rPr lang="en-US" dirty="0">
                <a:solidFill>
                  <a:schemeClr val="tx1"/>
                </a:solidFill>
                <a:latin typeface="Muli" pitchFamily="2" charset="0"/>
              </a:rPr>
              <a:t> </a:t>
            </a:r>
            <a:r>
              <a:rPr lang="en-US" dirty="0" err="1">
                <a:solidFill>
                  <a:schemeClr val="tx1"/>
                </a:solidFill>
                <a:latin typeface="Muli" pitchFamily="2" charset="0"/>
              </a:rPr>
              <a:t>importante</a:t>
            </a:r>
            <a:r>
              <a:rPr lang="en-US" dirty="0">
                <a:solidFill>
                  <a:schemeClr val="tx1"/>
                </a:solidFill>
                <a:latin typeface="Muli" pitchFamily="2" charset="0"/>
              </a:rPr>
              <a:t> </a:t>
            </a:r>
            <a:r>
              <a:rPr lang="en-US" dirty="0" err="1">
                <a:solidFill>
                  <a:schemeClr val="tx1"/>
                </a:solidFill>
                <a:latin typeface="Muli" pitchFamily="2" charset="0"/>
              </a:rPr>
              <a:t>porque</a:t>
            </a:r>
            <a:r>
              <a:rPr lang="en-US" dirty="0">
                <a:solidFill>
                  <a:schemeClr val="tx1"/>
                </a:solidFill>
                <a:latin typeface="Muli" pitchFamily="2" charset="0"/>
              </a:rPr>
              <a:t> tem um </a:t>
            </a:r>
            <a:r>
              <a:rPr lang="en-US" dirty="0" err="1">
                <a:solidFill>
                  <a:schemeClr val="tx1"/>
                </a:solidFill>
                <a:latin typeface="Muli" pitchFamily="2" charset="0"/>
              </a:rPr>
              <a:t>efeito</a:t>
            </a:r>
            <a:r>
              <a:rPr lang="en-US" dirty="0">
                <a:solidFill>
                  <a:schemeClr val="tx1"/>
                </a:solidFill>
                <a:latin typeface="Muli" pitchFamily="2" charset="0"/>
              </a:rPr>
              <a:t> </a:t>
            </a:r>
            <a:r>
              <a:rPr lang="en-US" dirty="0" err="1">
                <a:solidFill>
                  <a:schemeClr val="tx1"/>
                </a:solidFill>
                <a:latin typeface="Muli" pitchFamily="2" charset="0"/>
              </a:rPr>
              <a:t>bastante</a:t>
            </a:r>
            <a:r>
              <a:rPr lang="en-US" dirty="0">
                <a:solidFill>
                  <a:schemeClr val="tx1"/>
                </a:solidFill>
                <a:latin typeface="Muli" pitchFamily="2" charset="0"/>
              </a:rPr>
              <a:t> </a:t>
            </a:r>
            <a:r>
              <a:rPr lang="en-US" dirty="0" err="1">
                <a:solidFill>
                  <a:schemeClr val="tx1"/>
                </a:solidFill>
                <a:latin typeface="Muli" pitchFamily="2" charset="0"/>
              </a:rPr>
              <a:t>significativo</a:t>
            </a:r>
            <a:r>
              <a:rPr lang="en-US" dirty="0">
                <a:solidFill>
                  <a:schemeClr val="tx1"/>
                </a:solidFill>
                <a:latin typeface="Muli" pitchFamily="2" charset="0"/>
              </a:rPr>
              <a:t> ao </a:t>
            </a:r>
            <a:r>
              <a:rPr lang="en-US" dirty="0" err="1">
                <a:solidFill>
                  <a:schemeClr val="tx1"/>
                </a:solidFill>
                <a:latin typeface="Muli" pitchFamily="2" charset="0"/>
              </a:rPr>
              <a:t>nível</a:t>
            </a:r>
            <a:r>
              <a:rPr lang="en-US" dirty="0">
                <a:solidFill>
                  <a:schemeClr val="tx1"/>
                </a:solidFill>
                <a:latin typeface="Muli" pitchFamily="2" charset="0"/>
              </a:rPr>
              <a:t> da </a:t>
            </a:r>
            <a:r>
              <a:rPr lang="en-US" dirty="0" err="1">
                <a:solidFill>
                  <a:schemeClr val="tx1"/>
                </a:solidFill>
                <a:latin typeface="Muli" pitchFamily="2" charset="0"/>
              </a:rPr>
              <a:t>aparência</a:t>
            </a:r>
            <a:r>
              <a:rPr lang="en-US" dirty="0">
                <a:solidFill>
                  <a:schemeClr val="tx1"/>
                </a:solidFill>
                <a:latin typeface="Muli" pitchFamily="2" charset="0"/>
              </a:rPr>
              <a:t> visual e </a:t>
            </a:r>
            <a:r>
              <a:rPr lang="en-US" dirty="0" err="1">
                <a:solidFill>
                  <a:schemeClr val="tx1"/>
                </a:solidFill>
                <a:latin typeface="Muli" pitchFamily="2" charset="0"/>
              </a:rPr>
              <a:t>resistência</a:t>
            </a:r>
            <a:r>
              <a:rPr lang="en-US" dirty="0">
                <a:solidFill>
                  <a:schemeClr val="tx1"/>
                </a:solidFill>
                <a:latin typeface="Muli" pitchFamily="2" charset="0"/>
              </a:rPr>
              <a:t> da </a:t>
            </a:r>
            <a:r>
              <a:rPr lang="en-US" dirty="0" err="1">
                <a:solidFill>
                  <a:schemeClr val="tx1"/>
                </a:solidFill>
                <a:latin typeface="Muli" pitchFamily="2" charset="0"/>
              </a:rPr>
              <a:t>peça</a:t>
            </a:r>
            <a:r>
              <a:rPr lang="en-US" dirty="0">
                <a:solidFill>
                  <a:schemeClr val="tx1"/>
                </a:solidFill>
                <a:latin typeface="Muli" pitchFamily="2" charset="0"/>
              </a:rPr>
              <a:t>, </a:t>
            </a:r>
            <a:r>
              <a:rPr lang="en-US" dirty="0" err="1">
                <a:solidFill>
                  <a:schemeClr val="tx1"/>
                </a:solidFill>
                <a:latin typeface="Muli" pitchFamily="2" charset="0"/>
              </a:rPr>
              <a:t>assim</a:t>
            </a:r>
            <a:r>
              <a:rPr lang="en-US" dirty="0">
                <a:solidFill>
                  <a:schemeClr val="tx1"/>
                </a:solidFill>
                <a:latin typeface="Muli" pitchFamily="2" charset="0"/>
              </a:rPr>
              <a:t> </a:t>
            </a:r>
            <a:r>
              <a:rPr lang="en-US" dirty="0" err="1">
                <a:solidFill>
                  <a:schemeClr val="tx1"/>
                </a:solidFill>
                <a:latin typeface="Muli" pitchFamily="2" charset="0"/>
              </a:rPr>
              <a:t>como</a:t>
            </a:r>
            <a:r>
              <a:rPr lang="en-US" dirty="0">
                <a:solidFill>
                  <a:schemeClr val="tx1"/>
                </a:solidFill>
                <a:latin typeface="Muli" pitchFamily="2" charset="0"/>
              </a:rPr>
              <a:t> o tempo de impressão.</a:t>
            </a:r>
          </a:p>
          <a:p>
            <a:endParaRPr lang="en-US" b="1" dirty="0">
              <a:solidFill>
                <a:schemeClr val="tx1"/>
              </a:solidFill>
              <a:latin typeface="Muli"/>
            </a:endParaRPr>
          </a:p>
          <a:p>
            <a:r>
              <a:rPr lang="en-US" b="1" dirty="0" err="1">
                <a:solidFill>
                  <a:schemeClr val="tx1"/>
                </a:solidFill>
                <a:latin typeface="Muli"/>
              </a:rPr>
              <a:t>Aparência</a:t>
            </a:r>
            <a:r>
              <a:rPr lang="en-US" b="1" dirty="0">
                <a:solidFill>
                  <a:schemeClr val="tx1"/>
                </a:solidFill>
                <a:latin typeface="Muli"/>
              </a:rPr>
              <a:t> visual: </a:t>
            </a:r>
            <a:r>
              <a:rPr lang="en-US" dirty="0" err="1">
                <a:solidFill>
                  <a:schemeClr val="tx1"/>
                </a:solidFill>
                <a:latin typeface="Muli"/>
              </a:rPr>
              <a:t>Quando</a:t>
            </a:r>
            <a:r>
              <a:rPr lang="en-US" dirty="0">
                <a:solidFill>
                  <a:schemeClr val="tx1"/>
                </a:solidFill>
                <a:latin typeface="Muli"/>
              </a:rPr>
              <a:t> uma </a:t>
            </a:r>
            <a:r>
              <a:rPr lang="en-US" dirty="0" err="1">
                <a:solidFill>
                  <a:schemeClr val="tx1"/>
                </a:solidFill>
                <a:latin typeface="Muli"/>
              </a:rPr>
              <a:t>peça</a:t>
            </a:r>
            <a:r>
              <a:rPr lang="en-US" dirty="0">
                <a:solidFill>
                  <a:schemeClr val="tx1"/>
                </a:solidFill>
                <a:latin typeface="Muli"/>
              </a:rPr>
              <a:t> é </a:t>
            </a:r>
            <a:r>
              <a:rPr lang="en-US" dirty="0" err="1">
                <a:solidFill>
                  <a:schemeClr val="tx1"/>
                </a:solidFill>
                <a:latin typeface="Muli"/>
              </a:rPr>
              <a:t>impressa</a:t>
            </a:r>
            <a:r>
              <a:rPr lang="en-US" dirty="0">
                <a:solidFill>
                  <a:schemeClr val="tx1"/>
                </a:solidFill>
                <a:latin typeface="Muli"/>
              </a:rPr>
              <a:t> com uma </a:t>
            </a:r>
            <a:r>
              <a:rPr lang="en-US" dirty="0" err="1">
                <a:solidFill>
                  <a:schemeClr val="tx1"/>
                </a:solidFill>
                <a:latin typeface="Muli"/>
              </a:rPr>
              <a:t>camada</a:t>
            </a:r>
            <a:r>
              <a:rPr lang="en-US" dirty="0">
                <a:solidFill>
                  <a:schemeClr val="tx1"/>
                </a:solidFill>
                <a:latin typeface="Muli"/>
              </a:rPr>
              <a:t> de </a:t>
            </a:r>
            <a:r>
              <a:rPr lang="en-US" dirty="0" err="1">
                <a:solidFill>
                  <a:schemeClr val="tx1"/>
                </a:solidFill>
                <a:latin typeface="Muli"/>
              </a:rPr>
              <a:t>baixa</a:t>
            </a:r>
            <a:r>
              <a:rPr lang="en-US" dirty="0">
                <a:solidFill>
                  <a:schemeClr val="tx1"/>
                </a:solidFill>
                <a:latin typeface="Muli"/>
              </a:rPr>
              <a:t> </a:t>
            </a:r>
            <a:r>
              <a:rPr lang="en-US" dirty="0" err="1">
                <a:solidFill>
                  <a:schemeClr val="tx1"/>
                </a:solidFill>
                <a:latin typeface="Muli"/>
              </a:rPr>
              <a:t>altura</a:t>
            </a:r>
            <a:r>
              <a:rPr lang="en-US" dirty="0">
                <a:solidFill>
                  <a:schemeClr val="tx1"/>
                </a:solidFill>
                <a:latin typeface="Muli"/>
              </a:rPr>
              <a:t> </a:t>
            </a:r>
            <a:r>
              <a:rPr lang="en-US" dirty="0" err="1">
                <a:solidFill>
                  <a:schemeClr val="tx1"/>
                </a:solidFill>
                <a:latin typeface="Muli"/>
              </a:rPr>
              <a:t>permite</a:t>
            </a:r>
            <a:r>
              <a:rPr lang="en-US" dirty="0">
                <a:solidFill>
                  <a:schemeClr val="tx1"/>
                </a:solidFill>
                <a:latin typeface="Muli"/>
              </a:rPr>
              <a:t> que a </a:t>
            </a:r>
            <a:r>
              <a:rPr lang="en-US" dirty="0" err="1">
                <a:solidFill>
                  <a:schemeClr val="tx1"/>
                </a:solidFill>
                <a:latin typeface="Muli"/>
              </a:rPr>
              <a:t>superfície</a:t>
            </a:r>
            <a:r>
              <a:rPr lang="en-US" dirty="0">
                <a:solidFill>
                  <a:schemeClr val="tx1"/>
                </a:solidFill>
                <a:latin typeface="Muli"/>
              </a:rPr>
              <a:t> fique </a:t>
            </a:r>
            <a:r>
              <a:rPr lang="en-US" dirty="0" err="1">
                <a:solidFill>
                  <a:schemeClr val="tx1"/>
                </a:solidFill>
                <a:latin typeface="Muli"/>
              </a:rPr>
              <a:t>mais</a:t>
            </a:r>
            <a:r>
              <a:rPr lang="en-US" dirty="0">
                <a:solidFill>
                  <a:schemeClr val="tx1"/>
                </a:solidFill>
                <a:latin typeface="Muli"/>
              </a:rPr>
              <a:t>  </a:t>
            </a:r>
            <a:r>
              <a:rPr lang="en-US" dirty="0" err="1">
                <a:solidFill>
                  <a:schemeClr val="tx1"/>
                </a:solidFill>
                <a:latin typeface="Muli"/>
              </a:rPr>
              <a:t>lisa</a:t>
            </a:r>
            <a:r>
              <a:rPr lang="en-US" dirty="0">
                <a:solidFill>
                  <a:schemeClr val="tx1"/>
                </a:solidFill>
                <a:latin typeface="Muli"/>
              </a:rPr>
              <a:t> e </a:t>
            </a:r>
            <a:r>
              <a:rPr lang="en-US" dirty="0" err="1">
                <a:solidFill>
                  <a:schemeClr val="tx1"/>
                </a:solidFill>
                <a:latin typeface="Muli"/>
              </a:rPr>
              <a:t>produza</a:t>
            </a:r>
            <a:r>
              <a:rPr lang="en-US" dirty="0">
                <a:solidFill>
                  <a:schemeClr val="tx1"/>
                </a:solidFill>
                <a:latin typeface="Muli"/>
              </a:rPr>
              <a:t> </a:t>
            </a:r>
            <a:r>
              <a:rPr lang="en-US" dirty="0" err="1">
                <a:solidFill>
                  <a:schemeClr val="tx1"/>
                </a:solidFill>
                <a:latin typeface="Muli"/>
              </a:rPr>
              <a:t>detalhes</a:t>
            </a:r>
            <a:r>
              <a:rPr lang="en-US" dirty="0">
                <a:solidFill>
                  <a:schemeClr val="tx1"/>
                </a:solidFill>
                <a:latin typeface="Muli"/>
              </a:rPr>
              <a:t> com </a:t>
            </a:r>
            <a:r>
              <a:rPr lang="en-US" dirty="0" err="1">
                <a:solidFill>
                  <a:schemeClr val="tx1"/>
                </a:solidFill>
                <a:latin typeface="Muli"/>
              </a:rPr>
              <a:t>maior</a:t>
            </a:r>
            <a:r>
              <a:rPr lang="en-US" dirty="0">
                <a:solidFill>
                  <a:schemeClr val="tx1"/>
                </a:solidFill>
                <a:latin typeface="Muli"/>
              </a:rPr>
              <a:t> </a:t>
            </a:r>
            <a:r>
              <a:rPr lang="en-US" dirty="0" err="1">
                <a:solidFill>
                  <a:schemeClr val="tx1"/>
                </a:solidFill>
                <a:latin typeface="Muli"/>
              </a:rPr>
              <a:t>precisão</a:t>
            </a:r>
            <a:r>
              <a:rPr lang="en-US" dirty="0">
                <a:solidFill>
                  <a:schemeClr val="tx1"/>
                </a:solidFill>
                <a:latin typeface="Muli"/>
              </a:rPr>
              <a:t>. </a:t>
            </a:r>
            <a:r>
              <a:rPr lang="en-US" dirty="0" err="1">
                <a:solidFill>
                  <a:schemeClr val="tx1"/>
                </a:solidFill>
                <a:latin typeface="Muli"/>
              </a:rPr>
              <a:t>Isto</a:t>
            </a:r>
            <a:r>
              <a:rPr lang="en-US" dirty="0">
                <a:solidFill>
                  <a:schemeClr val="tx1"/>
                </a:solidFill>
                <a:latin typeface="Muli"/>
              </a:rPr>
              <a:t> é </a:t>
            </a:r>
            <a:r>
              <a:rPr lang="en-US" dirty="0" err="1">
                <a:solidFill>
                  <a:schemeClr val="tx1"/>
                </a:solidFill>
                <a:latin typeface="Muli"/>
              </a:rPr>
              <a:t>extremamente</a:t>
            </a:r>
            <a:r>
              <a:rPr lang="en-US" dirty="0">
                <a:solidFill>
                  <a:schemeClr val="tx1"/>
                </a:solidFill>
                <a:latin typeface="Muli"/>
              </a:rPr>
              <a:t> </a:t>
            </a:r>
            <a:r>
              <a:rPr lang="en-US" dirty="0" err="1">
                <a:solidFill>
                  <a:schemeClr val="tx1"/>
                </a:solidFill>
                <a:latin typeface="Muli"/>
              </a:rPr>
              <a:t>importante</a:t>
            </a:r>
            <a:r>
              <a:rPr lang="en-US" dirty="0">
                <a:solidFill>
                  <a:schemeClr val="tx1"/>
                </a:solidFill>
                <a:latin typeface="Muli"/>
              </a:rPr>
              <a:t> para </a:t>
            </a:r>
            <a:r>
              <a:rPr lang="en-US" dirty="0" err="1">
                <a:solidFill>
                  <a:schemeClr val="tx1"/>
                </a:solidFill>
                <a:latin typeface="Muli"/>
              </a:rPr>
              <a:t>surperfícies</a:t>
            </a:r>
            <a:r>
              <a:rPr lang="en-US" dirty="0">
                <a:solidFill>
                  <a:schemeClr val="tx1"/>
                </a:solidFill>
                <a:latin typeface="Muli"/>
              </a:rPr>
              <a:t> </a:t>
            </a:r>
            <a:r>
              <a:rPr lang="en-US" dirty="0" err="1">
                <a:solidFill>
                  <a:schemeClr val="tx1"/>
                </a:solidFill>
                <a:latin typeface="Muli"/>
              </a:rPr>
              <a:t>curvadas</a:t>
            </a:r>
            <a:r>
              <a:rPr lang="en-US" dirty="0">
                <a:solidFill>
                  <a:schemeClr val="tx1"/>
                </a:solidFill>
                <a:latin typeface="Muli"/>
              </a:rPr>
              <a:t> </a:t>
            </a:r>
            <a:r>
              <a:rPr lang="en-US" dirty="0" err="1">
                <a:solidFill>
                  <a:schemeClr val="tx1"/>
                </a:solidFill>
                <a:latin typeface="Muli"/>
              </a:rPr>
              <a:t>ou</a:t>
            </a:r>
            <a:r>
              <a:rPr lang="en-US" dirty="0">
                <a:solidFill>
                  <a:schemeClr val="tx1"/>
                </a:solidFill>
                <a:latin typeface="Muli"/>
              </a:rPr>
              <a:t> com </a:t>
            </a:r>
            <a:r>
              <a:rPr lang="en-US" dirty="0" err="1">
                <a:solidFill>
                  <a:schemeClr val="tx1"/>
                </a:solidFill>
                <a:latin typeface="Muli"/>
              </a:rPr>
              <a:t>ângulo</a:t>
            </a:r>
            <a:r>
              <a:rPr lang="en-US" dirty="0">
                <a:solidFill>
                  <a:schemeClr val="tx1"/>
                </a:solidFill>
                <a:latin typeface="Muli"/>
              </a:rPr>
              <a:t>, uma </a:t>
            </a:r>
            <a:r>
              <a:rPr lang="en-US" dirty="0" err="1">
                <a:solidFill>
                  <a:schemeClr val="tx1"/>
                </a:solidFill>
                <a:latin typeface="Muli"/>
              </a:rPr>
              <a:t>vez</a:t>
            </a:r>
            <a:r>
              <a:rPr lang="en-US" dirty="0">
                <a:solidFill>
                  <a:schemeClr val="tx1"/>
                </a:solidFill>
                <a:latin typeface="Muli"/>
              </a:rPr>
              <a:t> que </a:t>
            </a:r>
            <a:r>
              <a:rPr lang="en-US" dirty="0" err="1">
                <a:solidFill>
                  <a:schemeClr val="tx1"/>
                </a:solidFill>
                <a:latin typeface="Muli"/>
              </a:rPr>
              <a:t>estas</a:t>
            </a:r>
            <a:r>
              <a:rPr lang="en-US" dirty="0">
                <a:solidFill>
                  <a:schemeClr val="tx1"/>
                </a:solidFill>
                <a:latin typeface="Muli"/>
              </a:rPr>
              <a:t> </a:t>
            </a:r>
            <a:r>
              <a:rPr lang="en-US" dirty="0" err="1">
                <a:solidFill>
                  <a:schemeClr val="tx1"/>
                </a:solidFill>
                <a:latin typeface="Muli"/>
              </a:rPr>
              <a:t>são</a:t>
            </a:r>
            <a:r>
              <a:rPr lang="en-US" dirty="0">
                <a:solidFill>
                  <a:schemeClr val="tx1"/>
                </a:solidFill>
                <a:latin typeface="Muli"/>
              </a:rPr>
              <a:t> as </a:t>
            </a:r>
            <a:r>
              <a:rPr lang="en-US" dirty="0" err="1">
                <a:solidFill>
                  <a:schemeClr val="tx1"/>
                </a:solidFill>
                <a:latin typeface="Muli"/>
              </a:rPr>
              <a:t>mais</a:t>
            </a:r>
            <a:r>
              <a:rPr lang="en-US" dirty="0">
                <a:solidFill>
                  <a:schemeClr val="tx1"/>
                </a:solidFill>
                <a:latin typeface="Muli"/>
              </a:rPr>
              <a:t> </a:t>
            </a:r>
            <a:r>
              <a:rPr lang="en-US" dirty="0" err="1">
                <a:solidFill>
                  <a:schemeClr val="tx1"/>
                </a:solidFill>
                <a:latin typeface="Muli"/>
              </a:rPr>
              <a:t>afetadas</a:t>
            </a:r>
            <a:r>
              <a:rPr lang="en-US" dirty="0">
                <a:solidFill>
                  <a:schemeClr val="tx1"/>
                </a:solidFill>
                <a:latin typeface="Muli"/>
              </a:rPr>
              <a:t>. Se a </a:t>
            </a:r>
            <a:r>
              <a:rPr lang="en-US" dirty="0" err="1">
                <a:solidFill>
                  <a:schemeClr val="tx1"/>
                </a:solidFill>
                <a:latin typeface="Muli"/>
              </a:rPr>
              <a:t>altura</a:t>
            </a:r>
            <a:r>
              <a:rPr lang="en-US" dirty="0">
                <a:solidFill>
                  <a:schemeClr val="tx1"/>
                </a:solidFill>
                <a:latin typeface="Muli"/>
              </a:rPr>
              <a:t> da </a:t>
            </a:r>
            <a:r>
              <a:rPr lang="en-US" dirty="0" err="1">
                <a:solidFill>
                  <a:schemeClr val="tx1"/>
                </a:solidFill>
                <a:latin typeface="Muli"/>
              </a:rPr>
              <a:t>camada</a:t>
            </a:r>
            <a:r>
              <a:rPr lang="en-US" dirty="0">
                <a:solidFill>
                  <a:schemeClr val="tx1"/>
                </a:solidFill>
                <a:latin typeface="Muli"/>
              </a:rPr>
              <a:t> for </a:t>
            </a:r>
            <a:r>
              <a:rPr lang="en-US" dirty="0" err="1">
                <a:solidFill>
                  <a:schemeClr val="tx1"/>
                </a:solidFill>
                <a:latin typeface="Muli"/>
              </a:rPr>
              <a:t>demasiado</a:t>
            </a:r>
            <a:r>
              <a:rPr lang="en-US" dirty="0">
                <a:solidFill>
                  <a:schemeClr val="tx1"/>
                </a:solidFill>
                <a:latin typeface="Muli"/>
              </a:rPr>
              <a:t> </a:t>
            </a:r>
            <a:r>
              <a:rPr lang="en-US" dirty="0" err="1">
                <a:solidFill>
                  <a:schemeClr val="tx1"/>
                </a:solidFill>
                <a:latin typeface="Muli"/>
              </a:rPr>
              <a:t>alta</a:t>
            </a:r>
            <a:r>
              <a:rPr lang="en-US" dirty="0">
                <a:solidFill>
                  <a:schemeClr val="tx1"/>
                </a:solidFill>
                <a:latin typeface="Muli"/>
              </a:rPr>
              <a:t> </a:t>
            </a:r>
            <a:r>
              <a:rPr lang="en-US" dirty="0" err="1">
                <a:solidFill>
                  <a:schemeClr val="tx1"/>
                </a:solidFill>
                <a:latin typeface="Muli"/>
              </a:rPr>
              <a:t>ocorre</a:t>
            </a:r>
            <a:r>
              <a:rPr lang="en-US" dirty="0">
                <a:solidFill>
                  <a:schemeClr val="tx1"/>
                </a:solidFill>
                <a:latin typeface="Muli"/>
              </a:rPr>
              <a:t> um </a:t>
            </a:r>
            <a:r>
              <a:rPr lang="en-US" dirty="0" err="1">
                <a:solidFill>
                  <a:schemeClr val="tx1"/>
                </a:solidFill>
                <a:latin typeface="Muli"/>
              </a:rPr>
              <a:t>efeito</a:t>
            </a:r>
            <a:r>
              <a:rPr lang="en-US" dirty="0">
                <a:solidFill>
                  <a:schemeClr val="tx1"/>
                </a:solidFill>
                <a:latin typeface="Muli"/>
              </a:rPr>
              <a:t> </a:t>
            </a:r>
            <a:r>
              <a:rPr lang="en-US" dirty="0" err="1">
                <a:solidFill>
                  <a:schemeClr val="tx1"/>
                </a:solidFill>
                <a:latin typeface="Muli"/>
              </a:rPr>
              <a:t>denominado</a:t>
            </a:r>
            <a:r>
              <a:rPr lang="en-US" dirty="0">
                <a:solidFill>
                  <a:schemeClr val="tx1"/>
                </a:solidFill>
                <a:latin typeface="Muli"/>
              </a:rPr>
              <a:t> de </a:t>
            </a:r>
            <a:r>
              <a:rPr lang="en-US" b="1" dirty="0" err="1">
                <a:solidFill>
                  <a:schemeClr val="tx1"/>
                </a:solidFill>
                <a:latin typeface="Muli"/>
              </a:rPr>
              <a:t>Efeito</a:t>
            </a:r>
            <a:r>
              <a:rPr lang="en-US" b="1" dirty="0">
                <a:solidFill>
                  <a:schemeClr val="tx1"/>
                </a:solidFill>
                <a:latin typeface="Muli"/>
              </a:rPr>
              <a:t> de </a:t>
            </a:r>
            <a:r>
              <a:rPr lang="en-US" b="1" dirty="0" err="1">
                <a:solidFill>
                  <a:schemeClr val="tx1"/>
                </a:solidFill>
                <a:latin typeface="Muli"/>
              </a:rPr>
              <a:t>Escada</a:t>
            </a:r>
            <a:endParaRPr lang="en-US" b="1" dirty="0">
              <a:solidFill>
                <a:schemeClr val="tx1"/>
              </a:solidFill>
              <a:latin typeface="Muli" pitchFamily="2" charset="0"/>
            </a:endParaRPr>
          </a:p>
        </p:txBody>
      </p:sp>
      <p:pic>
        <p:nvPicPr>
          <p:cNvPr id="8" name="Picture 7"/>
          <p:cNvPicPr/>
          <p:nvPr/>
        </p:nvPicPr>
        <p:blipFill rotWithShape="1">
          <a:blip r:embed="rId2">
            <a:extLst>
              <a:ext uri="{28A0092B-C50C-407E-A947-70E740481C1C}">
                <a14:useLocalDpi xmlns:a14="http://schemas.microsoft.com/office/drawing/2010/main" val="0"/>
              </a:ext>
            </a:extLst>
          </a:blip>
          <a:srcRect l="7880" t="3629" r="3588" b="22087"/>
          <a:stretch/>
        </p:blipFill>
        <p:spPr>
          <a:xfrm>
            <a:off x="5143500" y="2933701"/>
            <a:ext cx="2863850" cy="1651000"/>
          </a:xfrm>
          <a:prstGeom prst="rect">
            <a:avLst/>
          </a:prstGeom>
        </p:spPr>
      </p:pic>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1104900" y="3009900"/>
            <a:ext cx="3835400" cy="1711323"/>
          </a:xfrm>
          <a:prstGeom prst="rect">
            <a:avLst/>
          </a:prstGeom>
        </p:spPr>
      </p:pic>
      <p:sp>
        <p:nvSpPr>
          <p:cNvPr id="10" name="TextBox 9"/>
          <p:cNvSpPr txBox="1"/>
          <p:nvPr/>
        </p:nvSpPr>
        <p:spPr>
          <a:xfrm>
            <a:off x="2437346" y="4784745"/>
            <a:ext cx="1170513" cy="307777"/>
          </a:xfrm>
          <a:prstGeom prst="rect">
            <a:avLst/>
          </a:prstGeom>
          <a:noFill/>
        </p:spPr>
        <p:txBody>
          <a:bodyPr wrap="none" rtlCol="0">
            <a:spAutoFit/>
          </a:bodyPr>
          <a:lstStyle/>
          <a:p>
            <a:pPr algn="ctr"/>
            <a:r>
              <a:rPr lang="en-US" b="1" dirty="0" err="1">
                <a:solidFill>
                  <a:schemeClr val="accent1"/>
                </a:solidFill>
                <a:latin typeface="Muli" pitchFamily="2" charset="0"/>
              </a:rPr>
              <a:t>Efeito</a:t>
            </a:r>
            <a:r>
              <a:rPr lang="en-US" b="1" dirty="0">
                <a:solidFill>
                  <a:schemeClr val="accent1"/>
                </a:solidFill>
                <a:latin typeface="Muli" pitchFamily="2" charset="0"/>
              </a:rPr>
              <a:t> </a:t>
            </a:r>
            <a:r>
              <a:rPr lang="en-US" b="1" dirty="0" err="1">
                <a:solidFill>
                  <a:schemeClr val="accent1"/>
                </a:solidFill>
                <a:latin typeface="Muli" pitchFamily="2" charset="0"/>
              </a:rPr>
              <a:t>Escada</a:t>
            </a:r>
            <a:endParaRPr lang="en-US" b="1" dirty="0">
              <a:solidFill>
                <a:schemeClr val="accent1"/>
              </a:solidFill>
              <a:latin typeface="Muli" pitchFamily="2" charset="0"/>
            </a:endParaRPr>
          </a:p>
        </p:txBody>
      </p:sp>
      <p:sp>
        <p:nvSpPr>
          <p:cNvPr id="11" name="Rectangle 10"/>
          <p:cNvSpPr/>
          <p:nvPr/>
        </p:nvSpPr>
        <p:spPr>
          <a:xfrm>
            <a:off x="5120093" y="4638923"/>
            <a:ext cx="2910664" cy="523220"/>
          </a:xfrm>
          <a:prstGeom prst="rect">
            <a:avLst/>
          </a:prstGeom>
        </p:spPr>
        <p:txBody>
          <a:bodyPr wrap="square">
            <a:spAutoFit/>
          </a:bodyPr>
          <a:lstStyle/>
          <a:p>
            <a:pPr algn="ctr"/>
            <a:r>
              <a:rPr lang="en-US" b="1" dirty="0">
                <a:solidFill>
                  <a:schemeClr val="accent1"/>
                </a:solidFill>
                <a:latin typeface="Muli" pitchFamily="2" charset="0"/>
              </a:rPr>
              <a:t>0.05mm,0.2mm, 0.3mm </a:t>
            </a:r>
            <a:r>
              <a:rPr lang="en-US" b="1" dirty="0" err="1">
                <a:solidFill>
                  <a:schemeClr val="accent1"/>
                </a:solidFill>
                <a:latin typeface="Muli" pitchFamily="2" charset="0"/>
              </a:rPr>
              <a:t>comparação</a:t>
            </a:r>
            <a:r>
              <a:rPr lang="en-US" b="1" dirty="0">
                <a:solidFill>
                  <a:schemeClr val="accent1"/>
                </a:solidFill>
                <a:latin typeface="Muli" pitchFamily="2" charset="0"/>
              </a:rPr>
              <a:t> da </a:t>
            </a:r>
            <a:r>
              <a:rPr lang="en-US" b="1" dirty="0" err="1">
                <a:solidFill>
                  <a:schemeClr val="accent1"/>
                </a:solidFill>
                <a:latin typeface="Muli" pitchFamily="2" charset="0"/>
              </a:rPr>
              <a:t>altura</a:t>
            </a:r>
            <a:r>
              <a:rPr lang="en-US" b="1" dirty="0">
                <a:solidFill>
                  <a:schemeClr val="accent1"/>
                </a:solidFill>
                <a:latin typeface="Muli" pitchFamily="2" charset="0"/>
              </a:rPr>
              <a:t> da </a:t>
            </a:r>
            <a:r>
              <a:rPr lang="en-US" b="1" dirty="0" err="1">
                <a:solidFill>
                  <a:schemeClr val="accent1"/>
                </a:solidFill>
                <a:latin typeface="Muli" pitchFamily="2" charset="0"/>
              </a:rPr>
              <a:t>camada</a:t>
            </a:r>
            <a:endParaRPr lang="en-US" b="1" dirty="0">
              <a:solidFill>
                <a:schemeClr val="accent1"/>
              </a:solidFill>
              <a:latin typeface="Muli" pitchFamily="2" charset="0"/>
            </a:endParaRPr>
          </a:p>
        </p:txBody>
      </p:sp>
    </p:spTree>
    <p:extLst>
      <p:ext uri="{BB962C8B-B14F-4D97-AF65-F5344CB8AC3E}">
        <p14:creationId xmlns:p14="http://schemas.microsoft.com/office/powerpoint/2010/main" val="2629809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83650" y="257048"/>
            <a:ext cx="6995700" cy="566400"/>
          </a:xfrm>
        </p:spPr>
        <p:txBody>
          <a:bodyPr/>
          <a:lstStyle/>
          <a:p>
            <a:r>
              <a:rPr lang="en-US" dirty="0" err="1">
                <a:latin typeface="Roboto"/>
              </a:rPr>
              <a:t>Resolução</a:t>
            </a:r>
            <a:r>
              <a:rPr lang="en-US" dirty="0">
                <a:latin typeface="Roboto"/>
              </a:rPr>
              <a:t> Z/Altura da </a:t>
            </a:r>
            <a:r>
              <a:rPr lang="en-US" dirty="0" err="1">
                <a:latin typeface="Roboto"/>
              </a:rPr>
              <a:t>camada</a:t>
            </a:r>
            <a:endParaRPr lang="en-US" dirty="0">
              <a:latin typeface="Roboto"/>
            </a:endParaRPr>
          </a:p>
        </p:txBody>
      </p:sp>
      <p:sp>
        <p:nvSpPr>
          <p:cNvPr id="4" name="Rectangle 3"/>
          <p:cNvSpPr/>
          <p:nvPr/>
        </p:nvSpPr>
        <p:spPr>
          <a:xfrm>
            <a:off x="812800" y="913030"/>
            <a:ext cx="7518400" cy="2246769"/>
          </a:xfrm>
          <a:prstGeom prst="rect">
            <a:avLst/>
          </a:prstGeom>
        </p:spPr>
        <p:txBody>
          <a:bodyPr wrap="square" lIns="91440" tIns="45720" rIns="91440" bIns="45720" anchor="t">
            <a:spAutoFit/>
          </a:bodyPr>
          <a:lstStyle/>
          <a:p>
            <a:pPr algn="just"/>
            <a:r>
              <a:rPr lang="en-US" b="1" dirty="0">
                <a:solidFill>
                  <a:schemeClr val="tx1"/>
                </a:solidFill>
                <a:latin typeface="Muli"/>
              </a:rPr>
              <a:t>Tempo de </a:t>
            </a:r>
            <a:r>
              <a:rPr lang="en-US" b="1" dirty="0" err="1">
                <a:solidFill>
                  <a:schemeClr val="tx1"/>
                </a:solidFill>
                <a:latin typeface="Muli"/>
              </a:rPr>
              <a:t>impressão</a:t>
            </a:r>
            <a:r>
              <a:rPr lang="en-US" b="1" dirty="0">
                <a:solidFill>
                  <a:schemeClr val="tx1"/>
                </a:solidFill>
                <a:latin typeface="Muli"/>
              </a:rPr>
              <a:t>: </a:t>
            </a:r>
            <a:r>
              <a:rPr lang="en-US" dirty="0" err="1">
                <a:solidFill>
                  <a:schemeClr val="tx1"/>
                </a:solidFill>
                <a:latin typeface="Muli"/>
              </a:rPr>
              <a:t>Camadas</a:t>
            </a:r>
            <a:r>
              <a:rPr lang="en-US" dirty="0">
                <a:solidFill>
                  <a:schemeClr val="tx1"/>
                </a:solidFill>
                <a:latin typeface="Muli"/>
              </a:rPr>
              <a:t> </a:t>
            </a:r>
            <a:r>
              <a:rPr lang="en-US" dirty="0" err="1">
                <a:solidFill>
                  <a:schemeClr val="tx1"/>
                </a:solidFill>
                <a:latin typeface="Muli"/>
              </a:rPr>
              <a:t>mais</a:t>
            </a:r>
            <a:r>
              <a:rPr lang="en-US" dirty="0">
                <a:solidFill>
                  <a:schemeClr val="tx1"/>
                </a:solidFill>
                <a:latin typeface="Muli"/>
              </a:rPr>
              <a:t> </a:t>
            </a:r>
            <a:r>
              <a:rPr lang="en-US" dirty="0" err="1">
                <a:solidFill>
                  <a:schemeClr val="tx1"/>
                </a:solidFill>
                <a:latin typeface="Muli"/>
              </a:rPr>
              <a:t>grossas</a:t>
            </a:r>
            <a:r>
              <a:rPr lang="en-US" dirty="0">
                <a:solidFill>
                  <a:schemeClr val="tx1"/>
                </a:solidFill>
                <a:latin typeface="Muli"/>
              </a:rPr>
              <a:t> </a:t>
            </a:r>
            <a:r>
              <a:rPr lang="en-US" dirty="0" err="1">
                <a:solidFill>
                  <a:schemeClr val="tx1"/>
                </a:solidFill>
                <a:latin typeface="Muli"/>
              </a:rPr>
              <a:t>permitem</a:t>
            </a:r>
            <a:r>
              <a:rPr lang="en-US" dirty="0">
                <a:solidFill>
                  <a:schemeClr val="tx1"/>
                </a:solidFill>
                <a:latin typeface="Muli"/>
              </a:rPr>
              <a:t> que as </a:t>
            </a:r>
            <a:r>
              <a:rPr lang="en-US" dirty="0" err="1">
                <a:solidFill>
                  <a:schemeClr val="tx1"/>
                </a:solidFill>
                <a:latin typeface="Muli"/>
              </a:rPr>
              <a:t>peças</a:t>
            </a:r>
            <a:r>
              <a:rPr lang="en-US" dirty="0">
                <a:solidFill>
                  <a:schemeClr val="tx1"/>
                </a:solidFill>
                <a:latin typeface="Muli"/>
              </a:rPr>
              <a:t> </a:t>
            </a:r>
            <a:r>
              <a:rPr lang="en-US" dirty="0" err="1">
                <a:solidFill>
                  <a:schemeClr val="tx1"/>
                </a:solidFill>
                <a:latin typeface="Muli"/>
              </a:rPr>
              <a:t>sejam</a:t>
            </a:r>
            <a:r>
              <a:rPr lang="en-US" dirty="0">
                <a:solidFill>
                  <a:schemeClr val="tx1"/>
                </a:solidFill>
                <a:latin typeface="Muli"/>
              </a:rPr>
              <a:t> </a:t>
            </a:r>
            <a:r>
              <a:rPr lang="en-US" dirty="0" err="1">
                <a:solidFill>
                  <a:schemeClr val="tx1"/>
                </a:solidFill>
                <a:latin typeface="Muli"/>
              </a:rPr>
              <a:t>impressas</a:t>
            </a:r>
            <a:r>
              <a:rPr lang="en-US" dirty="0">
                <a:solidFill>
                  <a:schemeClr val="tx1"/>
                </a:solidFill>
                <a:latin typeface="Muli"/>
              </a:rPr>
              <a:t> </a:t>
            </a:r>
            <a:r>
              <a:rPr lang="en-US" dirty="0" err="1">
                <a:solidFill>
                  <a:schemeClr val="tx1"/>
                </a:solidFill>
                <a:latin typeface="Muli"/>
              </a:rPr>
              <a:t>mais</a:t>
            </a:r>
            <a:r>
              <a:rPr lang="en-US" dirty="0">
                <a:solidFill>
                  <a:schemeClr val="tx1"/>
                </a:solidFill>
                <a:latin typeface="Muli"/>
              </a:rPr>
              <a:t> </a:t>
            </a:r>
            <a:r>
              <a:rPr lang="en-US" dirty="0" err="1">
                <a:solidFill>
                  <a:schemeClr val="tx1"/>
                </a:solidFill>
                <a:latin typeface="Muli"/>
              </a:rPr>
              <a:t>rapidamente</a:t>
            </a:r>
            <a:r>
              <a:rPr lang="en-US" dirty="0">
                <a:solidFill>
                  <a:schemeClr val="tx1"/>
                </a:solidFill>
                <a:latin typeface="Muli"/>
              </a:rPr>
              <a:t>, no </a:t>
            </a:r>
            <a:r>
              <a:rPr lang="en-US" dirty="0" err="1">
                <a:solidFill>
                  <a:schemeClr val="tx1"/>
                </a:solidFill>
                <a:latin typeface="Muli"/>
              </a:rPr>
              <a:t>entanto</a:t>
            </a:r>
            <a:r>
              <a:rPr lang="en-US" dirty="0">
                <a:solidFill>
                  <a:schemeClr val="tx1"/>
                </a:solidFill>
                <a:latin typeface="Muli"/>
              </a:rPr>
              <a:t> </a:t>
            </a:r>
            <a:r>
              <a:rPr lang="en-US" dirty="0" err="1">
                <a:solidFill>
                  <a:schemeClr val="tx1"/>
                </a:solidFill>
                <a:latin typeface="Muli"/>
              </a:rPr>
              <a:t>estas</a:t>
            </a:r>
            <a:r>
              <a:rPr lang="en-US" dirty="0">
                <a:solidFill>
                  <a:schemeClr val="tx1"/>
                </a:solidFill>
                <a:latin typeface="Muli"/>
              </a:rPr>
              <a:t> </a:t>
            </a:r>
            <a:r>
              <a:rPr lang="en-US" dirty="0" err="1">
                <a:solidFill>
                  <a:schemeClr val="tx1"/>
                </a:solidFill>
                <a:latin typeface="Muli"/>
              </a:rPr>
              <a:t>podem</a:t>
            </a:r>
            <a:r>
              <a:rPr lang="en-US" dirty="0">
                <a:solidFill>
                  <a:schemeClr val="tx1"/>
                </a:solidFill>
                <a:latin typeface="Muli"/>
              </a:rPr>
              <a:t> ser </a:t>
            </a:r>
            <a:r>
              <a:rPr lang="en-US" dirty="0" err="1">
                <a:solidFill>
                  <a:schemeClr val="tx1"/>
                </a:solidFill>
                <a:latin typeface="Muli"/>
              </a:rPr>
              <a:t>visiveis</a:t>
            </a:r>
            <a:r>
              <a:rPr lang="en-US" dirty="0">
                <a:solidFill>
                  <a:schemeClr val="tx1"/>
                </a:solidFill>
                <a:latin typeface="Muli"/>
              </a:rPr>
              <a:t> </a:t>
            </a:r>
            <a:r>
              <a:rPr lang="en-US" dirty="0" err="1">
                <a:solidFill>
                  <a:schemeClr val="tx1"/>
                </a:solidFill>
                <a:latin typeface="Muli"/>
              </a:rPr>
              <a:t>na</a:t>
            </a:r>
            <a:r>
              <a:rPr lang="en-US" dirty="0">
                <a:solidFill>
                  <a:schemeClr val="tx1"/>
                </a:solidFill>
                <a:latin typeface="Muli"/>
              </a:rPr>
              <a:t> </a:t>
            </a:r>
            <a:r>
              <a:rPr lang="en-US" dirty="0" err="1">
                <a:solidFill>
                  <a:schemeClr val="tx1"/>
                </a:solidFill>
                <a:latin typeface="Muli"/>
              </a:rPr>
              <a:t>superfície</a:t>
            </a:r>
            <a:r>
              <a:rPr lang="en-US" dirty="0">
                <a:solidFill>
                  <a:schemeClr val="tx1"/>
                </a:solidFill>
                <a:latin typeface="Muli"/>
              </a:rPr>
              <a:t> e a </a:t>
            </a:r>
            <a:r>
              <a:rPr lang="en-US" dirty="0" err="1">
                <a:solidFill>
                  <a:schemeClr val="tx1"/>
                </a:solidFill>
                <a:latin typeface="Muli"/>
              </a:rPr>
              <a:t>sua</a:t>
            </a:r>
            <a:r>
              <a:rPr lang="en-US" dirty="0">
                <a:solidFill>
                  <a:schemeClr val="tx1"/>
                </a:solidFill>
                <a:latin typeface="Muli"/>
              </a:rPr>
              <a:t> </a:t>
            </a:r>
            <a:r>
              <a:rPr lang="en-US" dirty="0" err="1">
                <a:solidFill>
                  <a:schemeClr val="tx1"/>
                </a:solidFill>
                <a:latin typeface="Muli"/>
              </a:rPr>
              <a:t>precisão</a:t>
            </a:r>
            <a:r>
              <a:rPr lang="en-US" dirty="0">
                <a:solidFill>
                  <a:schemeClr val="tx1"/>
                </a:solidFill>
                <a:latin typeface="Muli"/>
              </a:rPr>
              <a:t> </a:t>
            </a:r>
            <a:r>
              <a:rPr lang="en-US" dirty="0" err="1">
                <a:solidFill>
                  <a:schemeClr val="tx1"/>
                </a:solidFill>
                <a:latin typeface="Muli"/>
              </a:rPr>
              <a:t>pode</a:t>
            </a:r>
            <a:r>
              <a:rPr lang="en-US" dirty="0">
                <a:solidFill>
                  <a:schemeClr val="tx1"/>
                </a:solidFill>
                <a:latin typeface="Muli"/>
              </a:rPr>
              <a:t> </a:t>
            </a:r>
            <a:r>
              <a:rPr lang="en-US" dirty="0" err="1">
                <a:solidFill>
                  <a:schemeClr val="tx1"/>
                </a:solidFill>
                <a:latin typeface="Muli"/>
              </a:rPr>
              <a:t>não</a:t>
            </a:r>
            <a:r>
              <a:rPr lang="en-US" dirty="0">
                <a:solidFill>
                  <a:schemeClr val="tx1"/>
                </a:solidFill>
                <a:latin typeface="Muli"/>
              </a:rPr>
              <a:t> ser a </a:t>
            </a:r>
            <a:r>
              <a:rPr lang="en-US" dirty="0" err="1">
                <a:solidFill>
                  <a:schemeClr val="tx1"/>
                </a:solidFill>
                <a:latin typeface="Muli"/>
              </a:rPr>
              <a:t>mais</a:t>
            </a:r>
            <a:r>
              <a:rPr lang="en-US" dirty="0">
                <a:solidFill>
                  <a:schemeClr val="tx1"/>
                </a:solidFill>
                <a:latin typeface="Muli"/>
              </a:rPr>
              <a:t> </a:t>
            </a:r>
            <a:r>
              <a:rPr lang="en-US" dirty="0" err="1">
                <a:solidFill>
                  <a:schemeClr val="tx1"/>
                </a:solidFill>
                <a:latin typeface="Muli"/>
              </a:rPr>
              <a:t>adequada</a:t>
            </a:r>
            <a:r>
              <a:rPr lang="en-US" dirty="0">
                <a:solidFill>
                  <a:schemeClr val="tx1"/>
                </a:solidFill>
                <a:latin typeface="Muli"/>
              </a:rPr>
              <a:t>. A </a:t>
            </a:r>
            <a:r>
              <a:rPr lang="en-US" dirty="0" err="1">
                <a:solidFill>
                  <a:schemeClr val="tx1"/>
                </a:solidFill>
                <a:latin typeface="Muli"/>
              </a:rPr>
              <a:t>relação</a:t>
            </a:r>
            <a:r>
              <a:rPr lang="en-US" dirty="0">
                <a:solidFill>
                  <a:schemeClr val="tx1"/>
                </a:solidFill>
                <a:latin typeface="Muli"/>
              </a:rPr>
              <a:t> </a:t>
            </a:r>
            <a:r>
              <a:rPr lang="en-US" dirty="0" err="1">
                <a:solidFill>
                  <a:schemeClr val="tx1"/>
                </a:solidFill>
                <a:latin typeface="Muli"/>
              </a:rPr>
              <a:t>estabelecida</a:t>
            </a:r>
            <a:r>
              <a:rPr lang="en-US" dirty="0">
                <a:solidFill>
                  <a:schemeClr val="tx1"/>
                </a:solidFill>
                <a:latin typeface="Muli"/>
              </a:rPr>
              <a:t> entre o tempo de </a:t>
            </a:r>
            <a:r>
              <a:rPr lang="en-US" dirty="0" err="1">
                <a:solidFill>
                  <a:schemeClr val="tx1"/>
                </a:solidFill>
                <a:latin typeface="Muli"/>
              </a:rPr>
              <a:t>impressão</a:t>
            </a:r>
            <a:r>
              <a:rPr lang="en-US" dirty="0">
                <a:solidFill>
                  <a:schemeClr val="tx1"/>
                </a:solidFill>
                <a:latin typeface="Muli"/>
              </a:rPr>
              <a:t> e a </a:t>
            </a:r>
            <a:r>
              <a:rPr lang="en-US" dirty="0" err="1">
                <a:solidFill>
                  <a:schemeClr val="tx1"/>
                </a:solidFill>
                <a:latin typeface="Muli"/>
              </a:rPr>
              <a:t>altura</a:t>
            </a:r>
            <a:r>
              <a:rPr lang="en-US" dirty="0">
                <a:solidFill>
                  <a:schemeClr val="tx1"/>
                </a:solidFill>
                <a:latin typeface="Muli"/>
              </a:rPr>
              <a:t> da </a:t>
            </a:r>
            <a:r>
              <a:rPr lang="en-US" dirty="0" err="1">
                <a:solidFill>
                  <a:schemeClr val="tx1"/>
                </a:solidFill>
                <a:latin typeface="Muli"/>
              </a:rPr>
              <a:t>camada</a:t>
            </a:r>
            <a:r>
              <a:rPr lang="en-US" dirty="0">
                <a:solidFill>
                  <a:schemeClr val="tx1"/>
                </a:solidFill>
                <a:latin typeface="Muli"/>
              </a:rPr>
              <a:t> é linear. Por exemplo, uma </a:t>
            </a:r>
            <a:r>
              <a:rPr lang="en-US" dirty="0" err="1">
                <a:solidFill>
                  <a:schemeClr val="tx1"/>
                </a:solidFill>
                <a:latin typeface="Muli"/>
              </a:rPr>
              <a:t>impressão</a:t>
            </a:r>
            <a:r>
              <a:rPr lang="en-US" dirty="0">
                <a:solidFill>
                  <a:schemeClr val="tx1"/>
                </a:solidFill>
                <a:latin typeface="Muli"/>
              </a:rPr>
              <a:t> que </a:t>
            </a:r>
            <a:r>
              <a:rPr lang="en-US" dirty="0" err="1">
                <a:solidFill>
                  <a:schemeClr val="tx1"/>
                </a:solidFill>
                <a:latin typeface="Muli"/>
              </a:rPr>
              <a:t>produza</a:t>
            </a:r>
            <a:r>
              <a:rPr lang="en-US" dirty="0">
                <a:solidFill>
                  <a:schemeClr val="tx1"/>
                </a:solidFill>
                <a:latin typeface="Muli"/>
              </a:rPr>
              <a:t> uma </a:t>
            </a:r>
            <a:r>
              <a:rPr lang="en-US" dirty="0" err="1">
                <a:solidFill>
                  <a:schemeClr val="tx1"/>
                </a:solidFill>
                <a:latin typeface="Muli"/>
              </a:rPr>
              <a:t>peça</a:t>
            </a:r>
            <a:r>
              <a:rPr lang="en-US" dirty="0">
                <a:solidFill>
                  <a:schemeClr val="tx1"/>
                </a:solidFill>
                <a:latin typeface="Muli"/>
              </a:rPr>
              <a:t> com 0.05 mm de </a:t>
            </a:r>
            <a:r>
              <a:rPr lang="en-US" dirty="0" err="1">
                <a:solidFill>
                  <a:schemeClr val="tx1"/>
                </a:solidFill>
                <a:latin typeface="Muli"/>
              </a:rPr>
              <a:t>altura</a:t>
            </a:r>
            <a:r>
              <a:rPr lang="en-US" dirty="0">
                <a:solidFill>
                  <a:schemeClr val="tx1"/>
                </a:solidFill>
                <a:latin typeface="Muli"/>
              </a:rPr>
              <a:t> de </a:t>
            </a:r>
            <a:r>
              <a:rPr lang="en-US" dirty="0" err="1">
                <a:solidFill>
                  <a:schemeClr val="tx1"/>
                </a:solidFill>
                <a:latin typeface="Muli"/>
              </a:rPr>
              <a:t>camada</a:t>
            </a:r>
            <a:r>
              <a:rPr lang="en-US" dirty="0">
                <a:solidFill>
                  <a:schemeClr val="tx1"/>
                </a:solidFill>
                <a:latin typeface="Muli"/>
              </a:rPr>
              <a:t> </a:t>
            </a:r>
            <a:r>
              <a:rPr lang="en-US" dirty="0" err="1">
                <a:solidFill>
                  <a:schemeClr val="tx1"/>
                </a:solidFill>
                <a:latin typeface="Muli"/>
              </a:rPr>
              <a:t>vai</a:t>
            </a:r>
            <a:r>
              <a:rPr lang="en-US" dirty="0">
                <a:solidFill>
                  <a:schemeClr val="tx1"/>
                </a:solidFill>
                <a:latin typeface="Muli"/>
              </a:rPr>
              <a:t> </a:t>
            </a:r>
            <a:r>
              <a:rPr lang="en-US" dirty="0" err="1">
                <a:solidFill>
                  <a:schemeClr val="tx1"/>
                </a:solidFill>
                <a:latin typeface="Muli"/>
              </a:rPr>
              <a:t>demorar</a:t>
            </a:r>
            <a:r>
              <a:rPr lang="en-US" dirty="0">
                <a:solidFill>
                  <a:schemeClr val="tx1"/>
                </a:solidFill>
                <a:latin typeface="Muli"/>
              </a:rPr>
              <a:t> </a:t>
            </a:r>
            <a:r>
              <a:rPr lang="en-US" dirty="0" err="1">
                <a:solidFill>
                  <a:schemeClr val="tx1"/>
                </a:solidFill>
                <a:latin typeface="Muli"/>
              </a:rPr>
              <a:t>duas</a:t>
            </a:r>
            <a:r>
              <a:rPr lang="en-US" dirty="0">
                <a:solidFill>
                  <a:schemeClr val="tx1"/>
                </a:solidFill>
                <a:latin typeface="Muli"/>
              </a:rPr>
              <a:t> </a:t>
            </a:r>
            <a:r>
              <a:rPr lang="en-US" dirty="0" err="1">
                <a:solidFill>
                  <a:schemeClr val="tx1"/>
                </a:solidFill>
                <a:latin typeface="Muli"/>
              </a:rPr>
              <a:t>vezes</a:t>
            </a:r>
            <a:r>
              <a:rPr lang="en-US" dirty="0">
                <a:solidFill>
                  <a:schemeClr val="tx1"/>
                </a:solidFill>
                <a:latin typeface="Muli"/>
              </a:rPr>
              <a:t> </a:t>
            </a:r>
            <a:r>
              <a:rPr lang="en-US" dirty="0" err="1">
                <a:solidFill>
                  <a:schemeClr val="tx1"/>
                </a:solidFill>
                <a:latin typeface="Muli"/>
              </a:rPr>
              <a:t>mais</a:t>
            </a:r>
            <a:r>
              <a:rPr lang="en-US" dirty="0">
                <a:solidFill>
                  <a:schemeClr val="tx1"/>
                </a:solidFill>
                <a:latin typeface="Muli"/>
              </a:rPr>
              <a:t> a ser </a:t>
            </a:r>
            <a:r>
              <a:rPr lang="en-US" dirty="0" err="1">
                <a:solidFill>
                  <a:schemeClr val="tx1"/>
                </a:solidFill>
                <a:latin typeface="Muli"/>
              </a:rPr>
              <a:t>impressa</a:t>
            </a:r>
            <a:r>
              <a:rPr lang="en-US" dirty="0">
                <a:solidFill>
                  <a:schemeClr val="tx1"/>
                </a:solidFill>
                <a:latin typeface="Muli"/>
              </a:rPr>
              <a:t> do que uma </a:t>
            </a:r>
            <a:r>
              <a:rPr lang="en-US" dirty="0" err="1">
                <a:solidFill>
                  <a:schemeClr val="tx1"/>
                </a:solidFill>
                <a:latin typeface="Muli"/>
              </a:rPr>
              <a:t>peça</a:t>
            </a:r>
            <a:r>
              <a:rPr lang="en-US" dirty="0">
                <a:solidFill>
                  <a:schemeClr val="tx1"/>
                </a:solidFill>
                <a:latin typeface="Muli"/>
              </a:rPr>
              <a:t> com 0.1mm de </a:t>
            </a:r>
            <a:r>
              <a:rPr lang="en-US" dirty="0" err="1">
                <a:solidFill>
                  <a:schemeClr val="tx1"/>
                </a:solidFill>
                <a:latin typeface="Muli"/>
              </a:rPr>
              <a:t>camada</a:t>
            </a:r>
            <a:r>
              <a:rPr lang="en-US" dirty="0">
                <a:solidFill>
                  <a:schemeClr val="tx1"/>
                </a:solidFill>
                <a:latin typeface="Muli"/>
              </a:rPr>
              <a:t>. </a:t>
            </a:r>
          </a:p>
          <a:p>
            <a:pPr algn="just"/>
            <a:endParaRPr lang="en-US" b="1" dirty="0">
              <a:solidFill>
                <a:schemeClr val="tx1"/>
              </a:solidFill>
              <a:latin typeface="Muli"/>
            </a:endParaRPr>
          </a:p>
          <a:p>
            <a:pPr algn="just"/>
            <a:r>
              <a:rPr lang="en-US" b="1" dirty="0" err="1">
                <a:solidFill>
                  <a:schemeClr val="tx1"/>
                </a:solidFill>
                <a:latin typeface="Muli"/>
              </a:rPr>
              <a:t>Resistência</a:t>
            </a:r>
            <a:r>
              <a:rPr lang="en-US" b="1" dirty="0">
                <a:solidFill>
                  <a:schemeClr val="tx1"/>
                </a:solidFill>
                <a:latin typeface="Muli"/>
              </a:rPr>
              <a:t> da </a:t>
            </a:r>
            <a:r>
              <a:rPr lang="en-US" b="1" dirty="0" err="1">
                <a:solidFill>
                  <a:schemeClr val="tx1"/>
                </a:solidFill>
                <a:latin typeface="Muli"/>
              </a:rPr>
              <a:t>peça</a:t>
            </a:r>
            <a:r>
              <a:rPr lang="en-US" b="1" dirty="0">
                <a:solidFill>
                  <a:schemeClr val="tx1"/>
                </a:solidFill>
                <a:latin typeface="Muli"/>
              </a:rPr>
              <a:t>: </a:t>
            </a:r>
            <a:r>
              <a:rPr lang="en-US" dirty="0">
                <a:solidFill>
                  <a:schemeClr val="tx1"/>
                </a:solidFill>
                <a:latin typeface="Muli"/>
              </a:rPr>
              <a:t>as </a:t>
            </a:r>
            <a:r>
              <a:rPr lang="en-US" dirty="0" err="1">
                <a:solidFill>
                  <a:schemeClr val="tx1"/>
                </a:solidFill>
                <a:latin typeface="Muli"/>
              </a:rPr>
              <a:t>peças</a:t>
            </a:r>
            <a:r>
              <a:rPr lang="en-US" dirty="0">
                <a:solidFill>
                  <a:schemeClr val="tx1"/>
                </a:solidFill>
                <a:latin typeface="Muli"/>
              </a:rPr>
              <a:t> que </a:t>
            </a:r>
            <a:r>
              <a:rPr lang="en-US" dirty="0" err="1">
                <a:solidFill>
                  <a:schemeClr val="tx1"/>
                </a:solidFill>
                <a:latin typeface="Muli"/>
              </a:rPr>
              <a:t>são</a:t>
            </a:r>
            <a:r>
              <a:rPr lang="en-US" dirty="0">
                <a:solidFill>
                  <a:schemeClr val="tx1"/>
                </a:solidFill>
                <a:latin typeface="Muli"/>
              </a:rPr>
              <a:t> </a:t>
            </a:r>
            <a:r>
              <a:rPr lang="en-US" dirty="0" err="1">
                <a:solidFill>
                  <a:schemeClr val="tx1"/>
                </a:solidFill>
                <a:latin typeface="Muli"/>
              </a:rPr>
              <a:t>impressas</a:t>
            </a:r>
            <a:r>
              <a:rPr lang="en-US" dirty="0">
                <a:solidFill>
                  <a:schemeClr val="tx1"/>
                </a:solidFill>
                <a:latin typeface="Muli"/>
              </a:rPr>
              <a:t> com uma </a:t>
            </a:r>
            <a:r>
              <a:rPr lang="en-US" dirty="0" err="1">
                <a:solidFill>
                  <a:schemeClr val="tx1"/>
                </a:solidFill>
                <a:latin typeface="Muli"/>
              </a:rPr>
              <a:t>camada</a:t>
            </a:r>
            <a:r>
              <a:rPr lang="en-US" dirty="0">
                <a:solidFill>
                  <a:schemeClr val="tx1"/>
                </a:solidFill>
                <a:latin typeface="Muli"/>
              </a:rPr>
              <a:t> </a:t>
            </a:r>
            <a:r>
              <a:rPr lang="en-US" dirty="0" err="1">
                <a:solidFill>
                  <a:schemeClr val="tx1"/>
                </a:solidFill>
                <a:latin typeface="Muli"/>
              </a:rPr>
              <a:t>mais</a:t>
            </a:r>
            <a:r>
              <a:rPr lang="en-US" dirty="0">
                <a:solidFill>
                  <a:schemeClr val="tx1"/>
                </a:solidFill>
                <a:latin typeface="Muli"/>
              </a:rPr>
              <a:t> </a:t>
            </a:r>
            <a:r>
              <a:rPr lang="en-US" dirty="0" err="1">
                <a:solidFill>
                  <a:schemeClr val="tx1"/>
                </a:solidFill>
                <a:latin typeface="Muli"/>
              </a:rPr>
              <a:t>alta</a:t>
            </a:r>
            <a:r>
              <a:rPr lang="en-US" dirty="0">
                <a:solidFill>
                  <a:schemeClr val="tx1"/>
                </a:solidFill>
                <a:latin typeface="Muli"/>
              </a:rPr>
              <a:t> </a:t>
            </a:r>
            <a:r>
              <a:rPr lang="en-US" dirty="0" err="1">
                <a:solidFill>
                  <a:schemeClr val="tx1"/>
                </a:solidFill>
                <a:latin typeface="Muli"/>
              </a:rPr>
              <a:t>apresentam</a:t>
            </a:r>
            <a:r>
              <a:rPr lang="en-US" dirty="0">
                <a:solidFill>
                  <a:schemeClr val="tx1"/>
                </a:solidFill>
                <a:latin typeface="Muli"/>
              </a:rPr>
              <a:t> </a:t>
            </a:r>
            <a:r>
              <a:rPr lang="en-US" dirty="0" err="1">
                <a:solidFill>
                  <a:schemeClr val="tx1"/>
                </a:solidFill>
                <a:latin typeface="Muli"/>
              </a:rPr>
              <a:t>maior</a:t>
            </a:r>
            <a:r>
              <a:rPr lang="en-US" dirty="0">
                <a:solidFill>
                  <a:schemeClr val="tx1"/>
                </a:solidFill>
                <a:latin typeface="Muli"/>
              </a:rPr>
              <a:t> </a:t>
            </a:r>
            <a:r>
              <a:rPr lang="en-US" dirty="0" err="1">
                <a:solidFill>
                  <a:schemeClr val="tx1"/>
                </a:solidFill>
                <a:latin typeface="Muli"/>
              </a:rPr>
              <a:t>resistência</a:t>
            </a:r>
            <a:r>
              <a:rPr lang="en-US" dirty="0">
                <a:solidFill>
                  <a:schemeClr val="tx1"/>
                </a:solidFill>
                <a:latin typeface="Muli"/>
              </a:rPr>
              <a:t> </a:t>
            </a:r>
            <a:r>
              <a:rPr lang="en-US" dirty="0" err="1">
                <a:solidFill>
                  <a:schemeClr val="tx1"/>
                </a:solidFill>
                <a:latin typeface="Muli"/>
              </a:rPr>
              <a:t>mecânia</a:t>
            </a:r>
            <a:r>
              <a:rPr lang="en-US" dirty="0">
                <a:solidFill>
                  <a:schemeClr val="tx1"/>
                </a:solidFill>
                <a:latin typeface="Muli"/>
              </a:rPr>
              <a:t>, </a:t>
            </a:r>
            <a:r>
              <a:rPr lang="en-US" dirty="0" err="1">
                <a:solidFill>
                  <a:schemeClr val="tx1"/>
                </a:solidFill>
                <a:latin typeface="Muli"/>
              </a:rPr>
              <a:t>porque</a:t>
            </a:r>
            <a:r>
              <a:rPr lang="en-US" dirty="0">
                <a:solidFill>
                  <a:schemeClr val="tx1"/>
                </a:solidFill>
                <a:latin typeface="Muli"/>
              </a:rPr>
              <a:t> a </a:t>
            </a:r>
            <a:r>
              <a:rPr lang="en-US" dirty="0" err="1">
                <a:solidFill>
                  <a:schemeClr val="tx1"/>
                </a:solidFill>
                <a:latin typeface="Muli"/>
              </a:rPr>
              <a:t>camada</a:t>
            </a:r>
            <a:r>
              <a:rPr lang="en-US" dirty="0">
                <a:solidFill>
                  <a:schemeClr val="tx1"/>
                </a:solidFill>
                <a:latin typeface="Muli"/>
              </a:rPr>
              <a:t> de </a:t>
            </a:r>
            <a:r>
              <a:rPr lang="en-US" dirty="0" err="1">
                <a:solidFill>
                  <a:schemeClr val="tx1"/>
                </a:solidFill>
                <a:latin typeface="Muli"/>
              </a:rPr>
              <a:t>ligação</a:t>
            </a:r>
            <a:r>
              <a:rPr lang="en-US" dirty="0">
                <a:solidFill>
                  <a:schemeClr val="tx1"/>
                </a:solidFill>
                <a:latin typeface="Muli"/>
              </a:rPr>
              <a:t> entre as </a:t>
            </a:r>
            <a:r>
              <a:rPr lang="en-US" dirty="0" err="1">
                <a:solidFill>
                  <a:schemeClr val="tx1"/>
                </a:solidFill>
                <a:latin typeface="Muli"/>
              </a:rPr>
              <a:t>camadas</a:t>
            </a:r>
            <a:r>
              <a:rPr lang="en-US" dirty="0">
                <a:solidFill>
                  <a:schemeClr val="tx1"/>
                </a:solidFill>
                <a:latin typeface="Muli"/>
              </a:rPr>
              <a:t> é </a:t>
            </a:r>
            <a:r>
              <a:rPr lang="en-US" dirty="0" err="1">
                <a:solidFill>
                  <a:schemeClr val="tx1"/>
                </a:solidFill>
                <a:latin typeface="Muli"/>
              </a:rPr>
              <a:t>frágil</a:t>
            </a:r>
            <a:r>
              <a:rPr lang="en-US" dirty="0">
                <a:solidFill>
                  <a:schemeClr val="tx1"/>
                </a:solidFill>
                <a:latin typeface="Muli"/>
              </a:rPr>
              <a:t> em </a:t>
            </a:r>
            <a:r>
              <a:rPr lang="en-US" dirty="0" err="1">
                <a:solidFill>
                  <a:schemeClr val="tx1"/>
                </a:solidFill>
                <a:latin typeface="Muli"/>
              </a:rPr>
              <a:t>relação</a:t>
            </a:r>
            <a:r>
              <a:rPr lang="en-US" dirty="0">
                <a:solidFill>
                  <a:schemeClr val="tx1"/>
                </a:solidFill>
                <a:latin typeface="Muli"/>
              </a:rPr>
              <a:t> à </a:t>
            </a:r>
            <a:r>
              <a:rPr lang="en-US" dirty="0" err="1">
                <a:solidFill>
                  <a:schemeClr val="tx1"/>
                </a:solidFill>
                <a:latin typeface="Muli"/>
              </a:rPr>
              <a:t>ligação</a:t>
            </a:r>
            <a:r>
              <a:rPr lang="en-US" dirty="0">
                <a:solidFill>
                  <a:schemeClr val="tx1"/>
                </a:solidFill>
                <a:latin typeface="Muli"/>
              </a:rPr>
              <a:t> no plano </a:t>
            </a:r>
            <a:r>
              <a:rPr lang="en-US" dirty="0" err="1">
                <a:solidFill>
                  <a:schemeClr val="tx1"/>
                </a:solidFill>
                <a:latin typeface="Muli"/>
              </a:rPr>
              <a:t>xy</a:t>
            </a:r>
            <a:r>
              <a:rPr lang="en-US" dirty="0">
                <a:solidFill>
                  <a:schemeClr val="tx1"/>
                </a:solidFill>
                <a:latin typeface="Muli"/>
              </a:rPr>
              <a:t>. Por exemplo, PLA com uma </a:t>
            </a:r>
            <a:r>
              <a:rPr lang="en-US" dirty="0" err="1">
                <a:solidFill>
                  <a:schemeClr val="tx1"/>
                </a:solidFill>
                <a:latin typeface="Muli"/>
              </a:rPr>
              <a:t>camada</a:t>
            </a:r>
            <a:r>
              <a:rPr lang="en-US" dirty="0">
                <a:solidFill>
                  <a:schemeClr val="tx1"/>
                </a:solidFill>
                <a:latin typeface="Muli"/>
              </a:rPr>
              <a:t> com 0.3mm de </a:t>
            </a:r>
            <a:r>
              <a:rPr lang="en-US" dirty="0" err="1">
                <a:solidFill>
                  <a:schemeClr val="tx1"/>
                </a:solidFill>
                <a:latin typeface="Muli"/>
              </a:rPr>
              <a:t>altura</a:t>
            </a:r>
            <a:r>
              <a:rPr lang="en-US" dirty="0">
                <a:solidFill>
                  <a:schemeClr val="tx1"/>
                </a:solidFill>
                <a:latin typeface="Muli"/>
              </a:rPr>
              <a:t> tem </a:t>
            </a:r>
            <a:r>
              <a:rPr lang="en-US" dirty="0" err="1">
                <a:solidFill>
                  <a:schemeClr val="tx1"/>
                </a:solidFill>
                <a:latin typeface="Muli"/>
              </a:rPr>
              <a:t>aproximadamente</a:t>
            </a:r>
            <a:r>
              <a:rPr lang="en-US" dirty="0">
                <a:solidFill>
                  <a:schemeClr val="tx1"/>
                </a:solidFill>
                <a:latin typeface="Muli"/>
              </a:rPr>
              <a:t> 20% </a:t>
            </a:r>
            <a:r>
              <a:rPr lang="en-US" dirty="0" err="1">
                <a:solidFill>
                  <a:schemeClr val="tx1"/>
                </a:solidFill>
                <a:latin typeface="Muli"/>
              </a:rPr>
              <a:t>mais</a:t>
            </a:r>
            <a:r>
              <a:rPr lang="en-US" dirty="0">
                <a:solidFill>
                  <a:schemeClr val="tx1"/>
                </a:solidFill>
                <a:latin typeface="Muli"/>
              </a:rPr>
              <a:t> </a:t>
            </a:r>
            <a:r>
              <a:rPr lang="en-US" dirty="0" err="1">
                <a:solidFill>
                  <a:schemeClr val="tx1"/>
                </a:solidFill>
                <a:latin typeface="Muli"/>
              </a:rPr>
              <a:t>resistência</a:t>
            </a:r>
            <a:r>
              <a:rPr lang="en-US" dirty="0">
                <a:solidFill>
                  <a:schemeClr val="tx1"/>
                </a:solidFill>
                <a:latin typeface="Muli"/>
              </a:rPr>
              <a:t> do que uma </a:t>
            </a:r>
            <a:r>
              <a:rPr lang="en-US" dirty="0" err="1">
                <a:solidFill>
                  <a:schemeClr val="tx1"/>
                </a:solidFill>
                <a:latin typeface="Muli"/>
              </a:rPr>
              <a:t>peça</a:t>
            </a:r>
            <a:r>
              <a:rPr lang="en-US" dirty="0">
                <a:solidFill>
                  <a:schemeClr val="tx1"/>
                </a:solidFill>
                <a:latin typeface="Muli"/>
              </a:rPr>
              <a:t> </a:t>
            </a:r>
            <a:r>
              <a:rPr lang="en-US" dirty="0" err="1">
                <a:solidFill>
                  <a:schemeClr val="tx1"/>
                </a:solidFill>
                <a:latin typeface="Muli"/>
              </a:rPr>
              <a:t>impressa</a:t>
            </a:r>
            <a:r>
              <a:rPr lang="en-US" dirty="0">
                <a:solidFill>
                  <a:schemeClr val="tx1"/>
                </a:solidFill>
                <a:latin typeface="Muli"/>
              </a:rPr>
              <a:t> a 0.1mm.</a:t>
            </a:r>
            <a:endParaRPr lang="en-US" dirty="0">
              <a:solidFill>
                <a:schemeClr val="tx1"/>
              </a:solidFill>
              <a:latin typeface="Muli" pitchFamily="2" charset="0"/>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b="14535"/>
          <a:stretch/>
        </p:blipFill>
        <p:spPr>
          <a:xfrm>
            <a:off x="2279650" y="3320171"/>
            <a:ext cx="4584700" cy="1531229"/>
          </a:xfrm>
          <a:prstGeom prst="rect">
            <a:avLst/>
          </a:prstGeom>
        </p:spPr>
      </p:pic>
    </p:spTree>
    <p:extLst>
      <p:ext uri="{BB962C8B-B14F-4D97-AF65-F5344CB8AC3E}">
        <p14:creationId xmlns:p14="http://schemas.microsoft.com/office/powerpoint/2010/main" val="424934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latin typeface="Roboto"/>
              </a:rPr>
              <a:t>Anisotropia</a:t>
            </a:r>
            <a:endParaRPr lang="en-US" dirty="0">
              <a:latin typeface="Roboto"/>
            </a:endParaRPr>
          </a:p>
        </p:txBody>
      </p:sp>
      <p:sp>
        <p:nvSpPr>
          <p:cNvPr id="2" name="TextBox 1"/>
          <p:cNvSpPr txBox="1"/>
          <p:nvPr/>
        </p:nvSpPr>
        <p:spPr>
          <a:xfrm>
            <a:off x="812800" y="878165"/>
            <a:ext cx="4914900" cy="2893100"/>
          </a:xfrm>
          <a:prstGeom prst="rect">
            <a:avLst/>
          </a:prstGeom>
          <a:noFill/>
        </p:spPr>
        <p:txBody>
          <a:bodyPr wrap="square" lIns="91440" tIns="45720" rIns="91440" bIns="45720" rtlCol="0" anchor="t">
            <a:spAutoFit/>
          </a:bodyPr>
          <a:lstStyle/>
          <a:p>
            <a:r>
              <a:rPr lang="en-US" dirty="0">
                <a:solidFill>
                  <a:schemeClr val="tx1"/>
                </a:solidFill>
                <a:latin typeface="Muli"/>
              </a:rPr>
              <a:t>As </a:t>
            </a:r>
            <a:r>
              <a:rPr lang="en-US" dirty="0" err="1">
                <a:solidFill>
                  <a:schemeClr val="tx1"/>
                </a:solidFill>
                <a:latin typeface="Muli"/>
              </a:rPr>
              <a:t>peças</a:t>
            </a:r>
            <a:r>
              <a:rPr lang="en-US" dirty="0">
                <a:solidFill>
                  <a:schemeClr val="tx1"/>
                </a:solidFill>
                <a:latin typeface="Muli"/>
              </a:rPr>
              <a:t> MEX </a:t>
            </a:r>
            <a:r>
              <a:rPr lang="en-US" dirty="0" err="1">
                <a:solidFill>
                  <a:schemeClr val="tx1"/>
                </a:solidFill>
                <a:latin typeface="Muli"/>
              </a:rPr>
              <a:t>são</a:t>
            </a:r>
            <a:r>
              <a:rPr lang="en-US" dirty="0">
                <a:solidFill>
                  <a:schemeClr val="tx1"/>
                </a:solidFill>
                <a:latin typeface="Muli"/>
              </a:rPr>
              <a:t> </a:t>
            </a:r>
            <a:r>
              <a:rPr lang="en-US" dirty="0" err="1">
                <a:solidFill>
                  <a:schemeClr val="tx1"/>
                </a:solidFill>
                <a:latin typeface="Muli"/>
              </a:rPr>
              <a:t>anisotrópicas</a:t>
            </a:r>
            <a:r>
              <a:rPr lang="en-US" dirty="0">
                <a:solidFill>
                  <a:schemeClr val="tx1"/>
                </a:solidFill>
                <a:latin typeface="Muli"/>
              </a:rPr>
              <a:t>, o que significa que </a:t>
            </a:r>
            <a:r>
              <a:rPr lang="en-US" dirty="0" err="1">
                <a:solidFill>
                  <a:schemeClr val="tx1"/>
                </a:solidFill>
                <a:latin typeface="Muli"/>
              </a:rPr>
              <a:t>apresentam</a:t>
            </a:r>
            <a:r>
              <a:rPr lang="en-US" dirty="0">
                <a:solidFill>
                  <a:schemeClr val="tx1"/>
                </a:solidFill>
                <a:latin typeface="Muli"/>
              </a:rPr>
              <a:t> </a:t>
            </a:r>
            <a:r>
              <a:rPr lang="en-US" dirty="0" err="1">
                <a:solidFill>
                  <a:schemeClr val="tx1"/>
                </a:solidFill>
                <a:latin typeface="Muli"/>
              </a:rPr>
              <a:t>variadas</a:t>
            </a:r>
            <a:r>
              <a:rPr lang="en-US" dirty="0">
                <a:solidFill>
                  <a:schemeClr val="tx1"/>
                </a:solidFill>
                <a:latin typeface="Muli"/>
              </a:rPr>
              <a:t> </a:t>
            </a:r>
            <a:r>
              <a:rPr lang="en-US" dirty="0" err="1">
                <a:solidFill>
                  <a:schemeClr val="tx1"/>
                </a:solidFill>
                <a:latin typeface="Muli"/>
              </a:rPr>
              <a:t>propriadades</a:t>
            </a:r>
            <a:r>
              <a:rPr lang="en-US" dirty="0">
                <a:solidFill>
                  <a:schemeClr val="tx1"/>
                </a:solidFill>
                <a:latin typeface="Muli"/>
              </a:rPr>
              <a:t> </a:t>
            </a:r>
            <a:r>
              <a:rPr lang="en-US" dirty="0" err="1">
                <a:solidFill>
                  <a:schemeClr val="tx1"/>
                </a:solidFill>
                <a:latin typeface="Muli"/>
              </a:rPr>
              <a:t>mecânicas</a:t>
            </a:r>
            <a:r>
              <a:rPr lang="en-US" dirty="0">
                <a:solidFill>
                  <a:schemeClr val="tx1"/>
                </a:solidFill>
                <a:latin typeface="Muli"/>
              </a:rPr>
              <a:t> em </a:t>
            </a:r>
            <a:r>
              <a:rPr lang="en-US" dirty="0" err="1">
                <a:solidFill>
                  <a:schemeClr val="tx1"/>
                </a:solidFill>
                <a:latin typeface="Muli"/>
              </a:rPr>
              <a:t>diferentes</a:t>
            </a:r>
            <a:r>
              <a:rPr lang="en-US" dirty="0">
                <a:solidFill>
                  <a:schemeClr val="tx1"/>
                </a:solidFill>
                <a:latin typeface="Muli"/>
              </a:rPr>
              <a:t> </a:t>
            </a:r>
            <a:r>
              <a:rPr lang="en-US" dirty="0" err="1">
                <a:solidFill>
                  <a:schemeClr val="tx1"/>
                </a:solidFill>
                <a:latin typeface="Muli"/>
              </a:rPr>
              <a:t>direções</a:t>
            </a:r>
            <a:r>
              <a:rPr lang="en-US" dirty="0">
                <a:solidFill>
                  <a:schemeClr val="tx1"/>
                </a:solidFill>
                <a:latin typeface="Muli"/>
              </a:rPr>
              <a:t> </a:t>
            </a:r>
            <a:r>
              <a:rPr lang="en-US" dirty="0" err="1">
                <a:solidFill>
                  <a:schemeClr val="tx1"/>
                </a:solidFill>
                <a:latin typeface="Muli"/>
              </a:rPr>
              <a:t>semelhantes</a:t>
            </a:r>
            <a:r>
              <a:rPr lang="en-US" dirty="0">
                <a:solidFill>
                  <a:schemeClr val="tx1"/>
                </a:solidFill>
                <a:latin typeface="Muli"/>
              </a:rPr>
              <a:t> ao timbre. Ao </a:t>
            </a:r>
            <a:r>
              <a:rPr lang="en-US" dirty="0" err="1">
                <a:solidFill>
                  <a:schemeClr val="tx1"/>
                </a:solidFill>
                <a:latin typeface="Muli"/>
              </a:rPr>
              <a:t>cortar</a:t>
            </a:r>
            <a:r>
              <a:rPr lang="en-US" dirty="0">
                <a:solidFill>
                  <a:schemeClr val="tx1"/>
                </a:solidFill>
                <a:latin typeface="Muli"/>
              </a:rPr>
              <a:t> madeira, é </a:t>
            </a:r>
            <a:r>
              <a:rPr lang="en-US" dirty="0" err="1">
                <a:solidFill>
                  <a:schemeClr val="tx1"/>
                </a:solidFill>
                <a:latin typeface="Muli"/>
              </a:rPr>
              <a:t>muito</a:t>
            </a:r>
            <a:r>
              <a:rPr lang="en-US" dirty="0">
                <a:solidFill>
                  <a:schemeClr val="tx1"/>
                </a:solidFill>
                <a:latin typeface="Muli"/>
              </a:rPr>
              <a:t> </a:t>
            </a:r>
            <a:r>
              <a:rPr lang="en-US" dirty="0" err="1">
                <a:solidFill>
                  <a:schemeClr val="tx1"/>
                </a:solidFill>
                <a:latin typeface="Muli"/>
              </a:rPr>
              <a:t>mais</a:t>
            </a:r>
            <a:r>
              <a:rPr lang="en-US" dirty="0">
                <a:solidFill>
                  <a:schemeClr val="tx1"/>
                </a:solidFill>
                <a:latin typeface="Muli"/>
              </a:rPr>
              <a:t> </a:t>
            </a:r>
            <a:r>
              <a:rPr lang="en-US" dirty="0" err="1">
                <a:solidFill>
                  <a:schemeClr val="tx1"/>
                </a:solidFill>
                <a:latin typeface="Muli"/>
              </a:rPr>
              <a:t>fácil</a:t>
            </a:r>
            <a:r>
              <a:rPr lang="en-US" dirty="0">
                <a:solidFill>
                  <a:schemeClr val="tx1"/>
                </a:solidFill>
                <a:latin typeface="Muli"/>
              </a:rPr>
              <a:t> de </a:t>
            </a:r>
            <a:r>
              <a:rPr lang="en-US" dirty="0" err="1">
                <a:solidFill>
                  <a:schemeClr val="tx1"/>
                </a:solidFill>
                <a:latin typeface="Muli"/>
              </a:rPr>
              <a:t>dividir</a:t>
            </a:r>
            <a:r>
              <a:rPr lang="en-US" dirty="0">
                <a:solidFill>
                  <a:schemeClr val="tx1"/>
                </a:solidFill>
                <a:latin typeface="Muli"/>
              </a:rPr>
              <a:t> a madeira </a:t>
            </a:r>
            <a:r>
              <a:rPr lang="en-US" dirty="0" err="1">
                <a:solidFill>
                  <a:schemeClr val="tx1"/>
                </a:solidFill>
                <a:latin typeface="Muli"/>
              </a:rPr>
              <a:t>na</a:t>
            </a:r>
            <a:r>
              <a:rPr lang="en-US" dirty="0">
                <a:solidFill>
                  <a:schemeClr val="tx1"/>
                </a:solidFill>
                <a:latin typeface="Muli"/>
              </a:rPr>
              <a:t> </a:t>
            </a:r>
            <a:r>
              <a:rPr lang="en-US" dirty="0" err="1">
                <a:solidFill>
                  <a:schemeClr val="tx1"/>
                </a:solidFill>
                <a:latin typeface="Muli"/>
              </a:rPr>
              <a:t>direção</a:t>
            </a:r>
            <a:r>
              <a:rPr lang="en-US" dirty="0">
                <a:solidFill>
                  <a:schemeClr val="tx1"/>
                </a:solidFill>
                <a:latin typeface="Muli"/>
              </a:rPr>
              <a:t> do </a:t>
            </a:r>
            <a:r>
              <a:rPr lang="en-US" dirty="0" err="1">
                <a:solidFill>
                  <a:schemeClr val="tx1"/>
                </a:solidFill>
                <a:latin typeface="Muli"/>
              </a:rPr>
              <a:t>grão</a:t>
            </a:r>
            <a:r>
              <a:rPr lang="en-US" dirty="0">
                <a:solidFill>
                  <a:schemeClr val="tx1"/>
                </a:solidFill>
                <a:latin typeface="Muli"/>
              </a:rPr>
              <a:t>, ao </a:t>
            </a:r>
            <a:r>
              <a:rPr lang="en-US" dirty="0" err="1">
                <a:solidFill>
                  <a:schemeClr val="tx1"/>
                </a:solidFill>
                <a:latin typeface="Muli"/>
              </a:rPr>
              <a:t>invés</a:t>
            </a:r>
            <a:r>
              <a:rPr lang="en-US" dirty="0">
                <a:solidFill>
                  <a:schemeClr val="tx1"/>
                </a:solidFill>
                <a:latin typeface="Muli"/>
              </a:rPr>
              <a:t> de </a:t>
            </a:r>
            <a:r>
              <a:rPr lang="en-US" dirty="0" err="1">
                <a:solidFill>
                  <a:schemeClr val="tx1"/>
                </a:solidFill>
                <a:latin typeface="Muli"/>
              </a:rPr>
              <a:t>cortá</a:t>
            </a:r>
            <a:r>
              <a:rPr lang="en-US" dirty="0">
                <a:solidFill>
                  <a:schemeClr val="tx1"/>
                </a:solidFill>
                <a:latin typeface="Muli"/>
              </a:rPr>
              <a:t>-la em </a:t>
            </a:r>
            <a:r>
              <a:rPr lang="en-US" dirty="0" err="1">
                <a:solidFill>
                  <a:schemeClr val="tx1"/>
                </a:solidFill>
                <a:latin typeface="Muli"/>
              </a:rPr>
              <a:t>sentido</a:t>
            </a:r>
            <a:r>
              <a:rPr lang="en-US" dirty="0">
                <a:solidFill>
                  <a:schemeClr val="tx1"/>
                </a:solidFill>
                <a:latin typeface="Muli"/>
              </a:rPr>
              <a:t> perpendicular. </a:t>
            </a:r>
          </a:p>
          <a:p>
            <a:endParaRPr lang="en-US" dirty="0">
              <a:solidFill>
                <a:schemeClr val="tx1"/>
              </a:solidFill>
              <a:latin typeface="Muli" pitchFamily="2" charset="0"/>
            </a:endParaRPr>
          </a:p>
          <a:p>
            <a:r>
              <a:rPr lang="en-US" dirty="0" err="1">
                <a:solidFill>
                  <a:schemeClr val="tx1"/>
                </a:solidFill>
                <a:latin typeface="Muli"/>
              </a:rPr>
              <a:t>Devido</a:t>
            </a:r>
            <a:r>
              <a:rPr lang="en-US" dirty="0">
                <a:solidFill>
                  <a:schemeClr val="tx1"/>
                </a:solidFill>
                <a:latin typeface="Muli"/>
              </a:rPr>
              <a:t> à </a:t>
            </a:r>
            <a:r>
              <a:rPr lang="en-US" dirty="0" err="1">
                <a:solidFill>
                  <a:schemeClr val="tx1"/>
                </a:solidFill>
                <a:latin typeface="Muli"/>
              </a:rPr>
              <a:t>fragilidade</a:t>
            </a:r>
            <a:r>
              <a:rPr lang="en-US" dirty="0">
                <a:solidFill>
                  <a:schemeClr val="tx1"/>
                </a:solidFill>
                <a:latin typeface="Muli"/>
              </a:rPr>
              <a:t> da </a:t>
            </a:r>
            <a:r>
              <a:rPr lang="en-US" dirty="0" err="1">
                <a:solidFill>
                  <a:schemeClr val="tx1"/>
                </a:solidFill>
                <a:latin typeface="Muli"/>
              </a:rPr>
              <a:t>fusão</a:t>
            </a:r>
            <a:r>
              <a:rPr lang="en-US" dirty="0">
                <a:solidFill>
                  <a:schemeClr val="tx1"/>
                </a:solidFill>
                <a:latin typeface="Muli"/>
              </a:rPr>
              <a:t> entre </a:t>
            </a:r>
            <a:r>
              <a:rPr lang="en-US" dirty="0" err="1">
                <a:solidFill>
                  <a:schemeClr val="tx1"/>
                </a:solidFill>
                <a:latin typeface="Muli"/>
              </a:rPr>
              <a:t>camadas</a:t>
            </a:r>
            <a:r>
              <a:rPr lang="en-US" dirty="0">
                <a:solidFill>
                  <a:schemeClr val="tx1"/>
                </a:solidFill>
                <a:latin typeface="Muli"/>
              </a:rPr>
              <a:t> </a:t>
            </a:r>
            <a:r>
              <a:rPr lang="en-US" dirty="0" err="1">
                <a:solidFill>
                  <a:schemeClr val="tx1"/>
                </a:solidFill>
                <a:latin typeface="Muli"/>
              </a:rPr>
              <a:t>nas</a:t>
            </a:r>
            <a:r>
              <a:rPr lang="en-US" dirty="0">
                <a:solidFill>
                  <a:schemeClr val="tx1"/>
                </a:solidFill>
                <a:latin typeface="Muli"/>
              </a:rPr>
              <a:t> </a:t>
            </a:r>
            <a:r>
              <a:rPr lang="en-US" dirty="0" err="1">
                <a:solidFill>
                  <a:schemeClr val="tx1"/>
                </a:solidFill>
                <a:latin typeface="Muli"/>
              </a:rPr>
              <a:t>peças</a:t>
            </a:r>
            <a:r>
              <a:rPr lang="en-US" dirty="0">
                <a:solidFill>
                  <a:schemeClr val="tx1"/>
                </a:solidFill>
                <a:latin typeface="Muli"/>
              </a:rPr>
              <a:t> MEX </a:t>
            </a:r>
            <a:r>
              <a:rPr lang="en-US" dirty="0" err="1">
                <a:solidFill>
                  <a:schemeClr val="tx1"/>
                </a:solidFill>
                <a:latin typeface="Muli"/>
              </a:rPr>
              <a:t>apresentam</a:t>
            </a:r>
            <a:r>
              <a:rPr lang="en-US" dirty="0">
                <a:solidFill>
                  <a:schemeClr val="tx1"/>
                </a:solidFill>
                <a:latin typeface="Muli"/>
              </a:rPr>
              <a:t> </a:t>
            </a:r>
            <a:r>
              <a:rPr lang="en-US" dirty="0" err="1">
                <a:solidFill>
                  <a:schemeClr val="tx1"/>
                </a:solidFill>
                <a:latin typeface="Muli"/>
              </a:rPr>
              <a:t>menor</a:t>
            </a:r>
            <a:r>
              <a:rPr lang="en-US" dirty="0">
                <a:solidFill>
                  <a:schemeClr val="tx1"/>
                </a:solidFill>
                <a:latin typeface="Muli"/>
              </a:rPr>
              <a:t> </a:t>
            </a:r>
            <a:r>
              <a:rPr lang="en-US" dirty="0" err="1">
                <a:solidFill>
                  <a:schemeClr val="tx1"/>
                </a:solidFill>
                <a:latin typeface="Muli"/>
              </a:rPr>
              <a:t>resistência</a:t>
            </a:r>
            <a:r>
              <a:rPr lang="en-US" dirty="0">
                <a:solidFill>
                  <a:schemeClr val="tx1"/>
                </a:solidFill>
                <a:latin typeface="Muli"/>
              </a:rPr>
              <a:t> à </a:t>
            </a:r>
            <a:r>
              <a:rPr lang="en-US" dirty="0" err="1">
                <a:solidFill>
                  <a:schemeClr val="tx1"/>
                </a:solidFill>
                <a:latin typeface="Muli"/>
              </a:rPr>
              <a:t>tração</a:t>
            </a:r>
            <a:r>
              <a:rPr lang="en-US" dirty="0">
                <a:solidFill>
                  <a:schemeClr val="tx1"/>
                </a:solidFill>
                <a:latin typeface="Muli"/>
              </a:rPr>
              <a:t> Segundo o </a:t>
            </a:r>
            <a:r>
              <a:rPr lang="en-US" dirty="0" err="1">
                <a:solidFill>
                  <a:schemeClr val="tx1"/>
                </a:solidFill>
                <a:latin typeface="Muli"/>
              </a:rPr>
              <a:t>eixo</a:t>
            </a:r>
            <a:r>
              <a:rPr lang="en-US" dirty="0">
                <a:solidFill>
                  <a:schemeClr val="tx1"/>
                </a:solidFill>
                <a:latin typeface="Muli"/>
              </a:rPr>
              <a:t>-Z do que o </a:t>
            </a:r>
            <a:r>
              <a:rPr lang="en-US" dirty="0" err="1">
                <a:solidFill>
                  <a:schemeClr val="tx1"/>
                </a:solidFill>
                <a:latin typeface="Muli"/>
              </a:rPr>
              <a:t>eixo</a:t>
            </a:r>
            <a:r>
              <a:rPr lang="en-US" dirty="0">
                <a:solidFill>
                  <a:schemeClr val="tx1"/>
                </a:solidFill>
                <a:latin typeface="Muli"/>
              </a:rPr>
              <a:t> X e Y.  </a:t>
            </a:r>
          </a:p>
          <a:p>
            <a:endParaRPr lang="en-US" dirty="0">
              <a:solidFill>
                <a:schemeClr val="tx1"/>
              </a:solidFill>
              <a:latin typeface="Muli"/>
            </a:endParaRPr>
          </a:p>
          <a:p>
            <a:r>
              <a:rPr lang="en-US" dirty="0">
                <a:solidFill>
                  <a:schemeClr val="tx1"/>
                </a:solidFill>
                <a:latin typeface="Muli"/>
              </a:rPr>
              <a:t>Para </a:t>
            </a:r>
            <a:r>
              <a:rPr lang="en-US" dirty="0" err="1">
                <a:solidFill>
                  <a:schemeClr val="tx1"/>
                </a:solidFill>
                <a:latin typeface="Muli"/>
              </a:rPr>
              <a:t>peças</a:t>
            </a:r>
            <a:r>
              <a:rPr lang="en-US" dirty="0">
                <a:solidFill>
                  <a:schemeClr val="tx1"/>
                </a:solidFill>
                <a:latin typeface="Muli"/>
              </a:rPr>
              <a:t> </a:t>
            </a:r>
            <a:r>
              <a:rPr lang="en-US" dirty="0" err="1">
                <a:solidFill>
                  <a:schemeClr val="tx1"/>
                </a:solidFill>
                <a:latin typeface="Muli"/>
              </a:rPr>
              <a:t>funcionais</a:t>
            </a:r>
            <a:r>
              <a:rPr lang="en-US" dirty="0">
                <a:solidFill>
                  <a:schemeClr val="tx1"/>
                </a:solidFill>
                <a:latin typeface="Muli"/>
              </a:rPr>
              <a:t>, é </a:t>
            </a:r>
            <a:r>
              <a:rPr lang="en-US" dirty="0" err="1">
                <a:solidFill>
                  <a:schemeClr val="tx1"/>
                </a:solidFill>
                <a:latin typeface="Muli"/>
              </a:rPr>
              <a:t>importante</a:t>
            </a:r>
            <a:r>
              <a:rPr lang="en-US" dirty="0">
                <a:solidFill>
                  <a:schemeClr val="tx1"/>
                </a:solidFill>
                <a:latin typeface="Muli"/>
              </a:rPr>
              <a:t> </a:t>
            </a:r>
            <a:r>
              <a:rPr lang="en-US" dirty="0" err="1">
                <a:solidFill>
                  <a:schemeClr val="tx1"/>
                </a:solidFill>
                <a:latin typeface="Muli"/>
              </a:rPr>
              <a:t>compreender</a:t>
            </a:r>
            <a:r>
              <a:rPr lang="en-US" dirty="0">
                <a:solidFill>
                  <a:schemeClr val="tx1"/>
                </a:solidFill>
                <a:latin typeface="Muli"/>
              </a:rPr>
              <a:t> a </a:t>
            </a:r>
            <a:r>
              <a:rPr lang="en-US" dirty="0" err="1">
                <a:solidFill>
                  <a:schemeClr val="tx1"/>
                </a:solidFill>
                <a:latin typeface="Muli"/>
              </a:rPr>
              <a:t>orientação</a:t>
            </a:r>
            <a:r>
              <a:rPr lang="en-US" dirty="0">
                <a:solidFill>
                  <a:schemeClr val="tx1"/>
                </a:solidFill>
                <a:latin typeface="Muli"/>
              </a:rPr>
              <a:t> da </a:t>
            </a:r>
            <a:r>
              <a:rPr lang="en-US" dirty="0" err="1">
                <a:solidFill>
                  <a:schemeClr val="tx1"/>
                </a:solidFill>
                <a:latin typeface="Muli"/>
              </a:rPr>
              <a:t>impressão</a:t>
            </a:r>
            <a:r>
              <a:rPr lang="en-US" dirty="0">
                <a:solidFill>
                  <a:schemeClr val="tx1"/>
                </a:solidFill>
                <a:latin typeface="Muli"/>
              </a:rPr>
              <a:t> de modo a </a:t>
            </a:r>
            <a:r>
              <a:rPr lang="en-US" dirty="0" err="1">
                <a:solidFill>
                  <a:schemeClr val="tx1"/>
                </a:solidFill>
                <a:latin typeface="Muli"/>
              </a:rPr>
              <a:t>garantir</a:t>
            </a:r>
            <a:r>
              <a:rPr lang="en-US" dirty="0">
                <a:solidFill>
                  <a:schemeClr val="tx1"/>
                </a:solidFill>
                <a:latin typeface="Muli"/>
              </a:rPr>
              <a:t> que a </a:t>
            </a:r>
            <a:r>
              <a:rPr lang="en-US" dirty="0" err="1">
                <a:solidFill>
                  <a:schemeClr val="tx1"/>
                </a:solidFill>
                <a:latin typeface="Muli"/>
              </a:rPr>
              <a:t>anisotropia</a:t>
            </a:r>
            <a:r>
              <a:rPr lang="en-US" dirty="0">
                <a:solidFill>
                  <a:schemeClr val="tx1"/>
                </a:solidFill>
                <a:latin typeface="Muli"/>
              </a:rPr>
              <a:t> da </a:t>
            </a:r>
            <a:r>
              <a:rPr lang="en-US" dirty="0" err="1">
                <a:solidFill>
                  <a:schemeClr val="tx1"/>
                </a:solidFill>
                <a:latin typeface="Muli"/>
              </a:rPr>
              <a:t>peça</a:t>
            </a:r>
            <a:r>
              <a:rPr lang="en-US" dirty="0">
                <a:solidFill>
                  <a:schemeClr val="tx1"/>
                </a:solidFill>
                <a:latin typeface="Muli"/>
              </a:rPr>
              <a:t> </a:t>
            </a:r>
            <a:r>
              <a:rPr lang="en-US" dirty="0" err="1">
                <a:solidFill>
                  <a:schemeClr val="tx1"/>
                </a:solidFill>
                <a:latin typeface="Muli"/>
              </a:rPr>
              <a:t>não</a:t>
            </a:r>
            <a:r>
              <a:rPr lang="en-US" dirty="0">
                <a:solidFill>
                  <a:schemeClr val="tx1"/>
                </a:solidFill>
                <a:latin typeface="Muli"/>
              </a:rPr>
              <a:t> </a:t>
            </a:r>
            <a:r>
              <a:rPr lang="en-US" dirty="0" err="1">
                <a:solidFill>
                  <a:schemeClr val="tx1"/>
                </a:solidFill>
                <a:latin typeface="Muli"/>
              </a:rPr>
              <a:t>impacte</a:t>
            </a:r>
            <a:r>
              <a:rPr lang="en-US" dirty="0">
                <a:solidFill>
                  <a:schemeClr val="tx1"/>
                </a:solidFill>
                <a:latin typeface="Muli"/>
              </a:rPr>
              <a:t> </a:t>
            </a:r>
            <a:r>
              <a:rPr lang="en-US" dirty="0" err="1">
                <a:solidFill>
                  <a:schemeClr val="tx1"/>
                </a:solidFill>
                <a:latin typeface="Muli"/>
              </a:rPr>
              <a:t>negativamente</a:t>
            </a:r>
            <a:r>
              <a:rPr lang="en-US" dirty="0">
                <a:solidFill>
                  <a:schemeClr val="tx1"/>
                </a:solidFill>
                <a:latin typeface="Muli"/>
              </a:rPr>
              <a:t> o </a:t>
            </a:r>
            <a:r>
              <a:rPr lang="en-US" dirty="0" err="1">
                <a:solidFill>
                  <a:schemeClr val="tx1"/>
                </a:solidFill>
                <a:latin typeface="Muli"/>
              </a:rPr>
              <a:t>seu</a:t>
            </a:r>
            <a:r>
              <a:rPr lang="en-US" dirty="0">
                <a:solidFill>
                  <a:schemeClr val="tx1"/>
                </a:solidFill>
                <a:latin typeface="Muli"/>
              </a:rPr>
              <a:t> </a:t>
            </a:r>
            <a:r>
              <a:rPr lang="en-US" dirty="0" err="1">
                <a:solidFill>
                  <a:schemeClr val="tx1"/>
                </a:solidFill>
                <a:latin typeface="Muli"/>
              </a:rPr>
              <a:t>desempenho</a:t>
            </a:r>
            <a:r>
              <a:rPr lang="en-US" dirty="0">
                <a:solidFill>
                  <a:schemeClr val="tx1"/>
                </a:solidFill>
                <a:latin typeface="Muli"/>
              </a:rPr>
              <a:t>. </a:t>
            </a:r>
            <a:endParaRPr lang="en-US" dirty="0">
              <a:solidFill>
                <a:schemeClr val="tx1"/>
              </a:solidFill>
              <a:latin typeface="Muli" pitchFamily="2" charset="0"/>
            </a:endParaRPr>
          </a:p>
        </p:txBody>
      </p:sp>
      <p:pic>
        <p:nvPicPr>
          <p:cNvPr id="6" name="Google Shape;139;p11" descr="Εικόνα που περιέχει κείμενο&#10;&#10;Περιγραφή που δημιουργήθηκε αυτόματα"/>
          <p:cNvPicPr/>
          <p:nvPr/>
        </p:nvPicPr>
        <p:blipFill rotWithShape="1">
          <a:blip r:embed="rId3" cstate="screen">
            <a:alphaModFix/>
            <a:extLst>
              <a:ext uri="{28A0092B-C50C-407E-A947-70E740481C1C}">
                <a14:useLocalDpi xmlns:a14="http://schemas.microsoft.com/office/drawing/2010/main"/>
              </a:ext>
            </a:extLst>
          </a:blip>
          <a:srcRect/>
          <a:stretch/>
        </p:blipFill>
        <p:spPr>
          <a:xfrm>
            <a:off x="5874702" y="876300"/>
            <a:ext cx="2855595" cy="2894965"/>
          </a:xfrm>
          <a:prstGeom prst="rect">
            <a:avLst/>
          </a:prstGeom>
          <a:noFill/>
          <a:ln>
            <a:noFill/>
          </a:ln>
        </p:spPr>
      </p:pic>
    </p:spTree>
    <p:extLst>
      <p:ext uri="{BB962C8B-B14F-4D97-AF65-F5344CB8AC3E}">
        <p14:creationId xmlns:p14="http://schemas.microsoft.com/office/powerpoint/2010/main" val="3976246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6036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Introdução</a:t>
            </a:r>
            <a:endParaRPr sz="2700" dirty="0"/>
          </a:p>
        </p:txBody>
      </p:sp>
      <p:sp>
        <p:nvSpPr>
          <p:cNvPr id="1029" name="Google Shape;1029;p44"/>
          <p:cNvSpPr txBox="1">
            <a:spLocks noGrp="1"/>
          </p:cNvSpPr>
          <p:nvPr>
            <p:ph type="subTitle" idx="1"/>
          </p:nvPr>
        </p:nvSpPr>
        <p:spPr>
          <a:xfrm>
            <a:off x="386893" y="1228394"/>
            <a:ext cx="5203372" cy="2657507"/>
          </a:xfrm>
          <a:prstGeom prst="rect">
            <a:avLst/>
          </a:prstGeom>
        </p:spPr>
        <p:txBody>
          <a:bodyPr spcFirstLastPara="1" wrap="square" lIns="91425" tIns="91425" rIns="91425" bIns="91425" anchor="t" anchorCtr="0">
            <a:noAutofit/>
          </a:bodyPr>
          <a:lstStyle/>
          <a:p>
            <a:pPr marL="0" indent="0"/>
            <a:r>
              <a:rPr lang="pt-PT" dirty="0">
                <a:solidFill>
                  <a:schemeClr val="tx1"/>
                </a:solidFill>
              </a:rPr>
              <a:t>A impressão 3D oferece um conjunto de vantagens em comparação com os processos de fabrico tradicionais, tais como:</a:t>
            </a:r>
          </a:p>
          <a:p>
            <a:pPr marL="285750" lvl="0" indent="-285750">
              <a:buFont typeface="Wingdings" pitchFamily="2" charset="2"/>
              <a:buChar char="v"/>
            </a:pPr>
            <a:r>
              <a:rPr lang="pt-PT" sz="1400" dirty="0">
                <a:solidFill>
                  <a:schemeClr val="tx1"/>
                </a:solidFill>
              </a:rPr>
              <a:t>Liberdade </a:t>
            </a:r>
            <a:r>
              <a:rPr lang="pt-PT" dirty="0">
                <a:solidFill>
                  <a:schemeClr val="tx1"/>
                </a:solidFill>
              </a:rPr>
              <a:t>no</a:t>
            </a:r>
            <a:r>
              <a:rPr lang="pt-PT" sz="1400" dirty="0">
                <a:solidFill>
                  <a:schemeClr val="tx1"/>
                </a:solidFill>
              </a:rPr>
              <a:t> desenho</a:t>
            </a:r>
          </a:p>
          <a:p>
            <a:pPr marL="285750" lvl="0" indent="-285750">
              <a:buFont typeface="Wingdings" pitchFamily="2" charset="2"/>
              <a:buChar char="v"/>
            </a:pPr>
            <a:r>
              <a:rPr lang="pt-PT" sz="1400" dirty="0">
                <a:solidFill>
                  <a:schemeClr val="tx1"/>
                </a:solidFill>
              </a:rPr>
              <a:t>Produtos personalizados</a:t>
            </a:r>
          </a:p>
          <a:p>
            <a:pPr marL="285750" lvl="0" indent="-285750">
              <a:buFont typeface="Wingdings" pitchFamily="2" charset="2"/>
              <a:buChar char="v"/>
            </a:pPr>
            <a:r>
              <a:rPr lang="pt-PT" sz="1400" dirty="0">
                <a:solidFill>
                  <a:schemeClr val="tx1"/>
                </a:solidFill>
              </a:rPr>
              <a:t>Complexidade de desenho e consolidação de peças</a:t>
            </a:r>
          </a:p>
          <a:p>
            <a:pPr marL="285750" lvl="0" indent="-285750">
              <a:buFont typeface="Wingdings" pitchFamily="2" charset="2"/>
              <a:buChar char="v"/>
            </a:pPr>
            <a:r>
              <a:rPr lang="pt-PT" sz="1400" dirty="0">
                <a:solidFill>
                  <a:schemeClr val="tx1"/>
                </a:solidFill>
              </a:rPr>
              <a:t>Produção a pedido</a:t>
            </a:r>
          </a:p>
          <a:p>
            <a:pPr marL="285750" lvl="0" indent="-285750">
              <a:buFont typeface="Wingdings" pitchFamily="2" charset="2"/>
              <a:buChar char="v"/>
            </a:pPr>
            <a:r>
              <a:rPr lang="pt-PT" sz="1400" dirty="0">
                <a:solidFill>
                  <a:schemeClr val="tx1"/>
                </a:solidFill>
              </a:rPr>
              <a:t>Sustentabilidade</a:t>
            </a:r>
          </a:p>
          <a:p>
            <a:pPr marL="285750" lvl="0" indent="-285750">
              <a:buFont typeface="Wingdings" pitchFamily="2" charset="2"/>
              <a:buChar char="v"/>
            </a:pPr>
            <a:r>
              <a:rPr lang="pt-PT" sz="1400" dirty="0">
                <a:solidFill>
                  <a:schemeClr val="tx1"/>
                </a:solidFill>
              </a:rPr>
              <a:t>Desenho orientado para a funcionalidade</a:t>
            </a:r>
          </a:p>
          <a:p>
            <a:pPr marL="285750" lvl="0" indent="-285750">
              <a:buFont typeface="Wingdings" pitchFamily="2" charset="2"/>
              <a:buChar char="v"/>
            </a:pPr>
            <a:r>
              <a:rPr lang="pt-PT" sz="1400" dirty="0">
                <a:solidFill>
                  <a:schemeClr val="tx1"/>
                </a:solidFill>
              </a:rPr>
              <a:t>Funcionalidade melhorada</a:t>
            </a:r>
          </a:p>
          <a:p>
            <a:pPr marL="0" lvl="0" indent="0">
              <a:spcBef>
                <a:spcPts val="600"/>
              </a:spcBef>
              <a:spcAft>
                <a:spcPts val="600"/>
              </a:spcAft>
            </a:pPr>
            <a:r>
              <a:rPr lang="pt-PT" dirty="0">
                <a:solidFill>
                  <a:schemeClr val="tx1"/>
                </a:solidFill>
              </a:rPr>
              <a:t>Um projeto de impressão 3D requer um pensamento orientado para tirar o máximo partido desta tecnologia.</a:t>
            </a:r>
            <a:endParaRPr lang="pt-PT" dirty="0">
              <a:solidFill>
                <a:schemeClr val="tx1"/>
              </a:solidFill>
              <a:latin typeface="Muli" pitchFamily="2" charset="0"/>
            </a:endParaRPr>
          </a:p>
          <a:p>
            <a:pPr marL="0" lvl="0" indent="0"/>
            <a:endParaRPr lang="en" dirty="0">
              <a:solidFill>
                <a:schemeClr val="tx1"/>
              </a:solidFill>
              <a:latin typeface="Muli" pitchFamily="2" charset="0"/>
            </a:endParaRPr>
          </a:p>
          <a:p>
            <a:pPr marL="0" lvl="0" indent="0"/>
            <a:endParaRPr lang="en" dirty="0">
              <a:solidFill>
                <a:schemeClr val="tx1"/>
              </a:solidFill>
              <a:latin typeface="Muli" pitchFamily="2" charset="0"/>
            </a:endParaRPr>
          </a:p>
        </p:txBody>
      </p:sp>
      <p:sp>
        <p:nvSpPr>
          <p:cNvPr id="1030" name="Google Shape;1030;p44"/>
          <p:cNvSpPr/>
          <p:nvPr/>
        </p:nvSpPr>
        <p:spPr>
          <a:xfrm>
            <a:off x="6116705" y="1330092"/>
            <a:ext cx="2640402"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6266707" y="48226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8800269" y="4815807"/>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2" descr="C:\Users\Raptor_GD\Desktop\pics figs charts\am vs sub.jpg"/>
          <p:cNvPicPr>
            <a:picLocks noChangeAspect="1" noChangeArrowheads="1"/>
          </p:cNvPicPr>
          <p:nvPr/>
        </p:nvPicPr>
        <p:blipFill rotWithShape="1">
          <a:blip r:embed="rId4">
            <a:extLst>
              <a:ext uri="{28A0092B-C50C-407E-A947-70E740481C1C}">
                <a14:useLocalDpi xmlns:a14="http://schemas.microsoft.com/office/drawing/2010/main" val="0"/>
              </a:ext>
            </a:extLst>
          </a:blip>
          <a:srcRect l="53877" b="17523"/>
          <a:stretch/>
        </p:blipFill>
        <p:spPr bwMode="auto">
          <a:xfrm>
            <a:off x="6433406" y="1330092"/>
            <a:ext cx="2435655" cy="24541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49508" y="3906754"/>
            <a:ext cx="2003452" cy="523220"/>
          </a:xfrm>
          <a:prstGeom prst="rect">
            <a:avLst/>
          </a:prstGeom>
        </p:spPr>
        <p:txBody>
          <a:bodyPr wrap="square">
            <a:spAutoFit/>
          </a:bodyPr>
          <a:lstStyle/>
          <a:p>
            <a:pPr algn="ctr"/>
            <a:r>
              <a:rPr lang="pt-PT" dirty="0">
                <a:solidFill>
                  <a:schemeClr val="bg1"/>
                </a:solidFill>
                <a:latin typeface="Muli" pitchFamily="2" charset="0"/>
              </a:rPr>
              <a:t>Camada a camada abordagem ascendente</a:t>
            </a:r>
          </a:p>
        </p:txBody>
      </p:sp>
      <p:sp>
        <p:nvSpPr>
          <p:cNvPr id="5" name="Rectangle 4"/>
          <p:cNvSpPr/>
          <p:nvPr/>
        </p:nvSpPr>
        <p:spPr>
          <a:xfrm>
            <a:off x="1278304" y="3973949"/>
            <a:ext cx="4572000" cy="1169551"/>
          </a:xfrm>
          <a:prstGeom prst="rect">
            <a:avLst/>
          </a:prstGeom>
        </p:spPr>
        <p:txBody>
          <a:bodyPr lIns="91440" tIns="45720" rIns="91440" bIns="45720" anchor="t">
            <a:spAutoFit/>
          </a:bodyPr>
          <a:lstStyle/>
          <a:p>
            <a:pPr algn="just"/>
            <a:r>
              <a:rPr lang="pt-PT" dirty="0">
                <a:solidFill>
                  <a:schemeClr val="tx1"/>
                </a:solidFill>
                <a:latin typeface="Muli"/>
              </a:rPr>
              <a:t>Atribui-se a esta nova forma de pensamento o termo “Pensar  de forma Aditiva”– pensar uma camada de cada vez utilizando uma abordagem de baixo para cima (ascendente) – o que permite beneficiar totalmente das vantagens que a impressão 3D tem para oferecer.</a:t>
            </a:r>
          </a:p>
        </p:txBody>
      </p:sp>
    </p:spTree>
    <p:extLst>
      <p:ext uri="{BB962C8B-B14F-4D97-AF65-F5344CB8AC3E}">
        <p14:creationId xmlns:p14="http://schemas.microsoft.com/office/powerpoint/2010/main" val="1186604780"/>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a:latin typeface="Roboto"/>
              </a:rPr>
              <a:t>Adesão da </a:t>
            </a:r>
            <a:r>
              <a:rPr lang="en-US" dirty="0" err="1">
                <a:latin typeface="Roboto"/>
              </a:rPr>
              <a:t>camada</a:t>
            </a:r>
            <a:endParaRPr lang="en-US" dirty="0">
              <a:latin typeface="Roboto"/>
            </a:endParaRPr>
          </a:p>
        </p:txBody>
      </p:sp>
      <p:sp>
        <p:nvSpPr>
          <p:cNvPr id="3" name="TextBox 2"/>
          <p:cNvSpPr txBox="1"/>
          <p:nvPr/>
        </p:nvSpPr>
        <p:spPr>
          <a:xfrm>
            <a:off x="879928" y="812800"/>
            <a:ext cx="4460673" cy="2246769"/>
          </a:xfrm>
          <a:prstGeom prst="rect">
            <a:avLst/>
          </a:prstGeom>
          <a:noFill/>
        </p:spPr>
        <p:txBody>
          <a:bodyPr wrap="square" rtlCol="0">
            <a:spAutoFit/>
          </a:bodyPr>
          <a:lstStyle/>
          <a:p>
            <a:pPr algn="just"/>
            <a:r>
              <a:rPr lang="pt-PT" dirty="0">
                <a:latin typeface="Muli" pitchFamily="2" charset="0"/>
              </a:rPr>
              <a:t>Conforme o filamento é </a:t>
            </a:r>
            <a:r>
              <a:rPr lang="pt-PT" dirty="0" err="1">
                <a:latin typeface="Muli" pitchFamily="2" charset="0"/>
              </a:rPr>
              <a:t>extrudido</a:t>
            </a:r>
            <a:r>
              <a:rPr lang="pt-PT" dirty="0">
                <a:latin typeface="Muli" pitchFamily="2" charset="0"/>
              </a:rPr>
              <a:t>, necessita de unir e solidificar com as camadas anteriormente impressas de modo a formar uma peça sólida e coesa. Para alcançar isto, o filamento é pressionado contra as camadas anteriores. O material </a:t>
            </a:r>
            <a:r>
              <a:rPr lang="pt-PT" dirty="0" err="1">
                <a:latin typeface="Muli" pitchFamily="2" charset="0"/>
              </a:rPr>
              <a:t>extrudido</a:t>
            </a:r>
            <a:r>
              <a:rPr lang="pt-PT" dirty="0">
                <a:latin typeface="Muli" pitchFamily="2" charset="0"/>
              </a:rPr>
              <a:t> volta a aquecer e a derreter as camadas impressas anteriormente. A força ascendente e parcial volta a derreter o material subjacente o que permite que as camadas se fundão uma na outra.</a:t>
            </a:r>
          </a:p>
          <a:p>
            <a:pPr algn="just"/>
            <a:r>
              <a:rPr lang="pt-PT" dirty="0">
                <a:latin typeface="Muli" pitchFamily="2" charset="0"/>
              </a:rPr>
              <a:t>Isto também significa que o filamento é depositado em forma oval em vez de círculo. </a:t>
            </a:r>
          </a:p>
        </p:txBody>
      </p:sp>
      <p:pic>
        <p:nvPicPr>
          <p:cNvPr id="2050" name="Picture 2" descr="Screenshot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602" y="1110033"/>
            <a:ext cx="3601754" cy="147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Screenshot_2"/>
          <p:cNvPicPr>
            <a:picLocks noChangeAspect="1" noChangeArrowheads="1"/>
          </p:cNvPicPr>
          <p:nvPr/>
        </p:nvPicPr>
        <p:blipFill rotWithShape="1">
          <a:blip r:embed="rId3">
            <a:extLst>
              <a:ext uri="{28A0092B-C50C-407E-A947-70E740481C1C}">
                <a14:useLocalDpi xmlns:a14="http://schemas.microsoft.com/office/drawing/2010/main" val="0"/>
              </a:ext>
            </a:extLst>
          </a:blip>
          <a:srcRect l="14759"/>
          <a:stretch/>
        </p:blipFill>
        <p:spPr bwMode="auto">
          <a:xfrm>
            <a:off x="5954486" y="2647130"/>
            <a:ext cx="2987870" cy="122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27153" y="3274692"/>
            <a:ext cx="4214188" cy="1815882"/>
          </a:xfrm>
          <a:prstGeom prst="rect">
            <a:avLst/>
          </a:prstGeom>
        </p:spPr>
        <p:txBody>
          <a:bodyPr wrap="square" lIns="91440" tIns="45720" rIns="91440" bIns="45720" anchor="t">
            <a:spAutoFit/>
          </a:bodyPr>
          <a:lstStyle/>
          <a:p>
            <a:pPr lvl="1" algn="just"/>
            <a:r>
              <a:rPr lang="en-US" dirty="0" err="1">
                <a:latin typeface="Muli"/>
              </a:rPr>
              <a:t>Considerando</a:t>
            </a:r>
            <a:r>
              <a:rPr lang="en-US" dirty="0">
                <a:latin typeface="Muli"/>
              </a:rPr>
              <a:t> que as </a:t>
            </a:r>
            <a:r>
              <a:rPr lang="en-US" dirty="0" err="1">
                <a:latin typeface="Muli"/>
              </a:rPr>
              <a:t>camadas</a:t>
            </a:r>
            <a:r>
              <a:rPr lang="en-US" dirty="0">
                <a:latin typeface="Muli"/>
              </a:rPr>
              <a:t> </a:t>
            </a:r>
            <a:r>
              <a:rPr lang="en-US" dirty="0" err="1">
                <a:latin typeface="Muli"/>
              </a:rPr>
              <a:t>são</a:t>
            </a:r>
            <a:r>
              <a:rPr lang="en-US" dirty="0">
                <a:latin typeface="Muli"/>
              </a:rPr>
              <a:t> </a:t>
            </a:r>
            <a:r>
              <a:rPr lang="en-US" dirty="0" err="1">
                <a:latin typeface="Muli"/>
              </a:rPr>
              <a:t>impressas</a:t>
            </a:r>
            <a:r>
              <a:rPr lang="en-US" dirty="0">
                <a:latin typeface="Muli"/>
              </a:rPr>
              <a:t> em forma oval, as </a:t>
            </a:r>
            <a:r>
              <a:rPr lang="en-US" dirty="0" err="1">
                <a:latin typeface="Muli"/>
              </a:rPr>
              <a:t>ligações</a:t>
            </a:r>
            <a:r>
              <a:rPr lang="en-US" dirty="0">
                <a:latin typeface="Muli"/>
              </a:rPr>
              <a:t> entre </a:t>
            </a:r>
            <a:r>
              <a:rPr lang="en-US" dirty="0" err="1">
                <a:latin typeface="Muli"/>
              </a:rPr>
              <a:t>camadas</a:t>
            </a:r>
            <a:r>
              <a:rPr lang="en-US" dirty="0">
                <a:latin typeface="Muli"/>
              </a:rPr>
              <a:t> </a:t>
            </a:r>
            <a:r>
              <a:rPr lang="en-US" dirty="0" err="1">
                <a:latin typeface="Muli"/>
              </a:rPr>
              <a:t>correspondem</a:t>
            </a:r>
            <a:r>
              <a:rPr lang="en-US" dirty="0">
                <a:latin typeface="Muli"/>
              </a:rPr>
              <a:t> a </a:t>
            </a:r>
            <a:r>
              <a:rPr lang="en-US" dirty="0" err="1">
                <a:latin typeface="Muli"/>
              </a:rPr>
              <a:t>pequenos</a:t>
            </a:r>
            <a:r>
              <a:rPr lang="en-US" dirty="0">
                <a:latin typeface="Muli"/>
              </a:rPr>
              <a:t> vales. </a:t>
            </a:r>
            <a:r>
              <a:rPr lang="en-US" dirty="0" err="1">
                <a:latin typeface="Muli"/>
              </a:rPr>
              <a:t>Isto</a:t>
            </a:r>
            <a:r>
              <a:rPr lang="en-US" dirty="0">
                <a:latin typeface="Muli"/>
              </a:rPr>
              <a:t> </a:t>
            </a:r>
            <a:r>
              <a:rPr lang="en-US" dirty="0" err="1">
                <a:latin typeface="Muli"/>
              </a:rPr>
              <a:t>cria</a:t>
            </a:r>
            <a:r>
              <a:rPr lang="en-US" dirty="0">
                <a:latin typeface="Muli"/>
              </a:rPr>
              <a:t> </a:t>
            </a:r>
            <a:r>
              <a:rPr lang="en-US" dirty="0" err="1">
                <a:latin typeface="Muli"/>
              </a:rPr>
              <a:t>tensão</a:t>
            </a:r>
            <a:r>
              <a:rPr lang="en-US" dirty="0">
                <a:latin typeface="Muli"/>
              </a:rPr>
              <a:t> </a:t>
            </a:r>
            <a:r>
              <a:rPr lang="en-US" dirty="0" err="1">
                <a:latin typeface="Muli"/>
              </a:rPr>
              <a:t>acumulada</a:t>
            </a:r>
            <a:r>
              <a:rPr lang="en-US" dirty="0">
                <a:latin typeface="Muli"/>
              </a:rPr>
              <a:t>, que </a:t>
            </a:r>
            <a:r>
              <a:rPr lang="en-US" dirty="0" err="1">
                <a:latin typeface="Muli"/>
              </a:rPr>
              <a:t>poderá</a:t>
            </a:r>
            <a:r>
              <a:rPr lang="en-US" dirty="0">
                <a:latin typeface="Muli"/>
              </a:rPr>
              <a:t> </a:t>
            </a:r>
            <a:r>
              <a:rPr lang="en-US" dirty="0" err="1">
                <a:latin typeface="Muli"/>
              </a:rPr>
              <a:t>levar</a:t>
            </a:r>
            <a:r>
              <a:rPr lang="en-US" dirty="0">
                <a:latin typeface="Muli"/>
              </a:rPr>
              <a:t> à </a:t>
            </a:r>
            <a:r>
              <a:rPr lang="en-US" dirty="0" err="1">
                <a:latin typeface="Muli"/>
              </a:rPr>
              <a:t>formação</a:t>
            </a:r>
            <a:r>
              <a:rPr lang="en-US" dirty="0">
                <a:latin typeface="Muli"/>
              </a:rPr>
              <a:t> de </a:t>
            </a:r>
            <a:r>
              <a:rPr lang="en-US" dirty="0" err="1">
                <a:latin typeface="Muli"/>
              </a:rPr>
              <a:t>rachas</a:t>
            </a:r>
            <a:r>
              <a:rPr lang="en-US" dirty="0">
                <a:latin typeface="Muli"/>
              </a:rPr>
              <a:t> </a:t>
            </a:r>
            <a:r>
              <a:rPr lang="en-US" dirty="0" err="1">
                <a:latin typeface="Muli"/>
              </a:rPr>
              <a:t>quando</a:t>
            </a:r>
            <a:r>
              <a:rPr lang="en-US" dirty="0">
                <a:latin typeface="Muli"/>
              </a:rPr>
              <a:t> </a:t>
            </a:r>
            <a:r>
              <a:rPr lang="en-US" dirty="0" err="1">
                <a:latin typeface="Muli"/>
              </a:rPr>
              <a:t>sujeitas</a:t>
            </a:r>
            <a:r>
              <a:rPr lang="en-US" dirty="0">
                <a:latin typeface="Muli"/>
              </a:rPr>
              <a:t> a cargas,  o que </a:t>
            </a:r>
            <a:r>
              <a:rPr lang="en-US" dirty="0" err="1">
                <a:latin typeface="Muli"/>
              </a:rPr>
              <a:t>inerentemente</a:t>
            </a:r>
            <a:r>
              <a:rPr lang="en-US" dirty="0">
                <a:latin typeface="Muli"/>
              </a:rPr>
              <a:t> </a:t>
            </a:r>
            <a:r>
              <a:rPr lang="en-US" dirty="0" err="1">
                <a:latin typeface="Muli"/>
              </a:rPr>
              <a:t>contribui</a:t>
            </a:r>
            <a:r>
              <a:rPr lang="en-US" dirty="0">
                <a:latin typeface="Muli"/>
              </a:rPr>
              <a:t> para o </a:t>
            </a:r>
            <a:r>
              <a:rPr lang="en-US" dirty="0" err="1">
                <a:latin typeface="Muli"/>
              </a:rPr>
              <a:t>comportamento</a:t>
            </a:r>
            <a:r>
              <a:rPr lang="en-US" dirty="0">
                <a:latin typeface="Muli"/>
              </a:rPr>
              <a:t> </a:t>
            </a:r>
            <a:r>
              <a:rPr lang="en-US" dirty="0" err="1">
                <a:latin typeface="Muli"/>
              </a:rPr>
              <a:t>anisotrópico</a:t>
            </a:r>
            <a:r>
              <a:rPr lang="en-US" dirty="0">
                <a:latin typeface="Muli"/>
              </a:rPr>
              <a:t> e </a:t>
            </a:r>
            <a:r>
              <a:rPr lang="en-US" dirty="0" err="1">
                <a:latin typeface="Muli"/>
              </a:rPr>
              <a:t>mau</a:t>
            </a:r>
            <a:r>
              <a:rPr lang="en-US" dirty="0">
                <a:latin typeface="Muli"/>
              </a:rPr>
              <a:t> </a:t>
            </a:r>
            <a:r>
              <a:rPr lang="en-US" dirty="0" err="1">
                <a:latin typeface="Muli"/>
              </a:rPr>
              <a:t>acabamento</a:t>
            </a:r>
            <a:r>
              <a:rPr lang="en-US" dirty="0">
                <a:latin typeface="Muli"/>
              </a:rPr>
              <a:t> à </a:t>
            </a:r>
            <a:r>
              <a:rPr lang="en-US" dirty="0" err="1">
                <a:latin typeface="Muli"/>
              </a:rPr>
              <a:t>superfície</a:t>
            </a:r>
            <a:r>
              <a:rPr lang="en-US" dirty="0">
                <a:latin typeface="Muli"/>
              </a:rPr>
              <a:t> de </a:t>
            </a:r>
            <a:r>
              <a:rPr lang="en-US" dirty="0" err="1">
                <a:latin typeface="Muli"/>
              </a:rPr>
              <a:t>impressão</a:t>
            </a:r>
            <a:r>
              <a:rPr lang="en-US" dirty="0">
                <a:latin typeface="Muli"/>
              </a:rPr>
              <a:t> de </a:t>
            </a:r>
            <a:r>
              <a:rPr lang="en-US" dirty="0" err="1">
                <a:latin typeface="Muli"/>
              </a:rPr>
              <a:t>peças</a:t>
            </a:r>
            <a:r>
              <a:rPr lang="en-US" dirty="0">
                <a:latin typeface="Muli"/>
              </a:rPr>
              <a:t> MEX, </a:t>
            </a:r>
            <a:r>
              <a:rPr lang="en-US" dirty="0" err="1">
                <a:latin typeface="Muli"/>
              </a:rPr>
              <a:t>assim</a:t>
            </a:r>
            <a:r>
              <a:rPr lang="en-US" dirty="0">
                <a:latin typeface="Muli"/>
              </a:rPr>
              <a:t> </a:t>
            </a:r>
            <a:r>
              <a:rPr lang="en-US" dirty="0" err="1">
                <a:latin typeface="Muli"/>
              </a:rPr>
              <a:t>como</a:t>
            </a:r>
            <a:r>
              <a:rPr lang="en-US" dirty="0">
                <a:latin typeface="Muli"/>
              </a:rPr>
              <a:t> o </a:t>
            </a:r>
            <a:r>
              <a:rPr lang="en-US" dirty="0" err="1">
                <a:latin typeface="Muli"/>
              </a:rPr>
              <a:t>tratamento</a:t>
            </a:r>
            <a:r>
              <a:rPr lang="en-US" dirty="0">
                <a:latin typeface="Muli"/>
              </a:rPr>
              <a:t> da </a:t>
            </a:r>
            <a:r>
              <a:rPr lang="en-US" dirty="0" err="1">
                <a:latin typeface="Muli"/>
              </a:rPr>
              <a:t>aparência</a:t>
            </a:r>
            <a:r>
              <a:rPr lang="en-US" dirty="0">
                <a:latin typeface="Muli"/>
              </a:rPr>
              <a:t> das </a:t>
            </a:r>
            <a:r>
              <a:rPr lang="en-US" dirty="0" err="1">
                <a:latin typeface="Muli"/>
              </a:rPr>
              <a:t>camadas</a:t>
            </a:r>
            <a:r>
              <a:rPr lang="en-US" dirty="0">
                <a:latin typeface="Muli"/>
              </a:rPr>
              <a:t>. </a:t>
            </a:r>
          </a:p>
        </p:txBody>
      </p:sp>
    </p:spTree>
    <p:extLst>
      <p:ext uri="{BB962C8B-B14F-4D97-AF65-F5344CB8AC3E}">
        <p14:creationId xmlns:p14="http://schemas.microsoft.com/office/powerpoint/2010/main" val="2308648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918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Encolhimento e deformação</a:t>
            </a:r>
            <a:endParaRPr sz="2700" dirty="0"/>
          </a:p>
        </p:txBody>
      </p:sp>
      <p:sp>
        <p:nvSpPr>
          <p:cNvPr id="1029" name="Google Shape;1029;p44"/>
          <p:cNvSpPr txBox="1">
            <a:spLocks noGrp="1"/>
          </p:cNvSpPr>
          <p:nvPr>
            <p:ph type="subTitle" idx="1"/>
          </p:nvPr>
        </p:nvSpPr>
        <p:spPr>
          <a:xfrm>
            <a:off x="345059" y="1191935"/>
            <a:ext cx="4848949" cy="2846994"/>
          </a:xfrm>
          <a:prstGeom prst="rect">
            <a:avLst/>
          </a:prstGeom>
        </p:spPr>
        <p:txBody>
          <a:bodyPr spcFirstLastPara="1" wrap="square" lIns="91425" tIns="91425" rIns="91425" bIns="91425" anchor="t" anchorCtr="0">
            <a:noAutofit/>
          </a:bodyPr>
          <a:lstStyle/>
          <a:p>
            <a:pPr marL="0" indent="0" algn="just"/>
            <a:r>
              <a:rPr lang="en-US" dirty="0">
                <a:solidFill>
                  <a:schemeClr val="accent3"/>
                </a:solidFill>
              </a:rPr>
              <a:t>Na </a:t>
            </a:r>
            <a:r>
              <a:rPr lang="en-US" dirty="0" err="1">
                <a:solidFill>
                  <a:schemeClr val="accent3"/>
                </a:solidFill>
              </a:rPr>
              <a:t>impressão</a:t>
            </a:r>
            <a:r>
              <a:rPr lang="en-US" dirty="0">
                <a:solidFill>
                  <a:schemeClr val="accent3"/>
                </a:solidFill>
              </a:rPr>
              <a:t> 3D </a:t>
            </a:r>
            <a:r>
              <a:rPr lang="en-US" dirty="0" err="1">
                <a:solidFill>
                  <a:schemeClr val="accent3"/>
                </a:solidFill>
              </a:rPr>
              <a:t>ocorrem</a:t>
            </a:r>
            <a:r>
              <a:rPr lang="en-US" dirty="0">
                <a:solidFill>
                  <a:schemeClr val="accent3"/>
                </a:solidFill>
              </a:rPr>
              <a:t> </a:t>
            </a:r>
            <a:r>
              <a:rPr lang="en-US" dirty="0" err="1">
                <a:solidFill>
                  <a:schemeClr val="accent3"/>
                </a:solidFill>
              </a:rPr>
              <a:t>mudanças</a:t>
            </a:r>
            <a:r>
              <a:rPr lang="en-US" dirty="0">
                <a:solidFill>
                  <a:schemeClr val="accent3"/>
                </a:solidFill>
              </a:rPr>
              <a:t> </a:t>
            </a:r>
            <a:r>
              <a:rPr lang="en-US" dirty="0" err="1">
                <a:solidFill>
                  <a:schemeClr val="accent3"/>
                </a:solidFill>
              </a:rPr>
              <a:t>físicas</a:t>
            </a:r>
            <a:r>
              <a:rPr lang="en-US" dirty="0">
                <a:solidFill>
                  <a:schemeClr val="accent3"/>
                </a:solidFill>
              </a:rPr>
              <a:t> </a:t>
            </a:r>
            <a:r>
              <a:rPr lang="en-US" dirty="0" err="1">
                <a:solidFill>
                  <a:schemeClr val="accent3"/>
                </a:solidFill>
              </a:rPr>
              <a:t>nos</a:t>
            </a:r>
            <a:r>
              <a:rPr lang="en-US" dirty="0">
                <a:solidFill>
                  <a:schemeClr val="accent3"/>
                </a:solidFill>
              </a:rPr>
              <a:t> </a:t>
            </a:r>
            <a:r>
              <a:rPr lang="en-US" dirty="0" err="1">
                <a:solidFill>
                  <a:schemeClr val="accent3"/>
                </a:solidFill>
              </a:rPr>
              <a:t>materiais</a:t>
            </a:r>
            <a:r>
              <a:rPr lang="en-US" dirty="0">
                <a:solidFill>
                  <a:schemeClr val="accent3"/>
                </a:solidFill>
              </a:rPr>
              <a:t> que </a:t>
            </a:r>
            <a:r>
              <a:rPr lang="en-US" dirty="0" err="1">
                <a:solidFill>
                  <a:schemeClr val="accent3"/>
                </a:solidFill>
              </a:rPr>
              <a:t>são</a:t>
            </a:r>
            <a:r>
              <a:rPr lang="en-US" dirty="0">
                <a:solidFill>
                  <a:schemeClr val="accent3"/>
                </a:solidFill>
              </a:rPr>
              <a:t> </a:t>
            </a:r>
            <a:r>
              <a:rPr lang="en-US" dirty="0" err="1">
                <a:solidFill>
                  <a:schemeClr val="accent3"/>
                </a:solidFill>
              </a:rPr>
              <a:t>derretidos</a:t>
            </a:r>
            <a:r>
              <a:rPr lang="en-US" dirty="0">
                <a:solidFill>
                  <a:schemeClr val="accent3"/>
                </a:solidFill>
              </a:rPr>
              <a:t> para </a:t>
            </a:r>
            <a:r>
              <a:rPr lang="en-US" dirty="0" err="1">
                <a:solidFill>
                  <a:schemeClr val="accent3"/>
                </a:solidFill>
              </a:rPr>
              <a:t>estado</a:t>
            </a:r>
            <a:r>
              <a:rPr lang="en-US" dirty="0">
                <a:solidFill>
                  <a:schemeClr val="accent3"/>
                </a:solidFill>
              </a:rPr>
              <a:t> </a:t>
            </a:r>
            <a:r>
              <a:rPr lang="en-US" dirty="0" err="1">
                <a:solidFill>
                  <a:schemeClr val="accent3"/>
                </a:solidFill>
              </a:rPr>
              <a:t>líquido</a:t>
            </a:r>
            <a:r>
              <a:rPr lang="en-US" dirty="0">
                <a:solidFill>
                  <a:schemeClr val="accent3"/>
                </a:solidFill>
              </a:rPr>
              <a:t>, para </a:t>
            </a:r>
            <a:r>
              <a:rPr lang="en-US" dirty="0" err="1">
                <a:solidFill>
                  <a:schemeClr val="accent3"/>
                </a:solidFill>
              </a:rPr>
              <a:t>poderem</a:t>
            </a:r>
            <a:r>
              <a:rPr lang="en-US" dirty="0">
                <a:solidFill>
                  <a:schemeClr val="accent3"/>
                </a:solidFill>
              </a:rPr>
              <a:t> ser </a:t>
            </a:r>
            <a:r>
              <a:rPr lang="en-US" dirty="0" err="1">
                <a:solidFill>
                  <a:schemeClr val="accent3"/>
                </a:solidFill>
              </a:rPr>
              <a:t>depositados</a:t>
            </a:r>
            <a:r>
              <a:rPr lang="en-US" dirty="0">
                <a:solidFill>
                  <a:schemeClr val="accent3"/>
                </a:solidFill>
              </a:rPr>
              <a:t>, </a:t>
            </a:r>
            <a:r>
              <a:rPr lang="en-US" dirty="0" err="1">
                <a:solidFill>
                  <a:schemeClr val="accent3"/>
                </a:solidFill>
              </a:rPr>
              <a:t>passando</a:t>
            </a:r>
            <a:r>
              <a:rPr lang="en-US" dirty="0">
                <a:solidFill>
                  <a:schemeClr val="accent3"/>
                </a:solidFill>
              </a:rPr>
              <a:t> </a:t>
            </a:r>
            <a:r>
              <a:rPr lang="en-US" dirty="0" err="1">
                <a:solidFill>
                  <a:schemeClr val="accent3"/>
                </a:solidFill>
              </a:rPr>
              <a:t>depois</a:t>
            </a:r>
            <a:r>
              <a:rPr lang="en-US" dirty="0">
                <a:solidFill>
                  <a:schemeClr val="accent3"/>
                </a:solidFill>
              </a:rPr>
              <a:t> de </a:t>
            </a:r>
            <a:r>
              <a:rPr lang="en-US" dirty="0" err="1">
                <a:solidFill>
                  <a:schemeClr val="accent3"/>
                </a:solidFill>
              </a:rPr>
              <a:t>arrefecerem</a:t>
            </a:r>
            <a:r>
              <a:rPr lang="en-US" dirty="0">
                <a:solidFill>
                  <a:schemeClr val="accent3"/>
                </a:solidFill>
              </a:rPr>
              <a:t> para o </a:t>
            </a:r>
            <a:r>
              <a:rPr lang="en-US" dirty="0" err="1">
                <a:solidFill>
                  <a:schemeClr val="accent3"/>
                </a:solidFill>
              </a:rPr>
              <a:t>estado</a:t>
            </a:r>
            <a:r>
              <a:rPr lang="en-US" dirty="0">
                <a:solidFill>
                  <a:schemeClr val="accent3"/>
                </a:solidFill>
              </a:rPr>
              <a:t> </a:t>
            </a:r>
            <a:r>
              <a:rPr lang="en-US" dirty="0" err="1">
                <a:solidFill>
                  <a:schemeClr val="accent3"/>
                </a:solidFill>
              </a:rPr>
              <a:t>sólido</a:t>
            </a:r>
            <a:r>
              <a:rPr lang="en-US" dirty="0">
                <a:solidFill>
                  <a:schemeClr val="accent3"/>
                </a:solidFill>
              </a:rPr>
              <a:t>. </a:t>
            </a:r>
          </a:p>
          <a:p>
            <a:pPr marL="0" indent="0" algn="just"/>
            <a:r>
              <a:rPr lang="en-US" dirty="0">
                <a:solidFill>
                  <a:schemeClr val="accent3"/>
                </a:solidFill>
              </a:rPr>
              <a:t>Os </a:t>
            </a:r>
            <a:r>
              <a:rPr lang="en-US" dirty="0" err="1">
                <a:solidFill>
                  <a:schemeClr val="accent3"/>
                </a:solidFill>
              </a:rPr>
              <a:t>termoplásticos</a:t>
            </a:r>
            <a:r>
              <a:rPr lang="en-US" dirty="0">
                <a:solidFill>
                  <a:schemeClr val="accent3"/>
                </a:solidFill>
              </a:rPr>
              <a:t> </a:t>
            </a:r>
            <a:r>
              <a:rPr lang="en-US" dirty="0" err="1">
                <a:solidFill>
                  <a:schemeClr val="accent3"/>
                </a:solidFill>
              </a:rPr>
              <a:t>encolhem</a:t>
            </a:r>
            <a:r>
              <a:rPr lang="en-US" dirty="0">
                <a:solidFill>
                  <a:schemeClr val="accent3"/>
                </a:solidFill>
              </a:rPr>
              <a:t> </a:t>
            </a:r>
            <a:r>
              <a:rPr lang="en-US" dirty="0" err="1">
                <a:solidFill>
                  <a:schemeClr val="accent3"/>
                </a:solidFill>
              </a:rPr>
              <a:t>conforme</a:t>
            </a:r>
            <a:r>
              <a:rPr lang="en-US" dirty="0">
                <a:solidFill>
                  <a:schemeClr val="accent3"/>
                </a:solidFill>
              </a:rPr>
              <a:t> </a:t>
            </a:r>
            <a:r>
              <a:rPr lang="en-US" dirty="0" err="1">
                <a:solidFill>
                  <a:schemeClr val="accent3"/>
                </a:solidFill>
              </a:rPr>
              <a:t>arrefecem</a:t>
            </a:r>
            <a:r>
              <a:rPr lang="en-US" dirty="0">
                <a:solidFill>
                  <a:schemeClr val="accent3"/>
                </a:solidFill>
              </a:rPr>
              <a:t>. </a:t>
            </a:r>
            <a:r>
              <a:rPr lang="en-US" dirty="0" err="1">
                <a:solidFill>
                  <a:schemeClr val="accent3"/>
                </a:solidFill>
              </a:rPr>
              <a:t>Quanto</a:t>
            </a:r>
            <a:r>
              <a:rPr lang="en-US" dirty="0">
                <a:solidFill>
                  <a:schemeClr val="accent3"/>
                </a:solidFill>
              </a:rPr>
              <a:t> </a:t>
            </a:r>
            <a:r>
              <a:rPr lang="en-US" dirty="0" err="1">
                <a:solidFill>
                  <a:schemeClr val="accent3"/>
                </a:solidFill>
              </a:rPr>
              <a:t>maior</a:t>
            </a:r>
            <a:r>
              <a:rPr lang="en-US" dirty="0">
                <a:solidFill>
                  <a:schemeClr val="accent3"/>
                </a:solidFill>
              </a:rPr>
              <a:t> for a </a:t>
            </a:r>
            <a:r>
              <a:rPr lang="en-US" dirty="0" err="1">
                <a:solidFill>
                  <a:schemeClr val="accent3"/>
                </a:solidFill>
              </a:rPr>
              <a:t>temperatura</a:t>
            </a:r>
            <a:r>
              <a:rPr lang="en-US" dirty="0">
                <a:solidFill>
                  <a:schemeClr val="accent3"/>
                </a:solidFill>
              </a:rPr>
              <a:t> a que </a:t>
            </a:r>
            <a:r>
              <a:rPr lang="en-US" dirty="0" err="1">
                <a:solidFill>
                  <a:schemeClr val="accent3"/>
                </a:solidFill>
              </a:rPr>
              <a:t>são</a:t>
            </a:r>
            <a:r>
              <a:rPr lang="en-US" dirty="0">
                <a:solidFill>
                  <a:schemeClr val="accent3"/>
                </a:solidFill>
              </a:rPr>
              <a:t> </a:t>
            </a:r>
            <a:r>
              <a:rPr lang="en-US" dirty="0" err="1">
                <a:solidFill>
                  <a:schemeClr val="accent3"/>
                </a:solidFill>
              </a:rPr>
              <a:t>impressos</a:t>
            </a:r>
            <a:r>
              <a:rPr lang="en-US" dirty="0">
                <a:solidFill>
                  <a:schemeClr val="accent3"/>
                </a:solidFill>
              </a:rPr>
              <a:t>, </a:t>
            </a:r>
            <a:r>
              <a:rPr lang="en-US" dirty="0" err="1">
                <a:solidFill>
                  <a:schemeClr val="accent3"/>
                </a:solidFill>
              </a:rPr>
              <a:t>mais</a:t>
            </a:r>
            <a:r>
              <a:rPr lang="en-US" dirty="0">
                <a:solidFill>
                  <a:schemeClr val="accent3"/>
                </a:solidFill>
              </a:rPr>
              <a:t> </a:t>
            </a:r>
            <a:r>
              <a:rPr lang="en-US" dirty="0" err="1">
                <a:solidFill>
                  <a:schemeClr val="accent3"/>
                </a:solidFill>
              </a:rPr>
              <a:t>encolhimento</a:t>
            </a:r>
            <a:r>
              <a:rPr lang="en-US" dirty="0">
                <a:solidFill>
                  <a:schemeClr val="accent3"/>
                </a:solidFill>
              </a:rPr>
              <a:t> </a:t>
            </a:r>
            <a:r>
              <a:rPr lang="en-US" dirty="0" err="1">
                <a:solidFill>
                  <a:schemeClr val="accent3"/>
                </a:solidFill>
              </a:rPr>
              <a:t>ocorre</a:t>
            </a:r>
            <a:r>
              <a:rPr lang="en-US" dirty="0">
                <a:solidFill>
                  <a:schemeClr val="accent3"/>
                </a:solidFill>
              </a:rPr>
              <a:t> (exemplo: ABS </a:t>
            </a:r>
            <a:r>
              <a:rPr lang="en-US" dirty="0" err="1">
                <a:solidFill>
                  <a:schemeClr val="accent3"/>
                </a:solidFill>
              </a:rPr>
              <a:t>encolhe</a:t>
            </a:r>
            <a:r>
              <a:rPr lang="en-US" dirty="0">
                <a:solidFill>
                  <a:schemeClr val="accent3"/>
                </a:solidFill>
              </a:rPr>
              <a:t> </a:t>
            </a:r>
            <a:r>
              <a:rPr lang="en-US" dirty="0" err="1">
                <a:solidFill>
                  <a:schemeClr val="accent3"/>
                </a:solidFill>
              </a:rPr>
              <a:t>cerca</a:t>
            </a:r>
            <a:r>
              <a:rPr lang="en-US" dirty="0">
                <a:solidFill>
                  <a:schemeClr val="accent3"/>
                </a:solidFill>
              </a:rPr>
              <a:t> de 1%, </a:t>
            </a:r>
            <a:r>
              <a:rPr lang="en-US" dirty="0" err="1">
                <a:solidFill>
                  <a:schemeClr val="accent3"/>
                </a:solidFill>
              </a:rPr>
              <a:t>enquanto</a:t>
            </a:r>
            <a:r>
              <a:rPr lang="en-US" dirty="0">
                <a:solidFill>
                  <a:schemeClr val="accent3"/>
                </a:solidFill>
              </a:rPr>
              <a:t> PLA </a:t>
            </a:r>
            <a:r>
              <a:rPr lang="en-US" dirty="0" err="1">
                <a:solidFill>
                  <a:schemeClr val="accent3"/>
                </a:solidFill>
              </a:rPr>
              <a:t>cerca</a:t>
            </a:r>
            <a:r>
              <a:rPr lang="en-US" dirty="0">
                <a:solidFill>
                  <a:schemeClr val="accent3"/>
                </a:solidFill>
              </a:rPr>
              <a:t> de 0.25%).</a:t>
            </a:r>
          </a:p>
          <a:p>
            <a:pPr marL="0" indent="0" algn="just"/>
            <a:r>
              <a:rPr lang="en-US" dirty="0" err="1">
                <a:solidFill>
                  <a:schemeClr val="accent3"/>
                </a:solidFill>
              </a:rPr>
              <a:t>Usualmente</a:t>
            </a:r>
            <a:r>
              <a:rPr lang="en-US" dirty="0">
                <a:solidFill>
                  <a:schemeClr val="accent3"/>
                </a:solidFill>
              </a:rPr>
              <a:t> o </a:t>
            </a:r>
            <a:r>
              <a:rPr lang="en-US" dirty="0" err="1">
                <a:solidFill>
                  <a:schemeClr val="accent3"/>
                </a:solidFill>
              </a:rPr>
              <a:t>encolhimeto</a:t>
            </a:r>
            <a:r>
              <a:rPr lang="en-US" dirty="0">
                <a:solidFill>
                  <a:schemeClr val="accent3"/>
                </a:solidFill>
              </a:rPr>
              <a:t> é </a:t>
            </a:r>
            <a:r>
              <a:rPr lang="en-US" dirty="0" err="1">
                <a:solidFill>
                  <a:schemeClr val="accent3"/>
                </a:solidFill>
              </a:rPr>
              <a:t>bastante</a:t>
            </a:r>
            <a:r>
              <a:rPr lang="en-US" dirty="0">
                <a:solidFill>
                  <a:schemeClr val="accent3"/>
                </a:solidFill>
              </a:rPr>
              <a:t> </a:t>
            </a:r>
            <a:r>
              <a:rPr lang="en-US" dirty="0" err="1">
                <a:solidFill>
                  <a:schemeClr val="accent3"/>
                </a:solidFill>
              </a:rPr>
              <a:t>uniforme</a:t>
            </a:r>
            <a:r>
              <a:rPr lang="en-US" dirty="0">
                <a:solidFill>
                  <a:schemeClr val="accent3"/>
                </a:solidFill>
              </a:rPr>
              <a:t>, </a:t>
            </a:r>
            <a:r>
              <a:rPr lang="en-US" dirty="0" err="1">
                <a:solidFill>
                  <a:schemeClr val="accent3"/>
                </a:solidFill>
              </a:rPr>
              <a:t>especialmente</a:t>
            </a:r>
            <a:r>
              <a:rPr lang="en-US" dirty="0">
                <a:solidFill>
                  <a:schemeClr val="accent3"/>
                </a:solidFill>
              </a:rPr>
              <a:t> no plano x-y e </a:t>
            </a:r>
            <a:r>
              <a:rPr lang="en-US" dirty="0" err="1">
                <a:solidFill>
                  <a:schemeClr val="accent3"/>
                </a:solidFill>
              </a:rPr>
              <a:t>pode</a:t>
            </a:r>
            <a:r>
              <a:rPr lang="en-US" dirty="0">
                <a:solidFill>
                  <a:schemeClr val="accent3"/>
                </a:solidFill>
              </a:rPr>
              <a:t> ser </a:t>
            </a:r>
            <a:r>
              <a:rPr lang="en-US" dirty="0" err="1">
                <a:solidFill>
                  <a:schemeClr val="accent3"/>
                </a:solidFill>
              </a:rPr>
              <a:t>facilmente</a:t>
            </a:r>
            <a:r>
              <a:rPr lang="en-US" dirty="0">
                <a:solidFill>
                  <a:schemeClr val="accent3"/>
                </a:solidFill>
              </a:rPr>
              <a:t> </a:t>
            </a:r>
            <a:r>
              <a:rPr lang="en-US" dirty="0" err="1">
                <a:solidFill>
                  <a:schemeClr val="accent3"/>
                </a:solidFill>
              </a:rPr>
              <a:t>mitigado</a:t>
            </a:r>
            <a:r>
              <a:rPr lang="en-US" dirty="0">
                <a:solidFill>
                  <a:schemeClr val="accent3"/>
                </a:solidFill>
              </a:rPr>
              <a:t> </a:t>
            </a:r>
            <a:r>
              <a:rPr lang="en-US" dirty="0" err="1">
                <a:solidFill>
                  <a:schemeClr val="accent3"/>
                </a:solidFill>
              </a:rPr>
              <a:t>através</a:t>
            </a:r>
            <a:r>
              <a:rPr lang="en-US" dirty="0">
                <a:solidFill>
                  <a:schemeClr val="accent3"/>
                </a:solidFill>
              </a:rPr>
              <a:t> de </a:t>
            </a:r>
            <a:r>
              <a:rPr lang="en-US" dirty="0" err="1">
                <a:solidFill>
                  <a:schemeClr val="accent3"/>
                </a:solidFill>
              </a:rPr>
              <a:t>calibração</a:t>
            </a:r>
            <a:r>
              <a:rPr lang="en-US" dirty="0">
                <a:solidFill>
                  <a:schemeClr val="accent3"/>
                </a:solidFill>
              </a:rPr>
              <a:t> e 	</a:t>
            </a:r>
            <a:r>
              <a:rPr lang="en-US" dirty="0" err="1">
                <a:solidFill>
                  <a:schemeClr val="accent3"/>
                </a:solidFill>
              </a:rPr>
              <a:t>escalagem</a:t>
            </a:r>
            <a:r>
              <a:rPr lang="en-US" dirty="0">
                <a:solidFill>
                  <a:schemeClr val="accent3"/>
                </a:solidFill>
              </a:rPr>
              <a:t>.</a:t>
            </a:r>
          </a:p>
        </p:txBody>
      </p:sp>
      <p:sp>
        <p:nvSpPr>
          <p:cNvPr id="1030" name="Google Shape;1030;p44"/>
          <p:cNvSpPr/>
          <p:nvPr/>
        </p:nvSpPr>
        <p:spPr>
          <a:xfrm>
            <a:off x="5338529" y="119193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9;p44"/>
          <p:cNvSpPr txBox="1">
            <a:spLocks/>
          </p:cNvSpPr>
          <p:nvPr/>
        </p:nvSpPr>
        <p:spPr>
          <a:xfrm>
            <a:off x="1224191" y="3781768"/>
            <a:ext cx="4307570" cy="12307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2800"/>
              <a:buFont typeface="Muli"/>
              <a:buNone/>
              <a:defRPr sz="2800" b="0" i="0" u="none" strike="noStrike" cap="none">
                <a:solidFill>
                  <a:schemeClr val="dk2"/>
                </a:solidFill>
                <a:latin typeface="Muli"/>
                <a:ea typeface="Muli"/>
                <a:cs typeface="Muli"/>
                <a:sym typeface="Muli"/>
              </a:defRPr>
            </a:lvl9pPr>
          </a:lstStyle>
          <a:p>
            <a:pPr marL="0" indent="0" algn="just"/>
            <a:r>
              <a:rPr lang="en-US" dirty="0" err="1">
                <a:solidFill>
                  <a:schemeClr val="accent3"/>
                </a:solidFill>
              </a:rPr>
              <a:t>Assim</a:t>
            </a:r>
            <a:r>
              <a:rPr lang="en-US" dirty="0">
                <a:solidFill>
                  <a:schemeClr val="accent3"/>
                </a:solidFill>
              </a:rPr>
              <a:t> que a </a:t>
            </a:r>
            <a:r>
              <a:rPr lang="en-US" dirty="0" err="1">
                <a:solidFill>
                  <a:schemeClr val="accent3"/>
                </a:solidFill>
              </a:rPr>
              <a:t>impressão</a:t>
            </a:r>
            <a:r>
              <a:rPr lang="en-US" dirty="0">
                <a:solidFill>
                  <a:schemeClr val="accent3"/>
                </a:solidFill>
              </a:rPr>
              <a:t> </a:t>
            </a:r>
            <a:r>
              <a:rPr lang="en-US" dirty="0" err="1">
                <a:solidFill>
                  <a:schemeClr val="accent3"/>
                </a:solidFill>
              </a:rPr>
              <a:t>arrefece</a:t>
            </a:r>
            <a:r>
              <a:rPr lang="en-US" dirty="0">
                <a:solidFill>
                  <a:schemeClr val="accent3"/>
                </a:solidFill>
              </a:rPr>
              <a:t>, </a:t>
            </a:r>
            <a:r>
              <a:rPr lang="en-US" dirty="0" err="1">
                <a:solidFill>
                  <a:schemeClr val="accent3"/>
                </a:solidFill>
              </a:rPr>
              <a:t>dá</a:t>
            </a:r>
            <a:r>
              <a:rPr lang="en-US" dirty="0">
                <a:solidFill>
                  <a:schemeClr val="accent3"/>
                </a:solidFill>
              </a:rPr>
              <a:t>-se a </a:t>
            </a:r>
            <a:r>
              <a:rPr lang="en-US" dirty="0" err="1">
                <a:solidFill>
                  <a:schemeClr val="accent3"/>
                </a:solidFill>
              </a:rPr>
              <a:t>contração</a:t>
            </a:r>
            <a:r>
              <a:rPr lang="en-US" dirty="0">
                <a:solidFill>
                  <a:schemeClr val="accent3"/>
                </a:solidFill>
              </a:rPr>
              <a:t> </a:t>
            </a:r>
            <a:r>
              <a:rPr lang="en-US" dirty="0" err="1">
                <a:solidFill>
                  <a:schemeClr val="accent3"/>
                </a:solidFill>
              </a:rPr>
              <a:t>devido</a:t>
            </a:r>
            <a:r>
              <a:rPr lang="en-US" dirty="0">
                <a:solidFill>
                  <a:schemeClr val="accent3"/>
                </a:solidFill>
              </a:rPr>
              <a:t> ao </a:t>
            </a:r>
            <a:r>
              <a:rPr lang="en-US" dirty="0" err="1">
                <a:solidFill>
                  <a:schemeClr val="accent3"/>
                </a:solidFill>
              </a:rPr>
              <a:t>encolhimento</a:t>
            </a:r>
            <a:r>
              <a:rPr lang="en-US" dirty="0">
                <a:solidFill>
                  <a:schemeClr val="accent3"/>
                </a:solidFill>
              </a:rPr>
              <a:t> e </a:t>
            </a:r>
            <a:r>
              <a:rPr lang="en-US" dirty="0" err="1">
                <a:solidFill>
                  <a:schemeClr val="accent3"/>
                </a:solidFill>
              </a:rPr>
              <a:t>esta</a:t>
            </a:r>
            <a:r>
              <a:rPr lang="en-US" dirty="0">
                <a:solidFill>
                  <a:schemeClr val="accent3"/>
                </a:solidFill>
              </a:rPr>
              <a:t> </a:t>
            </a:r>
            <a:r>
              <a:rPr lang="en-US" dirty="0" err="1">
                <a:solidFill>
                  <a:schemeClr val="accent3"/>
                </a:solidFill>
              </a:rPr>
              <a:t>contração</a:t>
            </a:r>
            <a:r>
              <a:rPr lang="en-US" dirty="0">
                <a:solidFill>
                  <a:schemeClr val="accent3"/>
                </a:solidFill>
              </a:rPr>
              <a:t> causa </a:t>
            </a:r>
            <a:r>
              <a:rPr lang="en-US" dirty="0" err="1">
                <a:solidFill>
                  <a:schemeClr val="accent3"/>
                </a:solidFill>
              </a:rPr>
              <a:t>tensão</a:t>
            </a:r>
            <a:r>
              <a:rPr lang="en-US" dirty="0">
                <a:solidFill>
                  <a:schemeClr val="accent3"/>
                </a:solidFill>
              </a:rPr>
              <a:t> ao </a:t>
            </a:r>
            <a:r>
              <a:rPr lang="en-US" dirty="0" err="1">
                <a:solidFill>
                  <a:schemeClr val="accent3"/>
                </a:solidFill>
              </a:rPr>
              <a:t>longo</a:t>
            </a:r>
            <a:r>
              <a:rPr lang="en-US" dirty="0">
                <a:solidFill>
                  <a:schemeClr val="accent3"/>
                </a:solidFill>
              </a:rPr>
              <a:t> da </a:t>
            </a:r>
            <a:r>
              <a:rPr lang="en-US" dirty="0" err="1">
                <a:solidFill>
                  <a:schemeClr val="accent3"/>
                </a:solidFill>
              </a:rPr>
              <a:t>superfície</a:t>
            </a:r>
            <a:r>
              <a:rPr lang="en-US" dirty="0">
                <a:solidFill>
                  <a:schemeClr val="accent3"/>
                </a:solidFill>
              </a:rPr>
              <a:t> lateral do </a:t>
            </a:r>
            <a:r>
              <a:rPr lang="en-US" dirty="0" err="1">
                <a:solidFill>
                  <a:schemeClr val="accent3"/>
                </a:solidFill>
              </a:rPr>
              <a:t>objeto</a:t>
            </a:r>
            <a:r>
              <a:rPr lang="en-US" dirty="0">
                <a:solidFill>
                  <a:schemeClr val="accent3"/>
                </a:solidFill>
              </a:rPr>
              <a:t>. </a:t>
            </a:r>
            <a:r>
              <a:rPr lang="en-US" dirty="0" err="1">
                <a:solidFill>
                  <a:schemeClr val="accent3"/>
                </a:solidFill>
              </a:rPr>
              <a:t>Quanto</a:t>
            </a:r>
            <a:r>
              <a:rPr lang="en-US" dirty="0">
                <a:solidFill>
                  <a:schemeClr val="accent3"/>
                </a:solidFill>
              </a:rPr>
              <a:t> </a:t>
            </a:r>
            <a:r>
              <a:rPr lang="en-US" dirty="0" err="1">
                <a:solidFill>
                  <a:schemeClr val="accent3"/>
                </a:solidFill>
              </a:rPr>
              <a:t>mais</a:t>
            </a:r>
            <a:r>
              <a:rPr lang="en-US" dirty="0">
                <a:solidFill>
                  <a:schemeClr val="accent3"/>
                </a:solidFill>
              </a:rPr>
              <a:t> </a:t>
            </a:r>
            <a:r>
              <a:rPr lang="en-US" dirty="0" err="1">
                <a:solidFill>
                  <a:schemeClr val="accent3"/>
                </a:solidFill>
              </a:rPr>
              <a:t>rápido</a:t>
            </a:r>
            <a:r>
              <a:rPr lang="en-US" dirty="0">
                <a:solidFill>
                  <a:schemeClr val="accent3"/>
                </a:solidFill>
              </a:rPr>
              <a:t> o </a:t>
            </a:r>
            <a:r>
              <a:rPr lang="en-US" dirty="0" err="1">
                <a:solidFill>
                  <a:schemeClr val="accent3"/>
                </a:solidFill>
              </a:rPr>
              <a:t>processo</a:t>
            </a:r>
            <a:r>
              <a:rPr lang="en-US" dirty="0">
                <a:solidFill>
                  <a:schemeClr val="accent3"/>
                </a:solidFill>
              </a:rPr>
              <a:t> de </a:t>
            </a:r>
            <a:r>
              <a:rPr lang="en-US" dirty="0" err="1">
                <a:solidFill>
                  <a:schemeClr val="accent3"/>
                </a:solidFill>
              </a:rPr>
              <a:t>arrefecimento</a:t>
            </a:r>
            <a:r>
              <a:rPr lang="en-US" dirty="0">
                <a:solidFill>
                  <a:schemeClr val="accent3"/>
                </a:solidFill>
              </a:rPr>
              <a:t> </a:t>
            </a:r>
            <a:r>
              <a:rPr lang="en-US" dirty="0" err="1">
                <a:solidFill>
                  <a:schemeClr val="accent3"/>
                </a:solidFill>
              </a:rPr>
              <a:t>acontecer</a:t>
            </a:r>
            <a:r>
              <a:rPr lang="en-US" dirty="0">
                <a:solidFill>
                  <a:schemeClr val="accent3"/>
                </a:solidFill>
              </a:rPr>
              <a:t>, </a:t>
            </a:r>
            <a:r>
              <a:rPr lang="en-US" dirty="0" err="1">
                <a:solidFill>
                  <a:schemeClr val="accent3"/>
                </a:solidFill>
              </a:rPr>
              <a:t>maior</a:t>
            </a:r>
            <a:r>
              <a:rPr lang="en-US" dirty="0">
                <a:solidFill>
                  <a:schemeClr val="accent3"/>
                </a:solidFill>
              </a:rPr>
              <a:t> é a </a:t>
            </a:r>
            <a:r>
              <a:rPr lang="en-US" dirty="0" err="1">
                <a:solidFill>
                  <a:schemeClr val="accent3"/>
                </a:solidFill>
              </a:rPr>
              <a:t>tensão</a:t>
            </a:r>
            <a:r>
              <a:rPr lang="en-US" dirty="0">
                <a:solidFill>
                  <a:schemeClr val="accent3"/>
                </a:solidFill>
              </a:rPr>
              <a:t> </a:t>
            </a:r>
            <a:r>
              <a:rPr lang="en-US" dirty="0" err="1">
                <a:solidFill>
                  <a:schemeClr val="accent3"/>
                </a:solidFill>
              </a:rPr>
              <a:t>causada</a:t>
            </a:r>
            <a:r>
              <a:rPr lang="en-US" dirty="0">
                <a:solidFill>
                  <a:schemeClr val="accent3"/>
                </a:solidFill>
              </a:rPr>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607" r="3538" b="10985"/>
          <a:stretch/>
        </p:blipFill>
        <p:spPr>
          <a:xfrm>
            <a:off x="6020559" y="1575473"/>
            <a:ext cx="2843407" cy="2007627"/>
          </a:xfrm>
          <a:prstGeom prst="rect">
            <a:avLst/>
          </a:prstGeom>
        </p:spPr>
      </p:pic>
      <p:sp>
        <p:nvSpPr>
          <p:cNvPr id="3" name="Rectangle 2"/>
          <p:cNvSpPr/>
          <p:nvPr/>
        </p:nvSpPr>
        <p:spPr>
          <a:xfrm>
            <a:off x="6347729" y="3642263"/>
            <a:ext cx="2189065" cy="738664"/>
          </a:xfrm>
          <a:prstGeom prst="rect">
            <a:avLst/>
          </a:prstGeom>
        </p:spPr>
        <p:txBody>
          <a:bodyPr wrap="square">
            <a:spAutoFit/>
          </a:bodyPr>
          <a:lstStyle/>
          <a:p>
            <a:pPr algn="ctr"/>
            <a:r>
              <a:rPr lang="pt-BR" dirty="0">
                <a:solidFill>
                  <a:schemeClr val="bg1"/>
                </a:solidFill>
              </a:rPr>
              <a:t>Extremidade Deformada e Rachada numa impressão</a:t>
            </a:r>
            <a:endParaRPr lang="en-US" dirty="0">
              <a:solidFill>
                <a:schemeClr val="bg1"/>
              </a:solidFill>
            </a:endParaRPr>
          </a:p>
        </p:txBody>
      </p:sp>
    </p:spTree>
    <p:extLst>
      <p:ext uri="{BB962C8B-B14F-4D97-AF65-F5344CB8AC3E}">
        <p14:creationId xmlns:p14="http://schemas.microsoft.com/office/powerpoint/2010/main" val="1263844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67132"/>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Deformação</a:t>
            </a:r>
            <a:endParaRPr sz="2700" dirty="0"/>
          </a:p>
        </p:txBody>
      </p:sp>
      <p:sp>
        <p:nvSpPr>
          <p:cNvPr id="1029" name="Google Shape;1029;p44"/>
          <p:cNvSpPr txBox="1">
            <a:spLocks noGrp="1"/>
          </p:cNvSpPr>
          <p:nvPr>
            <p:ph type="subTitle" idx="1"/>
          </p:nvPr>
        </p:nvSpPr>
        <p:spPr>
          <a:xfrm>
            <a:off x="407597" y="1093620"/>
            <a:ext cx="4639399" cy="2846994"/>
          </a:xfrm>
          <a:prstGeom prst="rect">
            <a:avLst/>
          </a:prstGeom>
        </p:spPr>
        <p:txBody>
          <a:bodyPr spcFirstLastPara="1" wrap="square" lIns="91425" tIns="91425" rIns="91425" bIns="91425" anchor="t" anchorCtr="0">
            <a:noAutofit/>
          </a:bodyPr>
          <a:lstStyle/>
          <a:p>
            <a:pPr marL="0" indent="0" algn="just"/>
            <a:r>
              <a:rPr lang="en-US" dirty="0"/>
              <a:t>O </a:t>
            </a:r>
            <a:r>
              <a:rPr lang="en-US" dirty="0" err="1"/>
              <a:t>processo</a:t>
            </a:r>
            <a:r>
              <a:rPr lang="en-US" dirty="0"/>
              <a:t> de </a:t>
            </a:r>
            <a:r>
              <a:rPr lang="en-US" dirty="0" err="1"/>
              <a:t>arrefecimento</a:t>
            </a:r>
            <a:r>
              <a:rPr lang="en-US" dirty="0"/>
              <a:t> </a:t>
            </a:r>
            <a:r>
              <a:rPr lang="en-US" dirty="0" err="1"/>
              <a:t>normamente</a:t>
            </a:r>
            <a:r>
              <a:rPr lang="en-US" dirty="0"/>
              <a:t> </a:t>
            </a:r>
            <a:r>
              <a:rPr lang="en-US" dirty="0" err="1"/>
              <a:t>não</a:t>
            </a:r>
            <a:r>
              <a:rPr lang="en-US" dirty="0"/>
              <a:t> é </a:t>
            </a:r>
            <a:r>
              <a:rPr lang="en-US" dirty="0" err="1"/>
              <a:t>uniforme</a:t>
            </a:r>
            <a:r>
              <a:rPr lang="en-US" dirty="0"/>
              <a:t>: </a:t>
            </a:r>
          </a:p>
          <a:p>
            <a:pPr marL="0" indent="0" algn="just"/>
            <a:r>
              <a:rPr lang="en-US" dirty="0" err="1"/>
              <a:t>Conforme</a:t>
            </a:r>
            <a:r>
              <a:rPr lang="en-US" dirty="0"/>
              <a:t> </a:t>
            </a:r>
            <a:r>
              <a:rPr lang="en-US" dirty="0" err="1"/>
              <a:t>novas</a:t>
            </a:r>
            <a:r>
              <a:rPr lang="en-US" dirty="0"/>
              <a:t> </a:t>
            </a:r>
            <a:r>
              <a:rPr lang="en-US" dirty="0" err="1"/>
              <a:t>camadas</a:t>
            </a:r>
            <a:r>
              <a:rPr lang="en-US" dirty="0"/>
              <a:t> de material </a:t>
            </a:r>
            <a:r>
              <a:rPr lang="en-US" dirty="0" err="1"/>
              <a:t>são</a:t>
            </a:r>
            <a:r>
              <a:rPr lang="en-US" dirty="0"/>
              <a:t> </a:t>
            </a:r>
            <a:r>
              <a:rPr lang="en-US" dirty="0" err="1"/>
              <a:t>depositadas</a:t>
            </a:r>
            <a:r>
              <a:rPr lang="en-US" dirty="0"/>
              <a:t>, as </a:t>
            </a:r>
            <a:r>
              <a:rPr lang="en-US" dirty="0" err="1"/>
              <a:t>novas</a:t>
            </a:r>
            <a:r>
              <a:rPr lang="en-US" dirty="0"/>
              <a:t> e </a:t>
            </a:r>
            <a:r>
              <a:rPr lang="en-US" dirty="0" err="1"/>
              <a:t>mais</a:t>
            </a:r>
            <a:r>
              <a:rPr lang="en-US" dirty="0"/>
              <a:t> </a:t>
            </a:r>
            <a:r>
              <a:rPr lang="en-US" dirty="0" err="1"/>
              <a:t>quentes</a:t>
            </a:r>
            <a:r>
              <a:rPr lang="en-US" dirty="0"/>
              <a:t> </a:t>
            </a:r>
            <a:r>
              <a:rPr lang="en-US" dirty="0" err="1"/>
              <a:t>camadas</a:t>
            </a:r>
            <a:r>
              <a:rPr lang="en-US" dirty="0"/>
              <a:t> </a:t>
            </a:r>
            <a:r>
              <a:rPr lang="en-US" dirty="0" err="1"/>
              <a:t>puxam</a:t>
            </a:r>
            <a:r>
              <a:rPr lang="en-US" dirty="0"/>
              <a:t> as </a:t>
            </a:r>
            <a:r>
              <a:rPr lang="en-US" dirty="0" err="1"/>
              <a:t>subcamadas</a:t>
            </a:r>
            <a:r>
              <a:rPr lang="en-US" dirty="0"/>
              <a:t>.</a:t>
            </a:r>
          </a:p>
          <a:p>
            <a:pPr marL="0" indent="0" algn="just"/>
            <a:r>
              <a:rPr lang="en-US" dirty="0" err="1"/>
              <a:t>Entretanto</a:t>
            </a:r>
            <a:r>
              <a:rPr lang="en-US" dirty="0"/>
              <a:t>, </a:t>
            </a:r>
            <a:r>
              <a:rPr lang="en-US" dirty="0" err="1"/>
              <a:t>largas</a:t>
            </a:r>
            <a:r>
              <a:rPr lang="en-US" dirty="0"/>
              <a:t> </a:t>
            </a:r>
            <a:r>
              <a:rPr lang="en-US" dirty="0" err="1"/>
              <a:t>massas</a:t>
            </a:r>
            <a:r>
              <a:rPr lang="en-US" dirty="0"/>
              <a:t> </a:t>
            </a:r>
            <a:r>
              <a:rPr lang="en-US" dirty="0" err="1"/>
              <a:t>têm</a:t>
            </a:r>
            <a:r>
              <a:rPr lang="en-US" dirty="0"/>
              <a:t> a </a:t>
            </a:r>
            <a:r>
              <a:rPr lang="en-US" dirty="0" err="1"/>
              <a:t>tendência</a:t>
            </a:r>
            <a:r>
              <a:rPr lang="en-US" dirty="0"/>
              <a:t> a </a:t>
            </a:r>
            <a:r>
              <a:rPr lang="en-US" dirty="0" err="1"/>
              <a:t>demorar</a:t>
            </a:r>
            <a:r>
              <a:rPr lang="en-US" dirty="0"/>
              <a:t> </a:t>
            </a:r>
            <a:r>
              <a:rPr lang="en-US" dirty="0" err="1"/>
              <a:t>mais</a:t>
            </a:r>
            <a:r>
              <a:rPr lang="en-US" dirty="0"/>
              <a:t> tempo a </a:t>
            </a:r>
            <a:r>
              <a:rPr lang="en-US" dirty="0" err="1"/>
              <a:t>arrefecer</a:t>
            </a:r>
            <a:r>
              <a:rPr lang="en-US" dirty="0"/>
              <a:t> do que </a:t>
            </a:r>
            <a:r>
              <a:rPr lang="en-US" dirty="0" err="1"/>
              <a:t>camadas</a:t>
            </a:r>
            <a:r>
              <a:rPr lang="en-US" dirty="0"/>
              <a:t> </a:t>
            </a:r>
            <a:r>
              <a:rPr lang="en-US" dirty="0" err="1"/>
              <a:t>mais</a:t>
            </a:r>
            <a:r>
              <a:rPr lang="en-US" dirty="0"/>
              <a:t> </a:t>
            </a:r>
            <a:r>
              <a:rPr lang="en-US" dirty="0" err="1"/>
              <a:t>pequenas</a:t>
            </a:r>
            <a:r>
              <a:rPr lang="en-US" dirty="0"/>
              <a:t>. </a:t>
            </a:r>
          </a:p>
          <a:p>
            <a:pPr marL="0" indent="0" algn="just"/>
            <a:r>
              <a:rPr lang="en-US" dirty="0"/>
              <a:t>Este </a:t>
            </a:r>
            <a:r>
              <a:rPr lang="en-US" dirty="0" err="1"/>
              <a:t>processo</a:t>
            </a:r>
            <a:r>
              <a:rPr lang="en-US" dirty="0"/>
              <a:t> de </a:t>
            </a:r>
            <a:r>
              <a:rPr lang="en-US" dirty="0" err="1"/>
              <a:t>arrefecimento</a:t>
            </a:r>
            <a:r>
              <a:rPr lang="en-US" dirty="0"/>
              <a:t> </a:t>
            </a:r>
            <a:r>
              <a:rPr lang="en-US" dirty="0" err="1"/>
              <a:t>pode</a:t>
            </a:r>
            <a:r>
              <a:rPr lang="en-US" dirty="0"/>
              <a:t> </a:t>
            </a:r>
            <a:r>
              <a:rPr lang="en-US" dirty="0" err="1"/>
              <a:t>causar</a:t>
            </a:r>
            <a:r>
              <a:rPr lang="en-US" dirty="0"/>
              <a:t> um </a:t>
            </a:r>
            <a:r>
              <a:rPr lang="en-US" dirty="0" err="1"/>
              <a:t>fenómeno</a:t>
            </a:r>
            <a:r>
              <a:rPr lang="en-US" dirty="0"/>
              <a:t> </a:t>
            </a:r>
            <a:r>
              <a:rPr lang="en-US" dirty="0" err="1"/>
              <a:t>conhecido</a:t>
            </a:r>
            <a:r>
              <a:rPr lang="en-US" dirty="0"/>
              <a:t> </a:t>
            </a:r>
            <a:r>
              <a:rPr lang="en-US" dirty="0" err="1"/>
              <a:t>por</a:t>
            </a:r>
            <a:r>
              <a:rPr lang="en-US" dirty="0"/>
              <a:t> </a:t>
            </a:r>
            <a:r>
              <a:rPr lang="en-US" b="1" dirty="0" err="1"/>
              <a:t>deformação</a:t>
            </a:r>
            <a:r>
              <a:rPr lang="en-US" b="1" dirty="0"/>
              <a:t>:</a:t>
            </a:r>
            <a:r>
              <a:rPr lang="en-US" dirty="0"/>
              <a:t> dobra </a:t>
            </a:r>
            <a:r>
              <a:rPr lang="en-US" dirty="0" err="1"/>
              <a:t>indesejada</a:t>
            </a:r>
            <a:r>
              <a:rPr lang="en-US" dirty="0"/>
              <a:t> </a:t>
            </a:r>
            <a:r>
              <a:rPr lang="en-US" dirty="0" err="1"/>
              <a:t>nas</a:t>
            </a:r>
            <a:r>
              <a:rPr lang="en-US" dirty="0"/>
              <a:t> </a:t>
            </a:r>
            <a:r>
              <a:rPr lang="en-US" dirty="0" err="1"/>
              <a:t>peças</a:t>
            </a:r>
            <a:r>
              <a:rPr lang="en-US" dirty="0"/>
              <a:t> </a:t>
            </a:r>
            <a:r>
              <a:rPr lang="en-US" dirty="0" err="1"/>
              <a:t>impressas</a:t>
            </a:r>
            <a:r>
              <a:rPr lang="en-US" dirty="0"/>
              <a:t>.</a:t>
            </a:r>
          </a:p>
          <a:p>
            <a:pPr marL="0" indent="0" algn="just"/>
            <a:endParaRPr lang="en-US" dirty="0"/>
          </a:p>
          <a:p>
            <a:pPr marL="0" indent="0" algn="just"/>
            <a:r>
              <a:rPr lang="en-US" dirty="0"/>
              <a:t>Em </a:t>
            </a:r>
            <a:r>
              <a:rPr lang="en-US" dirty="0" err="1"/>
              <a:t>alguns</a:t>
            </a:r>
            <a:r>
              <a:rPr lang="en-US" dirty="0"/>
              <a:t> </a:t>
            </a:r>
            <a:r>
              <a:rPr lang="en-US" dirty="0" err="1"/>
              <a:t>casos</a:t>
            </a:r>
            <a:r>
              <a:rPr lang="en-US" dirty="0"/>
              <a:t>, os cantos da </a:t>
            </a:r>
            <a:r>
              <a:rPr lang="en-US" dirty="0" err="1"/>
              <a:t>impressão</a:t>
            </a:r>
            <a:r>
              <a:rPr lang="en-US" dirty="0"/>
              <a:t> (</a:t>
            </a:r>
            <a:r>
              <a:rPr lang="en-US" dirty="0" err="1"/>
              <a:t>onde</a:t>
            </a:r>
            <a:r>
              <a:rPr lang="en-US" dirty="0"/>
              <a:t> o </a:t>
            </a:r>
            <a:r>
              <a:rPr lang="en-US" dirty="0" err="1"/>
              <a:t>tensão</a:t>
            </a:r>
            <a:r>
              <a:rPr lang="en-US" dirty="0"/>
              <a:t> é </a:t>
            </a:r>
            <a:r>
              <a:rPr lang="en-US" dirty="0" err="1"/>
              <a:t>maior</a:t>
            </a:r>
            <a:r>
              <a:rPr lang="en-US" dirty="0"/>
              <a:t>) </a:t>
            </a:r>
            <a:r>
              <a:rPr lang="en-US" dirty="0" err="1"/>
              <a:t>pode</a:t>
            </a:r>
            <a:r>
              <a:rPr lang="en-US" dirty="0"/>
              <a:t> </a:t>
            </a:r>
            <a:r>
              <a:rPr lang="en-US" dirty="0" err="1"/>
              <a:t>inclusivamente</a:t>
            </a:r>
            <a:r>
              <a:rPr lang="en-US" dirty="0"/>
              <a:t> </a:t>
            </a:r>
            <a:r>
              <a:rPr lang="en-US" dirty="0" err="1"/>
              <a:t>levantar</a:t>
            </a:r>
            <a:r>
              <a:rPr lang="en-US" dirty="0"/>
              <a:t> e </a:t>
            </a:r>
            <a:r>
              <a:rPr lang="en-US" dirty="0" err="1"/>
              <a:t>despegar</a:t>
            </a:r>
            <a:r>
              <a:rPr lang="en-US" dirty="0"/>
              <a:t> da plataforma de </a:t>
            </a:r>
            <a:r>
              <a:rPr lang="en-US" dirty="0" err="1"/>
              <a:t>impressão</a:t>
            </a:r>
            <a:r>
              <a:rPr lang="en-US" dirty="0"/>
              <a:t>, </a:t>
            </a:r>
            <a:r>
              <a:rPr lang="en-US" dirty="0" err="1"/>
              <a:t>estragando</a:t>
            </a:r>
            <a:r>
              <a:rPr lang="en-US" dirty="0"/>
              <a:t> a </a:t>
            </a:r>
            <a:r>
              <a:rPr lang="en-US" dirty="0" err="1"/>
              <a:t>mesma</a:t>
            </a:r>
            <a:r>
              <a:rPr lang="en-US" dirty="0"/>
              <a:t>. Em </a:t>
            </a:r>
            <a:r>
              <a:rPr lang="en-US" dirty="0" err="1"/>
              <a:t>alguns</a:t>
            </a:r>
            <a:r>
              <a:rPr lang="en-US" dirty="0"/>
              <a:t> </a:t>
            </a:r>
            <a:r>
              <a:rPr lang="en-US" dirty="0" err="1"/>
              <a:t>casos</a:t>
            </a:r>
            <a:r>
              <a:rPr lang="en-US" dirty="0"/>
              <a:t> </a:t>
            </a:r>
            <a:r>
              <a:rPr lang="en-US" dirty="0" err="1"/>
              <a:t>extremos</a:t>
            </a:r>
            <a:r>
              <a:rPr lang="en-US" dirty="0"/>
              <a:t>, </a:t>
            </a:r>
            <a:r>
              <a:rPr lang="en-US" dirty="0" err="1"/>
              <a:t>partes</a:t>
            </a:r>
            <a:r>
              <a:rPr lang="en-US" dirty="0"/>
              <a:t> da </a:t>
            </a:r>
            <a:r>
              <a:rPr lang="en-US" dirty="0" err="1"/>
              <a:t>nossa</a:t>
            </a:r>
            <a:r>
              <a:rPr lang="en-US" dirty="0"/>
              <a:t> </a:t>
            </a:r>
            <a:r>
              <a:rPr lang="en-US" dirty="0" err="1"/>
              <a:t>impressão</a:t>
            </a:r>
            <a:r>
              <a:rPr lang="en-US" dirty="0"/>
              <a:t> </a:t>
            </a:r>
            <a:r>
              <a:rPr lang="en-US" dirty="0" err="1"/>
              <a:t>podem</a:t>
            </a:r>
            <a:r>
              <a:rPr lang="en-US" dirty="0"/>
              <a:t> </a:t>
            </a:r>
            <a:r>
              <a:rPr lang="en-US" dirty="0" err="1"/>
              <a:t>rachar</a:t>
            </a:r>
            <a:r>
              <a:rPr lang="en-US" dirty="0"/>
              <a:t>. </a:t>
            </a:r>
          </a:p>
        </p:txBody>
      </p:sp>
      <p:sp>
        <p:nvSpPr>
          <p:cNvPr id="1030" name="Google Shape;1030;p44"/>
          <p:cNvSpPr/>
          <p:nvPr/>
        </p:nvSpPr>
        <p:spPr>
          <a:xfrm>
            <a:off x="5112275" y="224973"/>
            <a:ext cx="3255733" cy="5242378"/>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809124" y="4535327"/>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5595442" y="2224029"/>
            <a:ext cx="3337583" cy="954107"/>
          </a:xfrm>
          <a:prstGeom prst="rect">
            <a:avLst/>
          </a:prstGeom>
        </p:spPr>
        <p:txBody>
          <a:bodyPr wrap="square">
            <a:spAutoFit/>
          </a:bodyPr>
          <a:lstStyle/>
          <a:p>
            <a:pPr algn="ctr"/>
            <a:r>
              <a:rPr lang="en-US" dirty="0">
                <a:solidFill>
                  <a:schemeClr val="bg1"/>
                </a:solidFill>
              </a:rPr>
              <a:t>As </a:t>
            </a:r>
            <a:r>
              <a:rPr lang="en-US" dirty="0" err="1">
                <a:solidFill>
                  <a:schemeClr val="bg1"/>
                </a:solidFill>
              </a:rPr>
              <a:t>camadas</a:t>
            </a:r>
            <a:r>
              <a:rPr lang="en-US" dirty="0">
                <a:solidFill>
                  <a:schemeClr val="bg1"/>
                </a:solidFill>
              </a:rPr>
              <a:t> </a:t>
            </a:r>
            <a:r>
              <a:rPr lang="en-US" dirty="0" err="1">
                <a:solidFill>
                  <a:schemeClr val="bg1"/>
                </a:solidFill>
              </a:rPr>
              <a:t>depositadas</a:t>
            </a:r>
            <a:r>
              <a:rPr lang="en-US" dirty="0">
                <a:solidFill>
                  <a:schemeClr val="bg1"/>
                </a:solidFill>
              </a:rPr>
              <a:t> </a:t>
            </a:r>
            <a:r>
              <a:rPr lang="en-US" dirty="0" err="1">
                <a:solidFill>
                  <a:schemeClr val="bg1"/>
                </a:solidFill>
              </a:rPr>
              <a:t>por</a:t>
            </a:r>
            <a:r>
              <a:rPr lang="en-US" dirty="0">
                <a:solidFill>
                  <a:schemeClr val="bg1"/>
                </a:solidFill>
              </a:rPr>
              <a:t> </a:t>
            </a:r>
            <a:r>
              <a:rPr lang="en-US" dirty="0" err="1">
                <a:solidFill>
                  <a:schemeClr val="bg1"/>
                </a:solidFill>
              </a:rPr>
              <a:t>último</a:t>
            </a:r>
            <a:r>
              <a:rPr lang="en-US" dirty="0">
                <a:solidFill>
                  <a:schemeClr val="bg1"/>
                </a:solidFill>
              </a:rPr>
              <a:t> sobre </a:t>
            </a:r>
            <a:r>
              <a:rPr lang="en-US" dirty="0" err="1">
                <a:solidFill>
                  <a:schemeClr val="bg1"/>
                </a:solidFill>
              </a:rPr>
              <a:t>camadas</a:t>
            </a:r>
            <a:r>
              <a:rPr lang="en-US" dirty="0">
                <a:solidFill>
                  <a:schemeClr val="bg1"/>
                </a:solidFill>
              </a:rPr>
              <a:t> </a:t>
            </a:r>
            <a:r>
              <a:rPr lang="en-US" dirty="0" err="1">
                <a:solidFill>
                  <a:schemeClr val="bg1"/>
                </a:solidFill>
              </a:rPr>
              <a:t>frias</a:t>
            </a:r>
            <a:r>
              <a:rPr lang="en-US" dirty="0">
                <a:solidFill>
                  <a:schemeClr val="bg1"/>
                </a:solidFill>
              </a:rPr>
              <a:t>, </a:t>
            </a:r>
            <a:r>
              <a:rPr lang="en-US" dirty="0" err="1">
                <a:solidFill>
                  <a:schemeClr val="bg1"/>
                </a:solidFill>
              </a:rPr>
              <a:t>resultam</a:t>
            </a:r>
            <a:r>
              <a:rPr lang="en-US" dirty="0">
                <a:solidFill>
                  <a:schemeClr val="bg1"/>
                </a:solidFill>
              </a:rPr>
              <a:t> no </a:t>
            </a:r>
            <a:r>
              <a:rPr lang="en-US" dirty="0" err="1">
                <a:solidFill>
                  <a:schemeClr val="bg1"/>
                </a:solidFill>
              </a:rPr>
              <a:t>encolhimento</a:t>
            </a:r>
            <a:r>
              <a:rPr lang="en-US" dirty="0">
                <a:solidFill>
                  <a:schemeClr val="bg1"/>
                </a:solidFill>
              </a:rPr>
              <a:t>, pois </a:t>
            </a:r>
            <a:r>
              <a:rPr lang="en-US" dirty="0" err="1">
                <a:solidFill>
                  <a:schemeClr val="bg1"/>
                </a:solidFill>
              </a:rPr>
              <a:t>puxam</a:t>
            </a:r>
            <a:r>
              <a:rPr lang="en-US" dirty="0">
                <a:solidFill>
                  <a:schemeClr val="bg1"/>
                </a:solidFill>
              </a:rPr>
              <a:t> as </a:t>
            </a:r>
            <a:r>
              <a:rPr lang="en-US" dirty="0" err="1">
                <a:solidFill>
                  <a:schemeClr val="bg1"/>
                </a:solidFill>
              </a:rPr>
              <a:t>camadas</a:t>
            </a:r>
            <a:r>
              <a:rPr lang="en-US" dirty="0">
                <a:solidFill>
                  <a:schemeClr val="bg1"/>
                </a:solidFill>
              </a:rPr>
              <a:t> </a:t>
            </a:r>
            <a:r>
              <a:rPr lang="en-US" dirty="0" err="1">
                <a:solidFill>
                  <a:schemeClr val="bg1"/>
                </a:solidFill>
              </a:rPr>
              <a:t>subjacentes</a:t>
            </a:r>
            <a:r>
              <a:rPr lang="en-US" dirty="0">
                <a:solidFill>
                  <a:schemeClr val="bg1"/>
                </a:solidFill>
              </a:rPr>
              <a:t> </a:t>
            </a:r>
            <a:r>
              <a:rPr lang="en-US" dirty="0" err="1">
                <a:solidFill>
                  <a:schemeClr val="bg1"/>
                </a:solidFill>
              </a:rPr>
              <a:t>resultando</a:t>
            </a:r>
            <a:r>
              <a:rPr lang="en-US" dirty="0">
                <a:solidFill>
                  <a:schemeClr val="bg1"/>
                </a:solidFill>
              </a:rPr>
              <a:t> </a:t>
            </a:r>
            <a:r>
              <a:rPr lang="en-US" dirty="0" err="1">
                <a:solidFill>
                  <a:schemeClr val="bg1"/>
                </a:solidFill>
              </a:rPr>
              <a:t>em</a:t>
            </a:r>
            <a:r>
              <a:rPr lang="en-US" dirty="0">
                <a:solidFill>
                  <a:schemeClr val="bg1"/>
                </a:solidFill>
              </a:rPr>
              <a:t> </a:t>
            </a:r>
            <a:r>
              <a:rPr lang="en-US" dirty="0" err="1">
                <a:solidFill>
                  <a:schemeClr val="bg1"/>
                </a:solidFill>
              </a:rPr>
              <a:t>deformação</a:t>
            </a:r>
            <a:r>
              <a:rPr lang="en-US" dirty="0">
                <a:solidFill>
                  <a:schemeClr val="bg1"/>
                </a:solidFill>
              </a:rPr>
              <a:t>.</a:t>
            </a:r>
          </a:p>
        </p:txBody>
      </p:sp>
      <p:pic>
        <p:nvPicPr>
          <p:cNvPr id="32" name="Picture 31"/>
          <p:cNvPicPr/>
          <p:nvPr/>
        </p:nvPicPr>
        <p:blipFill rotWithShape="1">
          <a:blip r:embed="rId4">
            <a:extLst>
              <a:ext uri="{28A0092B-C50C-407E-A947-70E740481C1C}">
                <a14:useLocalDpi xmlns:a14="http://schemas.microsoft.com/office/drawing/2010/main" val="0"/>
              </a:ext>
            </a:extLst>
          </a:blip>
          <a:srcRect l="9421" t="50613" r="6809" b="28843"/>
          <a:stretch/>
        </p:blipFill>
        <p:spPr>
          <a:xfrm>
            <a:off x="5614260" y="3320003"/>
            <a:ext cx="3373166" cy="1073457"/>
          </a:xfrm>
          <a:prstGeom prst="rect">
            <a:avLst/>
          </a:prstGeom>
        </p:spPr>
      </p:pic>
      <p:pic>
        <p:nvPicPr>
          <p:cNvPr id="33" name="Picture 32"/>
          <p:cNvPicPr/>
          <p:nvPr/>
        </p:nvPicPr>
        <p:blipFill rotWithShape="1">
          <a:blip r:embed="rId4">
            <a:extLst>
              <a:ext uri="{28A0092B-C50C-407E-A947-70E740481C1C}">
                <a14:useLocalDpi xmlns:a14="http://schemas.microsoft.com/office/drawing/2010/main" val="0"/>
              </a:ext>
            </a:extLst>
          </a:blip>
          <a:srcRect l="6274" t="14537" r="4754" b="70512"/>
          <a:stretch/>
        </p:blipFill>
        <p:spPr>
          <a:xfrm>
            <a:off x="5556251" y="1223492"/>
            <a:ext cx="3415966" cy="884006"/>
          </a:xfrm>
          <a:prstGeom prst="rect">
            <a:avLst/>
          </a:prstGeom>
        </p:spPr>
      </p:pic>
      <p:sp>
        <p:nvSpPr>
          <p:cNvPr id="3" name="Rectangle 2"/>
          <p:cNvSpPr/>
          <p:nvPr/>
        </p:nvSpPr>
        <p:spPr>
          <a:xfrm>
            <a:off x="1237124" y="4010648"/>
            <a:ext cx="3875151" cy="954107"/>
          </a:xfrm>
          <a:prstGeom prst="rect">
            <a:avLst/>
          </a:prstGeom>
        </p:spPr>
        <p:txBody>
          <a:bodyPr wrap="square">
            <a:spAutoFit/>
          </a:bodyPr>
          <a:lstStyle/>
          <a:p>
            <a:pPr marL="0" indent="0"/>
            <a:r>
              <a:rPr lang="en-US" dirty="0" err="1">
                <a:solidFill>
                  <a:schemeClr val="accent3"/>
                </a:solidFill>
                <a:latin typeface="Muli"/>
              </a:rPr>
              <a:t>Existem</a:t>
            </a:r>
            <a:r>
              <a:rPr lang="en-US" dirty="0">
                <a:solidFill>
                  <a:schemeClr val="accent3"/>
                </a:solidFill>
                <a:latin typeface="Muli"/>
              </a:rPr>
              <a:t> </a:t>
            </a:r>
            <a:r>
              <a:rPr lang="en-US" dirty="0" err="1">
                <a:solidFill>
                  <a:schemeClr val="accent3"/>
                </a:solidFill>
                <a:latin typeface="Muli"/>
              </a:rPr>
              <a:t>diversos</a:t>
            </a:r>
            <a:r>
              <a:rPr lang="en-US" dirty="0">
                <a:solidFill>
                  <a:schemeClr val="accent3"/>
                </a:solidFill>
                <a:latin typeface="Muli"/>
              </a:rPr>
              <a:t> </a:t>
            </a:r>
            <a:r>
              <a:rPr lang="en-US" dirty="0" err="1">
                <a:solidFill>
                  <a:schemeClr val="accent3"/>
                </a:solidFill>
                <a:latin typeface="Muli"/>
              </a:rPr>
              <a:t>métodos</a:t>
            </a:r>
            <a:r>
              <a:rPr lang="en-US" dirty="0">
                <a:solidFill>
                  <a:schemeClr val="accent3"/>
                </a:solidFill>
                <a:latin typeface="Muli"/>
              </a:rPr>
              <a:t> que </a:t>
            </a:r>
            <a:r>
              <a:rPr lang="en-US" dirty="0" err="1">
                <a:solidFill>
                  <a:schemeClr val="accent3"/>
                </a:solidFill>
                <a:latin typeface="Muli"/>
              </a:rPr>
              <a:t>permitem</a:t>
            </a:r>
            <a:r>
              <a:rPr lang="en-US" dirty="0">
                <a:solidFill>
                  <a:schemeClr val="accent3"/>
                </a:solidFill>
                <a:latin typeface="Muli"/>
              </a:rPr>
              <a:t> lidar com a </a:t>
            </a:r>
            <a:r>
              <a:rPr lang="en-US" dirty="0" err="1">
                <a:solidFill>
                  <a:schemeClr val="accent3"/>
                </a:solidFill>
                <a:latin typeface="Muli"/>
              </a:rPr>
              <a:t>deformação</a:t>
            </a:r>
            <a:r>
              <a:rPr lang="en-US" dirty="0">
                <a:solidFill>
                  <a:schemeClr val="accent3"/>
                </a:solidFill>
                <a:latin typeface="Muli"/>
              </a:rPr>
              <a:t>: </a:t>
            </a:r>
            <a:r>
              <a:rPr lang="en-US" dirty="0" err="1">
                <a:solidFill>
                  <a:schemeClr val="accent3"/>
                </a:solidFill>
                <a:latin typeface="Muli"/>
              </a:rPr>
              <a:t>desenho</a:t>
            </a:r>
            <a:r>
              <a:rPr lang="en-US" dirty="0">
                <a:solidFill>
                  <a:schemeClr val="accent3"/>
                </a:solidFill>
                <a:latin typeface="Muli"/>
              </a:rPr>
              <a:t> </a:t>
            </a:r>
            <a:r>
              <a:rPr lang="en-US" dirty="0" err="1">
                <a:solidFill>
                  <a:schemeClr val="accent3"/>
                </a:solidFill>
                <a:latin typeface="Muli"/>
              </a:rPr>
              <a:t>resistente</a:t>
            </a:r>
            <a:r>
              <a:rPr lang="en-US" dirty="0">
                <a:solidFill>
                  <a:schemeClr val="accent3"/>
                </a:solidFill>
                <a:latin typeface="Muli"/>
              </a:rPr>
              <a:t>, </a:t>
            </a:r>
            <a:r>
              <a:rPr lang="en-US" dirty="0" err="1">
                <a:solidFill>
                  <a:schemeClr val="accent3"/>
                </a:solidFill>
                <a:latin typeface="Muli"/>
              </a:rPr>
              <a:t>parâmetros</a:t>
            </a:r>
            <a:r>
              <a:rPr lang="en-US" dirty="0">
                <a:solidFill>
                  <a:schemeClr val="accent3"/>
                </a:solidFill>
                <a:latin typeface="Muli"/>
              </a:rPr>
              <a:t> de </a:t>
            </a:r>
            <a:r>
              <a:rPr lang="en-US" dirty="0" err="1">
                <a:solidFill>
                  <a:schemeClr val="accent3"/>
                </a:solidFill>
                <a:latin typeface="Muli"/>
              </a:rPr>
              <a:t>impressão</a:t>
            </a:r>
            <a:r>
              <a:rPr lang="en-US" dirty="0">
                <a:solidFill>
                  <a:schemeClr val="accent3"/>
                </a:solidFill>
                <a:latin typeface="Muli"/>
              </a:rPr>
              <a:t>, </a:t>
            </a:r>
            <a:r>
              <a:rPr lang="en-US" dirty="0" err="1">
                <a:solidFill>
                  <a:schemeClr val="accent3"/>
                </a:solidFill>
                <a:latin typeface="Muli"/>
              </a:rPr>
              <a:t>utilização</a:t>
            </a:r>
            <a:r>
              <a:rPr lang="en-US" dirty="0">
                <a:solidFill>
                  <a:schemeClr val="accent3"/>
                </a:solidFill>
                <a:latin typeface="Muli"/>
              </a:rPr>
              <a:t> de </a:t>
            </a:r>
            <a:r>
              <a:rPr lang="en-US" dirty="0" err="1">
                <a:solidFill>
                  <a:schemeClr val="accent3"/>
                </a:solidFill>
                <a:latin typeface="Muli"/>
              </a:rPr>
              <a:t>cabeças</a:t>
            </a:r>
            <a:r>
              <a:rPr lang="en-US" dirty="0">
                <a:solidFill>
                  <a:schemeClr val="accent3"/>
                </a:solidFill>
                <a:latin typeface="Muli"/>
              </a:rPr>
              <a:t> de </a:t>
            </a:r>
            <a:r>
              <a:rPr lang="en-US" dirty="0" err="1">
                <a:solidFill>
                  <a:schemeClr val="accent3"/>
                </a:solidFill>
                <a:latin typeface="Muli"/>
              </a:rPr>
              <a:t>aquecimento</a:t>
            </a:r>
            <a:r>
              <a:rPr lang="en-US" dirty="0">
                <a:solidFill>
                  <a:schemeClr val="accent3"/>
                </a:solidFill>
                <a:latin typeface="Muli"/>
              </a:rPr>
              <a:t>, etc.</a:t>
            </a:r>
            <a:endParaRPr lang="en-US" u="sng" dirty="0">
              <a:solidFill>
                <a:schemeClr val="accent3"/>
              </a:solidFill>
              <a:latin typeface="Muli"/>
            </a:endParaRPr>
          </a:p>
        </p:txBody>
      </p:sp>
    </p:spTree>
    <p:extLst>
      <p:ext uri="{BB962C8B-B14F-4D97-AF65-F5344CB8AC3E}">
        <p14:creationId xmlns:p14="http://schemas.microsoft.com/office/powerpoint/2010/main" val="508250590"/>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Ilustração do fenómeno de d</a:t>
            </a:r>
            <a:r>
              <a:rPr lang="en-US" dirty="0" err="1"/>
              <a:t>eformação</a:t>
            </a:r>
            <a:endParaRPr dirty="0"/>
          </a:p>
        </p:txBody>
      </p:sp>
      <p:pic>
        <p:nvPicPr>
          <p:cNvPr id="13" name="warping illustra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32200" y="1018380"/>
            <a:ext cx="5346700" cy="3020220"/>
          </a:xfrm>
          <a:prstGeom prst="rect">
            <a:avLst/>
          </a:prstGeom>
        </p:spPr>
      </p:pic>
    </p:spTree>
    <p:extLst>
      <p:ext uri="{BB962C8B-B14F-4D97-AF65-F5344CB8AC3E}">
        <p14:creationId xmlns:p14="http://schemas.microsoft.com/office/powerpoint/2010/main" val="43586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4" y="2283452"/>
            <a:ext cx="6726275" cy="1035300"/>
          </a:xfrm>
          <a:prstGeom prst="rect">
            <a:avLst/>
          </a:prstGeom>
        </p:spPr>
        <p:txBody>
          <a:bodyPr spcFirstLastPara="1" wrap="square" lIns="91425" tIns="91425" rIns="91425" bIns="91425" anchor="ctr" anchorCtr="0">
            <a:noAutofit/>
          </a:bodyPr>
          <a:lstStyle/>
          <a:p>
            <a:pPr lvl="0"/>
            <a:r>
              <a:rPr lang="pt-BR" dirty="0"/>
              <a:t>Enquadramento ao Desenho para MEX</a:t>
            </a:r>
          </a:p>
        </p:txBody>
      </p:sp>
      <p:sp>
        <p:nvSpPr>
          <p:cNvPr id="3558" name="Google Shape;3558;p57"/>
          <p:cNvSpPr txBox="1">
            <a:spLocks noGrp="1"/>
          </p:cNvSpPr>
          <p:nvPr>
            <p:ph type="subTitle" idx="1"/>
          </p:nvPr>
        </p:nvSpPr>
        <p:spPr>
          <a:xfrm>
            <a:off x="2417724" y="3716890"/>
            <a:ext cx="56793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Princípios específicos para Projeto, Guias, Estratégias e Técnicas de Otimização para o processo de desenho com MEX</a:t>
            </a:r>
            <a:endParaRPr dirty="0"/>
          </a:p>
        </p:txBody>
      </p:sp>
      <p:sp>
        <p:nvSpPr>
          <p:cNvPr id="3559" name="Google Shape;3559;p57"/>
          <p:cNvSpPr txBox="1">
            <a:spLocks noGrp="1"/>
          </p:cNvSpPr>
          <p:nvPr>
            <p:ph type="title" idx="2"/>
          </p:nvPr>
        </p:nvSpPr>
        <p:spPr>
          <a:xfrm>
            <a:off x="2417725" y="1355975"/>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Tree>
    <p:extLst>
      <p:ext uri="{BB962C8B-B14F-4D97-AF65-F5344CB8AC3E}">
        <p14:creationId xmlns:p14="http://schemas.microsoft.com/office/powerpoint/2010/main" val="543622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74700" y="428724"/>
            <a:ext cx="6995700" cy="566400"/>
          </a:xfrm>
        </p:spPr>
        <p:txBody>
          <a:bodyPr/>
          <a:lstStyle/>
          <a:p>
            <a:r>
              <a:rPr lang="en-US" dirty="0">
                <a:latin typeface="Muli" pitchFamily="2" charset="0"/>
              </a:rPr>
              <a:t>Introdução </a:t>
            </a:r>
            <a:r>
              <a:rPr lang="en-US" dirty="0" err="1">
                <a:latin typeface="Muli" pitchFamily="2" charset="0"/>
              </a:rPr>
              <a:t>ao</a:t>
            </a:r>
            <a:r>
              <a:rPr lang="en-US" dirty="0">
                <a:latin typeface="Muli" pitchFamily="2" charset="0"/>
              </a:rPr>
              <a:t> </a:t>
            </a:r>
            <a:r>
              <a:rPr lang="en-US" dirty="0" err="1">
                <a:latin typeface="Muli" pitchFamily="2" charset="0"/>
              </a:rPr>
              <a:t>Desenho</a:t>
            </a:r>
            <a:r>
              <a:rPr lang="en-US" dirty="0">
                <a:latin typeface="Muli" pitchFamily="2" charset="0"/>
              </a:rPr>
              <a:t> para MEX</a:t>
            </a:r>
          </a:p>
        </p:txBody>
      </p:sp>
      <p:sp>
        <p:nvSpPr>
          <p:cNvPr id="4" name="Rectangle 3"/>
          <p:cNvSpPr/>
          <p:nvPr/>
        </p:nvSpPr>
        <p:spPr>
          <a:xfrm>
            <a:off x="806450" y="1047105"/>
            <a:ext cx="7531100" cy="954107"/>
          </a:xfrm>
          <a:prstGeom prst="rect">
            <a:avLst/>
          </a:prstGeom>
        </p:spPr>
        <p:txBody>
          <a:bodyPr wrap="square" lIns="91440" tIns="45720" rIns="91440" bIns="45720" anchor="t">
            <a:spAutoFit/>
          </a:bodyPr>
          <a:lstStyle/>
          <a:p>
            <a:pPr algn="just">
              <a:spcBef>
                <a:spcPts val="450"/>
              </a:spcBef>
              <a:buClrTx/>
              <a:defRPr/>
            </a:pPr>
            <a:r>
              <a:rPr lang="en-US" b="1" dirty="0" err="1">
                <a:solidFill>
                  <a:schemeClr val="tx1"/>
                </a:solidFill>
                <a:latin typeface="Muli"/>
              </a:rPr>
              <a:t>Desenho</a:t>
            </a:r>
            <a:r>
              <a:rPr lang="en-US" b="1" dirty="0">
                <a:solidFill>
                  <a:schemeClr val="tx1"/>
                </a:solidFill>
                <a:latin typeface="Muli"/>
              </a:rPr>
              <a:t> para </a:t>
            </a:r>
            <a:r>
              <a:rPr lang="en-US" b="1" dirty="0" err="1">
                <a:solidFill>
                  <a:schemeClr val="tx1"/>
                </a:solidFill>
                <a:latin typeface="Muli"/>
              </a:rPr>
              <a:t>Extrusão</a:t>
            </a:r>
            <a:r>
              <a:rPr lang="en-US" b="1" dirty="0">
                <a:solidFill>
                  <a:schemeClr val="tx1"/>
                </a:solidFill>
                <a:latin typeface="Muli"/>
              </a:rPr>
              <a:t> do Material </a:t>
            </a:r>
            <a:r>
              <a:rPr lang="en-US" dirty="0">
                <a:solidFill>
                  <a:schemeClr val="tx1"/>
                </a:solidFill>
                <a:latin typeface="Muli"/>
              </a:rPr>
              <a:t>é a </a:t>
            </a:r>
            <a:r>
              <a:rPr lang="en-US" dirty="0" err="1">
                <a:solidFill>
                  <a:schemeClr val="tx1"/>
                </a:solidFill>
                <a:latin typeface="Muli"/>
              </a:rPr>
              <a:t>metodologia</a:t>
            </a:r>
            <a:r>
              <a:rPr lang="en-US" dirty="0">
                <a:solidFill>
                  <a:schemeClr val="tx1"/>
                </a:solidFill>
                <a:latin typeface="Muli"/>
              </a:rPr>
              <a:t> de </a:t>
            </a:r>
            <a:r>
              <a:rPr lang="en-US" dirty="0" err="1">
                <a:solidFill>
                  <a:schemeClr val="tx1"/>
                </a:solidFill>
                <a:latin typeface="Muli"/>
              </a:rPr>
              <a:t>projeto</a:t>
            </a:r>
            <a:r>
              <a:rPr lang="en-US" dirty="0">
                <a:solidFill>
                  <a:schemeClr val="tx1"/>
                </a:solidFill>
                <a:latin typeface="Muli"/>
              </a:rPr>
              <a:t> que </a:t>
            </a:r>
            <a:r>
              <a:rPr lang="en-US" dirty="0" err="1">
                <a:solidFill>
                  <a:schemeClr val="tx1"/>
                </a:solidFill>
                <a:latin typeface="Muli"/>
              </a:rPr>
              <a:t>recorre</a:t>
            </a:r>
            <a:r>
              <a:rPr lang="en-US" dirty="0">
                <a:solidFill>
                  <a:schemeClr val="tx1"/>
                </a:solidFill>
                <a:latin typeface="Muli"/>
              </a:rPr>
              <a:t> </a:t>
            </a:r>
            <a:r>
              <a:rPr lang="en-US" dirty="0" err="1">
                <a:solidFill>
                  <a:schemeClr val="tx1"/>
                </a:solidFill>
                <a:latin typeface="Muli"/>
              </a:rPr>
              <a:t>às</a:t>
            </a:r>
            <a:r>
              <a:rPr lang="en-US" dirty="0">
                <a:solidFill>
                  <a:schemeClr val="tx1"/>
                </a:solidFill>
                <a:latin typeface="Muli"/>
              </a:rPr>
              <a:t> </a:t>
            </a:r>
            <a:r>
              <a:rPr lang="en-US" dirty="0" err="1">
                <a:solidFill>
                  <a:schemeClr val="tx1"/>
                </a:solidFill>
                <a:latin typeface="Muli"/>
              </a:rPr>
              <a:t>vantagens</a:t>
            </a:r>
            <a:r>
              <a:rPr lang="en-US" dirty="0">
                <a:solidFill>
                  <a:schemeClr val="tx1"/>
                </a:solidFill>
                <a:latin typeface="Muli"/>
              </a:rPr>
              <a:t> e </a:t>
            </a:r>
            <a:r>
              <a:rPr lang="en-US" dirty="0" err="1">
                <a:solidFill>
                  <a:schemeClr val="tx1"/>
                </a:solidFill>
                <a:latin typeface="Muli"/>
              </a:rPr>
              <a:t>capacidades</a:t>
            </a:r>
            <a:r>
              <a:rPr lang="en-US" dirty="0">
                <a:solidFill>
                  <a:schemeClr val="tx1"/>
                </a:solidFill>
                <a:latin typeface="Muli"/>
              </a:rPr>
              <a:t> </a:t>
            </a:r>
            <a:r>
              <a:rPr lang="en-US" dirty="0" err="1">
                <a:solidFill>
                  <a:schemeClr val="tx1"/>
                </a:solidFill>
                <a:latin typeface="Muli"/>
              </a:rPr>
              <a:t>únicas</a:t>
            </a:r>
            <a:r>
              <a:rPr lang="en-US" dirty="0">
                <a:solidFill>
                  <a:schemeClr val="tx1"/>
                </a:solidFill>
                <a:latin typeface="Muli"/>
              </a:rPr>
              <a:t> da </a:t>
            </a:r>
            <a:r>
              <a:rPr lang="en-US" dirty="0" err="1">
                <a:solidFill>
                  <a:schemeClr val="tx1"/>
                </a:solidFill>
                <a:latin typeface="Muli"/>
              </a:rPr>
              <a:t>impressão</a:t>
            </a:r>
            <a:r>
              <a:rPr lang="en-US" dirty="0">
                <a:solidFill>
                  <a:schemeClr val="tx1"/>
                </a:solidFill>
                <a:latin typeface="Muli"/>
              </a:rPr>
              <a:t> MEX 3D, </a:t>
            </a:r>
            <a:r>
              <a:rPr lang="en-US" dirty="0" err="1">
                <a:solidFill>
                  <a:schemeClr val="tx1"/>
                </a:solidFill>
                <a:latin typeface="Muli"/>
              </a:rPr>
              <a:t>enquanto</a:t>
            </a:r>
            <a:r>
              <a:rPr lang="en-US" dirty="0">
                <a:solidFill>
                  <a:schemeClr val="tx1"/>
                </a:solidFill>
                <a:latin typeface="Muli"/>
              </a:rPr>
              <a:t> </a:t>
            </a:r>
            <a:r>
              <a:rPr lang="en-US" dirty="0" err="1">
                <a:solidFill>
                  <a:schemeClr val="tx1"/>
                </a:solidFill>
                <a:latin typeface="Muli"/>
              </a:rPr>
              <a:t>adere</a:t>
            </a:r>
            <a:r>
              <a:rPr lang="en-US" dirty="0">
                <a:solidFill>
                  <a:schemeClr val="tx1"/>
                </a:solidFill>
                <a:latin typeface="Muli"/>
              </a:rPr>
              <a:t> aos </a:t>
            </a:r>
            <a:r>
              <a:rPr lang="en-US" dirty="0" err="1">
                <a:solidFill>
                  <a:schemeClr val="tx1"/>
                </a:solidFill>
                <a:latin typeface="Muli"/>
              </a:rPr>
              <a:t>processos</a:t>
            </a:r>
            <a:r>
              <a:rPr lang="en-US" dirty="0">
                <a:solidFill>
                  <a:schemeClr val="tx1"/>
                </a:solidFill>
                <a:latin typeface="Muli"/>
              </a:rPr>
              <a:t> </a:t>
            </a:r>
            <a:r>
              <a:rPr lang="en-US" dirty="0" err="1">
                <a:solidFill>
                  <a:schemeClr val="tx1"/>
                </a:solidFill>
                <a:latin typeface="Muli"/>
              </a:rPr>
              <a:t>específicos</a:t>
            </a:r>
            <a:r>
              <a:rPr lang="en-US" dirty="0">
                <a:solidFill>
                  <a:schemeClr val="tx1"/>
                </a:solidFill>
                <a:latin typeface="Muli"/>
              </a:rPr>
              <a:t> de </a:t>
            </a:r>
            <a:r>
              <a:rPr lang="en-US" dirty="0" err="1">
                <a:solidFill>
                  <a:schemeClr val="tx1"/>
                </a:solidFill>
                <a:latin typeface="Muli"/>
              </a:rPr>
              <a:t>limitações</a:t>
            </a:r>
            <a:r>
              <a:rPr lang="en-US" dirty="0">
                <a:solidFill>
                  <a:schemeClr val="tx1"/>
                </a:solidFill>
                <a:latin typeface="Muli"/>
              </a:rPr>
              <a:t>, com o objetivo de </a:t>
            </a:r>
            <a:r>
              <a:rPr lang="en-US" dirty="0" err="1">
                <a:solidFill>
                  <a:schemeClr val="tx1"/>
                </a:solidFill>
                <a:latin typeface="Muli"/>
              </a:rPr>
              <a:t>minimizar</a:t>
            </a:r>
            <a:r>
              <a:rPr lang="en-US" dirty="0">
                <a:solidFill>
                  <a:schemeClr val="tx1"/>
                </a:solidFill>
                <a:latin typeface="Muli"/>
              </a:rPr>
              <a:t> o tempo de </a:t>
            </a:r>
            <a:r>
              <a:rPr lang="en-US" dirty="0" err="1">
                <a:solidFill>
                  <a:schemeClr val="tx1"/>
                </a:solidFill>
                <a:latin typeface="Muli"/>
              </a:rPr>
              <a:t>impressão</a:t>
            </a:r>
            <a:r>
              <a:rPr lang="en-US" dirty="0">
                <a:solidFill>
                  <a:schemeClr val="tx1"/>
                </a:solidFill>
                <a:latin typeface="Muli"/>
              </a:rPr>
              <a:t>, </a:t>
            </a:r>
            <a:r>
              <a:rPr lang="en-US" dirty="0" err="1">
                <a:solidFill>
                  <a:schemeClr val="tx1"/>
                </a:solidFill>
                <a:latin typeface="Muli"/>
              </a:rPr>
              <a:t>custo</a:t>
            </a:r>
            <a:r>
              <a:rPr lang="en-US" dirty="0">
                <a:solidFill>
                  <a:schemeClr val="tx1"/>
                </a:solidFill>
                <a:latin typeface="Muli"/>
              </a:rPr>
              <a:t>, </a:t>
            </a:r>
            <a:r>
              <a:rPr lang="en-US" dirty="0" err="1">
                <a:solidFill>
                  <a:schemeClr val="tx1"/>
                </a:solidFill>
                <a:latin typeface="Muli"/>
              </a:rPr>
              <a:t>risco</a:t>
            </a:r>
            <a:r>
              <a:rPr lang="en-US" dirty="0">
                <a:solidFill>
                  <a:schemeClr val="tx1"/>
                </a:solidFill>
                <a:latin typeface="Muli"/>
              </a:rPr>
              <a:t> de </a:t>
            </a:r>
            <a:r>
              <a:rPr lang="en-US" dirty="0" err="1">
                <a:solidFill>
                  <a:schemeClr val="tx1"/>
                </a:solidFill>
                <a:latin typeface="Muli"/>
              </a:rPr>
              <a:t>erro</a:t>
            </a:r>
            <a:r>
              <a:rPr lang="en-US" dirty="0">
                <a:solidFill>
                  <a:schemeClr val="tx1"/>
                </a:solidFill>
                <a:latin typeface="Muli"/>
              </a:rPr>
              <a:t> e </a:t>
            </a:r>
            <a:r>
              <a:rPr lang="en-US" dirty="0" err="1">
                <a:solidFill>
                  <a:schemeClr val="tx1"/>
                </a:solidFill>
                <a:latin typeface="Muli"/>
              </a:rPr>
              <a:t>maximizar</a:t>
            </a:r>
            <a:r>
              <a:rPr lang="en-US" dirty="0">
                <a:solidFill>
                  <a:schemeClr val="tx1"/>
                </a:solidFill>
                <a:latin typeface="Muli"/>
              </a:rPr>
              <a:t> a </a:t>
            </a:r>
            <a:r>
              <a:rPr lang="en-US" dirty="0" err="1">
                <a:solidFill>
                  <a:schemeClr val="tx1"/>
                </a:solidFill>
                <a:latin typeface="Muli"/>
              </a:rPr>
              <a:t>funcionalidade</a:t>
            </a:r>
            <a:r>
              <a:rPr lang="en-US" dirty="0">
                <a:solidFill>
                  <a:schemeClr val="tx1"/>
                </a:solidFill>
                <a:latin typeface="Muli"/>
              </a:rPr>
              <a:t> e </a:t>
            </a:r>
            <a:r>
              <a:rPr lang="en-US" dirty="0" err="1">
                <a:solidFill>
                  <a:schemeClr val="tx1"/>
                </a:solidFill>
                <a:latin typeface="Muli"/>
              </a:rPr>
              <a:t>qualidade</a:t>
            </a:r>
            <a:r>
              <a:rPr lang="en-US" dirty="0">
                <a:solidFill>
                  <a:schemeClr val="tx1"/>
                </a:solidFill>
                <a:latin typeface="Muli"/>
              </a:rPr>
              <a:t>, </a:t>
            </a:r>
            <a:r>
              <a:rPr lang="en-US" dirty="0" err="1">
                <a:solidFill>
                  <a:schemeClr val="tx1"/>
                </a:solidFill>
                <a:latin typeface="Muli"/>
              </a:rPr>
              <a:t>considerando</a:t>
            </a:r>
            <a:r>
              <a:rPr lang="en-US" dirty="0">
                <a:solidFill>
                  <a:schemeClr val="tx1"/>
                </a:solidFill>
                <a:latin typeface="Muli"/>
              </a:rPr>
              <a:t> os </a:t>
            </a:r>
            <a:r>
              <a:rPr lang="en-US" dirty="0" err="1">
                <a:solidFill>
                  <a:schemeClr val="tx1"/>
                </a:solidFill>
                <a:latin typeface="Muli"/>
              </a:rPr>
              <a:t>requesitos</a:t>
            </a:r>
            <a:r>
              <a:rPr lang="en-US" dirty="0">
                <a:solidFill>
                  <a:schemeClr val="tx1"/>
                </a:solidFill>
                <a:latin typeface="Muli"/>
              </a:rPr>
              <a:t> da </a:t>
            </a:r>
            <a:r>
              <a:rPr lang="en-US" dirty="0" err="1">
                <a:solidFill>
                  <a:schemeClr val="tx1"/>
                </a:solidFill>
                <a:latin typeface="Muli"/>
              </a:rPr>
              <a:t>peça</a:t>
            </a:r>
            <a:r>
              <a:rPr lang="en-US" dirty="0">
                <a:solidFill>
                  <a:schemeClr val="tx1"/>
                </a:solidFill>
                <a:latin typeface="Muli"/>
              </a:rPr>
              <a:t>. </a:t>
            </a:r>
            <a:endParaRPr lang="en-US" dirty="0">
              <a:solidFill>
                <a:schemeClr val="tx1"/>
              </a:solidFill>
              <a:latin typeface="Muli" pitchFamily="2" charset="0"/>
            </a:endParaRPr>
          </a:p>
        </p:txBody>
      </p:sp>
      <p:graphicFrame>
        <p:nvGraphicFramePr>
          <p:cNvPr id="9" name="Diagram 8"/>
          <p:cNvGraphicFramePr/>
          <p:nvPr>
            <p:extLst>
              <p:ext uri="{D42A27DB-BD31-4B8C-83A1-F6EECF244321}">
                <p14:modId xmlns:p14="http://schemas.microsoft.com/office/powerpoint/2010/main" val="4164128307"/>
              </p:ext>
            </p:extLst>
          </p:nvPr>
        </p:nvGraphicFramePr>
        <p:xfrm>
          <a:off x="5176428" y="1867704"/>
          <a:ext cx="3479800" cy="250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1208855" y="2225501"/>
            <a:ext cx="3479801" cy="2741776"/>
          </a:xfrm>
          <a:prstGeom prst="rect">
            <a:avLst/>
          </a:prstGeom>
        </p:spPr>
        <p:txBody>
          <a:bodyPr wrap="square" lIns="91440" tIns="45720" rIns="91440" bIns="45720" anchor="t">
            <a:spAutoFit/>
          </a:bodyPr>
          <a:lstStyle/>
          <a:p>
            <a:pPr algn="just">
              <a:spcBef>
                <a:spcPts val="450"/>
              </a:spcBef>
              <a:buClrTx/>
              <a:defRPr/>
            </a:pPr>
            <a:r>
              <a:rPr lang="en-US" dirty="0" err="1">
                <a:solidFill>
                  <a:schemeClr val="tx1"/>
                </a:solidFill>
                <a:latin typeface="Muli"/>
              </a:rPr>
              <a:t>Esta</a:t>
            </a:r>
            <a:r>
              <a:rPr lang="en-US" dirty="0">
                <a:solidFill>
                  <a:schemeClr val="tx1"/>
                </a:solidFill>
                <a:latin typeface="Muli"/>
              </a:rPr>
              <a:t> </a:t>
            </a:r>
            <a:r>
              <a:rPr lang="en-US" dirty="0" err="1">
                <a:solidFill>
                  <a:schemeClr val="tx1"/>
                </a:solidFill>
                <a:latin typeface="Muli"/>
              </a:rPr>
              <a:t>metodologia</a:t>
            </a:r>
            <a:r>
              <a:rPr lang="en-US" dirty="0">
                <a:solidFill>
                  <a:schemeClr val="tx1"/>
                </a:solidFill>
                <a:latin typeface="Muli"/>
              </a:rPr>
              <a:t> </a:t>
            </a:r>
            <a:r>
              <a:rPr lang="en-US" dirty="0" err="1">
                <a:solidFill>
                  <a:schemeClr val="tx1"/>
                </a:solidFill>
                <a:latin typeface="Muli"/>
              </a:rPr>
              <a:t>enaltece</a:t>
            </a:r>
            <a:r>
              <a:rPr lang="en-US" dirty="0">
                <a:solidFill>
                  <a:schemeClr val="tx1"/>
                </a:solidFill>
                <a:latin typeface="Muli"/>
              </a:rPr>
              <a:t> o requisite, </a:t>
            </a:r>
            <a:r>
              <a:rPr lang="en-US" dirty="0" err="1">
                <a:solidFill>
                  <a:schemeClr val="tx1"/>
                </a:solidFill>
                <a:latin typeface="Muli"/>
              </a:rPr>
              <a:t>indo</a:t>
            </a:r>
            <a:r>
              <a:rPr lang="en-US" dirty="0">
                <a:solidFill>
                  <a:schemeClr val="tx1"/>
                </a:solidFill>
                <a:latin typeface="Muli"/>
              </a:rPr>
              <a:t> </a:t>
            </a:r>
            <a:r>
              <a:rPr lang="en-US" dirty="0" err="1">
                <a:solidFill>
                  <a:schemeClr val="tx1"/>
                </a:solidFill>
                <a:latin typeface="Muli"/>
              </a:rPr>
              <a:t>além</a:t>
            </a:r>
            <a:r>
              <a:rPr lang="en-US" dirty="0">
                <a:solidFill>
                  <a:schemeClr val="tx1"/>
                </a:solidFill>
                <a:latin typeface="Muli"/>
              </a:rPr>
              <a:t> das </a:t>
            </a:r>
            <a:r>
              <a:rPr lang="en-US" dirty="0" err="1">
                <a:solidFill>
                  <a:schemeClr val="tx1"/>
                </a:solidFill>
                <a:latin typeface="Muli"/>
              </a:rPr>
              <a:t>barreiras</a:t>
            </a:r>
            <a:r>
              <a:rPr lang="en-US" dirty="0">
                <a:solidFill>
                  <a:schemeClr val="tx1"/>
                </a:solidFill>
                <a:latin typeface="Muli"/>
              </a:rPr>
              <a:t> da </a:t>
            </a:r>
            <a:r>
              <a:rPr lang="en-US" dirty="0" err="1">
                <a:solidFill>
                  <a:schemeClr val="tx1"/>
                </a:solidFill>
                <a:latin typeface="Muli"/>
              </a:rPr>
              <a:t>tecnologia</a:t>
            </a:r>
            <a:r>
              <a:rPr lang="en-US" dirty="0">
                <a:solidFill>
                  <a:schemeClr val="tx1"/>
                </a:solidFill>
                <a:latin typeface="Muli"/>
              </a:rPr>
              <a:t> para </a:t>
            </a:r>
            <a:r>
              <a:rPr lang="en-US" dirty="0" err="1">
                <a:solidFill>
                  <a:schemeClr val="tx1"/>
                </a:solidFill>
                <a:latin typeface="Muli"/>
              </a:rPr>
              <a:t>alcançar</a:t>
            </a:r>
            <a:r>
              <a:rPr lang="en-US" dirty="0">
                <a:solidFill>
                  <a:schemeClr val="tx1"/>
                </a:solidFill>
                <a:latin typeface="Muli"/>
              </a:rPr>
              <a:t> um </a:t>
            </a:r>
            <a:r>
              <a:rPr lang="en-US" dirty="0" err="1">
                <a:solidFill>
                  <a:schemeClr val="tx1"/>
                </a:solidFill>
                <a:latin typeface="Muli"/>
              </a:rPr>
              <a:t>maior</a:t>
            </a:r>
            <a:r>
              <a:rPr lang="en-US" dirty="0">
                <a:solidFill>
                  <a:schemeClr val="tx1"/>
                </a:solidFill>
                <a:latin typeface="Muli"/>
              </a:rPr>
              <a:t> </a:t>
            </a:r>
            <a:r>
              <a:rPr lang="en-US" dirty="0" err="1">
                <a:solidFill>
                  <a:schemeClr val="tx1"/>
                </a:solidFill>
                <a:latin typeface="Muli"/>
              </a:rPr>
              <a:t>nível</a:t>
            </a:r>
            <a:r>
              <a:rPr lang="en-US" dirty="0">
                <a:solidFill>
                  <a:schemeClr val="tx1"/>
                </a:solidFill>
                <a:latin typeface="Muli"/>
              </a:rPr>
              <a:t> de </a:t>
            </a:r>
            <a:r>
              <a:rPr lang="en-US" dirty="0" err="1">
                <a:solidFill>
                  <a:schemeClr val="tx1"/>
                </a:solidFill>
                <a:latin typeface="Muli"/>
              </a:rPr>
              <a:t>desempenho</a:t>
            </a:r>
            <a:r>
              <a:rPr lang="en-US" dirty="0">
                <a:solidFill>
                  <a:schemeClr val="tx1"/>
                </a:solidFill>
                <a:latin typeface="Muli"/>
              </a:rPr>
              <a:t> das </a:t>
            </a:r>
            <a:r>
              <a:rPr lang="en-US" dirty="0" err="1">
                <a:solidFill>
                  <a:schemeClr val="tx1"/>
                </a:solidFill>
                <a:latin typeface="Muli"/>
              </a:rPr>
              <a:t>peças</a:t>
            </a:r>
            <a:r>
              <a:rPr lang="en-US" dirty="0">
                <a:solidFill>
                  <a:schemeClr val="tx1"/>
                </a:solidFill>
                <a:latin typeface="Muli"/>
              </a:rPr>
              <a:t> e </a:t>
            </a:r>
            <a:r>
              <a:rPr lang="en-US" dirty="0" err="1">
                <a:solidFill>
                  <a:schemeClr val="tx1"/>
                </a:solidFill>
                <a:latin typeface="Muli"/>
              </a:rPr>
              <a:t>simultanemanete</a:t>
            </a:r>
            <a:r>
              <a:rPr lang="en-US" dirty="0">
                <a:solidFill>
                  <a:schemeClr val="tx1"/>
                </a:solidFill>
                <a:latin typeface="Muli"/>
              </a:rPr>
              <a:t> </a:t>
            </a:r>
            <a:r>
              <a:rPr lang="en-US" dirty="0" err="1">
                <a:solidFill>
                  <a:schemeClr val="tx1"/>
                </a:solidFill>
                <a:latin typeface="Muli"/>
              </a:rPr>
              <a:t>garantir</a:t>
            </a:r>
            <a:r>
              <a:rPr lang="en-US" dirty="0">
                <a:solidFill>
                  <a:schemeClr val="tx1"/>
                </a:solidFill>
                <a:latin typeface="Muli"/>
              </a:rPr>
              <a:t> que os </a:t>
            </a:r>
            <a:r>
              <a:rPr lang="en-US" dirty="0" err="1">
                <a:solidFill>
                  <a:schemeClr val="tx1"/>
                </a:solidFill>
                <a:latin typeface="Muli"/>
              </a:rPr>
              <a:t>riscos</a:t>
            </a:r>
            <a:r>
              <a:rPr lang="en-US" dirty="0">
                <a:solidFill>
                  <a:schemeClr val="tx1"/>
                </a:solidFill>
                <a:latin typeface="Muli"/>
              </a:rPr>
              <a:t> de </a:t>
            </a:r>
            <a:r>
              <a:rPr lang="en-US" dirty="0" err="1">
                <a:solidFill>
                  <a:schemeClr val="tx1"/>
                </a:solidFill>
                <a:latin typeface="Muli"/>
              </a:rPr>
              <a:t>falha</a:t>
            </a:r>
            <a:r>
              <a:rPr lang="en-US" dirty="0">
                <a:solidFill>
                  <a:schemeClr val="tx1"/>
                </a:solidFill>
                <a:latin typeface="Muli"/>
              </a:rPr>
              <a:t> </a:t>
            </a:r>
            <a:r>
              <a:rPr lang="en-US" dirty="0" err="1">
                <a:solidFill>
                  <a:schemeClr val="tx1"/>
                </a:solidFill>
                <a:latin typeface="Muli"/>
              </a:rPr>
              <a:t>são</a:t>
            </a:r>
            <a:r>
              <a:rPr lang="en-US" dirty="0">
                <a:solidFill>
                  <a:schemeClr val="tx1"/>
                </a:solidFill>
                <a:latin typeface="Muli"/>
              </a:rPr>
              <a:t> </a:t>
            </a:r>
            <a:r>
              <a:rPr lang="en-US" dirty="0" err="1">
                <a:solidFill>
                  <a:schemeClr val="tx1"/>
                </a:solidFill>
                <a:latin typeface="Muli"/>
              </a:rPr>
              <a:t>mitigados</a:t>
            </a:r>
            <a:r>
              <a:rPr lang="en-US" dirty="0">
                <a:solidFill>
                  <a:schemeClr val="tx1"/>
                </a:solidFill>
                <a:latin typeface="Muli"/>
              </a:rPr>
              <a:t>. </a:t>
            </a:r>
          </a:p>
          <a:p>
            <a:pPr algn="just">
              <a:spcBef>
                <a:spcPts val="450"/>
              </a:spcBef>
              <a:buClrTx/>
              <a:defRPr/>
            </a:pPr>
            <a:r>
              <a:rPr lang="en-US" dirty="0">
                <a:solidFill>
                  <a:schemeClr val="tx1"/>
                </a:solidFill>
                <a:latin typeface="Muli"/>
              </a:rPr>
              <a:t>A </a:t>
            </a:r>
            <a:r>
              <a:rPr lang="en-US" dirty="0" err="1">
                <a:solidFill>
                  <a:schemeClr val="tx1"/>
                </a:solidFill>
                <a:latin typeface="Muli"/>
              </a:rPr>
              <a:t>metodologia</a:t>
            </a:r>
            <a:r>
              <a:rPr lang="en-US" dirty="0">
                <a:solidFill>
                  <a:schemeClr val="tx1"/>
                </a:solidFill>
                <a:latin typeface="Muli"/>
              </a:rPr>
              <a:t> </a:t>
            </a:r>
            <a:r>
              <a:rPr lang="en-US" dirty="0" err="1">
                <a:solidFill>
                  <a:schemeClr val="tx1"/>
                </a:solidFill>
                <a:latin typeface="Muli"/>
              </a:rPr>
              <a:t>DfMEX</a:t>
            </a:r>
            <a:r>
              <a:rPr lang="en-US" dirty="0">
                <a:solidFill>
                  <a:schemeClr val="tx1"/>
                </a:solidFill>
                <a:latin typeface="Muli"/>
              </a:rPr>
              <a:t> </a:t>
            </a:r>
            <a:r>
              <a:rPr lang="en-US" dirty="0" err="1">
                <a:solidFill>
                  <a:schemeClr val="tx1"/>
                </a:solidFill>
                <a:latin typeface="Muli"/>
              </a:rPr>
              <a:t>existe</a:t>
            </a:r>
            <a:r>
              <a:rPr lang="en-US" dirty="0">
                <a:solidFill>
                  <a:schemeClr val="tx1"/>
                </a:solidFill>
                <a:latin typeface="Muli"/>
              </a:rPr>
              <a:t> num loop de feedback que </a:t>
            </a:r>
            <a:r>
              <a:rPr lang="en-US" dirty="0" err="1">
                <a:solidFill>
                  <a:schemeClr val="tx1"/>
                </a:solidFill>
                <a:latin typeface="Muli"/>
              </a:rPr>
              <a:t>inclui</a:t>
            </a:r>
            <a:r>
              <a:rPr lang="en-US" dirty="0">
                <a:solidFill>
                  <a:schemeClr val="tx1"/>
                </a:solidFill>
                <a:latin typeface="Muli"/>
              </a:rPr>
              <a:t> os </a:t>
            </a:r>
            <a:r>
              <a:rPr lang="en-US" dirty="0" err="1">
                <a:solidFill>
                  <a:schemeClr val="tx1"/>
                </a:solidFill>
                <a:latin typeface="Muli"/>
              </a:rPr>
              <a:t>materias</a:t>
            </a:r>
            <a:r>
              <a:rPr lang="en-US" dirty="0">
                <a:solidFill>
                  <a:schemeClr val="tx1"/>
                </a:solidFill>
                <a:latin typeface="Muli"/>
              </a:rPr>
              <a:t> </a:t>
            </a:r>
            <a:r>
              <a:rPr lang="en-US" dirty="0" err="1">
                <a:solidFill>
                  <a:schemeClr val="tx1"/>
                </a:solidFill>
                <a:latin typeface="Muli"/>
              </a:rPr>
              <a:t>específicos</a:t>
            </a:r>
            <a:r>
              <a:rPr lang="en-US" dirty="0">
                <a:solidFill>
                  <a:schemeClr val="tx1"/>
                </a:solidFill>
                <a:latin typeface="Muli"/>
              </a:rPr>
              <a:t> do </a:t>
            </a:r>
            <a:r>
              <a:rPr lang="en-US" dirty="0" err="1">
                <a:solidFill>
                  <a:schemeClr val="tx1"/>
                </a:solidFill>
                <a:latin typeface="Muli"/>
              </a:rPr>
              <a:t>processo</a:t>
            </a:r>
            <a:r>
              <a:rPr lang="en-US" dirty="0">
                <a:solidFill>
                  <a:schemeClr val="tx1"/>
                </a:solidFill>
                <a:latin typeface="Muli"/>
              </a:rPr>
              <a:t> de </a:t>
            </a:r>
            <a:r>
              <a:rPr lang="en-US" dirty="0" err="1">
                <a:solidFill>
                  <a:schemeClr val="tx1"/>
                </a:solidFill>
                <a:latin typeface="Muli"/>
              </a:rPr>
              <a:t>extrusão</a:t>
            </a:r>
            <a:r>
              <a:rPr lang="en-US" dirty="0">
                <a:solidFill>
                  <a:schemeClr val="tx1"/>
                </a:solidFill>
                <a:latin typeface="Muli"/>
              </a:rPr>
              <a:t>, e também os </a:t>
            </a:r>
            <a:r>
              <a:rPr lang="en-US" dirty="0" err="1">
                <a:solidFill>
                  <a:schemeClr val="tx1"/>
                </a:solidFill>
                <a:latin typeface="Muli"/>
              </a:rPr>
              <a:t>constrangimentos</a:t>
            </a:r>
            <a:r>
              <a:rPr lang="en-US" dirty="0">
                <a:solidFill>
                  <a:schemeClr val="tx1"/>
                </a:solidFill>
                <a:latin typeface="Muli"/>
              </a:rPr>
              <a:t> do material, os </a:t>
            </a:r>
            <a:r>
              <a:rPr lang="en-US" dirty="0" err="1">
                <a:solidFill>
                  <a:schemeClr val="tx1"/>
                </a:solidFill>
                <a:latin typeface="Muli"/>
              </a:rPr>
              <a:t>parâmetros</a:t>
            </a:r>
            <a:r>
              <a:rPr lang="en-US" dirty="0">
                <a:solidFill>
                  <a:schemeClr val="tx1"/>
                </a:solidFill>
                <a:latin typeface="Muli"/>
              </a:rPr>
              <a:t> da </a:t>
            </a:r>
            <a:r>
              <a:rPr lang="en-US" dirty="0" err="1">
                <a:solidFill>
                  <a:schemeClr val="tx1"/>
                </a:solidFill>
                <a:latin typeface="Muli"/>
              </a:rPr>
              <a:t>máquina</a:t>
            </a:r>
            <a:r>
              <a:rPr lang="en-US" dirty="0">
                <a:solidFill>
                  <a:schemeClr val="tx1"/>
                </a:solidFill>
                <a:latin typeface="Muli"/>
              </a:rPr>
              <a:t>, </a:t>
            </a:r>
            <a:r>
              <a:rPr lang="en-US" dirty="0" err="1">
                <a:solidFill>
                  <a:schemeClr val="tx1"/>
                </a:solidFill>
                <a:latin typeface="Muli"/>
              </a:rPr>
              <a:t>necessidades</a:t>
            </a:r>
            <a:r>
              <a:rPr lang="en-US" dirty="0">
                <a:solidFill>
                  <a:schemeClr val="tx1"/>
                </a:solidFill>
                <a:latin typeface="Muli"/>
              </a:rPr>
              <a:t> de </a:t>
            </a:r>
            <a:r>
              <a:rPr lang="en-US" dirty="0" err="1">
                <a:solidFill>
                  <a:schemeClr val="tx1"/>
                </a:solidFill>
                <a:latin typeface="Muli"/>
              </a:rPr>
              <a:t>pós-processamento</a:t>
            </a:r>
            <a:r>
              <a:rPr lang="en-US" dirty="0">
                <a:solidFill>
                  <a:schemeClr val="tx1"/>
                </a:solidFill>
                <a:latin typeface="Muli"/>
              </a:rPr>
              <a:t> e as </a:t>
            </a:r>
            <a:r>
              <a:rPr lang="en-US" dirty="0" err="1">
                <a:solidFill>
                  <a:schemeClr val="tx1"/>
                </a:solidFill>
                <a:latin typeface="Muli"/>
              </a:rPr>
              <a:t>propriedades</a:t>
            </a:r>
            <a:r>
              <a:rPr lang="en-US" dirty="0">
                <a:solidFill>
                  <a:schemeClr val="tx1"/>
                </a:solidFill>
                <a:latin typeface="Muli"/>
              </a:rPr>
              <a:t> </a:t>
            </a:r>
            <a:r>
              <a:rPr lang="en-US" dirty="0" err="1">
                <a:solidFill>
                  <a:schemeClr val="tx1"/>
                </a:solidFill>
                <a:latin typeface="Muli"/>
              </a:rPr>
              <a:t>essenciais</a:t>
            </a:r>
            <a:r>
              <a:rPr lang="en-US" dirty="0">
                <a:solidFill>
                  <a:schemeClr val="tx1"/>
                </a:solidFill>
                <a:latin typeface="Muli"/>
              </a:rPr>
              <a:t> e </a:t>
            </a:r>
            <a:r>
              <a:rPr lang="en-US" dirty="0" err="1">
                <a:solidFill>
                  <a:schemeClr val="tx1"/>
                </a:solidFill>
                <a:latin typeface="Muli"/>
              </a:rPr>
              <a:t>funcionais</a:t>
            </a:r>
            <a:r>
              <a:rPr lang="en-US" dirty="0">
                <a:solidFill>
                  <a:schemeClr val="tx1"/>
                </a:solidFill>
                <a:latin typeface="Muli"/>
              </a:rPr>
              <a:t> da </a:t>
            </a:r>
            <a:r>
              <a:rPr lang="en-US" dirty="0" err="1">
                <a:solidFill>
                  <a:schemeClr val="tx1"/>
                </a:solidFill>
                <a:latin typeface="Muli"/>
              </a:rPr>
              <a:t>peça</a:t>
            </a:r>
            <a:r>
              <a:rPr lang="en-US" dirty="0">
                <a:solidFill>
                  <a:schemeClr val="tx1"/>
                </a:solidFill>
                <a:latin typeface="Muli"/>
              </a:rPr>
              <a:t>.</a:t>
            </a:r>
          </a:p>
        </p:txBody>
      </p:sp>
      <p:sp>
        <p:nvSpPr>
          <p:cNvPr id="10" name="Rectangle 9"/>
          <p:cNvSpPr/>
          <p:nvPr/>
        </p:nvSpPr>
        <p:spPr>
          <a:xfrm>
            <a:off x="4847897" y="2225501"/>
            <a:ext cx="1383259" cy="692497"/>
          </a:xfrm>
          <a:prstGeom prst="rect">
            <a:avLst/>
          </a:prstGeom>
        </p:spPr>
        <p:txBody>
          <a:bodyPr wrap="square">
            <a:spAutoFit/>
          </a:bodyPr>
          <a:lstStyle/>
          <a:p>
            <a:pPr lvl="0" algn="ctr"/>
            <a:r>
              <a:rPr lang="en-US" sz="1300" dirty="0" err="1"/>
              <a:t>Necessidades</a:t>
            </a:r>
            <a:r>
              <a:rPr lang="en-US" sz="1300" dirty="0"/>
              <a:t> de </a:t>
            </a:r>
            <a:r>
              <a:rPr lang="en-US" sz="1300" dirty="0" err="1"/>
              <a:t>pós</a:t>
            </a:r>
            <a:r>
              <a:rPr lang="en-US" sz="1300" dirty="0"/>
              <a:t> </a:t>
            </a:r>
            <a:r>
              <a:rPr lang="en-US" sz="1300" dirty="0" err="1"/>
              <a:t>processamento</a:t>
            </a:r>
            <a:endParaRPr lang="en-US" sz="1300" dirty="0">
              <a:solidFill>
                <a:schemeClr val="tx1"/>
              </a:solidFill>
            </a:endParaRPr>
          </a:p>
        </p:txBody>
      </p:sp>
      <p:sp>
        <p:nvSpPr>
          <p:cNvPr id="11" name="Rectangle 10"/>
          <p:cNvSpPr/>
          <p:nvPr/>
        </p:nvSpPr>
        <p:spPr>
          <a:xfrm>
            <a:off x="6403277" y="4403060"/>
            <a:ext cx="1178308" cy="492443"/>
          </a:xfrm>
          <a:prstGeom prst="rect">
            <a:avLst/>
          </a:prstGeom>
        </p:spPr>
        <p:txBody>
          <a:bodyPr wrap="square">
            <a:spAutoFit/>
          </a:bodyPr>
          <a:lstStyle/>
          <a:p>
            <a:pPr lvl="0" algn="ctr"/>
            <a:r>
              <a:rPr lang="en-US" sz="1300" dirty="0" err="1"/>
              <a:t>Parâmetros</a:t>
            </a:r>
            <a:r>
              <a:rPr lang="en-US" sz="1300" dirty="0"/>
              <a:t> da </a:t>
            </a:r>
            <a:r>
              <a:rPr lang="en-US" sz="1300" dirty="0" err="1"/>
              <a:t>máquina</a:t>
            </a:r>
            <a:endParaRPr lang="en-US" sz="1300" dirty="0"/>
          </a:p>
        </p:txBody>
      </p:sp>
      <p:sp>
        <p:nvSpPr>
          <p:cNvPr id="12" name="Rectangle 11"/>
          <p:cNvSpPr/>
          <p:nvPr/>
        </p:nvSpPr>
        <p:spPr>
          <a:xfrm>
            <a:off x="7556986" y="2462311"/>
            <a:ext cx="1587014" cy="492443"/>
          </a:xfrm>
          <a:prstGeom prst="rect">
            <a:avLst/>
          </a:prstGeom>
        </p:spPr>
        <p:txBody>
          <a:bodyPr wrap="square">
            <a:spAutoFit/>
          </a:bodyPr>
          <a:lstStyle/>
          <a:p>
            <a:pPr lvl="0" algn="ctr"/>
            <a:r>
              <a:rPr lang="en-US" sz="1300" dirty="0" err="1">
                <a:solidFill>
                  <a:schemeClr val="tx1"/>
                </a:solidFill>
              </a:rPr>
              <a:t>Constrangimentos</a:t>
            </a:r>
            <a:r>
              <a:rPr lang="en-US" sz="1300" dirty="0">
                <a:solidFill>
                  <a:schemeClr val="tx1"/>
                </a:solidFill>
              </a:rPr>
              <a:t> do material</a:t>
            </a:r>
          </a:p>
        </p:txBody>
      </p:sp>
      <p:sp>
        <p:nvSpPr>
          <p:cNvPr id="6" name="Oval 5"/>
          <p:cNvSpPr/>
          <p:nvPr/>
        </p:nvSpPr>
        <p:spPr>
          <a:xfrm>
            <a:off x="6360145" y="2688883"/>
            <a:ext cx="1228545" cy="921349"/>
          </a:xfrm>
          <a:prstGeom prst="ellipse">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err="1">
                <a:solidFill>
                  <a:schemeClr val="tx1"/>
                </a:solidFill>
              </a:rPr>
              <a:t>DfMEX</a:t>
            </a:r>
          </a:p>
        </p:txBody>
      </p:sp>
    </p:spTree>
    <p:extLst>
      <p:ext uri="{BB962C8B-B14F-4D97-AF65-F5344CB8AC3E}">
        <p14:creationId xmlns:p14="http://schemas.microsoft.com/office/powerpoint/2010/main" val="3457588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068692" y="138194"/>
            <a:ext cx="6995700" cy="566400"/>
          </a:xfrm>
        </p:spPr>
        <p:txBody>
          <a:bodyPr/>
          <a:lstStyle/>
          <a:p>
            <a:r>
              <a:rPr lang="en-US" dirty="0" err="1"/>
              <a:t>Enquadramento</a:t>
            </a:r>
            <a:r>
              <a:rPr lang="en-US" dirty="0"/>
              <a:t> do </a:t>
            </a:r>
            <a:r>
              <a:rPr lang="en-US" dirty="0" err="1"/>
              <a:t>Desenho</a:t>
            </a:r>
            <a:endParaRPr lang="en-US" dirty="0">
              <a:latin typeface="Muli" pitchFamily="2" charset="0"/>
            </a:endParaRPr>
          </a:p>
        </p:txBody>
      </p:sp>
      <p:sp>
        <p:nvSpPr>
          <p:cNvPr id="65" name="Google Shape;1029;p44"/>
          <p:cNvSpPr txBox="1">
            <a:spLocks/>
          </p:cNvSpPr>
          <p:nvPr/>
        </p:nvSpPr>
        <p:spPr>
          <a:xfrm>
            <a:off x="338424" y="780883"/>
            <a:ext cx="3928776" cy="36113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90000"/>
              </a:lnSpc>
              <a:spcAft>
                <a:spcPts val="900"/>
              </a:spcAft>
              <a:buSzPts val="1800"/>
            </a:pPr>
            <a:r>
              <a:rPr lang="en-US" b="1" dirty="0" err="1">
                <a:solidFill>
                  <a:schemeClr val="accent1"/>
                </a:solidFill>
                <a:latin typeface="Muli"/>
                <a:cs typeface="Calibri"/>
              </a:rPr>
              <a:t>DfMEX</a:t>
            </a:r>
            <a:r>
              <a:rPr lang="en-US" b="1" dirty="0">
                <a:solidFill>
                  <a:schemeClr val="accent1"/>
                </a:solidFill>
                <a:latin typeface="Muli"/>
                <a:cs typeface="Calibri"/>
              </a:rPr>
              <a:t>: </a:t>
            </a:r>
            <a:r>
              <a:rPr lang="en-US" dirty="0" err="1">
                <a:solidFill>
                  <a:schemeClr val="tx1"/>
                </a:solidFill>
                <a:latin typeface="Muli"/>
                <a:cs typeface="Calibri"/>
              </a:rPr>
              <a:t>refere</a:t>
            </a:r>
            <a:r>
              <a:rPr lang="en-US" dirty="0">
                <a:solidFill>
                  <a:schemeClr val="tx1"/>
                </a:solidFill>
                <a:latin typeface="Muli"/>
                <a:cs typeface="Calibri"/>
              </a:rPr>
              <a:t>-se ao </a:t>
            </a:r>
            <a:r>
              <a:rPr lang="en-US" dirty="0" err="1">
                <a:solidFill>
                  <a:schemeClr val="tx1"/>
                </a:solidFill>
                <a:latin typeface="Muli"/>
                <a:cs typeface="Calibri"/>
              </a:rPr>
              <a:t>processo</a:t>
            </a:r>
            <a:r>
              <a:rPr lang="en-US" dirty="0">
                <a:solidFill>
                  <a:schemeClr val="tx1"/>
                </a:solidFill>
                <a:latin typeface="Muli"/>
                <a:cs typeface="Calibri"/>
              </a:rPr>
              <a:t> de </a:t>
            </a:r>
            <a:r>
              <a:rPr lang="en-US" dirty="0" err="1">
                <a:solidFill>
                  <a:schemeClr val="tx1"/>
                </a:solidFill>
                <a:latin typeface="Muli"/>
                <a:cs typeface="Calibri"/>
              </a:rPr>
              <a:t>otimização</a:t>
            </a:r>
            <a:r>
              <a:rPr lang="en-US" dirty="0">
                <a:solidFill>
                  <a:schemeClr val="tx1"/>
                </a:solidFill>
                <a:latin typeface="Muli"/>
                <a:cs typeface="Calibri"/>
              </a:rPr>
              <a:t> do </a:t>
            </a:r>
            <a:r>
              <a:rPr lang="en-US" dirty="0" err="1">
                <a:solidFill>
                  <a:schemeClr val="tx1"/>
                </a:solidFill>
                <a:latin typeface="Muli"/>
                <a:cs typeface="Calibri"/>
              </a:rPr>
              <a:t>desenho</a:t>
            </a:r>
            <a:r>
              <a:rPr lang="en-US" dirty="0">
                <a:solidFill>
                  <a:schemeClr val="tx1"/>
                </a:solidFill>
                <a:latin typeface="Muli"/>
                <a:cs typeface="Calibri"/>
              </a:rPr>
              <a:t> </a:t>
            </a:r>
            <a:r>
              <a:rPr lang="en-US" dirty="0" err="1">
                <a:solidFill>
                  <a:schemeClr val="tx1"/>
                </a:solidFill>
                <a:latin typeface="Muli"/>
                <a:cs typeface="Calibri"/>
              </a:rPr>
              <a:t>seguindo</a:t>
            </a:r>
            <a:r>
              <a:rPr lang="en-US" dirty="0">
                <a:solidFill>
                  <a:schemeClr val="tx1"/>
                </a:solidFill>
                <a:latin typeface="Muli"/>
                <a:cs typeface="Calibri"/>
              </a:rPr>
              <a:t> </a:t>
            </a:r>
            <a:r>
              <a:rPr lang="en-US" dirty="0" err="1">
                <a:solidFill>
                  <a:schemeClr val="tx1"/>
                </a:solidFill>
                <a:latin typeface="Muli"/>
                <a:cs typeface="Calibri"/>
              </a:rPr>
              <a:t>determinadas</a:t>
            </a:r>
            <a:r>
              <a:rPr lang="en-US" dirty="0">
                <a:solidFill>
                  <a:schemeClr val="tx1"/>
                </a:solidFill>
                <a:latin typeface="Muli"/>
                <a:cs typeface="Calibri"/>
              </a:rPr>
              <a:t> </a:t>
            </a:r>
            <a:r>
              <a:rPr lang="en-US" dirty="0" err="1">
                <a:solidFill>
                  <a:schemeClr val="tx1"/>
                </a:solidFill>
                <a:latin typeface="Muli"/>
                <a:cs typeface="Calibri"/>
              </a:rPr>
              <a:t>regras</a:t>
            </a:r>
            <a:r>
              <a:rPr lang="en-US" dirty="0">
                <a:solidFill>
                  <a:schemeClr val="tx1"/>
                </a:solidFill>
                <a:latin typeface="Muli"/>
                <a:cs typeface="Calibri"/>
              </a:rPr>
              <a:t> </a:t>
            </a:r>
            <a:r>
              <a:rPr lang="en-US" dirty="0" err="1">
                <a:solidFill>
                  <a:schemeClr val="tx1"/>
                </a:solidFill>
                <a:latin typeface="Muli"/>
                <a:cs typeface="Calibri"/>
              </a:rPr>
              <a:t>regras</a:t>
            </a:r>
            <a:r>
              <a:rPr lang="en-US" dirty="0">
                <a:solidFill>
                  <a:schemeClr val="tx1"/>
                </a:solidFill>
                <a:latin typeface="Muli"/>
                <a:cs typeface="Calibri"/>
              </a:rPr>
              <a:t> e </a:t>
            </a:r>
            <a:r>
              <a:rPr lang="en-US" dirty="0" err="1">
                <a:solidFill>
                  <a:schemeClr val="tx1"/>
                </a:solidFill>
                <a:latin typeface="Muli"/>
                <a:cs typeface="Calibri"/>
              </a:rPr>
              <a:t>guias</a:t>
            </a:r>
            <a:r>
              <a:rPr lang="en-US" dirty="0">
                <a:solidFill>
                  <a:schemeClr val="tx1"/>
                </a:solidFill>
                <a:latin typeface="Muli"/>
                <a:cs typeface="Calibri"/>
              </a:rPr>
              <a:t>.</a:t>
            </a:r>
          </a:p>
          <a:p>
            <a:pPr algn="just">
              <a:lnSpc>
                <a:spcPct val="90000"/>
              </a:lnSpc>
              <a:spcAft>
                <a:spcPts val="900"/>
              </a:spcAft>
              <a:buSzPts val="1800"/>
            </a:pPr>
            <a:r>
              <a:rPr lang="en-US" b="1" dirty="0" err="1">
                <a:solidFill>
                  <a:schemeClr val="accent1"/>
                </a:solidFill>
                <a:latin typeface="Muli" pitchFamily="2" charset="0"/>
              </a:rPr>
              <a:t>Aspetos</a:t>
            </a:r>
            <a:r>
              <a:rPr lang="en-US" b="1" dirty="0">
                <a:solidFill>
                  <a:schemeClr val="accent1"/>
                </a:solidFill>
                <a:latin typeface="Muli" pitchFamily="2" charset="0"/>
              </a:rPr>
              <a:t> do </a:t>
            </a:r>
            <a:r>
              <a:rPr lang="en-US" b="1" dirty="0" err="1">
                <a:solidFill>
                  <a:schemeClr val="accent1"/>
                </a:solidFill>
                <a:latin typeface="Muli" pitchFamily="2" charset="0"/>
              </a:rPr>
              <a:t>Dessenho</a:t>
            </a:r>
            <a:r>
              <a:rPr lang="en-US" b="1" dirty="0">
                <a:solidFill>
                  <a:schemeClr val="accent1"/>
                </a:solidFill>
                <a:latin typeface="Muli" pitchFamily="2" charset="0"/>
              </a:rPr>
              <a:t>: </a:t>
            </a:r>
            <a:r>
              <a:rPr lang="en-US" dirty="0" err="1">
                <a:solidFill>
                  <a:schemeClr val="tx1"/>
                </a:solidFill>
                <a:latin typeface="Muli" pitchFamily="2" charset="0"/>
              </a:rPr>
              <a:t>são</a:t>
            </a:r>
            <a:r>
              <a:rPr lang="en-US" dirty="0">
                <a:solidFill>
                  <a:schemeClr val="tx1"/>
                </a:solidFill>
                <a:latin typeface="Muli" pitchFamily="2" charset="0"/>
              </a:rPr>
              <a:t> as </a:t>
            </a:r>
            <a:r>
              <a:rPr lang="en-US" dirty="0" err="1">
                <a:solidFill>
                  <a:schemeClr val="tx1"/>
                </a:solidFill>
                <a:latin typeface="Muli" pitchFamily="2" charset="0"/>
              </a:rPr>
              <a:t>características</a:t>
            </a:r>
            <a:r>
              <a:rPr lang="en-US" dirty="0">
                <a:solidFill>
                  <a:schemeClr val="tx1"/>
                </a:solidFill>
                <a:latin typeface="Muli" pitchFamily="2" charset="0"/>
              </a:rPr>
              <a:t>  que </a:t>
            </a:r>
            <a:r>
              <a:rPr lang="en-US" dirty="0" err="1">
                <a:solidFill>
                  <a:schemeClr val="tx1"/>
                </a:solidFill>
                <a:latin typeface="Muli" pitchFamily="2" charset="0"/>
              </a:rPr>
              <a:t>podem</a:t>
            </a:r>
            <a:r>
              <a:rPr lang="en-US" dirty="0">
                <a:solidFill>
                  <a:schemeClr val="tx1"/>
                </a:solidFill>
                <a:latin typeface="Muli" pitchFamily="2" charset="0"/>
              </a:rPr>
              <a:t> ser </a:t>
            </a:r>
            <a:r>
              <a:rPr lang="en-US" dirty="0" err="1">
                <a:solidFill>
                  <a:schemeClr val="tx1"/>
                </a:solidFill>
                <a:latin typeface="Muli" pitchFamily="2" charset="0"/>
              </a:rPr>
              <a:t>quantificadas</a:t>
            </a:r>
            <a:r>
              <a:rPr lang="en-US" dirty="0">
                <a:solidFill>
                  <a:schemeClr val="tx1"/>
                </a:solidFill>
                <a:latin typeface="Muli" pitchFamily="2" charset="0"/>
              </a:rPr>
              <a:t> </a:t>
            </a:r>
            <a:r>
              <a:rPr lang="en-US" dirty="0" err="1">
                <a:solidFill>
                  <a:schemeClr val="tx1"/>
                </a:solidFill>
                <a:latin typeface="Muli" pitchFamily="2" charset="0"/>
              </a:rPr>
              <a:t>na</a:t>
            </a:r>
            <a:r>
              <a:rPr lang="en-US" dirty="0">
                <a:solidFill>
                  <a:schemeClr val="tx1"/>
                </a:solidFill>
                <a:latin typeface="Muli" pitchFamily="2" charset="0"/>
              </a:rPr>
              <a:t> </a:t>
            </a:r>
            <a:r>
              <a:rPr lang="en-US" dirty="0" err="1">
                <a:solidFill>
                  <a:schemeClr val="tx1"/>
                </a:solidFill>
                <a:latin typeface="Muli" pitchFamily="2" charset="0"/>
              </a:rPr>
              <a:t>fase</a:t>
            </a:r>
            <a:r>
              <a:rPr lang="en-US" dirty="0">
                <a:solidFill>
                  <a:schemeClr val="tx1"/>
                </a:solidFill>
                <a:latin typeface="Muli" pitchFamily="2" charset="0"/>
              </a:rPr>
              <a:t> do </a:t>
            </a:r>
            <a:r>
              <a:rPr lang="en-US" dirty="0" err="1">
                <a:solidFill>
                  <a:schemeClr val="tx1"/>
                </a:solidFill>
                <a:latin typeface="Muli" pitchFamily="2" charset="0"/>
              </a:rPr>
              <a:t>dessenho</a:t>
            </a:r>
            <a:r>
              <a:rPr lang="en-US" dirty="0">
                <a:solidFill>
                  <a:schemeClr val="dk1"/>
                </a:solidFill>
                <a:latin typeface="Muli" pitchFamily="2" charset="0"/>
              </a:rPr>
              <a:t>. </a:t>
            </a:r>
            <a:endParaRPr lang="en-US" dirty="0">
              <a:latin typeface="Muli" pitchFamily="2" charset="0"/>
            </a:endParaRPr>
          </a:p>
          <a:p>
            <a:pPr marL="285750" indent="-285750" algn="just">
              <a:lnSpc>
                <a:spcPct val="90000"/>
              </a:lnSpc>
              <a:spcBef>
                <a:spcPts val="450"/>
              </a:spcBef>
              <a:buSzPts val="1600"/>
              <a:buFont typeface="Arial" pitchFamily="34" charset="0"/>
              <a:buChar char="•"/>
            </a:pPr>
            <a:r>
              <a:rPr lang="en-US" dirty="0" err="1">
                <a:solidFill>
                  <a:schemeClr val="dk1"/>
                </a:solidFill>
                <a:latin typeface="Muli" pitchFamily="2" charset="0"/>
              </a:rPr>
              <a:t>Características</a:t>
            </a:r>
            <a:r>
              <a:rPr lang="en-US" dirty="0">
                <a:solidFill>
                  <a:schemeClr val="dk1"/>
                </a:solidFill>
                <a:latin typeface="Muli" pitchFamily="2" charset="0"/>
              </a:rPr>
              <a:t> </a:t>
            </a:r>
            <a:r>
              <a:rPr lang="en-US" dirty="0" err="1">
                <a:solidFill>
                  <a:schemeClr val="dk1"/>
                </a:solidFill>
                <a:latin typeface="Muli" pitchFamily="2" charset="0"/>
              </a:rPr>
              <a:t>geométricas</a:t>
            </a:r>
            <a:r>
              <a:rPr lang="en-US" dirty="0">
                <a:solidFill>
                  <a:schemeClr val="dk1"/>
                </a:solidFill>
                <a:latin typeface="Muli" pitchFamily="2" charset="0"/>
              </a:rPr>
              <a:t> (</a:t>
            </a:r>
            <a:r>
              <a:rPr lang="en-US" dirty="0" err="1">
                <a:solidFill>
                  <a:schemeClr val="dk1"/>
                </a:solidFill>
                <a:latin typeface="Muli" pitchFamily="2" charset="0"/>
              </a:rPr>
              <a:t>saliências</a:t>
            </a:r>
            <a:r>
              <a:rPr lang="en-US" dirty="0">
                <a:solidFill>
                  <a:schemeClr val="dk1"/>
                </a:solidFill>
                <a:latin typeface="Muli" pitchFamily="2" charset="0"/>
              </a:rPr>
              <a:t>, </a:t>
            </a:r>
            <a:r>
              <a:rPr lang="en-US" dirty="0" err="1">
                <a:solidFill>
                  <a:schemeClr val="dk1"/>
                </a:solidFill>
                <a:latin typeface="Muli" pitchFamily="2" charset="0"/>
              </a:rPr>
              <a:t>furos</a:t>
            </a:r>
            <a:r>
              <a:rPr lang="en-US" dirty="0">
                <a:solidFill>
                  <a:schemeClr val="dk1"/>
                </a:solidFill>
                <a:latin typeface="Muli" pitchFamily="2" charset="0"/>
              </a:rPr>
              <a:t>, </a:t>
            </a:r>
            <a:r>
              <a:rPr lang="en-US" dirty="0" err="1">
                <a:solidFill>
                  <a:schemeClr val="dk1"/>
                </a:solidFill>
                <a:latin typeface="Muli" pitchFamily="2" charset="0"/>
              </a:rPr>
              <a:t>canais</a:t>
            </a:r>
            <a:r>
              <a:rPr lang="en-US" dirty="0">
                <a:solidFill>
                  <a:schemeClr val="dk1"/>
                </a:solidFill>
                <a:latin typeface="Muli" pitchFamily="2" charset="0"/>
              </a:rPr>
              <a:t>, etc.)</a:t>
            </a:r>
            <a:endParaRPr lang="en-US" dirty="0">
              <a:latin typeface="Muli" pitchFamily="2" charset="0"/>
            </a:endParaRPr>
          </a:p>
          <a:p>
            <a:pPr marL="285750" indent="-285750" algn="just">
              <a:lnSpc>
                <a:spcPct val="90000"/>
              </a:lnSpc>
              <a:spcBef>
                <a:spcPts val="450"/>
              </a:spcBef>
              <a:buSzPts val="1600"/>
              <a:buFont typeface="Arial" pitchFamily="34" charset="0"/>
              <a:buChar char="•"/>
            </a:pPr>
            <a:r>
              <a:rPr lang="en-US" dirty="0" err="1">
                <a:solidFill>
                  <a:schemeClr val="dk1"/>
                </a:solidFill>
                <a:latin typeface="Muli" pitchFamily="2" charset="0"/>
              </a:rPr>
              <a:t>Variáveis</a:t>
            </a:r>
            <a:r>
              <a:rPr lang="en-US" dirty="0">
                <a:solidFill>
                  <a:schemeClr val="dk1"/>
                </a:solidFill>
                <a:latin typeface="Muli" pitchFamily="2" charset="0"/>
              </a:rPr>
              <a:t> do </a:t>
            </a:r>
            <a:r>
              <a:rPr lang="en-US" dirty="0" err="1">
                <a:solidFill>
                  <a:schemeClr val="dk1"/>
                </a:solidFill>
                <a:latin typeface="Muli" pitchFamily="2" charset="0"/>
              </a:rPr>
              <a:t>processo</a:t>
            </a:r>
            <a:r>
              <a:rPr lang="en-US" dirty="0">
                <a:solidFill>
                  <a:schemeClr val="dk1"/>
                </a:solidFill>
                <a:latin typeface="Muli" pitchFamily="2" charset="0"/>
              </a:rPr>
              <a:t>/</a:t>
            </a:r>
            <a:r>
              <a:rPr lang="en-US" dirty="0" err="1">
                <a:solidFill>
                  <a:schemeClr val="dk1"/>
                </a:solidFill>
                <a:latin typeface="Muli" pitchFamily="2" charset="0"/>
              </a:rPr>
              <a:t>parâmetros</a:t>
            </a:r>
            <a:r>
              <a:rPr lang="en-US" dirty="0">
                <a:solidFill>
                  <a:schemeClr val="dk1"/>
                </a:solidFill>
                <a:latin typeface="Muli" pitchFamily="2" charset="0"/>
              </a:rPr>
              <a:t> (</a:t>
            </a:r>
            <a:r>
              <a:rPr lang="en-US" dirty="0" err="1">
                <a:solidFill>
                  <a:schemeClr val="dk1"/>
                </a:solidFill>
                <a:latin typeface="Muli" pitchFamily="2" charset="0"/>
              </a:rPr>
              <a:t>grossura</a:t>
            </a:r>
            <a:r>
              <a:rPr lang="en-US" dirty="0">
                <a:solidFill>
                  <a:schemeClr val="dk1"/>
                </a:solidFill>
                <a:latin typeface="Muli" pitchFamily="2" charset="0"/>
              </a:rPr>
              <a:t> da </a:t>
            </a:r>
            <a:r>
              <a:rPr lang="en-US" dirty="0" err="1">
                <a:solidFill>
                  <a:schemeClr val="dk1"/>
                </a:solidFill>
                <a:latin typeface="Muli" pitchFamily="2" charset="0"/>
              </a:rPr>
              <a:t>camada</a:t>
            </a:r>
            <a:r>
              <a:rPr lang="en-US" dirty="0">
                <a:solidFill>
                  <a:schemeClr val="dk1"/>
                </a:solidFill>
                <a:latin typeface="Muli" pitchFamily="2" charset="0"/>
              </a:rPr>
              <a:t>, </a:t>
            </a:r>
            <a:r>
              <a:rPr lang="en-US" dirty="0" err="1">
                <a:solidFill>
                  <a:schemeClr val="dk1"/>
                </a:solidFill>
                <a:latin typeface="Muli" pitchFamily="2" charset="0"/>
              </a:rPr>
              <a:t>orientação</a:t>
            </a:r>
            <a:r>
              <a:rPr lang="en-US" dirty="0">
                <a:solidFill>
                  <a:schemeClr val="dk1"/>
                </a:solidFill>
                <a:latin typeface="Muli" pitchFamily="2" charset="0"/>
              </a:rPr>
              <a:t>, etc.)</a:t>
            </a:r>
            <a:endParaRPr lang="en-US" dirty="0">
              <a:latin typeface="Muli" pitchFamily="2" charset="0"/>
            </a:endParaRPr>
          </a:p>
          <a:p>
            <a:pPr algn="just">
              <a:lnSpc>
                <a:spcPct val="90000"/>
              </a:lnSpc>
              <a:spcBef>
                <a:spcPts val="900"/>
              </a:spcBef>
              <a:spcAft>
                <a:spcPts val="900"/>
              </a:spcAft>
              <a:buSzPts val="1800"/>
            </a:pPr>
            <a:r>
              <a:rPr lang="en-US" b="1" dirty="0" err="1">
                <a:solidFill>
                  <a:schemeClr val="accent1"/>
                </a:solidFill>
                <a:latin typeface="Muli" pitchFamily="2" charset="0"/>
              </a:rPr>
              <a:t>Considerações</a:t>
            </a:r>
            <a:r>
              <a:rPr lang="en-US" b="1" dirty="0">
                <a:solidFill>
                  <a:schemeClr val="accent1"/>
                </a:solidFill>
                <a:latin typeface="Muli" pitchFamily="2" charset="0"/>
              </a:rPr>
              <a:t> do </a:t>
            </a:r>
            <a:r>
              <a:rPr lang="en-US" b="1" dirty="0" err="1">
                <a:solidFill>
                  <a:schemeClr val="accent1"/>
                </a:solidFill>
                <a:latin typeface="Muli" pitchFamily="2" charset="0"/>
              </a:rPr>
              <a:t>Desenho</a:t>
            </a:r>
            <a:r>
              <a:rPr lang="en-US" b="1" dirty="0">
                <a:solidFill>
                  <a:srgbClr val="034EA2"/>
                </a:solidFill>
                <a:latin typeface="Muli" pitchFamily="2" charset="0"/>
              </a:rPr>
              <a:t>:</a:t>
            </a:r>
            <a:r>
              <a:rPr lang="en-US" dirty="0">
                <a:solidFill>
                  <a:srgbClr val="034EA2"/>
                </a:solidFill>
                <a:latin typeface="Muli" pitchFamily="2" charset="0"/>
              </a:rPr>
              <a:t> </a:t>
            </a:r>
            <a:r>
              <a:rPr lang="en-US" dirty="0" err="1">
                <a:solidFill>
                  <a:schemeClr val="tx1"/>
                </a:solidFill>
                <a:latin typeface="Muli" pitchFamily="2" charset="0"/>
              </a:rPr>
              <a:t>são</a:t>
            </a:r>
            <a:r>
              <a:rPr lang="en-US" dirty="0">
                <a:solidFill>
                  <a:schemeClr val="tx1"/>
                </a:solidFill>
                <a:latin typeface="Muli" pitchFamily="2" charset="0"/>
              </a:rPr>
              <a:t> os </a:t>
            </a:r>
            <a:r>
              <a:rPr lang="en-US" dirty="0" err="1">
                <a:solidFill>
                  <a:schemeClr val="tx1"/>
                </a:solidFill>
                <a:latin typeface="Muli" pitchFamily="2" charset="0"/>
              </a:rPr>
              <a:t>resultados</a:t>
            </a:r>
            <a:r>
              <a:rPr lang="en-US" dirty="0">
                <a:solidFill>
                  <a:schemeClr val="tx1"/>
                </a:solidFill>
                <a:latin typeface="Muli" pitchFamily="2" charset="0"/>
              </a:rPr>
              <a:t> que se </a:t>
            </a:r>
            <a:r>
              <a:rPr lang="en-US" dirty="0" err="1">
                <a:solidFill>
                  <a:schemeClr val="tx1"/>
                </a:solidFill>
                <a:latin typeface="Muli" pitchFamily="2" charset="0"/>
              </a:rPr>
              <a:t>conseguem</a:t>
            </a:r>
            <a:r>
              <a:rPr lang="en-US" dirty="0">
                <a:solidFill>
                  <a:schemeClr val="tx1"/>
                </a:solidFill>
                <a:latin typeface="Muli" pitchFamily="2" charset="0"/>
              </a:rPr>
              <a:t> </a:t>
            </a:r>
            <a:r>
              <a:rPr lang="en-US" dirty="0" err="1">
                <a:solidFill>
                  <a:schemeClr val="tx1"/>
                </a:solidFill>
                <a:latin typeface="Muli" pitchFamily="2" charset="0"/>
              </a:rPr>
              <a:t>medir</a:t>
            </a:r>
            <a:r>
              <a:rPr lang="en-US" dirty="0">
                <a:solidFill>
                  <a:schemeClr val="tx1"/>
                </a:solidFill>
                <a:latin typeface="Muli" pitchFamily="2" charset="0"/>
              </a:rPr>
              <a:t> </a:t>
            </a:r>
            <a:r>
              <a:rPr lang="en-US" dirty="0" err="1">
                <a:solidFill>
                  <a:schemeClr val="tx1"/>
                </a:solidFill>
                <a:latin typeface="Muli" pitchFamily="2" charset="0"/>
              </a:rPr>
              <a:t>na</a:t>
            </a:r>
            <a:r>
              <a:rPr lang="en-US" dirty="0">
                <a:solidFill>
                  <a:schemeClr val="tx1"/>
                </a:solidFill>
                <a:latin typeface="Muli" pitchFamily="2" charset="0"/>
              </a:rPr>
              <a:t> </a:t>
            </a:r>
            <a:r>
              <a:rPr lang="en-US" dirty="0" err="1">
                <a:solidFill>
                  <a:schemeClr val="tx1"/>
                </a:solidFill>
                <a:latin typeface="Muli" pitchFamily="2" charset="0"/>
              </a:rPr>
              <a:t>peça</a:t>
            </a:r>
            <a:r>
              <a:rPr lang="en-US" dirty="0">
                <a:solidFill>
                  <a:schemeClr val="tx1"/>
                </a:solidFill>
                <a:latin typeface="Muli" pitchFamily="2" charset="0"/>
              </a:rPr>
              <a:t> final.</a:t>
            </a:r>
            <a:endParaRPr lang="en-US" dirty="0">
              <a:latin typeface="Muli" pitchFamily="2" charset="0"/>
            </a:endParaRPr>
          </a:p>
          <a:p>
            <a:pPr algn="just">
              <a:lnSpc>
                <a:spcPct val="90000"/>
              </a:lnSpc>
              <a:spcBef>
                <a:spcPts val="900"/>
              </a:spcBef>
              <a:spcAft>
                <a:spcPts val="900"/>
              </a:spcAft>
              <a:buSzPts val="1800"/>
            </a:pPr>
            <a:r>
              <a:rPr lang="en-US" b="1" dirty="0" err="1">
                <a:solidFill>
                  <a:schemeClr val="accent1"/>
                </a:solidFill>
                <a:latin typeface="Muli"/>
              </a:rPr>
              <a:t>Enquadramento</a:t>
            </a:r>
            <a:r>
              <a:rPr lang="en-US" b="1" dirty="0">
                <a:solidFill>
                  <a:schemeClr val="accent1"/>
                </a:solidFill>
                <a:latin typeface="Muli"/>
              </a:rPr>
              <a:t>: </a:t>
            </a:r>
            <a:r>
              <a:rPr lang="en-US" dirty="0" err="1">
                <a:solidFill>
                  <a:schemeClr val="tx1"/>
                </a:solidFill>
                <a:latin typeface="Muli"/>
              </a:rPr>
              <a:t>Mapeamento</a:t>
            </a:r>
            <a:r>
              <a:rPr lang="en-US" dirty="0">
                <a:solidFill>
                  <a:schemeClr val="tx1"/>
                </a:solidFill>
                <a:latin typeface="Muli"/>
              </a:rPr>
              <a:t> dos </a:t>
            </a:r>
            <a:r>
              <a:rPr lang="en-US" dirty="0" err="1">
                <a:solidFill>
                  <a:schemeClr val="tx1"/>
                </a:solidFill>
                <a:latin typeface="Muli"/>
              </a:rPr>
              <a:t>aspetos</a:t>
            </a:r>
            <a:r>
              <a:rPr lang="en-US" dirty="0">
                <a:solidFill>
                  <a:schemeClr val="tx1"/>
                </a:solidFill>
                <a:latin typeface="Muli"/>
              </a:rPr>
              <a:t> do </a:t>
            </a:r>
            <a:r>
              <a:rPr lang="en-US" dirty="0" err="1">
                <a:solidFill>
                  <a:schemeClr val="tx1"/>
                </a:solidFill>
                <a:latin typeface="Muli"/>
              </a:rPr>
              <a:t>desenho</a:t>
            </a:r>
            <a:r>
              <a:rPr lang="en-US" dirty="0">
                <a:solidFill>
                  <a:schemeClr val="tx1"/>
                </a:solidFill>
                <a:latin typeface="Muli"/>
              </a:rPr>
              <a:t> (</a:t>
            </a:r>
            <a:r>
              <a:rPr lang="en-US" dirty="0" err="1">
                <a:solidFill>
                  <a:schemeClr val="tx1"/>
                </a:solidFill>
                <a:latin typeface="Muli"/>
              </a:rPr>
              <a:t>causas</a:t>
            </a:r>
            <a:r>
              <a:rPr lang="en-US" dirty="0">
                <a:solidFill>
                  <a:schemeClr val="tx1"/>
                </a:solidFill>
                <a:latin typeface="Muli"/>
              </a:rPr>
              <a:t>) </a:t>
            </a:r>
            <a:r>
              <a:rPr lang="en-US" dirty="0" err="1">
                <a:solidFill>
                  <a:schemeClr val="tx1"/>
                </a:solidFill>
                <a:latin typeface="Muli"/>
              </a:rPr>
              <a:t>às</a:t>
            </a:r>
            <a:r>
              <a:rPr lang="en-US" dirty="0">
                <a:solidFill>
                  <a:schemeClr val="tx1"/>
                </a:solidFill>
                <a:latin typeface="Muli"/>
              </a:rPr>
              <a:t> </a:t>
            </a:r>
            <a:r>
              <a:rPr lang="en-US" dirty="0" err="1">
                <a:solidFill>
                  <a:schemeClr val="tx1"/>
                </a:solidFill>
                <a:latin typeface="Muli"/>
              </a:rPr>
              <a:t>considerações</a:t>
            </a:r>
            <a:r>
              <a:rPr lang="en-US" dirty="0">
                <a:solidFill>
                  <a:schemeClr val="tx1"/>
                </a:solidFill>
                <a:latin typeface="Muli"/>
              </a:rPr>
              <a:t> (</a:t>
            </a:r>
            <a:r>
              <a:rPr lang="en-US" dirty="0" err="1">
                <a:solidFill>
                  <a:schemeClr val="tx1"/>
                </a:solidFill>
                <a:latin typeface="Muli"/>
              </a:rPr>
              <a:t>resultados</a:t>
            </a:r>
            <a:r>
              <a:rPr lang="en-US" dirty="0">
                <a:solidFill>
                  <a:schemeClr val="tx1"/>
                </a:solidFill>
                <a:latin typeface="Muli"/>
              </a:rPr>
              <a:t>), de forma a definer as </a:t>
            </a:r>
            <a:r>
              <a:rPr lang="en-US" dirty="0" err="1">
                <a:solidFill>
                  <a:schemeClr val="tx1"/>
                </a:solidFill>
                <a:latin typeface="Muli"/>
              </a:rPr>
              <a:t>regras</a:t>
            </a:r>
            <a:r>
              <a:rPr lang="en-US" dirty="0">
                <a:solidFill>
                  <a:schemeClr val="tx1"/>
                </a:solidFill>
                <a:latin typeface="Muli"/>
              </a:rPr>
              <a:t> e </a:t>
            </a:r>
            <a:r>
              <a:rPr lang="en-US" dirty="0" err="1">
                <a:solidFill>
                  <a:schemeClr val="tx1"/>
                </a:solidFill>
                <a:latin typeface="Muli"/>
              </a:rPr>
              <a:t>guias</a:t>
            </a:r>
            <a:r>
              <a:rPr lang="en-US" dirty="0">
                <a:solidFill>
                  <a:schemeClr val="tx1"/>
                </a:solidFill>
                <a:latin typeface="Muli"/>
              </a:rPr>
              <a:t> do </a:t>
            </a:r>
            <a:r>
              <a:rPr lang="en-US" dirty="0" err="1">
                <a:solidFill>
                  <a:schemeClr val="tx1"/>
                </a:solidFill>
                <a:latin typeface="Muli"/>
              </a:rPr>
              <a:t>desenho</a:t>
            </a:r>
            <a:r>
              <a:rPr lang="en-US" dirty="0">
                <a:solidFill>
                  <a:schemeClr val="tx1"/>
                </a:solidFill>
                <a:latin typeface="Muli"/>
              </a:rPr>
              <a:t>.</a:t>
            </a:r>
            <a:endParaRPr lang="en-US" b="1" dirty="0">
              <a:solidFill>
                <a:schemeClr val="tx1"/>
              </a:solidFill>
              <a:latin typeface="Muli"/>
            </a:endParaRPr>
          </a:p>
        </p:txBody>
      </p:sp>
      <p:pic>
        <p:nvPicPr>
          <p:cNvPr id="28" name="Google Shape;128;p41"/>
          <p:cNvPicPr preferRelativeResize="0"/>
          <p:nvPr/>
        </p:nvPicPr>
        <p:blipFill rotWithShape="1">
          <a:blip r:embed="rId4">
            <a:alphaModFix/>
          </a:blip>
          <a:srcRect/>
          <a:stretch/>
        </p:blipFill>
        <p:spPr>
          <a:xfrm>
            <a:off x="4527978" y="780883"/>
            <a:ext cx="4269006" cy="3848913"/>
          </a:xfrm>
          <a:prstGeom prst="rect">
            <a:avLst/>
          </a:prstGeom>
          <a:noFill/>
          <a:ln>
            <a:noFill/>
          </a:ln>
        </p:spPr>
      </p:pic>
    </p:spTree>
    <p:extLst>
      <p:ext uri="{BB962C8B-B14F-4D97-AF65-F5344CB8AC3E}">
        <p14:creationId xmlns:p14="http://schemas.microsoft.com/office/powerpoint/2010/main" val="180761999"/>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latin typeface="Muli" pitchFamily="2" charset="0"/>
              </a:rPr>
              <a:t>Requisitos</a:t>
            </a:r>
            <a:r>
              <a:rPr lang="en-US" dirty="0">
                <a:latin typeface="Muli" pitchFamily="2" charset="0"/>
              </a:rPr>
              <a:t> da </a:t>
            </a:r>
            <a:r>
              <a:rPr lang="en-US" dirty="0" err="1">
                <a:latin typeface="Muli" pitchFamily="2" charset="0"/>
              </a:rPr>
              <a:t>peça</a:t>
            </a:r>
            <a:endParaRPr lang="en-US" dirty="0">
              <a:latin typeface="Muli" pitchFamily="2" charset="0"/>
            </a:endParaRPr>
          </a:p>
        </p:txBody>
      </p:sp>
      <p:sp>
        <p:nvSpPr>
          <p:cNvPr id="7" name="Rectangle 6"/>
          <p:cNvSpPr/>
          <p:nvPr/>
        </p:nvSpPr>
        <p:spPr>
          <a:xfrm>
            <a:off x="1168400" y="1028700"/>
            <a:ext cx="24384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Ambiente</a:t>
            </a:r>
            <a:r>
              <a:rPr lang="en-US" b="1" dirty="0"/>
              <a:t> de </a:t>
            </a:r>
            <a:r>
              <a:rPr lang="en-US" b="1" dirty="0" err="1"/>
              <a:t>exposição</a:t>
            </a:r>
            <a:endParaRPr lang="en-US" b="1" dirty="0"/>
          </a:p>
          <a:p>
            <a:pPr marL="171450" indent="-171450" algn="ctr">
              <a:buFont typeface="Arial" pitchFamily="34" charset="0"/>
              <a:buChar char="•"/>
            </a:pPr>
            <a:r>
              <a:rPr lang="en-US" sz="1100" dirty="0" err="1"/>
              <a:t>Exposição</a:t>
            </a:r>
            <a:r>
              <a:rPr lang="en-US" sz="1100" dirty="0"/>
              <a:t> à luz solar, </a:t>
            </a:r>
            <a:r>
              <a:rPr lang="en-US" sz="1100" dirty="0" err="1"/>
              <a:t>temperaturas</a:t>
            </a:r>
            <a:r>
              <a:rPr lang="en-US" sz="1100" dirty="0"/>
              <a:t> </a:t>
            </a:r>
            <a:r>
              <a:rPr lang="en-US" sz="1100" dirty="0" err="1"/>
              <a:t>altas</a:t>
            </a:r>
            <a:r>
              <a:rPr lang="en-US" sz="1100" dirty="0"/>
              <a:t>?</a:t>
            </a:r>
          </a:p>
          <a:p>
            <a:pPr marL="171450" indent="-171450" algn="ctr">
              <a:buFont typeface="Arial" pitchFamily="34" charset="0"/>
              <a:buChar char="•"/>
            </a:pPr>
            <a:r>
              <a:rPr lang="en-US" sz="1100" dirty="0" err="1"/>
              <a:t>Contacto</a:t>
            </a:r>
            <a:r>
              <a:rPr lang="en-US" sz="1100" dirty="0"/>
              <a:t> com </a:t>
            </a:r>
            <a:r>
              <a:rPr lang="en-US" sz="1100" dirty="0" err="1"/>
              <a:t>químicos</a:t>
            </a:r>
            <a:r>
              <a:rPr lang="en-US" sz="1100" dirty="0"/>
              <a:t>?</a:t>
            </a:r>
          </a:p>
        </p:txBody>
      </p:sp>
      <p:sp>
        <p:nvSpPr>
          <p:cNvPr id="8" name="Rectangle 7"/>
          <p:cNvSpPr/>
          <p:nvPr/>
        </p:nvSpPr>
        <p:spPr>
          <a:xfrm>
            <a:off x="3759200" y="3479800"/>
            <a:ext cx="24384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Astética</a:t>
            </a:r>
            <a:endParaRPr lang="en-US" b="1" dirty="0"/>
          </a:p>
          <a:p>
            <a:pPr marL="171450" indent="-171450" algn="ctr">
              <a:buFont typeface="Arial" pitchFamily="34" charset="0"/>
              <a:buChar char="•"/>
            </a:pPr>
            <a:r>
              <a:rPr lang="en-US" sz="1100" dirty="0" err="1"/>
              <a:t>Parte</a:t>
            </a:r>
            <a:r>
              <a:rPr lang="en-US" sz="1100" dirty="0"/>
              <a:t> </a:t>
            </a:r>
            <a:r>
              <a:rPr lang="en-US" sz="1100" dirty="0" err="1"/>
              <a:t>visível</a:t>
            </a:r>
            <a:r>
              <a:rPr lang="en-US" sz="1100" dirty="0"/>
              <a:t>?</a:t>
            </a:r>
          </a:p>
          <a:p>
            <a:pPr marL="171450" indent="-171450" algn="ctr">
              <a:buFont typeface="Arial" pitchFamily="34" charset="0"/>
              <a:buChar char="•"/>
            </a:pPr>
            <a:r>
              <a:rPr lang="en-US" sz="1100" dirty="0"/>
              <a:t>Importância da </a:t>
            </a:r>
            <a:r>
              <a:rPr lang="en-US" sz="1100" dirty="0" err="1"/>
              <a:t>qualidade</a:t>
            </a:r>
            <a:r>
              <a:rPr lang="en-US" sz="1100" dirty="0"/>
              <a:t> do </a:t>
            </a:r>
            <a:r>
              <a:rPr lang="en-US" sz="1100" dirty="0" err="1"/>
              <a:t>acabamento</a:t>
            </a:r>
            <a:r>
              <a:rPr lang="en-US" sz="1100" dirty="0"/>
              <a:t>?</a:t>
            </a:r>
          </a:p>
          <a:p>
            <a:pPr marL="171450" indent="-171450" algn="ctr">
              <a:buFont typeface="Arial" pitchFamily="34" charset="0"/>
              <a:buChar char="•"/>
            </a:pPr>
            <a:r>
              <a:rPr lang="en-US" sz="1100" dirty="0"/>
              <a:t>A </a:t>
            </a:r>
            <a:r>
              <a:rPr lang="en-US" sz="1100" dirty="0" err="1"/>
              <a:t>peça</a:t>
            </a:r>
            <a:r>
              <a:rPr lang="en-US" sz="1100" dirty="0"/>
              <a:t> </a:t>
            </a:r>
            <a:r>
              <a:rPr lang="en-US" sz="1100" dirty="0" err="1"/>
              <a:t>vai</a:t>
            </a:r>
            <a:r>
              <a:rPr lang="en-US" sz="1100" dirty="0"/>
              <a:t> ser </a:t>
            </a:r>
            <a:r>
              <a:rPr lang="en-US" sz="1100" dirty="0" err="1"/>
              <a:t>pintada</a:t>
            </a:r>
            <a:r>
              <a:rPr lang="en-US" sz="1100" dirty="0"/>
              <a:t> </a:t>
            </a:r>
            <a:r>
              <a:rPr lang="en-US" sz="1100" dirty="0" err="1"/>
              <a:t>ou</a:t>
            </a:r>
            <a:r>
              <a:rPr lang="en-US" sz="1100" dirty="0"/>
              <a:t> </a:t>
            </a:r>
            <a:r>
              <a:rPr lang="en-US" sz="1100" dirty="0" err="1"/>
              <a:t>precisa</a:t>
            </a:r>
            <a:r>
              <a:rPr lang="en-US" sz="1100" dirty="0"/>
              <a:t> de </a:t>
            </a:r>
            <a:r>
              <a:rPr lang="en-US" sz="1100" dirty="0" err="1"/>
              <a:t>revestimento</a:t>
            </a:r>
            <a:r>
              <a:rPr lang="en-US" sz="1100" dirty="0"/>
              <a:t>?</a:t>
            </a:r>
          </a:p>
        </p:txBody>
      </p:sp>
      <p:sp>
        <p:nvSpPr>
          <p:cNvPr id="9" name="Rectangle 8"/>
          <p:cNvSpPr/>
          <p:nvPr/>
        </p:nvSpPr>
        <p:spPr>
          <a:xfrm>
            <a:off x="1168400" y="2273300"/>
            <a:ext cx="24384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Precisão</a:t>
            </a:r>
            <a:endParaRPr lang="en-US" b="1" dirty="0"/>
          </a:p>
          <a:p>
            <a:pPr marL="171450" indent="-171450" algn="ctr">
              <a:buFont typeface="Arial" pitchFamily="34" charset="0"/>
              <a:buChar char="•"/>
            </a:pPr>
            <a:r>
              <a:rPr lang="en-US" sz="1100" dirty="0" err="1"/>
              <a:t>Tolerâncias</a:t>
            </a:r>
            <a:r>
              <a:rPr lang="en-US" sz="1100" dirty="0"/>
              <a:t> </a:t>
            </a:r>
            <a:r>
              <a:rPr lang="en-US" sz="1100" dirty="0" err="1"/>
              <a:t>aceitáveis</a:t>
            </a:r>
            <a:r>
              <a:rPr lang="en-US" sz="1100" dirty="0"/>
              <a:t>?</a:t>
            </a:r>
          </a:p>
          <a:p>
            <a:pPr marL="171450" indent="-171450" algn="ctr">
              <a:buFont typeface="Arial" pitchFamily="34" charset="0"/>
              <a:buChar char="•"/>
            </a:pPr>
            <a:r>
              <a:rPr lang="en-US" sz="1100" dirty="0" err="1"/>
              <a:t>Dimensões</a:t>
            </a:r>
            <a:r>
              <a:rPr lang="en-US" sz="1100" dirty="0"/>
              <a:t> </a:t>
            </a:r>
            <a:r>
              <a:rPr lang="en-US" sz="1100" dirty="0" err="1"/>
              <a:t>mínimas</a:t>
            </a:r>
            <a:r>
              <a:rPr lang="en-US" sz="1100" dirty="0"/>
              <a:t>?</a:t>
            </a:r>
          </a:p>
          <a:p>
            <a:pPr marL="171450" indent="-171450" algn="ctr">
              <a:buFont typeface="Arial" pitchFamily="34" charset="0"/>
              <a:buChar char="•"/>
            </a:pPr>
            <a:r>
              <a:rPr lang="en-US" sz="1100" dirty="0" err="1"/>
              <a:t>Montagem</a:t>
            </a:r>
            <a:r>
              <a:rPr lang="en-US" sz="1100" dirty="0"/>
              <a:t> da </a:t>
            </a:r>
            <a:r>
              <a:rPr lang="en-US" sz="1100" dirty="0" err="1"/>
              <a:t>peça</a:t>
            </a:r>
            <a:r>
              <a:rPr lang="en-US" sz="1100" dirty="0"/>
              <a:t>?</a:t>
            </a:r>
          </a:p>
        </p:txBody>
      </p:sp>
      <p:sp>
        <p:nvSpPr>
          <p:cNvPr id="10" name="Rectangle 9"/>
          <p:cNvSpPr/>
          <p:nvPr/>
        </p:nvSpPr>
        <p:spPr>
          <a:xfrm>
            <a:off x="3759200" y="1028700"/>
            <a:ext cx="24384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Resistência</a:t>
            </a:r>
            <a:endParaRPr lang="en-US" b="1" dirty="0"/>
          </a:p>
          <a:p>
            <a:pPr marL="171450" indent="-171450" algn="ctr">
              <a:buFont typeface="Arial" pitchFamily="34" charset="0"/>
              <a:buChar char="•"/>
            </a:pPr>
            <a:r>
              <a:rPr lang="en-US" sz="1100" dirty="0" err="1"/>
              <a:t>Sujeição</a:t>
            </a:r>
            <a:r>
              <a:rPr lang="en-US" sz="1100" dirty="0"/>
              <a:t> a cargas?</a:t>
            </a:r>
          </a:p>
          <a:p>
            <a:pPr marL="171450" indent="-171450" algn="ctr">
              <a:buFont typeface="Arial" pitchFamily="34" charset="0"/>
              <a:buChar char="•"/>
            </a:pPr>
            <a:r>
              <a:rPr lang="en-US" sz="1100" dirty="0" err="1"/>
              <a:t>Durabilidade</a:t>
            </a:r>
            <a:r>
              <a:rPr lang="en-US" sz="1100" dirty="0"/>
              <a:t>?</a:t>
            </a:r>
          </a:p>
          <a:p>
            <a:pPr marL="171450" indent="-171450" algn="ctr">
              <a:buFont typeface="Arial" pitchFamily="34" charset="0"/>
              <a:buChar char="•"/>
            </a:pPr>
            <a:r>
              <a:rPr lang="en-US" sz="1100" dirty="0" err="1"/>
              <a:t>Criticidade</a:t>
            </a:r>
            <a:r>
              <a:rPr lang="en-US" sz="1100" dirty="0"/>
              <a:t> do </a:t>
            </a:r>
            <a:r>
              <a:rPr lang="en-US" sz="1100" dirty="0" err="1"/>
              <a:t>erro</a:t>
            </a:r>
            <a:r>
              <a:rPr lang="en-US" sz="1100" dirty="0"/>
              <a:t>?</a:t>
            </a:r>
          </a:p>
        </p:txBody>
      </p:sp>
      <p:sp>
        <p:nvSpPr>
          <p:cNvPr id="11" name="Rectangle 10"/>
          <p:cNvSpPr/>
          <p:nvPr/>
        </p:nvSpPr>
        <p:spPr>
          <a:xfrm>
            <a:off x="1168400" y="3479800"/>
            <a:ext cx="24384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Pós-processamento</a:t>
            </a:r>
            <a:endParaRPr lang="en-US" b="1" dirty="0"/>
          </a:p>
          <a:p>
            <a:pPr marL="171450" indent="-171450" algn="ctr">
              <a:buFont typeface="Arial" pitchFamily="34" charset="0"/>
              <a:buChar char="•"/>
            </a:pPr>
            <a:r>
              <a:rPr lang="en-US" sz="1100" dirty="0" err="1"/>
              <a:t>Acessível</a:t>
            </a:r>
            <a:r>
              <a:rPr lang="en-US" sz="1100" dirty="0"/>
              <a:t> para </a:t>
            </a:r>
            <a:r>
              <a:rPr lang="en-US" sz="1100" dirty="0" err="1"/>
              <a:t>pós-processamento</a:t>
            </a:r>
            <a:r>
              <a:rPr lang="en-US" sz="1100" dirty="0"/>
              <a:t>?</a:t>
            </a:r>
          </a:p>
          <a:p>
            <a:pPr marL="171450" indent="-171450" algn="ctr">
              <a:buFont typeface="Arial" pitchFamily="34" charset="0"/>
              <a:buChar char="•"/>
            </a:pPr>
            <a:r>
              <a:rPr lang="en-US" sz="1100" dirty="0"/>
              <a:t>Que </a:t>
            </a:r>
            <a:r>
              <a:rPr lang="en-US" sz="1100" dirty="0" err="1"/>
              <a:t>método</a:t>
            </a:r>
            <a:r>
              <a:rPr lang="en-US" sz="1100" dirty="0"/>
              <a:t> de </a:t>
            </a:r>
            <a:r>
              <a:rPr lang="en-US" sz="1100" dirty="0" err="1"/>
              <a:t>pós</a:t>
            </a:r>
            <a:r>
              <a:rPr lang="en-US" sz="1100" dirty="0"/>
              <a:t>- </a:t>
            </a:r>
            <a:r>
              <a:rPr lang="en-US" sz="1100" dirty="0" err="1"/>
              <a:t>processamento</a:t>
            </a:r>
            <a:r>
              <a:rPr lang="en-US" sz="1100" dirty="0"/>
              <a:t> é </a:t>
            </a:r>
            <a:r>
              <a:rPr lang="en-US" sz="1100" dirty="0" err="1"/>
              <a:t>necessário</a:t>
            </a:r>
            <a:r>
              <a:rPr lang="en-US" sz="1200" dirty="0"/>
              <a:t>?</a:t>
            </a:r>
          </a:p>
        </p:txBody>
      </p:sp>
      <p:sp>
        <p:nvSpPr>
          <p:cNvPr id="12" name="Rectangle 11"/>
          <p:cNvSpPr/>
          <p:nvPr/>
        </p:nvSpPr>
        <p:spPr>
          <a:xfrm>
            <a:off x="3759200" y="2273300"/>
            <a:ext cx="2438400" cy="1028700"/>
          </a:xfrm>
          <a:prstGeom prst="rect">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Montagem</a:t>
            </a:r>
            <a:endParaRPr lang="en-US" b="1" dirty="0"/>
          </a:p>
          <a:p>
            <a:pPr marL="171450" indent="-171450" algn="ctr">
              <a:buFont typeface="Arial" pitchFamily="34" charset="0"/>
              <a:buChar char="•"/>
            </a:pPr>
            <a:r>
              <a:rPr lang="en-US" sz="1100" dirty="0"/>
              <a:t>Uma </a:t>
            </a:r>
            <a:r>
              <a:rPr lang="en-US" sz="1100" dirty="0" err="1"/>
              <a:t>peça</a:t>
            </a:r>
            <a:r>
              <a:rPr lang="en-US" sz="1100" dirty="0"/>
              <a:t> </a:t>
            </a:r>
            <a:r>
              <a:rPr lang="en-US" sz="1100" dirty="0" err="1"/>
              <a:t>ou</a:t>
            </a:r>
            <a:r>
              <a:rPr lang="en-US" sz="1100" dirty="0"/>
              <a:t> </a:t>
            </a:r>
            <a:r>
              <a:rPr lang="en-US" sz="1100" dirty="0" err="1"/>
              <a:t>várias</a:t>
            </a:r>
            <a:r>
              <a:rPr lang="en-US" sz="1100" dirty="0"/>
              <a:t> </a:t>
            </a:r>
            <a:r>
              <a:rPr lang="en-US" sz="1100" dirty="0" err="1"/>
              <a:t>peças</a:t>
            </a:r>
            <a:r>
              <a:rPr lang="en-US" sz="1100" dirty="0"/>
              <a:t>?</a:t>
            </a:r>
          </a:p>
          <a:p>
            <a:pPr marL="171450" indent="-171450" algn="ctr">
              <a:buFont typeface="Arial" pitchFamily="34" charset="0"/>
              <a:buChar char="•"/>
            </a:pPr>
            <a:r>
              <a:rPr lang="en-US" sz="1100" dirty="0"/>
              <a:t>O </a:t>
            </a:r>
            <a:r>
              <a:rPr lang="en-US" sz="1100" dirty="0" err="1"/>
              <a:t>tamanho</a:t>
            </a:r>
            <a:r>
              <a:rPr lang="en-US" sz="1100" dirty="0"/>
              <a:t> da </a:t>
            </a:r>
            <a:r>
              <a:rPr lang="en-US" sz="1100" dirty="0" err="1"/>
              <a:t>peça</a:t>
            </a:r>
            <a:r>
              <a:rPr lang="en-US" sz="1100" dirty="0"/>
              <a:t> é superior ao volume?</a:t>
            </a:r>
          </a:p>
          <a:p>
            <a:pPr marL="171450" indent="-171450" algn="ctr">
              <a:buFont typeface="Arial" pitchFamily="34" charset="0"/>
              <a:buChar char="•"/>
            </a:pPr>
            <a:r>
              <a:rPr lang="en-US" sz="1100" dirty="0" err="1"/>
              <a:t>Outras</a:t>
            </a:r>
            <a:r>
              <a:rPr lang="en-US" sz="1100" dirty="0"/>
              <a:t> ferramentas </a:t>
            </a:r>
            <a:r>
              <a:rPr lang="en-US" sz="1100" dirty="0" err="1"/>
              <a:t>necessárias</a:t>
            </a:r>
            <a:r>
              <a:rPr lang="en-US" sz="1200" dirty="0"/>
              <a:t>?</a:t>
            </a:r>
          </a:p>
        </p:txBody>
      </p:sp>
      <p:sp>
        <p:nvSpPr>
          <p:cNvPr id="13" name="Right Brace 12"/>
          <p:cNvSpPr/>
          <p:nvPr/>
        </p:nvSpPr>
        <p:spPr>
          <a:xfrm>
            <a:off x="6515100" y="1543050"/>
            <a:ext cx="203200" cy="2622550"/>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6934200" y="3016249"/>
            <a:ext cx="1968500" cy="72390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Requisitos</a:t>
            </a:r>
            <a:r>
              <a:rPr lang="en-US" b="1" dirty="0">
                <a:solidFill>
                  <a:schemeClr val="tx1"/>
                </a:solidFill>
              </a:rPr>
              <a:t> da </a:t>
            </a:r>
            <a:r>
              <a:rPr lang="en-US" b="1" dirty="0" err="1">
                <a:solidFill>
                  <a:schemeClr val="tx1"/>
                </a:solidFill>
              </a:rPr>
              <a:t>Peça</a:t>
            </a:r>
            <a:r>
              <a:rPr lang="en-US" b="1" dirty="0">
                <a:solidFill>
                  <a:schemeClr val="tx1"/>
                </a:solidFill>
              </a:rPr>
              <a:t> Final</a:t>
            </a:r>
            <a:endParaRPr lang="en-US" sz="1200" dirty="0">
              <a:solidFill>
                <a:schemeClr val="tx1"/>
              </a:solidFill>
            </a:endParaRPr>
          </a:p>
        </p:txBody>
      </p:sp>
      <p:pic>
        <p:nvPicPr>
          <p:cNvPr id="1026" name="Picture 2" descr="17 Cool and Useful Things to 3D Print Around Your Home"/>
          <p:cNvPicPr>
            <a:picLocks noChangeAspect="1" noChangeArrowheads="1"/>
          </p:cNvPicPr>
          <p:nvPr/>
        </p:nvPicPr>
        <p:blipFill rotWithShape="1">
          <a:blip r:embed="rId3">
            <a:extLst>
              <a:ext uri="{28A0092B-C50C-407E-A947-70E740481C1C}">
                <a14:useLocalDpi xmlns:a14="http://schemas.microsoft.com/office/drawing/2010/main" val="0"/>
              </a:ext>
            </a:extLst>
          </a:blip>
          <a:srcRect l="6201" t="11499" r="9044" b="10465"/>
          <a:stretch/>
        </p:blipFill>
        <p:spPr bwMode="auto">
          <a:xfrm>
            <a:off x="7073900" y="1311817"/>
            <a:ext cx="1689100" cy="155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25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137650" y="257048"/>
            <a:ext cx="6995700" cy="566400"/>
          </a:xfrm>
        </p:spPr>
        <p:txBody>
          <a:bodyPr/>
          <a:lstStyle/>
          <a:p>
            <a:r>
              <a:rPr lang="en-US" dirty="0" err="1"/>
              <a:t>Precisão</a:t>
            </a:r>
            <a:r>
              <a:rPr lang="en-US" dirty="0"/>
              <a:t> &amp; Min. Feature </a:t>
            </a:r>
            <a:r>
              <a:rPr lang="en-US" dirty="0" err="1"/>
              <a:t>Tamanho</a:t>
            </a:r>
            <a:endParaRPr lang="en-US" dirty="0">
              <a:latin typeface="Muli" pitchFamily="2" charset="0"/>
            </a:endParaRPr>
          </a:p>
        </p:txBody>
      </p:sp>
      <p:sp>
        <p:nvSpPr>
          <p:cNvPr id="65" name="Google Shape;1029;p44"/>
          <p:cNvSpPr txBox="1">
            <a:spLocks/>
          </p:cNvSpPr>
          <p:nvPr/>
        </p:nvSpPr>
        <p:spPr>
          <a:xfrm>
            <a:off x="391226" y="2416010"/>
            <a:ext cx="5303985" cy="18381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err="1">
                <a:latin typeface="Muli" pitchFamily="2" charset="0"/>
              </a:rPr>
              <a:t>Características</a:t>
            </a:r>
            <a:r>
              <a:rPr lang="en-US" b="1" dirty="0">
                <a:latin typeface="Muli" pitchFamily="2" charset="0"/>
              </a:rPr>
              <a:t> de </a:t>
            </a:r>
            <a:r>
              <a:rPr lang="en-US" b="1" dirty="0" err="1">
                <a:latin typeface="Muli" pitchFamily="2" charset="0"/>
              </a:rPr>
              <a:t>tamanho</a:t>
            </a:r>
            <a:r>
              <a:rPr lang="en-US" b="1" dirty="0">
                <a:latin typeface="Muli" pitchFamily="2" charset="0"/>
              </a:rPr>
              <a:t> </a:t>
            </a:r>
            <a:r>
              <a:rPr lang="en-US" b="1" dirty="0" err="1">
                <a:latin typeface="Muli" pitchFamily="2" charset="0"/>
              </a:rPr>
              <a:t>minímo</a:t>
            </a:r>
            <a:r>
              <a:rPr lang="en-US" b="1" dirty="0">
                <a:latin typeface="Muli" pitchFamily="2" charset="0"/>
              </a:rPr>
              <a:t> : 2mm</a:t>
            </a:r>
          </a:p>
          <a:p>
            <a:pPr algn="just"/>
            <a:r>
              <a:rPr lang="en-US" dirty="0">
                <a:latin typeface="Muli" pitchFamily="2" charset="0"/>
              </a:rPr>
              <a:t>A </a:t>
            </a:r>
            <a:r>
              <a:rPr lang="en-US" dirty="0" err="1">
                <a:latin typeface="Muli" pitchFamily="2" charset="0"/>
              </a:rPr>
              <a:t>característica</a:t>
            </a:r>
            <a:r>
              <a:rPr lang="en-US" dirty="0">
                <a:latin typeface="Muli" pitchFamily="2" charset="0"/>
              </a:rPr>
              <a:t> </a:t>
            </a:r>
            <a:r>
              <a:rPr lang="en-US" dirty="0" err="1">
                <a:latin typeface="Muli" pitchFamily="2" charset="0"/>
              </a:rPr>
              <a:t>impressa</a:t>
            </a:r>
            <a:r>
              <a:rPr lang="en-US" dirty="0">
                <a:latin typeface="Muli" pitchFamily="2" charset="0"/>
              </a:rPr>
              <a:t> no modelo 3D </a:t>
            </a:r>
            <a:r>
              <a:rPr lang="en-US" dirty="0" err="1">
                <a:latin typeface="Muli" pitchFamily="2" charset="0"/>
              </a:rPr>
              <a:t>mais</a:t>
            </a:r>
            <a:r>
              <a:rPr lang="en-US" dirty="0">
                <a:latin typeface="Muli" pitchFamily="2" charset="0"/>
              </a:rPr>
              <a:t> </a:t>
            </a:r>
            <a:r>
              <a:rPr lang="en-US" dirty="0" err="1">
                <a:latin typeface="Muli" pitchFamily="2" charset="0"/>
              </a:rPr>
              <a:t>pequena</a:t>
            </a:r>
            <a:r>
              <a:rPr lang="en-US" dirty="0">
                <a:latin typeface="Muli" pitchFamily="2" charset="0"/>
              </a:rPr>
              <a:t> é </a:t>
            </a:r>
            <a:r>
              <a:rPr lang="en-US" dirty="0" err="1">
                <a:latin typeface="Muli" pitchFamily="2" charset="0"/>
              </a:rPr>
              <a:t>determinada</a:t>
            </a:r>
            <a:r>
              <a:rPr lang="en-US" dirty="0">
                <a:latin typeface="Muli" pitchFamily="2" charset="0"/>
              </a:rPr>
              <a:t> </a:t>
            </a:r>
            <a:r>
              <a:rPr lang="en-US" dirty="0" err="1">
                <a:latin typeface="Muli" pitchFamily="2" charset="0"/>
              </a:rPr>
              <a:t>pelo</a:t>
            </a:r>
            <a:r>
              <a:rPr lang="en-US" dirty="0">
                <a:latin typeface="Muli" pitchFamily="2" charset="0"/>
              </a:rPr>
              <a:t> </a:t>
            </a:r>
            <a:r>
              <a:rPr lang="en-US" dirty="0" err="1">
                <a:latin typeface="Muli" pitchFamily="2" charset="0"/>
              </a:rPr>
              <a:t>diâmetro</a:t>
            </a:r>
            <a:r>
              <a:rPr lang="en-US" dirty="0">
                <a:latin typeface="Muli" pitchFamily="2" charset="0"/>
              </a:rPr>
              <a:t> da </a:t>
            </a:r>
            <a:r>
              <a:rPr lang="en-US" dirty="0" err="1">
                <a:latin typeface="Muli" pitchFamily="2" charset="0"/>
              </a:rPr>
              <a:t>bocal</a:t>
            </a:r>
            <a:r>
              <a:rPr lang="en-US" dirty="0">
                <a:latin typeface="Muli" pitchFamily="2" charset="0"/>
              </a:rPr>
              <a:t> e os </a:t>
            </a:r>
            <a:r>
              <a:rPr lang="en-US" dirty="0" err="1">
                <a:latin typeface="Muli" pitchFamily="2" charset="0"/>
              </a:rPr>
              <a:t>motores</a:t>
            </a:r>
            <a:r>
              <a:rPr lang="en-US" dirty="0">
                <a:latin typeface="Muli" pitchFamily="2" charset="0"/>
              </a:rPr>
              <a:t> que a </a:t>
            </a:r>
            <a:r>
              <a:rPr lang="en-US" dirty="0" err="1">
                <a:latin typeface="Muli" pitchFamily="2" charset="0"/>
              </a:rPr>
              <a:t>impressora</a:t>
            </a:r>
            <a:r>
              <a:rPr lang="en-US" dirty="0">
                <a:latin typeface="Muli" pitchFamily="2" charset="0"/>
              </a:rPr>
              <a:t> 3D </a:t>
            </a:r>
            <a:r>
              <a:rPr lang="en-US" dirty="0" err="1">
                <a:latin typeface="Muli" pitchFamily="2" charset="0"/>
              </a:rPr>
              <a:t>usa</a:t>
            </a:r>
            <a:r>
              <a:rPr lang="en-US" dirty="0">
                <a:latin typeface="Muli" pitchFamily="2" charset="0"/>
              </a:rPr>
              <a:t>. </a:t>
            </a:r>
          </a:p>
          <a:p>
            <a:pPr algn="just">
              <a:buClr>
                <a:srgbClr val="034EA2"/>
              </a:buClr>
            </a:pPr>
            <a:r>
              <a:rPr lang="en-US" dirty="0">
                <a:latin typeface="Muli" pitchFamily="2" charset="0"/>
              </a:rPr>
              <a:t>﻿</a:t>
            </a:r>
            <a:br>
              <a:rPr lang="en-US" dirty="0">
                <a:latin typeface="Muli" pitchFamily="2" charset="0"/>
              </a:rPr>
            </a:br>
            <a:r>
              <a:rPr lang="en-US" dirty="0" err="1">
                <a:latin typeface="Muli" pitchFamily="2" charset="0"/>
              </a:rPr>
              <a:t>Devido</a:t>
            </a:r>
            <a:r>
              <a:rPr lang="en-US" dirty="0">
                <a:latin typeface="Muli" pitchFamily="2" charset="0"/>
              </a:rPr>
              <a:t> à forma </a:t>
            </a:r>
            <a:r>
              <a:rPr lang="en-US" dirty="0" err="1">
                <a:latin typeface="Muli" pitchFamily="2" charset="0"/>
              </a:rPr>
              <a:t>cilindrica</a:t>
            </a:r>
            <a:r>
              <a:rPr lang="en-US" dirty="0">
                <a:latin typeface="Muli" pitchFamily="2" charset="0"/>
              </a:rPr>
              <a:t> do </a:t>
            </a:r>
            <a:r>
              <a:rPr lang="en-US" dirty="0" err="1">
                <a:latin typeface="Muli" pitchFamily="2" charset="0"/>
              </a:rPr>
              <a:t>extrusor</a:t>
            </a:r>
            <a:r>
              <a:rPr lang="en-US" dirty="0">
                <a:latin typeface="Muli" pitchFamily="2" charset="0"/>
              </a:rPr>
              <a:t>, a </a:t>
            </a:r>
            <a:r>
              <a:rPr lang="en-US" dirty="0" err="1">
                <a:latin typeface="Muli" pitchFamily="2" charset="0"/>
              </a:rPr>
              <a:t>característica</a:t>
            </a:r>
            <a:r>
              <a:rPr lang="en-US" dirty="0">
                <a:latin typeface="Muli" pitchFamily="2" charset="0"/>
              </a:rPr>
              <a:t> minima de material </a:t>
            </a:r>
            <a:r>
              <a:rPr lang="en-US" dirty="0" err="1">
                <a:latin typeface="Muli" pitchFamily="2" charset="0"/>
              </a:rPr>
              <a:t>pode</a:t>
            </a:r>
            <a:r>
              <a:rPr lang="en-US" dirty="0">
                <a:latin typeface="Muli" pitchFamily="2" charset="0"/>
              </a:rPr>
              <a:t> ser um </a:t>
            </a:r>
            <a:r>
              <a:rPr lang="en-US" dirty="0" err="1">
                <a:latin typeface="Muli" pitchFamily="2" charset="0"/>
              </a:rPr>
              <a:t>cilindro</a:t>
            </a:r>
            <a:r>
              <a:rPr lang="en-US" dirty="0">
                <a:latin typeface="Muli" pitchFamily="2" charset="0"/>
              </a:rPr>
              <a:t>.</a:t>
            </a:r>
          </a:p>
          <a:p>
            <a:pPr algn="just">
              <a:buClr>
                <a:srgbClr val="034EA2"/>
              </a:buClr>
            </a:pPr>
            <a:r>
              <a:rPr lang="en-US" dirty="0">
                <a:latin typeface="Muli" pitchFamily="2" charset="0"/>
              </a:rPr>
              <a:t>Em </a:t>
            </a:r>
            <a:r>
              <a:rPr lang="en-US" dirty="0" err="1">
                <a:latin typeface="Muli" pitchFamily="2" charset="0"/>
              </a:rPr>
              <a:t>termos</a:t>
            </a:r>
            <a:r>
              <a:rPr lang="en-US" dirty="0">
                <a:latin typeface="Muli" pitchFamily="2" charset="0"/>
              </a:rPr>
              <a:t> de </a:t>
            </a:r>
            <a:r>
              <a:rPr lang="en-US" dirty="0" err="1">
                <a:latin typeface="Muli" pitchFamily="2" charset="0"/>
              </a:rPr>
              <a:t>características</a:t>
            </a:r>
            <a:r>
              <a:rPr lang="en-US" dirty="0">
                <a:latin typeface="Muli" pitchFamily="2" charset="0"/>
              </a:rPr>
              <a:t> </a:t>
            </a:r>
            <a:r>
              <a:rPr lang="en-US" dirty="0" err="1">
                <a:latin typeface="Muli" pitchFamily="2" charset="0"/>
              </a:rPr>
              <a:t>mínimas</a:t>
            </a:r>
            <a:r>
              <a:rPr lang="en-US" dirty="0">
                <a:latin typeface="Muli" pitchFamily="2" charset="0"/>
              </a:rPr>
              <a:t> </a:t>
            </a:r>
            <a:r>
              <a:rPr lang="en-US" dirty="0" err="1">
                <a:latin typeface="Muli" pitchFamily="2" charset="0"/>
              </a:rPr>
              <a:t>distribuidas</a:t>
            </a:r>
            <a:r>
              <a:rPr lang="en-US" dirty="0">
                <a:latin typeface="Muli" pitchFamily="2" charset="0"/>
              </a:rPr>
              <a:t> </a:t>
            </a:r>
            <a:r>
              <a:rPr lang="en-US" dirty="0" err="1">
                <a:latin typeface="Muli" pitchFamily="2" charset="0"/>
              </a:rPr>
              <a:t>pelo</a:t>
            </a:r>
            <a:r>
              <a:rPr lang="en-US" dirty="0">
                <a:latin typeface="Muli" pitchFamily="2" charset="0"/>
              </a:rPr>
              <a:t> peso da </a:t>
            </a:r>
            <a:r>
              <a:rPr lang="en-US" dirty="0" err="1">
                <a:latin typeface="Muli" pitchFamily="2" charset="0"/>
              </a:rPr>
              <a:t>peça</a:t>
            </a:r>
            <a:r>
              <a:rPr lang="en-US" dirty="0">
                <a:latin typeface="Muli" pitchFamily="2" charset="0"/>
              </a:rPr>
              <a:t>, que é </a:t>
            </a:r>
            <a:r>
              <a:rPr lang="en-US" dirty="0" err="1">
                <a:latin typeface="Muli" pitchFamily="2" charset="0"/>
              </a:rPr>
              <a:t>determinada</a:t>
            </a:r>
            <a:r>
              <a:rPr lang="en-US" dirty="0">
                <a:latin typeface="Muli" pitchFamily="2" charset="0"/>
              </a:rPr>
              <a:t> do </a:t>
            </a:r>
            <a:r>
              <a:rPr lang="en-US" dirty="0" err="1">
                <a:latin typeface="Muli" pitchFamily="2" charset="0"/>
              </a:rPr>
              <a:t>ponto</a:t>
            </a:r>
            <a:r>
              <a:rPr lang="en-US" dirty="0">
                <a:latin typeface="Muli" pitchFamily="2" charset="0"/>
              </a:rPr>
              <a:t> </a:t>
            </a:r>
            <a:r>
              <a:rPr lang="en-US" dirty="0" err="1">
                <a:latin typeface="Muli" pitchFamily="2" charset="0"/>
              </a:rPr>
              <a:t>mais</a:t>
            </a:r>
            <a:r>
              <a:rPr lang="en-US" dirty="0">
                <a:latin typeface="Muli" pitchFamily="2" charset="0"/>
              </a:rPr>
              <a:t> </a:t>
            </a:r>
            <a:r>
              <a:rPr lang="en-US" dirty="0" err="1">
                <a:latin typeface="Muli" pitchFamily="2" charset="0"/>
              </a:rPr>
              <a:t>baixo</a:t>
            </a:r>
            <a:r>
              <a:rPr lang="en-US" dirty="0">
                <a:latin typeface="Muli" pitchFamily="2" charset="0"/>
              </a:rPr>
              <a:t> da </a:t>
            </a:r>
            <a:r>
              <a:rPr lang="en-US" dirty="0" err="1">
                <a:latin typeface="Muli" pitchFamily="2" charset="0"/>
              </a:rPr>
              <a:t>altura</a:t>
            </a:r>
            <a:r>
              <a:rPr lang="en-US" dirty="0">
                <a:latin typeface="Muli" pitchFamily="2" charset="0"/>
              </a:rPr>
              <a:t> da </a:t>
            </a:r>
            <a:r>
              <a:rPr lang="en-US" dirty="0" err="1">
                <a:latin typeface="Muli" pitchFamily="2" charset="0"/>
              </a:rPr>
              <a:t>camada</a:t>
            </a:r>
            <a:r>
              <a:rPr lang="en-US" dirty="0">
                <a:latin typeface="Muli" pitchFamily="2" charset="0"/>
              </a:rPr>
              <a:t>. </a:t>
            </a:r>
          </a:p>
        </p:txBody>
      </p:sp>
      <p:pic>
        <p:nvPicPr>
          <p:cNvPr id="29" name="Picture 28" descr="https://wikifactory.com/files/RmlsZTo0MzE2NTQ="/>
          <p:cNvPicPr/>
          <p:nvPr/>
        </p:nvPicPr>
        <p:blipFill rotWithShape="1">
          <a:blip r:embed="rId3" cstate="print">
            <a:extLst>
              <a:ext uri="{28A0092B-C50C-407E-A947-70E740481C1C}">
                <a14:useLocalDpi xmlns:a14="http://schemas.microsoft.com/office/drawing/2010/main" val="0"/>
              </a:ext>
            </a:extLst>
          </a:blip>
          <a:srcRect l="12814" t="6102" r="11273" b="6112"/>
          <a:stretch/>
        </p:blipFill>
        <p:spPr bwMode="auto">
          <a:xfrm>
            <a:off x="6045200" y="2858638"/>
            <a:ext cx="2565400" cy="2006600"/>
          </a:xfrm>
          <a:prstGeom prst="rect">
            <a:avLst/>
          </a:prstGeom>
          <a:noFill/>
          <a:ln>
            <a:noFill/>
          </a:ln>
        </p:spPr>
      </p:pic>
      <p:sp>
        <p:nvSpPr>
          <p:cNvPr id="3" name="Rectangle 2"/>
          <p:cNvSpPr/>
          <p:nvPr/>
        </p:nvSpPr>
        <p:spPr>
          <a:xfrm>
            <a:off x="391226" y="838308"/>
            <a:ext cx="5488874" cy="1600438"/>
          </a:xfrm>
          <a:prstGeom prst="rect">
            <a:avLst/>
          </a:prstGeom>
        </p:spPr>
        <p:txBody>
          <a:bodyPr wrap="square">
            <a:spAutoFit/>
          </a:bodyPr>
          <a:lstStyle/>
          <a:p>
            <a:pPr algn="just"/>
            <a:r>
              <a:rPr lang="en-US" b="1" dirty="0" err="1">
                <a:latin typeface="Muli" pitchFamily="2" charset="0"/>
              </a:rPr>
              <a:t>Precisão</a:t>
            </a:r>
            <a:r>
              <a:rPr lang="en-US" b="1" dirty="0">
                <a:latin typeface="Muli" pitchFamily="2" charset="0"/>
              </a:rPr>
              <a:t> da </a:t>
            </a:r>
            <a:r>
              <a:rPr lang="en-US" b="1" dirty="0" err="1">
                <a:latin typeface="Muli" pitchFamily="2" charset="0"/>
              </a:rPr>
              <a:t>dimensão</a:t>
            </a:r>
            <a:r>
              <a:rPr lang="en-US" b="1" dirty="0">
                <a:latin typeface="Muli" pitchFamily="2" charset="0"/>
              </a:rPr>
              <a:t>/</a:t>
            </a:r>
            <a:r>
              <a:rPr lang="en-US" b="1" dirty="0" err="1">
                <a:latin typeface="Muli" pitchFamily="2" charset="0"/>
              </a:rPr>
              <a:t>tolerância</a:t>
            </a:r>
            <a:r>
              <a:rPr lang="en-US" b="1" dirty="0">
                <a:latin typeface="Muli" pitchFamily="2" charset="0"/>
              </a:rPr>
              <a:t>: ±0.5% </a:t>
            </a:r>
            <a:r>
              <a:rPr lang="en-US" dirty="0">
                <a:latin typeface="Muli" pitchFamily="2" charset="0"/>
              </a:rPr>
              <a:t>(com um </a:t>
            </a:r>
            <a:r>
              <a:rPr lang="en-US" dirty="0" err="1">
                <a:latin typeface="Muli" pitchFamily="2" charset="0"/>
              </a:rPr>
              <a:t>limite</a:t>
            </a:r>
            <a:r>
              <a:rPr lang="en-US" dirty="0">
                <a:latin typeface="Muli" pitchFamily="2" charset="0"/>
              </a:rPr>
              <a:t> </a:t>
            </a:r>
            <a:r>
              <a:rPr lang="en-US" dirty="0" err="1">
                <a:latin typeface="Muli" pitchFamily="2" charset="0"/>
              </a:rPr>
              <a:t>abaixo</a:t>
            </a:r>
            <a:r>
              <a:rPr lang="en-US" dirty="0">
                <a:latin typeface="Muli" pitchFamily="2" charset="0"/>
              </a:rPr>
              <a:t> de 0.5mm)</a:t>
            </a:r>
          </a:p>
          <a:p>
            <a:pPr marL="285750" indent="-285750" algn="just">
              <a:buFont typeface="Wingdings" pitchFamily="2" charset="2"/>
              <a:buChar char="v"/>
            </a:pPr>
            <a:r>
              <a:rPr lang="en-US" dirty="0" err="1">
                <a:latin typeface="Muli" pitchFamily="2" charset="0"/>
              </a:rPr>
              <a:t>Tolerância</a:t>
            </a:r>
            <a:r>
              <a:rPr lang="en-US" dirty="0">
                <a:latin typeface="Muli" pitchFamily="2" charset="0"/>
              </a:rPr>
              <a:t> da </a:t>
            </a:r>
            <a:r>
              <a:rPr lang="en-US" dirty="0" err="1">
                <a:latin typeface="Muli" pitchFamily="2" charset="0"/>
              </a:rPr>
              <a:t>peça</a:t>
            </a:r>
            <a:r>
              <a:rPr lang="en-US" dirty="0">
                <a:latin typeface="Muli" pitchFamily="2" charset="0"/>
              </a:rPr>
              <a:t> para </a:t>
            </a:r>
            <a:r>
              <a:rPr lang="en-US" dirty="0" err="1">
                <a:latin typeface="Muli" pitchFamily="2" charset="0"/>
              </a:rPr>
              <a:t>grandes</a:t>
            </a:r>
            <a:r>
              <a:rPr lang="en-US" dirty="0">
                <a:latin typeface="Muli" pitchFamily="2" charset="0"/>
              </a:rPr>
              <a:t> </a:t>
            </a:r>
            <a:r>
              <a:rPr lang="en-US" dirty="0" err="1">
                <a:latin typeface="Muli" pitchFamily="2" charset="0"/>
              </a:rPr>
              <a:t>dimensões</a:t>
            </a:r>
            <a:r>
              <a:rPr lang="en-US" dirty="0">
                <a:latin typeface="Muli" pitchFamily="2" charset="0"/>
              </a:rPr>
              <a:t> é </a:t>
            </a:r>
            <a:r>
              <a:rPr lang="en-US" dirty="0" err="1">
                <a:latin typeface="Muli" pitchFamily="2" charset="0"/>
              </a:rPr>
              <a:t>por</a:t>
            </a:r>
            <a:r>
              <a:rPr lang="en-US" dirty="0">
                <a:latin typeface="Muli" pitchFamily="2" charset="0"/>
              </a:rPr>
              <a:t> </a:t>
            </a:r>
            <a:r>
              <a:rPr lang="en-US" dirty="0" err="1">
                <a:latin typeface="Muli" pitchFamily="2" charset="0"/>
              </a:rPr>
              <a:t>norma</a:t>
            </a:r>
            <a:r>
              <a:rPr lang="en-US" dirty="0">
                <a:latin typeface="Muli" pitchFamily="2" charset="0"/>
              </a:rPr>
              <a:t> </a:t>
            </a:r>
            <a:r>
              <a:rPr lang="en-US" dirty="0" err="1">
                <a:latin typeface="Muli" pitchFamily="2" charset="0"/>
              </a:rPr>
              <a:t>constrangida</a:t>
            </a:r>
            <a:r>
              <a:rPr lang="en-US" dirty="0">
                <a:latin typeface="Muli" pitchFamily="2" charset="0"/>
              </a:rPr>
              <a:t> </a:t>
            </a:r>
            <a:r>
              <a:rPr lang="en-US" dirty="0" err="1">
                <a:latin typeface="Muli" pitchFamily="2" charset="0"/>
              </a:rPr>
              <a:t>pelo</a:t>
            </a:r>
            <a:r>
              <a:rPr lang="en-US" dirty="0">
                <a:latin typeface="Muli" pitchFamily="2" charset="0"/>
              </a:rPr>
              <a:t> </a:t>
            </a:r>
            <a:r>
              <a:rPr lang="en-US" dirty="0" err="1">
                <a:latin typeface="Muli" pitchFamily="2" charset="0"/>
              </a:rPr>
              <a:t>encolhimento</a:t>
            </a:r>
            <a:r>
              <a:rPr lang="en-US" dirty="0">
                <a:latin typeface="Muli" pitchFamily="2" charset="0"/>
              </a:rPr>
              <a:t> do material </a:t>
            </a:r>
            <a:r>
              <a:rPr lang="en-US" dirty="0" err="1">
                <a:latin typeface="Muli" pitchFamily="2" charset="0"/>
              </a:rPr>
              <a:t>durante</a:t>
            </a:r>
            <a:r>
              <a:rPr lang="en-US" dirty="0">
                <a:latin typeface="Muli" pitchFamily="2" charset="0"/>
              </a:rPr>
              <a:t> o </a:t>
            </a:r>
            <a:r>
              <a:rPr lang="en-US" dirty="0" err="1">
                <a:latin typeface="Muli" pitchFamily="2" charset="0"/>
              </a:rPr>
              <a:t>processo</a:t>
            </a:r>
            <a:r>
              <a:rPr lang="en-US" dirty="0">
                <a:latin typeface="Muli" pitchFamily="2" charset="0"/>
              </a:rPr>
              <a:t> de </a:t>
            </a:r>
            <a:r>
              <a:rPr lang="en-US" dirty="0" err="1">
                <a:latin typeface="Muli" pitchFamily="2" charset="0"/>
              </a:rPr>
              <a:t>arrefecimento</a:t>
            </a:r>
            <a:endParaRPr lang="en-US" dirty="0">
              <a:latin typeface="Muli" pitchFamily="2" charset="0"/>
            </a:endParaRPr>
          </a:p>
          <a:p>
            <a:pPr marL="285750" indent="-285750" algn="just">
              <a:buFont typeface="Wingdings" pitchFamily="2" charset="2"/>
              <a:buChar char="v"/>
            </a:pPr>
            <a:r>
              <a:rPr lang="en-US" dirty="0" err="1">
                <a:latin typeface="Muli" pitchFamily="2" charset="0"/>
              </a:rPr>
              <a:t>Tolerância</a:t>
            </a:r>
            <a:r>
              <a:rPr lang="en-US" dirty="0">
                <a:latin typeface="Muli" pitchFamily="2" charset="0"/>
              </a:rPr>
              <a:t> da </a:t>
            </a:r>
            <a:r>
              <a:rPr lang="en-US" dirty="0" err="1">
                <a:latin typeface="Muli" pitchFamily="2" charset="0"/>
              </a:rPr>
              <a:t>peça</a:t>
            </a:r>
            <a:r>
              <a:rPr lang="en-US" dirty="0">
                <a:latin typeface="Muli" pitchFamily="2" charset="0"/>
              </a:rPr>
              <a:t> para </a:t>
            </a:r>
            <a:r>
              <a:rPr lang="en-US" dirty="0" err="1">
                <a:latin typeface="Muli" pitchFamily="2" charset="0"/>
              </a:rPr>
              <a:t>dimensões</a:t>
            </a:r>
            <a:r>
              <a:rPr lang="en-US" dirty="0">
                <a:latin typeface="Muli" pitchFamily="2" charset="0"/>
              </a:rPr>
              <a:t> </a:t>
            </a:r>
            <a:r>
              <a:rPr lang="en-US" dirty="0" err="1">
                <a:latin typeface="Muli" pitchFamily="2" charset="0"/>
              </a:rPr>
              <a:t>pequenas</a:t>
            </a:r>
            <a:r>
              <a:rPr lang="en-US" dirty="0">
                <a:latin typeface="Muli" pitchFamily="2" charset="0"/>
              </a:rPr>
              <a:t> é </a:t>
            </a:r>
            <a:r>
              <a:rPr lang="en-US" dirty="0" err="1">
                <a:latin typeface="Muli" pitchFamily="2" charset="0"/>
              </a:rPr>
              <a:t>por</a:t>
            </a:r>
            <a:r>
              <a:rPr lang="en-US" dirty="0">
                <a:latin typeface="Muli" pitchFamily="2" charset="0"/>
              </a:rPr>
              <a:t> </a:t>
            </a:r>
            <a:r>
              <a:rPr lang="en-US" dirty="0" err="1">
                <a:latin typeface="Muli" pitchFamily="2" charset="0"/>
              </a:rPr>
              <a:t>norma</a:t>
            </a:r>
            <a:r>
              <a:rPr lang="en-US" dirty="0">
                <a:latin typeface="Muli" pitchFamily="2" charset="0"/>
              </a:rPr>
              <a:t> </a:t>
            </a:r>
            <a:r>
              <a:rPr lang="en-US" dirty="0" err="1">
                <a:latin typeface="Muli" pitchFamily="2" charset="0"/>
              </a:rPr>
              <a:t>afetada</a:t>
            </a:r>
            <a:r>
              <a:rPr lang="en-US" dirty="0">
                <a:latin typeface="Muli" pitchFamily="2" charset="0"/>
              </a:rPr>
              <a:t> </a:t>
            </a:r>
            <a:r>
              <a:rPr lang="en-US" dirty="0" err="1">
                <a:latin typeface="Muli" pitchFamily="2" charset="0"/>
              </a:rPr>
              <a:t>pelas</a:t>
            </a:r>
            <a:r>
              <a:rPr lang="en-US" dirty="0">
                <a:latin typeface="Muli" pitchFamily="2" charset="0"/>
              </a:rPr>
              <a:t> </a:t>
            </a:r>
            <a:r>
              <a:rPr lang="en-US" dirty="0" err="1">
                <a:latin typeface="Muli" pitchFamily="2" charset="0"/>
              </a:rPr>
              <a:t>vibrações</a:t>
            </a:r>
            <a:r>
              <a:rPr lang="en-US" dirty="0">
                <a:latin typeface="Muli" pitchFamily="2" charset="0"/>
              </a:rPr>
              <a:t> da </a:t>
            </a:r>
            <a:r>
              <a:rPr lang="en-US" dirty="0" err="1">
                <a:latin typeface="Muli" pitchFamily="2" charset="0"/>
              </a:rPr>
              <a:t>máquina</a:t>
            </a:r>
            <a:r>
              <a:rPr lang="en-US" dirty="0">
                <a:latin typeface="Muli" pitchFamily="2" charset="0"/>
              </a:rPr>
              <a:t>, </a:t>
            </a:r>
            <a:r>
              <a:rPr lang="en-US" dirty="0" err="1">
                <a:latin typeface="Muli" pitchFamily="2" charset="0"/>
              </a:rPr>
              <a:t>controlo</a:t>
            </a:r>
            <a:r>
              <a:rPr lang="en-US" dirty="0">
                <a:latin typeface="Muli" pitchFamily="2" charset="0"/>
              </a:rPr>
              <a:t> do </a:t>
            </a:r>
            <a:r>
              <a:rPr lang="en-US" dirty="0" err="1">
                <a:latin typeface="Muli" pitchFamily="2" charset="0"/>
              </a:rPr>
              <a:t>fluxo</a:t>
            </a:r>
            <a:r>
              <a:rPr lang="en-US" dirty="0">
                <a:latin typeface="Muli" pitchFamily="2" charset="0"/>
              </a:rPr>
              <a:t> </a:t>
            </a:r>
            <a:r>
              <a:rPr lang="en-US" dirty="0" err="1">
                <a:latin typeface="Muli" pitchFamily="2" charset="0"/>
              </a:rPr>
              <a:t>na</a:t>
            </a:r>
            <a:r>
              <a:rPr lang="en-US" dirty="0">
                <a:latin typeface="Muli" pitchFamily="2" charset="0"/>
              </a:rPr>
              <a:t> nozzle e ±0.5mm</a:t>
            </a:r>
          </a:p>
        </p:txBody>
      </p:sp>
      <p:pic>
        <p:nvPicPr>
          <p:cNvPr id="31" name="Εικόνα 7">
            <a:extLst>
              <a:ext uri="{FF2B5EF4-FFF2-40B4-BE49-F238E27FC236}">
                <a16:creationId xmlns:a16="http://schemas.microsoft.com/office/drawing/2014/main" id="{EFE42A99-DF5C-4422-BD12-A82D803748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46800" y="967217"/>
            <a:ext cx="1841471" cy="1788858"/>
          </a:xfrm>
          <a:prstGeom prst="rect">
            <a:avLst/>
          </a:prstGeom>
        </p:spPr>
      </p:pic>
    </p:spTree>
    <p:extLst>
      <p:ext uri="{BB962C8B-B14F-4D97-AF65-F5344CB8AC3E}">
        <p14:creationId xmlns:p14="http://schemas.microsoft.com/office/powerpoint/2010/main" val="910169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ítulo 4"/>
          <p:cNvSpPr>
            <a:spLocks noGrp="1"/>
          </p:cNvSpPr>
          <p:nvPr>
            <p:ph type="title"/>
          </p:nvPr>
        </p:nvSpPr>
        <p:spPr>
          <a:xfrm>
            <a:off x="1922049" y="186256"/>
            <a:ext cx="6333914" cy="566400"/>
          </a:xfrm>
        </p:spPr>
        <p:txBody>
          <a:bodyPr/>
          <a:lstStyle/>
          <a:p>
            <a:r>
              <a:rPr lang="pt-BR" dirty="0"/>
              <a:t>Texto, detalhes em relevo e gravados</a:t>
            </a:r>
            <a:endParaRPr lang="en-US" dirty="0"/>
          </a:p>
        </p:txBody>
      </p:sp>
      <p:sp>
        <p:nvSpPr>
          <p:cNvPr id="30" name="Google Shape;1029;p44"/>
          <p:cNvSpPr txBox="1">
            <a:spLocks/>
          </p:cNvSpPr>
          <p:nvPr/>
        </p:nvSpPr>
        <p:spPr>
          <a:xfrm>
            <a:off x="496424" y="789398"/>
            <a:ext cx="4263699"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dirty="0">
                <a:solidFill>
                  <a:schemeClr val="accent3"/>
                </a:solidFill>
                <a:latin typeface="Muli" pitchFamily="2" charset="0"/>
              </a:rPr>
              <a:t>Para detalhes em relevo e gravados, as larguras </a:t>
            </a:r>
            <a:r>
              <a:rPr lang="pt-BR" u="sng" dirty="0">
                <a:solidFill>
                  <a:schemeClr val="accent3"/>
                </a:solidFill>
                <a:latin typeface="Muli" pitchFamily="2" charset="0"/>
              </a:rPr>
              <a:t>recomendadas são de pelo menos três vezes o tamanho do bico num mínimo de profundidade igual ao tamanho </a:t>
            </a:r>
            <a:r>
              <a:rPr lang="pt-BR" dirty="0">
                <a:solidFill>
                  <a:schemeClr val="accent3"/>
                </a:solidFill>
                <a:latin typeface="Muli" pitchFamily="2" charset="0"/>
              </a:rPr>
              <a:t>do bocal.</a:t>
            </a:r>
            <a:endParaRPr lang="en-US" dirty="0">
              <a:solidFill>
                <a:schemeClr val="accent3"/>
              </a:solidFill>
              <a:latin typeface="Muli" pitchFamily="2" charset="0"/>
            </a:endParaRPr>
          </a:p>
        </p:txBody>
      </p:sp>
      <p:sp>
        <p:nvSpPr>
          <p:cNvPr id="32" name="Rectangle 31"/>
          <p:cNvSpPr/>
          <p:nvPr/>
        </p:nvSpPr>
        <p:spPr>
          <a:xfrm>
            <a:off x="498868" y="1936750"/>
            <a:ext cx="4509178" cy="2185214"/>
          </a:xfrm>
          <a:prstGeom prst="rect">
            <a:avLst/>
          </a:prstGeom>
        </p:spPr>
        <p:txBody>
          <a:bodyPr wrap="square">
            <a:spAutoFit/>
          </a:bodyPr>
          <a:lstStyle/>
          <a:p>
            <a:pPr>
              <a:spcAft>
                <a:spcPts val="600"/>
              </a:spcAft>
            </a:pPr>
            <a:r>
              <a:rPr lang="pt-BR" dirty="0">
                <a:solidFill>
                  <a:schemeClr val="tx1"/>
                </a:solidFill>
                <a:latin typeface="Muli" pitchFamily="2" charset="0"/>
              </a:rPr>
              <a:t>Em relação ao texto, nem todas as fontes e tamanhos serão legíveis, principalmente se forem de tamanho pequeno.</a:t>
            </a:r>
          </a:p>
          <a:p>
            <a:pPr>
              <a:spcAft>
                <a:spcPts val="600"/>
              </a:spcAft>
            </a:pPr>
            <a:r>
              <a:rPr lang="pt-BR" dirty="0">
                <a:solidFill>
                  <a:schemeClr val="tx1"/>
                </a:solidFill>
                <a:latin typeface="Muli" pitchFamily="2" charset="0"/>
              </a:rPr>
              <a:t>Redimensione o texto para que todos os traços tenham uma espessura de </a:t>
            </a:r>
            <a:r>
              <a:rPr lang="pt-BR" b="1" dirty="0">
                <a:solidFill>
                  <a:schemeClr val="tx1"/>
                </a:solidFill>
                <a:latin typeface="Muli" pitchFamily="2" charset="0"/>
              </a:rPr>
              <a:t>traço de pelo menos 0,8 mm.</a:t>
            </a:r>
          </a:p>
          <a:p>
            <a:r>
              <a:rPr lang="en-US" b="1" dirty="0">
                <a:solidFill>
                  <a:schemeClr val="tx1"/>
                </a:solidFill>
                <a:latin typeface="Muli" pitchFamily="2" charset="0"/>
              </a:rPr>
              <a:t>Use </a:t>
            </a:r>
            <a:r>
              <a:rPr lang="en-US" b="1" dirty="0" err="1">
                <a:solidFill>
                  <a:schemeClr val="tx1"/>
                </a:solidFill>
                <a:latin typeface="Muli" pitchFamily="2" charset="0"/>
              </a:rPr>
              <a:t>fontes</a:t>
            </a:r>
            <a:r>
              <a:rPr lang="en-US" b="1" dirty="0">
                <a:solidFill>
                  <a:schemeClr val="tx1"/>
                </a:solidFill>
                <a:latin typeface="Muli" pitchFamily="2" charset="0"/>
              </a:rPr>
              <a:t> “sans serif” fonts</a:t>
            </a:r>
            <a:r>
              <a:rPr lang="en-US" dirty="0">
                <a:solidFill>
                  <a:schemeClr val="tx1"/>
                </a:solidFill>
                <a:latin typeface="Muli" pitchFamily="2" charset="0"/>
              </a:rPr>
              <a:t> </a:t>
            </a:r>
            <a:r>
              <a:rPr lang="en-US" dirty="0" err="1">
                <a:solidFill>
                  <a:schemeClr val="tx1"/>
                </a:solidFill>
                <a:latin typeface="Muli" pitchFamily="2" charset="0"/>
              </a:rPr>
              <a:t>tal</a:t>
            </a:r>
            <a:r>
              <a:rPr lang="en-US" dirty="0">
                <a:solidFill>
                  <a:schemeClr val="tx1"/>
                </a:solidFill>
                <a:latin typeface="Muli" pitchFamily="2" charset="0"/>
              </a:rPr>
              <a:t> </a:t>
            </a:r>
            <a:r>
              <a:rPr lang="en-US" dirty="0" err="1">
                <a:solidFill>
                  <a:schemeClr val="tx1"/>
                </a:solidFill>
                <a:latin typeface="Muli" pitchFamily="2" charset="0"/>
              </a:rPr>
              <a:t>como</a:t>
            </a:r>
            <a:r>
              <a:rPr lang="en-US" dirty="0">
                <a:solidFill>
                  <a:schemeClr val="tx1"/>
                </a:solidFill>
                <a:latin typeface="Muli" pitchFamily="2" charset="0"/>
              </a:rPr>
              <a:t>  Arial, Montserrat </a:t>
            </a:r>
            <a:r>
              <a:rPr lang="en-US" dirty="0" err="1">
                <a:solidFill>
                  <a:schemeClr val="tx1"/>
                </a:solidFill>
                <a:latin typeface="Muli" pitchFamily="2" charset="0"/>
              </a:rPr>
              <a:t>ou</a:t>
            </a:r>
            <a:r>
              <a:rPr lang="en-US" dirty="0">
                <a:solidFill>
                  <a:schemeClr val="tx1"/>
                </a:solidFill>
                <a:latin typeface="Muli" pitchFamily="2" charset="0"/>
              </a:rPr>
              <a:t> Helvetica </a:t>
            </a:r>
            <a:r>
              <a:rPr lang="pt-BR" dirty="0">
                <a:solidFill>
                  <a:schemeClr val="tx1"/>
                </a:solidFill>
                <a:latin typeface="Muli" pitchFamily="2" charset="0"/>
              </a:rPr>
              <a:t>em que </a:t>
            </a:r>
            <a:r>
              <a:rPr lang="pt-BR" u="sng" dirty="0">
                <a:solidFill>
                  <a:schemeClr val="tx1"/>
                </a:solidFill>
                <a:latin typeface="Muli" pitchFamily="2" charset="0"/>
              </a:rPr>
              <a:t>os traços têm uma espessura consistente.</a:t>
            </a:r>
            <a:endParaRPr lang="en-US" u="sng" dirty="0">
              <a:solidFill>
                <a:schemeClr val="tx1"/>
              </a:solidFill>
              <a:latin typeface="Muli" pitchFamily="2" charset="0"/>
            </a:endParaRPr>
          </a:p>
          <a:p>
            <a:pPr marL="285750" indent="-285750">
              <a:buFont typeface="Wingdings" pitchFamily="2" charset="2"/>
              <a:buChar char="v"/>
            </a:pPr>
            <a:r>
              <a:rPr lang="pt-BR" dirty="0">
                <a:solidFill>
                  <a:schemeClr val="tx1"/>
                </a:solidFill>
                <a:latin typeface="Muli" pitchFamily="2" charset="0"/>
              </a:rPr>
              <a:t>Pode gravar o texto em relevo, mas a profundidade recomendada é a mesma: 0,4 mm ou o diâmetro do bocal.</a:t>
            </a:r>
            <a:endParaRPr lang="en-US" b="1" dirty="0">
              <a:solidFill>
                <a:schemeClr val="tx1"/>
              </a:solidFill>
              <a:latin typeface="Muli" pitchFamily="2" charset="0"/>
            </a:endParaRPr>
          </a:p>
        </p:txBody>
      </p:sp>
      <p:pic>
        <p:nvPicPr>
          <p:cNvPr id="33" name="Picture 32"/>
          <p:cNvPicPr/>
          <p:nvPr/>
        </p:nvPicPr>
        <p:blipFill rotWithShape="1">
          <a:blip r:embed="rId3">
            <a:extLst>
              <a:ext uri="{28A0092B-C50C-407E-A947-70E740481C1C}">
                <a14:useLocalDpi xmlns:a14="http://schemas.microsoft.com/office/drawing/2010/main" val="0"/>
              </a:ext>
            </a:extLst>
          </a:blip>
          <a:srcRect t="9539"/>
          <a:stretch/>
        </p:blipFill>
        <p:spPr>
          <a:xfrm>
            <a:off x="5232399" y="2730500"/>
            <a:ext cx="3305175" cy="2038645"/>
          </a:xfrm>
          <a:prstGeom prst="rect">
            <a:avLst/>
          </a:prstGeom>
        </p:spPr>
      </p:pic>
      <p:pic>
        <p:nvPicPr>
          <p:cNvPr id="34" name="Picture 33" descr="https://wikifactory.com/files/RmlsZTo0MzE2NDg="/>
          <p:cNvPicPr/>
          <p:nvPr/>
        </p:nvPicPr>
        <p:blipFill rotWithShape="1">
          <a:blip r:embed="rId4" cstate="print">
            <a:extLst>
              <a:ext uri="{28A0092B-C50C-407E-A947-70E740481C1C}">
                <a14:useLocalDpi xmlns:a14="http://schemas.microsoft.com/office/drawing/2010/main" val="0"/>
              </a:ext>
            </a:extLst>
          </a:blip>
          <a:srcRect l="5463" t="16671" r="3775" b="11048"/>
          <a:stretch/>
        </p:blipFill>
        <p:spPr bwMode="auto">
          <a:xfrm>
            <a:off x="5257799" y="1054100"/>
            <a:ext cx="3087687" cy="1542170"/>
          </a:xfrm>
          <a:prstGeom prst="rect">
            <a:avLst/>
          </a:prstGeom>
          <a:noFill/>
          <a:ln>
            <a:noFill/>
          </a:ln>
        </p:spPr>
      </p:pic>
    </p:spTree>
    <p:extLst>
      <p:ext uri="{BB962C8B-B14F-4D97-AF65-F5344CB8AC3E}">
        <p14:creationId xmlns:p14="http://schemas.microsoft.com/office/powerpoint/2010/main" val="2038760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17850"/>
            <a:ext cx="6995700" cy="566400"/>
          </a:xfrm>
        </p:spPr>
        <p:txBody>
          <a:bodyPr/>
          <a:lstStyle/>
          <a:p>
            <a:r>
              <a:rPr lang="pt-PT" dirty="0"/>
              <a:t>Liberdade no Desenho e Complexidade</a:t>
            </a:r>
          </a:p>
        </p:txBody>
      </p:sp>
      <p:pic>
        <p:nvPicPr>
          <p:cNvPr id="3" name="Picture 2"/>
          <p:cNvPicPr/>
          <p:nvPr/>
        </p:nvPicPr>
        <p:blipFill rotWithShape="1">
          <a:blip r:embed="rId3">
            <a:extLst>
              <a:ext uri="{28A0092B-C50C-407E-A947-70E740481C1C}">
                <a14:useLocalDpi xmlns:a14="http://schemas.microsoft.com/office/drawing/2010/main" val="0"/>
              </a:ext>
            </a:extLst>
          </a:blip>
          <a:srcRect l="8594" t="4742" r="8594" b="12629"/>
          <a:stretch/>
        </p:blipFill>
        <p:spPr>
          <a:xfrm>
            <a:off x="5397500" y="1269999"/>
            <a:ext cx="3340100" cy="2235201"/>
          </a:xfrm>
          <a:prstGeom prst="rect">
            <a:avLst/>
          </a:prstGeom>
        </p:spPr>
      </p:pic>
      <p:sp>
        <p:nvSpPr>
          <p:cNvPr id="4" name="TextBox 3"/>
          <p:cNvSpPr txBox="1"/>
          <p:nvPr/>
        </p:nvSpPr>
        <p:spPr>
          <a:xfrm>
            <a:off x="749300" y="1047750"/>
            <a:ext cx="4546600" cy="2462213"/>
          </a:xfrm>
          <a:prstGeom prst="rect">
            <a:avLst/>
          </a:prstGeom>
          <a:noFill/>
        </p:spPr>
        <p:txBody>
          <a:bodyPr wrap="square" lIns="91440" tIns="45720" rIns="91440" bIns="45720" rtlCol="0" anchor="t">
            <a:spAutoFit/>
          </a:bodyPr>
          <a:lstStyle/>
          <a:p>
            <a:pPr algn="just"/>
            <a:r>
              <a:rPr lang="pt-PT" dirty="0">
                <a:solidFill>
                  <a:schemeClr val="tx1"/>
                </a:solidFill>
                <a:latin typeface="Muli"/>
              </a:rPr>
              <a:t>A impressão 3D oferece uma liberdade no desenho  sem precedente e quase ilimitada. O projetista consegue transformar todas as suas ideias em objetos físicos, independentemente da sua complexidade. </a:t>
            </a:r>
          </a:p>
          <a:p>
            <a:pPr algn="just"/>
            <a:endParaRPr lang="en-US" dirty="0">
              <a:solidFill>
                <a:schemeClr val="tx1"/>
              </a:solidFill>
              <a:latin typeface="Muli" pitchFamily="2" charset="0"/>
            </a:endParaRPr>
          </a:p>
          <a:p>
            <a:pPr algn="just"/>
            <a:r>
              <a:rPr lang="pt-BR" dirty="0">
                <a:solidFill>
                  <a:schemeClr val="tx1"/>
                </a:solidFill>
                <a:latin typeface="Muli"/>
              </a:rPr>
              <a:t>Enquanto antes o foco era centrado nas limitações de fabrico, agora é centrado na funcionalidade, o que permite uma grande inovaçação. Por exemplo, utilizando métodos convencionais de fabrico para conceber unidades USB complexas como as da imagem, seria algo impensável!</a:t>
            </a:r>
            <a:endParaRPr lang="en-US" dirty="0">
              <a:solidFill>
                <a:schemeClr val="tx1"/>
              </a:solidFill>
              <a:latin typeface="Muli" pitchFamily="2" charset="0"/>
            </a:endParaRPr>
          </a:p>
          <a:p>
            <a:endParaRPr lang="en-US" dirty="0">
              <a:solidFill>
                <a:schemeClr val="tx1"/>
              </a:solidFill>
              <a:latin typeface="Muli" pitchFamily="2" charset="0"/>
            </a:endParaRPr>
          </a:p>
        </p:txBody>
      </p:sp>
      <p:sp>
        <p:nvSpPr>
          <p:cNvPr id="5" name="Rectangle 4"/>
          <p:cNvSpPr/>
          <p:nvPr/>
        </p:nvSpPr>
        <p:spPr>
          <a:xfrm>
            <a:off x="1318477" y="3961032"/>
            <a:ext cx="6507046" cy="954107"/>
          </a:xfrm>
          <a:prstGeom prst="rect">
            <a:avLst/>
          </a:prstGeom>
        </p:spPr>
        <p:txBody>
          <a:bodyPr wrap="square" lIns="91440" tIns="45720" rIns="91440" bIns="45720" anchor="t">
            <a:spAutoFit/>
          </a:bodyPr>
          <a:lstStyle/>
          <a:p>
            <a:pPr algn="just"/>
            <a:r>
              <a:rPr lang="pt-PT" dirty="0">
                <a:solidFill>
                  <a:schemeClr val="tx1"/>
                </a:solidFill>
                <a:latin typeface="Muli"/>
              </a:rPr>
              <a:t>Obviamente continuam a existir certas limitações, mas estas são menos restritivas comparativamente a métodos de fabrico tradicionais. Além disso, são mais fáceis para os projetistas de compreender e gerir, sem que afete significativamente o propósito do desenho.</a:t>
            </a:r>
          </a:p>
        </p:txBody>
      </p:sp>
      <p:sp>
        <p:nvSpPr>
          <p:cNvPr id="6" name="Rectangle 5"/>
          <p:cNvSpPr/>
          <p:nvPr/>
        </p:nvSpPr>
        <p:spPr>
          <a:xfrm>
            <a:off x="6609856" y="3625394"/>
            <a:ext cx="889988" cy="215444"/>
          </a:xfrm>
          <a:prstGeom prst="rect">
            <a:avLst/>
          </a:prstGeom>
        </p:spPr>
        <p:txBody>
          <a:bodyPr wrap="none">
            <a:spAutoFit/>
          </a:bodyPr>
          <a:lstStyle/>
          <a:p>
            <a:pPr algn="ctr"/>
            <a:r>
              <a:rPr lang="en-US" sz="800" dirty="0"/>
              <a:t>Fonte: </a:t>
            </a:r>
            <a:r>
              <a:rPr lang="en-US" sz="800" dirty="0" err="1"/>
              <a:t>Woehler</a:t>
            </a:r>
            <a:endParaRPr lang="en-US" sz="800" dirty="0"/>
          </a:p>
        </p:txBody>
      </p:sp>
    </p:spTree>
    <p:extLst>
      <p:ext uri="{BB962C8B-B14F-4D97-AF65-F5344CB8AC3E}">
        <p14:creationId xmlns:p14="http://schemas.microsoft.com/office/powerpoint/2010/main" val="1932621789"/>
      </p:ext>
    </p:extLst>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l="13562" r="9686" b="22243"/>
          <a:stretch/>
        </p:blipFill>
        <p:spPr>
          <a:xfrm>
            <a:off x="6567804" y="3179564"/>
            <a:ext cx="1509396" cy="1513086"/>
          </a:xfrm>
          <a:prstGeom prst="rect">
            <a:avLst/>
          </a:prstGeom>
        </p:spPr>
      </p:pic>
      <p:sp>
        <p:nvSpPr>
          <p:cNvPr id="2" name="Title 1"/>
          <p:cNvSpPr>
            <a:spLocks noGrp="1"/>
          </p:cNvSpPr>
          <p:nvPr>
            <p:ph type="title"/>
          </p:nvPr>
        </p:nvSpPr>
        <p:spPr>
          <a:xfrm>
            <a:off x="922149" y="384048"/>
            <a:ext cx="7547675" cy="566400"/>
          </a:xfrm>
        </p:spPr>
        <p:txBody>
          <a:bodyPr/>
          <a:lstStyle/>
          <a:p>
            <a:r>
              <a:rPr lang="en-US" dirty="0" err="1"/>
              <a:t>Considerações</a:t>
            </a:r>
            <a:r>
              <a:rPr lang="en-US" dirty="0"/>
              <a:t> de </a:t>
            </a:r>
            <a:r>
              <a:rPr lang="en-US" dirty="0" err="1"/>
              <a:t>desenho</a:t>
            </a:r>
            <a:r>
              <a:rPr lang="en-US" dirty="0"/>
              <a:t>: </a:t>
            </a:r>
            <a:r>
              <a:rPr lang="en-US" dirty="0" err="1"/>
              <a:t>Espessura</a:t>
            </a:r>
            <a:r>
              <a:rPr lang="en-US" dirty="0"/>
              <a:t> da </a:t>
            </a:r>
            <a:r>
              <a:rPr lang="en-US" dirty="0" err="1"/>
              <a:t>parede</a:t>
            </a:r>
            <a:endParaRPr lang="en-US" dirty="0"/>
          </a:p>
        </p:txBody>
      </p:sp>
      <p:sp>
        <p:nvSpPr>
          <p:cNvPr id="3" name="TextBox 2"/>
          <p:cNvSpPr txBox="1"/>
          <p:nvPr/>
        </p:nvSpPr>
        <p:spPr>
          <a:xfrm>
            <a:off x="825500" y="1311682"/>
            <a:ext cx="4191000" cy="4047262"/>
          </a:xfrm>
          <a:prstGeom prst="rect">
            <a:avLst/>
          </a:prstGeom>
          <a:noFill/>
        </p:spPr>
        <p:txBody>
          <a:bodyPr wrap="square" rtlCol="0">
            <a:spAutoFit/>
          </a:bodyPr>
          <a:lstStyle/>
          <a:p>
            <a:r>
              <a:rPr lang="pt-PT" b="1" dirty="0">
                <a:solidFill>
                  <a:schemeClr val="tx1"/>
                </a:solidFill>
                <a:latin typeface="Muli" pitchFamily="2" charset="0"/>
              </a:rPr>
              <a:t>Espessura mínima da parede</a:t>
            </a:r>
            <a:r>
              <a:rPr lang="pt-PT" dirty="0">
                <a:solidFill>
                  <a:schemeClr val="tx1"/>
                </a:solidFill>
                <a:latin typeface="Muli" pitchFamily="2" charset="0"/>
              </a:rPr>
              <a:t>: pelo menos 2x vezes o diâmetro do bocal (para 0.4mm de diâmetro do bocal mínimo da espessura da parede é 0.8mm)</a:t>
            </a:r>
          </a:p>
          <a:p>
            <a:endParaRPr lang="pt-PT" dirty="0">
              <a:solidFill>
                <a:schemeClr val="tx1"/>
              </a:solidFill>
              <a:latin typeface="Muli" pitchFamily="2" charset="0"/>
            </a:endParaRPr>
          </a:p>
          <a:p>
            <a:pPr>
              <a:spcAft>
                <a:spcPts val="600"/>
              </a:spcAft>
            </a:pPr>
            <a:r>
              <a:rPr lang="pt-PT" b="1" dirty="0">
                <a:solidFill>
                  <a:schemeClr val="tx1"/>
                </a:solidFill>
                <a:latin typeface="Muli" pitchFamily="2" charset="0"/>
              </a:rPr>
              <a:t>Considerações Extra de Desenho</a:t>
            </a:r>
            <a:r>
              <a:rPr lang="pt-PT" dirty="0">
                <a:solidFill>
                  <a:schemeClr val="tx1"/>
                </a:solidFill>
                <a:latin typeface="Muli" pitchFamily="2" charset="0"/>
              </a:rPr>
              <a:t>:</a:t>
            </a:r>
          </a:p>
          <a:p>
            <a:pPr marL="285750" indent="-285750">
              <a:buFont typeface="Wingdings" pitchFamily="2" charset="2"/>
              <a:buChar char="v"/>
            </a:pPr>
            <a:r>
              <a:rPr lang="pt-PT" b="1" dirty="0">
                <a:solidFill>
                  <a:schemeClr val="tx1"/>
                </a:solidFill>
                <a:latin typeface="Muli" pitchFamily="2" charset="0"/>
              </a:rPr>
              <a:t>Concordância e chanfros</a:t>
            </a:r>
            <a:r>
              <a:rPr lang="pt-PT" dirty="0">
                <a:solidFill>
                  <a:schemeClr val="tx1"/>
                </a:solidFill>
                <a:latin typeface="Muli" pitchFamily="2" charset="0"/>
              </a:rPr>
              <a:t>. Adicionar concordância ou chanfros à base é aconselhável de modo a aumentar a seleção e reduzir a concentração do tensão.</a:t>
            </a:r>
          </a:p>
          <a:p>
            <a:pPr marL="285750" indent="-285750">
              <a:buFont typeface="Wingdings" pitchFamily="2" charset="2"/>
              <a:buChar char="v"/>
            </a:pPr>
            <a:r>
              <a:rPr lang="pt-PT" b="1" dirty="0">
                <a:solidFill>
                  <a:schemeClr val="tx1"/>
                </a:solidFill>
                <a:latin typeface="Muli" pitchFamily="2" charset="0"/>
              </a:rPr>
              <a:t>Friso </a:t>
            </a:r>
            <a:r>
              <a:rPr lang="pt-PT" dirty="0">
                <a:solidFill>
                  <a:schemeClr val="tx1"/>
                </a:solidFill>
                <a:latin typeface="Muli" pitchFamily="2" charset="0"/>
              </a:rPr>
              <a:t>largura parte fina das paredes pode ser mais propícia a deformação, adicionar frisos ou aumentar a espessura </a:t>
            </a:r>
          </a:p>
          <a:p>
            <a:pPr marL="285750" indent="-285750">
              <a:buFont typeface="Wingdings" pitchFamily="2" charset="2"/>
              <a:buChar char="v"/>
            </a:pPr>
            <a:r>
              <a:rPr lang="en-US" dirty="0" err="1">
                <a:solidFill>
                  <a:schemeClr val="tx1"/>
                </a:solidFill>
                <a:latin typeface="Muli" pitchFamily="2" charset="0"/>
              </a:rPr>
              <a:t>Quando</a:t>
            </a:r>
            <a:r>
              <a:rPr lang="en-US" dirty="0">
                <a:solidFill>
                  <a:schemeClr val="tx1"/>
                </a:solidFill>
                <a:latin typeface="Muli" pitchFamily="2" charset="0"/>
              </a:rPr>
              <a:t> a </a:t>
            </a:r>
            <a:r>
              <a:rPr lang="pt-BR" b="1" dirty="0">
                <a:solidFill>
                  <a:schemeClr val="tx1"/>
                </a:solidFill>
                <a:latin typeface="Muli" pitchFamily="2" charset="0"/>
              </a:rPr>
              <a:t>estanqueidade </a:t>
            </a:r>
            <a:r>
              <a:rPr lang="pt-PT" dirty="0">
                <a:solidFill>
                  <a:schemeClr val="tx1"/>
                </a:solidFill>
                <a:latin typeface="Muli" pitchFamily="2" charset="0"/>
              </a:rPr>
              <a:t>é desejável,  deve usar-se 3-4 camadas ambas "camadas sólidas” (em superfícies altas e baixas) e de “perímetros” (espessura da parede)</a:t>
            </a:r>
          </a:p>
          <a:p>
            <a:pPr marL="285750" indent="-285750">
              <a:buFont typeface="Wingdings" pitchFamily="2" charset="2"/>
              <a:buChar char="v"/>
            </a:pPr>
            <a:endParaRPr lang="en-US" dirty="0">
              <a:solidFill>
                <a:schemeClr val="tx1"/>
              </a:solidFill>
              <a:latin typeface="Muli" pitchFamily="2" charset="0"/>
            </a:endParaRPr>
          </a:p>
          <a:p>
            <a:endParaRPr lang="en-US" dirty="0">
              <a:solidFill>
                <a:schemeClr val="tx1"/>
              </a:solidFill>
              <a:latin typeface="Muli" pitchFamily="2" charset="0"/>
            </a:endParaRPr>
          </a:p>
        </p:txBody>
      </p:sp>
      <p:pic>
        <p:nvPicPr>
          <p:cNvPr id="4" name="Picture 3" descr="https://wikifactory.com/files/RmlsZTo0MzE2MzA="/>
          <p:cNvPicPr/>
          <p:nvPr/>
        </p:nvPicPr>
        <p:blipFill rotWithShape="1">
          <a:blip r:embed="rId4" cstate="print">
            <a:extLst>
              <a:ext uri="{28A0092B-C50C-407E-A947-70E740481C1C}">
                <a14:useLocalDpi xmlns:a14="http://schemas.microsoft.com/office/drawing/2010/main" val="0"/>
              </a:ext>
            </a:extLst>
          </a:blip>
          <a:srcRect t="17840" r="21404" b="11103"/>
          <a:stretch/>
        </p:blipFill>
        <p:spPr bwMode="auto">
          <a:xfrm>
            <a:off x="5357812" y="1113314"/>
            <a:ext cx="3455987" cy="1892299"/>
          </a:xfrm>
          <a:prstGeom prst="rect">
            <a:avLst/>
          </a:prstGeom>
          <a:noFill/>
          <a:ln>
            <a:noFill/>
          </a:ln>
        </p:spPr>
      </p:pic>
      <p:pic>
        <p:nvPicPr>
          <p:cNvPr id="5" name="Picture 4"/>
          <p:cNvPicPr/>
          <p:nvPr/>
        </p:nvPicPr>
        <p:blipFill rotWithShape="1">
          <a:blip r:embed="rId5">
            <a:extLst>
              <a:ext uri="{28A0092B-C50C-407E-A947-70E740481C1C}">
                <a14:useLocalDpi xmlns:a14="http://schemas.microsoft.com/office/drawing/2010/main" val="0"/>
              </a:ext>
            </a:extLst>
          </a:blip>
          <a:srcRect l="15594" r="7796" b="28108"/>
          <a:stretch/>
        </p:blipFill>
        <p:spPr>
          <a:xfrm>
            <a:off x="5257800" y="3133526"/>
            <a:ext cx="1435100" cy="1605161"/>
          </a:xfrm>
          <a:prstGeom prst="rect">
            <a:avLst/>
          </a:prstGeom>
        </p:spPr>
      </p:pic>
    </p:spTree>
    <p:extLst>
      <p:ext uri="{BB962C8B-B14F-4D97-AF65-F5344CB8AC3E}">
        <p14:creationId xmlns:p14="http://schemas.microsoft.com/office/powerpoint/2010/main" val="2291575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314128"/>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Considerações</a:t>
            </a:r>
            <a:r>
              <a:rPr lang="en-US" dirty="0"/>
              <a:t> de </a:t>
            </a:r>
            <a:r>
              <a:rPr lang="en-US" dirty="0" err="1"/>
              <a:t>enchimento</a:t>
            </a:r>
            <a:endParaRPr lang="en-US" dirty="0"/>
          </a:p>
        </p:txBody>
      </p:sp>
      <p:sp>
        <p:nvSpPr>
          <p:cNvPr id="2" name="Rectangle 1"/>
          <p:cNvSpPr/>
          <p:nvPr/>
        </p:nvSpPr>
        <p:spPr>
          <a:xfrm>
            <a:off x="932613" y="909395"/>
            <a:ext cx="7613509" cy="2339102"/>
          </a:xfrm>
          <a:prstGeom prst="rect">
            <a:avLst/>
          </a:prstGeom>
        </p:spPr>
        <p:txBody>
          <a:bodyPr wrap="square">
            <a:spAutoFit/>
          </a:bodyPr>
          <a:lstStyle/>
          <a:p>
            <a:pPr>
              <a:spcAft>
                <a:spcPts val="600"/>
              </a:spcAft>
            </a:pPr>
            <a:r>
              <a:rPr lang="pt-BR" b="1" dirty="0">
                <a:solidFill>
                  <a:schemeClr val="accent3"/>
                </a:solidFill>
                <a:latin typeface="Muli"/>
              </a:rPr>
              <a:t>Definições recomendadas</a:t>
            </a:r>
          </a:p>
          <a:p>
            <a:pPr>
              <a:spcAft>
                <a:spcPts val="600"/>
              </a:spcAft>
            </a:pPr>
            <a:r>
              <a:rPr lang="pt-BR" dirty="0">
                <a:solidFill>
                  <a:schemeClr val="accent3"/>
                </a:solidFill>
                <a:latin typeface="Muli"/>
              </a:rPr>
              <a:t>A maioria das impressões padrão: 15-50%, sendo 20% a mais comum</a:t>
            </a:r>
          </a:p>
          <a:p>
            <a:pPr>
              <a:spcAft>
                <a:spcPts val="600"/>
              </a:spcAft>
            </a:pPr>
            <a:r>
              <a:rPr lang="pt-BR" dirty="0">
                <a:solidFill>
                  <a:schemeClr val="accent3"/>
                </a:solidFill>
                <a:latin typeface="Muli"/>
              </a:rPr>
              <a:t>Impressões funcionais: quando é necessária alguma força extra 50-80%</a:t>
            </a:r>
          </a:p>
          <a:p>
            <a:pPr>
              <a:spcAft>
                <a:spcPts val="600"/>
              </a:spcAft>
            </a:pPr>
            <a:r>
              <a:rPr lang="pt-BR" dirty="0">
                <a:solidFill>
                  <a:schemeClr val="accent3"/>
                </a:solidFill>
                <a:latin typeface="Muli"/>
              </a:rPr>
              <a:t>Protótipos rápidos, impressões não funcionais: 0-20%</a:t>
            </a:r>
            <a:endParaRPr lang="en-US" dirty="0">
              <a:solidFill>
                <a:schemeClr val="accent3"/>
              </a:solidFill>
              <a:latin typeface="Muli"/>
            </a:endParaRPr>
          </a:p>
          <a:p>
            <a:r>
              <a:rPr lang="pt-BR" b="1" dirty="0">
                <a:solidFill>
                  <a:schemeClr val="accent3"/>
                </a:solidFill>
                <a:latin typeface="Muli"/>
              </a:rPr>
              <a:t>Caso especial: </a:t>
            </a:r>
            <a:r>
              <a:rPr lang="pt-BR" dirty="0">
                <a:solidFill>
                  <a:schemeClr val="accent3"/>
                </a:solidFill>
                <a:latin typeface="Muli"/>
              </a:rPr>
              <a:t>Características alargadas/Protrusivas em locais onde é necessária uma força extra, por exemplo, áreas com maior concentração de tensão e pontos fracos tais como encaixes rápidos, escolher um enchimento de densidade muito alta (até 100%) para evitar potenciais falhas. Um enchimento de densidade mais baixa pode então ser rapidamente impresso noutros locais, onde a força ou rigidez não são críticas.</a:t>
            </a:r>
            <a:endParaRPr lang="en-US" dirty="0">
              <a:solidFill>
                <a:schemeClr val="accent3"/>
              </a:solidFill>
              <a:latin typeface="Muli"/>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820" b="4315"/>
          <a:stretch/>
        </p:blipFill>
        <p:spPr>
          <a:xfrm>
            <a:off x="5021085" y="3238423"/>
            <a:ext cx="2392680" cy="15621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112" y="3224136"/>
            <a:ext cx="2867025" cy="1590675"/>
          </a:xfrm>
          <a:prstGeom prst="rect">
            <a:avLst/>
          </a:prstGeom>
        </p:spPr>
      </p:pic>
    </p:spTree>
    <p:extLst>
      <p:ext uri="{BB962C8B-B14F-4D97-AF65-F5344CB8AC3E}">
        <p14:creationId xmlns:p14="http://schemas.microsoft.com/office/powerpoint/2010/main" val="7834533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74150" y="505471"/>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Considerações</a:t>
            </a:r>
            <a:r>
              <a:rPr lang="en-US" dirty="0"/>
              <a:t> </a:t>
            </a:r>
            <a:r>
              <a:rPr lang="en-US" dirty="0" err="1"/>
              <a:t>especiais</a:t>
            </a:r>
            <a:r>
              <a:rPr lang="en-US" dirty="0"/>
              <a:t> de </a:t>
            </a:r>
            <a:r>
              <a:rPr lang="en-US" dirty="0" err="1"/>
              <a:t>enchimento</a:t>
            </a:r>
            <a:endParaRPr lang="en-US" dirty="0"/>
          </a:p>
        </p:txBody>
      </p:sp>
      <p:sp>
        <p:nvSpPr>
          <p:cNvPr id="2" name="Rectangle 1"/>
          <p:cNvSpPr/>
          <p:nvPr/>
        </p:nvSpPr>
        <p:spPr>
          <a:xfrm>
            <a:off x="932613" y="909395"/>
            <a:ext cx="7468437" cy="1169551"/>
          </a:xfrm>
          <a:prstGeom prst="rect">
            <a:avLst/>
          </a:prstGeom>
        </p:spPr>
        <p:txBody>
          <a:bodyPr wrap="square">
            <a:spAutoFit/>
          </a:bodyPr>
          <a:lstStyle/>
          <a:p>
            <a:r>
              <a:rPr lang="pt-BR" b="1" dirty="0">
                <a:latin typeface="Muli"/>
              </a:rPr>
              <a:t>Aparafusamento:</a:t>
            </a:r>
          </a:p>
          <a:p>
            <a:r>
              <a:rPr lang="pt-BR" dirty="0">
                <a:latin typeface="Muli"/>
              </a:rPr>
              <a:t>Muitas vezes uma peça vai ser furada ou aparafusada para ser fixada a outra superfície. Neste caso, a percentagem de enchimento é muito importante para o sucesso da ligação. Percentagem de enchimento demasiado baixa </a:t>
            </a:r>
            <a:endParaRPr lang="en-US" dirty="0">
              <a:latin typeface="Muli"/>
            </a:endParaRPr>
          </a:p>
          <a:p>
            <a:pPr marL="0" lvl="0" indent="0"/>
            <a:endParaRPr lang="en-US" b="1" dirty="0">
              <a:latin typeface="Muli"/>
            </a:endParaRPr>
          </a:p>
        </p:txBody>
      </p:sp>
      <p:pic>
        <p:nvPicPr>
          <p:cNvPr id="18" name="Picture 17"/>
          <p:cNvPicPr/>
          <p:nvPr/>
        </p:nvPicPr>
        <p:blipFill rotWithShape="1">
          <a:blip r:embed="rId3">
            <a:extLst>
              <a:ext uri="{28A0092B-C50C-407E-A947-70E740481C1C}">
                <a14:useLocalDpi xmlns:a14="http://schemas.microsoft.com/office/drawing/2010/main" val="0"/>
              </a:ext>
            </a:extLst>
          </a:blip>
          <a:srcRect l="1872" r="2053" b="19372"/>
          <a:stretch/>
        </p:blipFill>
        <p:spPr bwMode="auto">
          <a:xfrm>
            <a:off x="2016370" y="1821473"/>
            <a:ext cx="5111261" cy="161778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333500" y="3468478"/>
            <a:ext cx="6477000" cy="1169551"/>
          </a:xfrm>
          <a:prstGeom prst="rect">
            <a:avLst/>
          </a:prstGeom>
        </p:spPr>
        <p:txBody>
          <a:bodyPr wrap="square">
            <a:spAutoFit/>
          </a:bodyPr>
          <a:lstStyle/>
          <a:p>
            <a:pPr marL="0" lvl="0" indent="0"/>
            <a:r>
              <a:rPr lang="pt-BR" dirty="0">
                <a:latin typeface="Muli"/>
              </a:rPr>
              <a:t>Soluções:</a:t>
            </a:r>
          </a:p>
          <a:p>
            <a:pPr marL="0" lvl="0" indent="0"/>
            <a:r>
              <a:rPr lang="pt-BR" dirty="0">
                <a:latin typeface="Muli"/>
              </a:rPr>
              <a:t>Aumentar a percentagem de enchimento na área em redor do parafuso para pelo menos 50% ou mais.</a:t>
            </a:r>
          </a:p>
          <a:p>
            <a:pPr marL="0" lvl="0" indent="0"/>
            <a:r>
              <a:rPr lang="pt-BR" dirty="0">
                <a:latin typeface="Muli"/>
              </a:rPr>
              <a:t>Em alternativa, aumentar as camadas exteriores do invólucro, para melhorar a ancoragem. </a:t>
            </a:r>
          </a:p>
        </p:txBody>
      </p:sp>
    </p:spTree>
    <p:extLst>
      <p:ext uri="{BB962C8B-B14F-4D97-AF65-F5344CB8AC3E}">
        <p14:creationId xmlns:p14="http://schemas.microsoft.com/office/powerpoint/2010/main" val="3968286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Εικόνα 3">
            <a:extLst>
              <a:ext uri="{FF2B5EF4-FFF2-40B4-BE49-F238E27FC236}">
                <a16:creationId xmlns:a16="http://schemas.microsoft.com/office/drawing/2014/main" id="{23EFB966-691C-4EB3-96E5-715289E2ED8A}"/>
              </a:ext>
            </a:extLst>
          </p:cNvPr>
          <p:cNvPicPr/>
          <p:nvPr/>
        </p:nvPicPr>
        <p:blipFill>
          <a:blip r:embed="rId3"/>
          <a:stretch>
            <a:fillRect/>
          </a:stretch>
        </p:blipFill>
        <p:spPr>
          <a:xfrm>
            <a:off x="4901764" y="3762270"/>
            <a:ext cx="2920365" cy="1173480"/>
          </a:xfrm>
          <a:prstGeom prst="rect">
            <a:avLst/>
          </a:prstGeom>
        </p:spPr>
      </p:pic>
      <p:sp>
        <p:nvSpPr>
          <p:cNvPr id="5" name="Título 4"/>
          <p:cNvSpPr>
            <a:spLocks noGrp="1"/>
          </p:cNvSpPr>
          <p:nvPr>
            <p:ph type="title"/>
          </p:nvPr>
        </p:nvSpPr>
        <p:spPr>
          <a:xfrm>
            <a:off x="1358130" y="186256"/>
            <a:ext cx="5235210" cy="911024"/>
          </a:xfrm>
        </p:spPr>
        <p:txBody>
          <a:bodyPr/>
          <a:lstStyle/>
          <a:p>
            <a:r>
              <a:rPr lang="en-US" dirty="0" err="1"/>
              <a:t>Guia</a:t>
            </a:r>
            <a:r>
              <a:rPr lang="en-US" dirty="0"/>
              <a:t> de </a:t>
            </a:r>
            <a:r>
              <a:rPr lang="en-US" dirty="0" err="1"/>
              <a:t>Desenho</a:t>
            </a:r>
            <a:r>
              <a:rPr lang="en-US" dirty="0"/>
              <a:t>: </a:t>
            </a:r>
            <a:br>
              <a:rPr lang="en-US" dirty="0"/>
            </a:br>
            <a:r>
              <a:rPr lang="en-US" dirty="0" err="1"/>
              <a:t>Saliências</a:t>
            </a:r>
            <a:r>
              <a:rPr lang="en-US" dirty="0"/>
              <a:t> e </a:t>
            </a:r>
            <a:r>
              <a:rPr lang="en-US" dirty="0" err="1"/>
              <a:t>Suportes</a:t>
            </a:r>
            <a:endParaRPr lang="en-US" dirty="0"/>
          </a:p>
        </p:txBody>
      </p:sp>
      <p:sp>
        <p:nvSpPr>
          <p:cNvPr id="6" name="Google Shape;1029;p44"/>
          <p:cNvSpPr txBox="1">
            <a:spLocks/>
          </p:cNvSpPr>
          <p:nvPr/>
        </p:nvSpPr>
        <p:spPr>
          <a:xfrm>
            <a:off x="779048" y="1141276"/>
            <a:ext cx="5228052"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Wingdings" pitchFamily="2" charset="2"/>
              <a:buChar char="q"/>
            </a:pPr>
            <a:r>
              <a:rPr lang="pt-BR" dirty="0">
                <a:solidFill>
                  <a:schemeClr val="accent3"/>
                </a:solidFill>
                <a:latin typeface="Muli" pitchFamily="2" charset="0"/>
              </a:rPr>
              <a:t>Tente usar características de auto-suporte e evite sobreposições superiores a 45o na sua conceção sempre que possível</a:t>
            </a:r>
          </a:p>
          <a:p>
            <a:pPr marL="285750" lvl="0" indent="-285750">
              <a:buFont typeface="Wingdings" pitchFamily="2" charset="2"/>
              <a:buChar char="q"/>
            </a:pPr>
            <a:r>
              <a:rPr lang="pt-BR" dirty="0">
                <a:solidFill>
                  <a:schemeClr val="accent3"/>
                </a:solidFill>
                <a:latin typeface="Muli" pitchFamily="2" charset="0"/>
              </a:rPr>
              <a:t>Oriente a sua peça para minimizar o uso excessivo/suporte</a:t>
            </a:r>
          </a:p>
          <a:p>
            <a:pPr marL="285750" lvl="0" indent="-285750">
              <a:buFont typeface="Wingdings" pitchFamily="2" charset="2"/>
              <a:buChar char="q"/>
            </a:pPr>
            <a:r>
              <a:rPr lang="pt-BR" dirty="0">
                <a:solidFill>
                  <a:schemeClr val="accent3"/>
                </a:solidFill>
                <a:latin typeface="Muli" pitchFamily="2" charset="0"/>
              </a:rPr>
              <a:t>Para as sobrancelhas restantes, utilizar suportes quando o ângulo da saliência exceder 45o</a:t>
            </a:r>
          </a:p>
          <a:p>
            <a:pPr marL="285750" lvl="0" indent="-285750">
              <a:buFont typeface="Wingdings" pitchFamily="2" charset="2"/>
              <a:buChar char="q"/>
            </a:pPr>
            <a:r>
              <a:rPr lang="pt-BR" dirty="0">
                <a:solidFill>
                  <a:schemeClr val="accent3"/>
                </a:solidFill>
                <a:latin typeface="Muli" pitchFamily="2" charset="0"/>
              </a:rPr>
              <a:t>No caso de geometrias ocas intrincadas com cavidades internas, usar características auto-sustentáveis ou apoio solúvel</a:t>
            </a:r>
            <a:endParaRPr lang="en-US" b="1" dirty="0">
              <a:solidFill>
                <a:schemeClr val="accent3"/>
              </a:solidFill>
              <a:latin typeface="Muli" pitchFamily="2" charset="0"/>
            </a:endParaRPr>
          </a:p>
        </p:txBody>
      </p:sp>
      <p:pic>
        <p:nvPicPr>
          <p:cNvPr id="8" name="Picture 7" descr="https://wikifactory.com/files/RmlsZTo0MzE2MzI="/>
          <p:cNvPicPr/>
          <p:nvPr/>
        </p:nvPicPr>
        <p:blipFill rotWithShape="1">
          <a:blip r:embed="rId4">
            <a:extLst>
              <a:ext uri="{28A0092B-C50C-407E-A947-70E740481C1C}">
                <a14:useLocalDpi xmlns:a14="http://schemas.microsoft.com/office/drawing/2010/main" val="0"/>
              </a:ext>
            </a:extLst>
          </a:blip>
          <a:srcRect l="4911" t="15980" r="50120" b="30477"/>
          <a:stretch/>
        </p:blipFill>
        <p:spPr bwMode="auto">
          <a:xfrm>
            <a:off x="6361948" y="888999"/>
            <a:ext cx="2088381" cy="1301115"/>
          </a:xfrm>
          <a:prstGeom prst="rect">
            <a:avLst/>
          </a:prstGeom>
          <a:noFill/>
          <a:ln w="19050">
            <a:solidFill>
              <a:schemeClr val="tx1"/>
            </a:solidFill>
          </a:ln>
        </p:spPr>
      </p:pic>
      <p:pic>
        <p:nvPicPr>
          <p:cNvPr id="10" name="Picture 9" descr="https://wikifactory.com/files/RmlsZTo0MzE2MzI="/>
          <p:cNvPicPr/>
          <p:nvPr/>
        </p:nvPicPr>
        <p:blipFill rotWithShape="1">
          <a:blip r:embed="rId4">
            <a:extLst>
              <a:ext uri="{28A0092B-C50C-407E-A947-70E740481C1C}">
                <a14:useLocalDpi xmlns:a14="http://schemas.microsoft.com/office/drawing/2010/main" val="0"/>
              </a:ext>
            </a:extLst>
          </a:blip>
          <a:srcRect l="49880" t="15718" r="5150" b="30477"/>
          <a:stretch/>
        </p:blipFill>
        <p:spPr bwMode="auto">
          <a:xfrm>
            <a:off x="6361947" y="2191067"/>
            <a:ext cx="2088381" cy="1307465"/>
          </a:xfrm>
          <a:prstGeom prst="rect">
            <a:avLst/>
          </a:prstGeom>
          <a:noFill/>
          <a:ln w="19050">
            <a:solidFill>
              <a:schemeClr val="tx1"/>
            </a:solidFill>
          </a:ln>
        </p:spPr>
      </p:pic>
      <p:pic>
        <p:nvPicPr>
          <p:cNvPr id="12" name="Εικόνα 6" descr="Εικόνα που περιέχει πορτοκαλί, πατινάζ, υποδήματα&#10;&#10;Περιγραφή που δημιουργήθηκε αυτόματα">
            <a:extLst>
              <a:ext uri="{FF2B5EF4-FFF2-40B4-BE49-F238E27FC236}">
                <a16:creationId xmlns:a16="http://schemas.microsoft.com/office/drawing/2014/main" id="{9F004FC2-9165-4042-AB2B-6194CFBFD8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360" r="10713" b="15067"/>
          <a:stretch/>
        </p:blipFill>
        <p:spPr>
          <a:xfrm>
            <a:off x="1375708" y="2878641"/>
            <a:ext cx="3018491" cy="1757026"/>
          </a:xfrm>
          <a:prstGeom prst="rect">
            <a:avLst/>
          </a:prstGeom>
        </p:spPr>
      </p:pic>
    </p:spTree>
    <p:extLst>
      <p:ext uri="{BB962C8B-B14F-4D97-AF65-F5344CB8AC3E}">
        <p14:creationId xmlns:p14="http://schemas.microsoft.com/office/powerpoint/2010/main" val="268423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err="1"/>
              <a:t>Guia</a:t>
            </a:r>
            <a:r>
              <a:rPr lang="en-US" dirty="0"/>
              <a:t> de </a:t>
            </a:r>
            <a:r>
              <a:rPr lang="en-US" dirty="0" err="1"/>
              <a:t>Desenho</a:t>
            </a:r>
            <a:r>
              <a:rPr lang="en-US" dirty="0"/>
              <a:t>: Pontes</a:t>
            </a:r>
          </a:p>
        </p:txBody>
      </p:sp>
      <p:sp>
        <p:nvSpPr>
          <p:cNvPr id="6" name="Google Shape;1029;p44"/>
          <p:cNvSpPr txBox="1">
            <a:spLocks/>
          </p:cNvSpPr>
          <p:nvPr/>
        </p:nvSpPr>
        <p:spPr>
          <a:xfrm>
            <a:off x="769313" y="612745"/>
            <a:ext cx="5998941" cy="35368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solidFill>
                  <a:schemeClr val="accent3"/>
                </a:solidFill>
                <a:latin typeface="Muli"/>
              </a:rPr>
              <a:t>Para minimizar a flacidez, é possível:</a:t>
            </a:r>
          </a:p>
          <a:p>
            <a:pPr marL="285750" indent="-285750" algn="just">
              <a:spcAft>
                <a:spcPts val="600"/>
              </a:spcAft>
              <a:buFont typeface="Arial" panose="020B0604020202020204" pitchFamily="34" charset="0"/>
              <a:buChar char="•"/>
            </a:pPr>
            <a:r>
              <a:rPr lang="pt-BR" dirty="0">
                <a:solidFill>
                  <a:schemeClr val="accent3"/>
                </a:solidFill>
                <a:latin typeface="Muli"/>
              </a:rPr>
              <a:t>Reduzir a distância da ponte (se a conceção o permitir) utilizar material de apoio (para pontes com mais de 10mm)</a:t>
            </a:r>
          </a:p>
          <a:p>
            <a:pPr marL="285750" indent="-285750" algn="just">
              <a:spcAft>
                <a:spcPts val="600"/>
              </a:spcAft>
              <a:buFont typeface="Arial" panose="020B0604020202020204" pitchFamily="34" charset="0"/>
              <a:buChar char="•"/>
            </a:pPr>
            <a:r>
              <a:rPr lang="pt-BR" dirty="0">
                <a:solidFill>
                  <a:schemeClr val="accent3"/>
                </a:solidFill>
                <a:latin typeface="Muli"/>
              </a:rPr>
              <a:t>Diminuir a temperatura de impressão (o material é menos líquido e não amarra tão facilmente, mas não exagera ou pode levar a uma extrusão inferior)</a:t>
            </a:r>
          </a:p>
          <a:p>
            <a:pPr marL="285750" indent="-285750" algn="just">
              <a:spcAft>
                <a:spcPts val="600"/>
              </a:spcAft>
              <a:buFont typeface="Arial" panose="020B0604020202020204" pitchFamily="34" charset="0"/>
              <a:buChar char="•"/>
            </a:pPr>
            <a:r>
              <a:rPr lang="pt-BR" dirty="0">
                <a:solidFill>
                  <a:schemeClr val="accent3"/>
                </a:solidFill>
                <a:latin typeface="Muli"/>
              </a:rPr>
              <a:t>Aumentar a taxa de arrefecimento (quanto mais arrefecimento, mais rápido o material endurece)Velocidade de impressão um pouco mais baixa (demasiado rápida e o material não adere corretamente ao pilar, demasiado baixo e o material não atinge o segundo pilar a tempo).</a:t>
            </a:r>
            <a:endParaRPr lang="en-US" dirty="0">
              <a:solidFill>
                <a:schemeClr val="accent3"/>
              </a:solidFill>
              <a:latin typeface="Muli"/>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953" r="7481"/>
          <a:stretch/>
        </p:blipFill>
        <p:spPr>
          <a:xfrm>
            <a:off x="6903720" y="1526672"/>
            <a:ext cx="1417320" cy="1708965"/>
          </a:xfrm>
          <a:prstGeom prst="rect">
            <a:avLst/>
          </a:prstGeom>
        </p:spPr>
      </p:pic>
      <p:sp>
        <p:nvSpPr>
          <p:cNvPr id="7" name="Rectangle 6"/>
          <p:cNvSpPr/>
          <p:nvPr/>
        </p:nvSpPr>
        <p:spPr>
          <a:xfrm>
            <a:off x="7158569" y="3263795"/>
            <a:ext cx="907621" cy="307777"/>
          </a:xfrm>
          <a:prstGeom prst="rect">
            <a:avLst/>
          </a:prstGeom>
        </p:spPr>
        <p:txBody>
          <a:bodyPr wrap="none">
            <a:spAutoFit/>
          </a:bodyPr>
          <a:lstStyle/>
          <a:p>
            <a:r>
              <a:rPr lang="en-US" b="1"/>
              <a:t>&lt;10 mm </a:t>
            </a:r>
            <a:endParaRPr lang="en-US"/>
          </a:p>
        </p:txBody>
      </p:sp>
      <p:sp>
        <p:nvSpPr>
          <p:cNvPr id="9" name="Rectangle 8"/>
          <p:cNvSpPr/>
          <p:nvPr/>
        </p:nvSpPr>
        <p:spPr>
          <a:xfrm>
            <a:off x="1492518" y="3228940"/>
            <a:ext cx="4885421" cy="1169551"/>
          </a:xfrm>
          <a:prstGeom prst="rect">
            <a:avLst/>
          </a:prstGeom>
        </p:spPr>
        <p:txBody>
          <a:bodyPr wrap="square">
            <a:spAutoFit/>
          </a:bodyPr>
          <a:lstStyle/>
          <a:p>
            <a:pPr algn="just"/>
            <a:r>
              <a:rPr lang="pt-BR" b="1" dirty="0">
                <a:solidFill>
                  <a:schemeClr val="accent3"/>
                </a:solidFill>
                <a:latin typeface="Muli"/>
              </a:rPr>
              <a:t>Distância Máxima da Ponto: </a:t>
            </a:r>
          </a:p>
          <a:p>
            <a:pPr algn="just"/>
            <a:r>
              <a:rPr lang="pt-BR" dirty="0">
                <a:solidFill>
                  <a:schemeClr val="accent3"/>
                </a:solidFill>
                <a:latin typeface="Muli"/>
              </a:rPr>
              <a:t>A distância horizontal máxima que pode ser impressa sem a exigência de estruturas de apoio.</a:t>
            </a:r>
          </a:p>
          <a:p>
            <a:pPr marL="285750" indent="-285750" algn="just">
              <a:buFont typeface="Arial" panose="020B0604020202020204" pitchFamily="34" charset="0"/>
              <a:buChar char="•"/>
            </a:pPr>
            <a:r>
              <a:rPr lang="pt-BR" dirty="0">
                <a:solidFill>
                  <a:schemeClr val="accent3"/>
                </a:solidFill>
                <a:latin typeface="Muli"/>
              </a:rPr>
              <a:t>Sem apoio: &lt;10 mm de comprimento</a:t>
            </a:r>
          </a:p>
          <a:p>
            <a:pPr marL="285750" indent="-285750" algn="just">
              <a:buFont typeface="Arial" panose="020B0604020202020204" pitchFamily="34" charset="0"/>
              <a:buChar char="•"/>
            </a:pPr>
            <a:r>
              <a:rPr lang="pt-BR" dirty="0">
                <a:solidFill>
                  <a:schemeClr val="accent3"/>
                </a:solidFill>
                <a:latin typeface="Muli"/>
              </a:rPr>
              <a:t>A flacidez é pouco visível: &lt;5mm de comprimento</a:t>
            </a:r>
          </a:p>
        </p:txBody>
      </p:sp>
    </p:spTree>
    <p:extLst>
      <p:ext uri="{BB962C8B-B14F-4D97-AF65-F5344CB8AC3E}">
        <p14:creationId xmlns:p14="http://schemas.microsoft.com/office/powerpoint/2010/main" val="24198123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82372"/>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Furos</a:t>
            </a:r>
            <a:endParaRPr sz="2700" dirty="0"/>
          </a:p>
        </p:txBody>
      </p:sp>
      <p:sp>
        <p:nvSpPr>
          <p:cNvPr id="1029" name="Google Shape;1029;p44"/>
          <p:cNvSpPr txBox="1">
            <a:spLocks noGrp="1"/>
          </p:cNvSpPr>
          <p:nvPr>
            <p:ph type="subTitle" idx="1"/>
          </p:nvPr>
        </p:nvSpPr>
        <p:spPr>
          <a:xfrm>
            <a:off x="351700" y="1099691"/>
            <a:ext cx="5013361" cy="2846994"/>
          </a:xfrm>
          <a:prstGeom prst="rect">
            <a:avLst/>
          </a:prstGeom>
        </p:spPr>
        <p:txBody>
          <a:bodyPr spcFirstLastPara="1" wrap="square" lIns="91425" tIns="91425" rIns="91425" bIns="91425" anchor="t" anchorCtr="0">
            <a:noAutofit/>
          </a:bodyPr>
          <a:lstStyle/>
          <a:p>
            <a:pPr marL="0" indent="0" algn="just"/>
            <a:r>
              <a:rPr lang="pt-BR" dirty="0">
                <a:solidFill>
                  <a:schemeClr val="bg2"/>
                </a:solidFill>
              </a:rPr>
              <a:t>Os furos podem ser um desafio com a impressão 3D e a sua orientação desempenha um papel preponderante  na qualidade e redondeza da peça final.</a:t>
            </a:r>
          </a:p>
          <a:p>
            <a:pPr marL="0" indent="0" algn="just"/>
            <a:endParaRPr lang="pt-BR" dirty="0">
              <a:solidFill>
                <a:schemeClr val="bg2"/>
              </a:solidFill>
            </a:endParaRPr>
          </a:p>
          <a:p>
            <a:pPr marL="0" indent="0" algn="just"/>
            <a:r>
              <a:rPr lang="pt-BR" dirty="0">
                <a:solidFill>
                  <a:schemeClr val="bg2"/>
                </a:solidFill>
              </a:rPr>
              <a:t>Os furos horizontais sofrem tanto de efeito de escada como de flacidez, tornando os furos ligeiramente elíticos. Além disso, requerem frequentemente suportes, que também são difíceis de remover, especialmente no caso de furos cegos.</a:t>
            </a:r>
          </a:p>
          <a:p>
            <a:pPr marL="0" indent="0" algn="just"/>
            <a:endParaRPr lang="pt-BR" dirty="0">
              <a:solidFill>
                <a:schemeClr val="bg2"/>
              </a:solidFill>
            </a:endParaRPr>
          </a:p>
          <a:p>
            <a:pPr marL="0" indent="0" algn="just"/>
            <a:r>
              <a:rPr lang="pt-BR" dirty="0">
                <a:solidFill>
                  <a:schemeClr val="bg2"/>
                </a:solidFill>
              </a:rPr>
              <a:t>Os furos verticais podem sofrer em precisão, uma vez que são frequentemente impressos de tamanho inferior ao normal, mas de um modo geral, os furos verticais imprimem-se mais facilmente e com melhor qualidade, pelo que são preferíveis. </a:t>
            </a:r>
            <a:endParaRPr lang="en-US" b="1" dirty="0">
              <a:solidFill>
                <a:schemeClr val="bg2"/>
              </a:solidFill>
            </a:endParaRPr>
          </a:p>
        </p:txBody>
      </p:sp>
      <p:sp>
        <p:nvSpPr>
          <p:cNvPr id="1030" name="Google Shape;1030;p44"/>
          <p:cNvSpPr/>
          <p:nvPr/>
        </p:nvSpPr>
        <p:spPr>
          <a:xfrm>
            <a:off x="5653003" y="317235"/>
            <a:ext cx="2863307"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8623112" y="-406819"/>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647" t="65185" r="22354" b="2547"/>
          <a:stretch/>
        </p:blipFill>
        <p:spPr>
          <a:xfrm>
            <a:off x="6968268" y="2925694"/>
            <a:ext cx="1719059" cy="1659676"/>
          </a:xfrm>
          <a:prstGeom prst="rect">
            <a:avLst/>
          </a:prstGeom>
        </p:spPr>
      </p:pic>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24071" t="5701" r="8313" b="51407"/>
          <a:stretch/>
        </p:blipFill>
        <p:spPr>
          <a:xfrm>
            <a:off x="6515099" y="738504"/>
            <a:ext cx="2373391" cy="2026975"/>
          </a:xfrm>
          <a:prstGeom prst="rect">
            <a:avLst/>
          </a:prstGeom>
        </p:spPr>
      </p:pic>
    </p:spTree>
    <p:extLst>
      <p:ext uri="{BB962C8B-B14F-4D97-AF65-F5344CB8AC3E}">
        <p14:creationId xmlns:p14="http://schemas.microsoft.com/office/powerpoint/2010/main" val="778653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43" name="Google Shape;1030;p44"/>
          <p:cNvSpPr/>
          <p:nvPr/>
        </p:nvSpPr>
        <p:spPr>
          <a:xfrm>
            <a:off x="5238829" y="112695"/>
            <a:ext cx="4228260" cy="4923375"/>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txBox="1">
            <a:spLocks noGrp="1"/>
          </p:cNvSpPr>
          <p:nvPr>
            <p:ph type="title"/>
          </p:nvPr>
        </p:nvSpPr>
        <p:spPr>
          <a:xfrm>
            <a:off x="533400" y="463322"/>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Furos Verticais</a:t>
            </a:r>
            <a:endParaRPr sz="2700" dirty="0"/>
          </a:p>
        </p:txBody>
      </p:sp>
      <p:sp>
        <p:nvSpPr>
          <p:cNvPr id="1029" name="Google Shape;1029;p44"/>
          <p:cNvSpPr txBox="1">
            <a:spLocks noGrp="1"/>
          </p:cNvSpPr>
          <p:nvPr>
            <p:ph type="subTitle" idx="1"/>
          </p:nvPr>
        </p:nvSpPr>
        <p:spPr>
          <a:xfrm>
            <a:off x="351701" y="1006346"/>
            <a:ext cx="4683033" cy="2846994"/>
          </a:xfrm>
          <a:prstGeom prst="rect">
            <a:avLst/>
          </a:prstGeom>
        </p:spPr>
        <p:txBody>
          <a:bodyPr spcFirstLastPara="1" wrap="square" lIns="91425" tIns="91425" rIns="91425" bIns="91425" anchor="t" anchorCtr="0">
            <a:noAutofit/>
          </a:bodyPr>
          <a:lstStyle/>
          <a:p>
            <a:pPr marL="0" lvl="0" indent="0" algn="just">
              <a:spcAft>
                <a:spcPts val="600"/>
              </a:spcAft>
              <a:buClr>
                <a:srgbClr val="000000"/>
              </a:buClr>
              <a:buSzTx/>
            </a:pPr>
            <a:r>
              <a:rPr lang="pt-BR" dirty="0">
                <a:solidFill>
                  <a:srgbClr val="343434"/>
                </a:solidFill>
                <a:cs typeface="Arial"/>
                <a:sym typeface="Arial"/>
              </a:rPr>
              <a:t>Os orifícios dos eixos verticais tendem a ser impressos com dimensões inferiores ao tamanho. </a:t>
            </a:r>
          </a:p>
          <a:p>
            <a:pPr marL="0" lvl="0" indent="0" algn="just">
              <a:spcAft>
                <a:spcPts val="600"/>
              </a:spcAft>
              <a:buClr>
                <a:srgbClr val="000000"/>
              </a:buClr>
              <a:buSzTx/>
            </a:pPr>
            <a:r>
              <a:rPr lang="pt-BR" dirty="0">
                <a:solidFill>
                  <a:srgbClr val="343434"/>
                </a:solidFill>
                <a:cs typeface="Arial"/>
                <a:sym typeface="Arial"/>
              </a:rPr>
              <a:t>Como o bocal imprime o perímetro de um orifício de eixo vertical, comprime a camada recém-impressa sobre as camadas de construção existentes para ajudar a melhorar a aderência.</a:t>
            </a:r>
          </a:p>
          <a:p>
            <a:pPr marL="0" lvl="0" indent="0" algn="just">
              <a:spcAft>
                <a:spcPts val="600"/>
              </a:spcAft>
              <a:buClr>
                <a:srgbClr val="000000"/>
              </a:buClr>
              <a:buSzTx/>
            </a:pPr>
            <a:r>
              <a:rPr lang="pt-BR" dirty="0">
                <a:solidFill>
                  <a:srgbClr val="343434"/>
                </a:solidFill>
                <a:cs typeface="Arial"/>
                <a:sym typeface="Arial"/>
              </a:rPr>
              <a:t>Essa força de compressão deforma a forma da camada redonda extrudida de um círculo para uma forma mais larga e plana e, portanto o diâmetro real do furo torna-se mais pequeno.</a:t>
            </a:r>
          </a:p>
          <a:p>
            <a:pPr marL="0" lvl="0" indent="0" algn="just">
              <a:spcAft>
                <a:spcPts val="600"/>
              </a:spcAft>
              <a:buClr>
                <a:srgbClr val="000000"/>
              </a:buClr>
              <a:buSzTx/>
            </a:pPr>
            <a:r>
              <a:rPr lang="pt-BR" dirty="0">
                <a:solidFill>
                  <a:srgbClr val="343434"/>
                </a:solidFill>
                <a:cs typeface="Arial"/>
                <a:sym typeface="Arial"/>
              </a:rPr>
              <a:t>A quantidade do tamanho inferior depende da impressora, do programa  de corte, do tamanho do furo e do material.</a:t>
            </a:r>
            <a:endParaRPr lang="en-US" dirty="0">
              <a:solidFill>
                <a:srgbClr val="343434"/>
              </a:solidFill>
              <a:cs typeface="Arial"/>
              <a:sym typeface="Arial"/>
            </a:endParaRPr>
          </a:p>
        </p:txBody>
      </p:sp>
      <p:grpSp>
        <p:nvGrpSpPr>
          <p:cNvPr id="1032" name="Google Shape;1032;p44"/>
          <p:cNvGrpSpPr/>
          <p:nvPr/>
        </p:nvGrpSpPr>
        <p:grpSpPr>
          <a:xfrm>
            <a:off x="6989812" y="-542964"/>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281712" y="81299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8886915" y="-136716"/>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122" t="2751" r="6625"/>
          <a:stretch/>
        </p:blipFill>
        <p:spPr>
          <a:xfrm>
            <a:off x="5699892" y="1215390"/>
            <a:ext cx="3289894" cy="2704083"/>
          </a:xfrm>
          <a:prstGeom prst="rect">
            <a:avLst/>
          </a:prstGeom>
        </p:spPr>
      </p:pic>
      <p:sp>
        <p:nvSpPr>
          <p:cNvPr id="5" name="Rectangle 4"/>
          <p:cNvSpPr/>
          <p:nvPr/>
        </p:nvSpPr>
        <p:spPr>
          <a:xfrm>
            <a:off x="1398349" y="4137154"/>
            <a:ext cx="3840480" cy="954107"/>
          </a:xfrm>
          <a:prstGeom prst="rect">
            <a:avLst/>
          </a:prstGeom>
        </p:spPr>
        <p:txBody>
          <a:bodyPr wrap="square">
            <a:spAutoFit/>
          </a:bodyPr>
          <a:lstStyle/>
          <a:p>
            <a:pPr lvl="0" algn="just">
              <a:spcAft>
                <a:spcPts val="600"/>
              </a:spcAft>
            </a:pPr>
            <a:r>
              <a:rPr lang="pt-BR" dirty="0">
                <a:solidFill>
                  <a:schemeClr val="bg2"/>
                </a:solidFill>
                <a:latin typeface="Muli" pitchFamily="2" charset="0"/>
              </a:rPr>
              <a:t>Alguns cortadores contabilizam e ajustam automaticamente o tamanho inferior ou podemos modificar ligeiramente o desenho para compensar.</a:t>
            </a:r>
            <a:endParaRPr lang="en-US" dirty="0">
              <a:solidFill>
                <a:schemeClr val="bg2"/>
              </a:solidFill>
              <a:latin typeface="Muli" pitchFamily="2" charset="0"/>
            </a:endParaRPr>
          </a:p>
        </p:txBody>
      </p:sp>
    </p:spTree>
    <p:extLst>
      <p:ext uri="{BB962C8B-B14F-4D97-AF65-F5344CB8AC3E}">
        <p14:creationId xmlns:p14="http://schemas.microsoft.com/office/powerpoint/2010/main" val="866565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79049" y="186256"/>
            <a:ext cx="6333914" cy="566400"/>
          </a:xfrm>
        </p:spPr>
        <p:txBody>
          <a:bodyPr/>
          <a:lstStyle/>
          <a:p>
            <a:r>
              <a:rPr lang="en-US" dirty="0" err="1"/>
              <a:t>Furos</a:t>
            </a:r>
            <a:r>
              <a:rPr lang="en-US" dirty="0"/>
              <a:t> </a:t>
            </a:r>
            <a:r>
              <a:rPr lang="en-US" dirty="0" err="1"/>
              <a:t>Horizontais</a:t>
            </a:r>
            <a:endParaRPr lang="en-US" dirty="0"/>
          </a:p>
        </p:txBody>
      </p:sp>
      <p:sp>
        <p:nvSpPr>
          <p:cNvPr id="6" name="Google Shape;1029;p44"/>
          <p:cNvSpPr txBox="1">
            <a:spLocks/>
          </p:cNvSpPr>
          <p:nvPr/>
        </p:nvSpPr>
        <p:spPr>
          <a:xfrm>
            <a:off x="779049" y="718365"/>
            <a:ext cx="4741641"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BR" dirty="0">
                <a:solidFill>
                  <a:schemeClr val="accent3"/>
                </a:solidFill>
                <a:latin typeface="Muli" pitchFamily="2" charset="0"/>
              </a:rPr>
              <a:t>Dependendo do tamanho dos furos, será muitas vezes necessário material de suporte ou o topo do conjunto começará a ficar flácido ou a ter um mau acabamento superficial.</a:t>
            </a:r>
          </a:p>
          <a:p>
            <a:pPr algn="just"/>
            <a:endParaRPr lang="pt-BR" dirty="0">
              <a:solidFill>
                <a:schemeClr val="accent3"/>
              </a:solidFill>
              <a:latin typeface="Muli" pitchFamily="2" charset="0"/>
            </a:endParaRPr>
          </a:p>
          <a:p>
            <a:pPr algn="just"/>
            <a:r>
              <a:rPr lang="pt-BR" dirty="0">
                <a:solidFill>
                  <a:schemeClr val="accent3"/>
                </a:solidFill>
                <a:latin typeface="Muli" pitchFamily="2" charset="0"/>
              </a:rPr>
              <a:t>Além disso, algum efeito de degrau será visível na curva do todo, limitando a escolha da altura da camada de impressão.</a:t>
            </a:r>
          </a:p>
          <a:p>
            <a:pPr algn="just"/>
            <a:endParaRPr lang="pt-BR" dirty="0">
              <a:solidFill>
                <a:schemeClr val="accent3"/>
              </a:solidFill>
              <a:latin typeface="Muli" pitchFamily="2" charset="0"/>
            </a:endParaRPr>
          </a:p>
          <a:p>
            <a:pPr algn="just"/>
            <a:r>
              <a:rPr lang="pt-BR" dirty="0">
                <a:solidFill>
                  <a:schemeClr val="accent3"/>
                </a:solidFill>
                <a:latin typeface="Muli" pitchFamily="2" charset="0"/>
              </a:rPr>
              <a:t>Finalmente, a remoção de suportes em furos de eixo horizontal pode ser muitas vezes difícil, especialmente no caso de furos cegos ou canais longos.</a:t>
            </a:r>
            <a:endParaRPr lang="en-US" dirty="0">
              <a:solidFill>
                <a:schemeClr val="accent3"/>
              </a:solidFill>
              <a:latin typeface="Muli" pitchFamily="2" charset="0"/>
            </a:endParaRPr>
          </a:p>
        </p:txBody>
      </p:sp>
      <p:sp>
        <p:nvSpPr>
          <p:cNvPr id="3" name="Rectangle 2"/>
          <p:cNvSpPr/>
          <p:nvPr/>
        </p:nvSpPr>
        <p:spPr>
          <a:xfrm>
            <a:off x="5795010" y="2257424"/>
            <a:ext cx="2219787" cy="200055"/>
          </a:xfrm>
          <a:prstGeom prst="rect">
            <a:avLst/>
          </a:prstGeom>
        </p:spPr>
        <p:txBody>
          <a:bodyPr wrap="square">
            <a:spAutoFit/>
          </a:bodyPr>
          <a:lstStyle/>
          <a:p>
            <a:r>
              <a:rPr lang="en-US" sz="700"/>
              <a:t>www.hubs.com</a:t>
            </a:r>
          </a:p>
        </p:txBody>
      </p:sp>
      <p:pic>
        <p:nvPicPr>
          <p:cNvPr id="15" name="Picture 14"/>
          <p:cNvPicPr/>
          <p:nvPr/>
        </p:nvPicPr>
        <p:blipFill rotWithShape="1">
          <a:blip r:embed="rId3">
            <a:extLst>
              <a:ext uri="{28A0092B-C50C-407E-A947-70E740481C1C}">
                <a14:useLocalDpi xmlns:a14="http://schemas.microsoft.com/office/drawing/2010/main" val="0"/>
              </a:ext>
            </a:extLst>
          </a:blip>
          <a:srcRect l="17909" t="23388" r="41046" b="19968"/>
          <a:stretch/>
        </p:blipFill>
        <p:spPr>
          <a:xfrm>
            <a:off x="5656791" y="718365"/>
            <a:ext cx="2766060" cy="1567635"/>
          </a:xfrm>
          <a:prstGeom prst="rect">
            <a:avLst/>
          </a:prstGeom>
        </p:spPr>
      </p:pic>
      <p:sp>
        <p:nvSpPr>
          <p:cNvPr id="4" name="Rectangle 3"/>
          <p:cNvSpPr/>
          <p:nvPr/>
        </p:nvSpPr>
        <p:spPr>
          <a:xfrm>
            <a:off x="4892040" y="3887080"/>
            <a:ext cx="4572000" cy="200055"/>
          </a:xfrm>
          <a:prstGeom prst="rect">
            <a:avLst/>
          </a:prstGeom>
        </p:spPr>
        <p:txBody>
          <a:bodyPr>
            <a:spAutoFit/>
          </a:bodyPr>
          <a:lstStyle/>
          <a:p>
            <a:pPr algn="ctr"/>
            <a:r>
              <a:rPr lang="en-US" sz="700"/>
              <a:t>https://www.slideshare.net/ErinKomi/component-design-for-metal-am</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7731" t="6978" r="14744" b="67707"/>
          <a:stretch/>
        </p:blipFill>
        <p:spPr>
          <a:xfrm>
            <a:off x="5795010" y="2511174"/>
            <a:ext cx="2489622" cy="1302092"/>
          </a:xfrm>
          <a:prstGeom prst="rect">
            <a:avLst/>
          </a:prstGeom>
        </p:spPr>
      </p:pic>
      <p:sp>
        <p:nvSpPr>
          <p:cNvPr id="17" name="Rectangle 16"/>
          <p:cNvSpPr/>
          <p:nvPr/>
        </p:nvSpPr>
        <p:spPr>
          <a:xfrm>
            <a:off x="1223010" y="3580943"/>
            <a:ext cx="4297680" cy="1169551"/>
          </a:xfrm>
          <a:prstGeom prst="rect">
            <a:avLst/>
          </a:prstGeom>
        </p:spPr>
        <p:txBody>
          <a:bodyPr wrap="square">
            <a:spAutoFit/>
          </a:bodyPr>
          <a:lstStyle/>
          <a:p>
            <a:pPr algn="just"/>
            <a:r>
              <a:rPr lang="pt-BR" dirty="0">
                <a:solidFill>
                  <a:schemeClr val="accent3"/>
                </a:solidFill>
                <a:latin typeface="Muli" pitchFamily="2" charset="0"/>
              </a:rPr>
              <a:t>Quando não é possível evitar buracos horizontais e especialmente quando são feitos canais longos ou furos autoportantes, certas geometrias são preferíveis para minimizar o uso de suporte, tais como diamantes, ovais, formas de lágrima, etc. </a:t>
            </a:r>
            <a:endParaRPr lang="en-US" dirty="0">
              <a:solidFill>
                <a:schemeClr val="accent3"/>
              </a:solidFill>
              <a:latin typeface="Muli" pitchFamily="2" charset="0"/>
            </a:endParaRPr>
          </a:p>
        </p:txBody>
      </p:sp>
    </p:spTree>
    <p:extLst>
      <p:ext uri="{BB962C8B-B14F-4D97-AF65-F5344CB8AC3E}">
        <p14:creationId xmlns:p14="http://schemas.microsoft.com/office/powerpoint/2010/main" val="28848262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a:latin typeface="Muli" pitchFamily="2" charset="0"/>
              </a:rPr>
              <a:t> </a:t>
            </a:r>
            <a:r>
              <a:rPr lang="en-US" dirty="0" err="1">
                <a:latin typeface="Muli" pitchFamily="2" charset="0"/>
              </a:rPr>
              <a:t>Guias</a:t>
            </a:r>
            <a:r>
              <a:rPr lang="en-US" dirty="0">
                <a:latin typeface="Muli" pitchFamily="2" charset="0"/>
              </a:rPr>
              <a:t> de </a:t>
            </a:r>
            <a:r>
              <a:rPr lang="en-US" dirty="0" err="1">
                <a:latin typeface="Muli" pitchFamily="2" charset="0"/>
              </a:rPr>
              <a:t>desenho</a:t>
            </a:r>
            <a:r>
              <a:rPr lang="en-US" dirty="0">
                <a:latin typeface="Muli" pitchFamily="2" charset="0"/>
              </a:rPr>
              <a:t>: </a:t>
            </a:r>
            <a:r>
              <a:rPr lang="en-US" dirty="0" err="1">
                <a:latin typeface="Muli" pitchFamily="2" charset="0"/>
              </a:rPr>
              <a:t>Furos</a:t>
            </a:r>
            <a:endParaRPr lang="en-US" dirty="0">
              <a:latin typeface="Muli" pitchFamily="2" charset="0"/>
            </a:endParaRPr>
          </a:p>
        </p:txBody>
      </p:sp>
      <p:sp>
        <p:nvSpPr>
          <p:cNvPr id="6" name="Google Shape;1029;p44"/>
          <p:cNvSpPr txBox="1">
            <a:spLocks/>
          </p:cNvSpPr>
          <p:nvPr/>
        </p:nvSpPr>
        <p:spPr>
          <a:xfrm>
            <a:off x="779049" y="685981"/>
            <a:ext cx="4867371" cy="319069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b="1" dirty="0">
                <a:solidFill>
                  <a:schemeClr val="accent3"/>
                </a:solidFill>
                <a:latin typeface="Muli" pitchFamily="2" charset="0"/>
              </a:rPr>
              <a:t>Furos de eixo vertical:</a:t>
            </a:r>
            <a:r>
              <a:rPr lang="pt-BR" dirty="0">
                <a:solidFill>
                  <a:schemeClr val="accent3"/>
                </a:solidFill>
                <a:latin typeface="Muli" pitchFamily="2" charset="0"/>
              </a:rPr>
              <a:t>Modifique o desenho para compensar a submedida</a:t>
            </a:r>
          </a:p>
          <a:p>
            <a:pPr algn="just">
              <a:spcAft>
                <a:spcPts val="600"/>
              </a:spcAft>
            </a:pPr>
            <a:r>
              <a:rPr lang="pt-BR" dirty="0">
                <a:solidFill>
                  <a:schemeClr val="accent3"/>
                </a:solidFill>
                <a:latin typeface="Muli" pitchFamily="2" charset="0"/>
              </a:rPr>
              <a:t>Se o diâmetro do furo for crítico, imprima-o abaixo do tamanho e depois fure até ao diâmetro correto</a:t>
            </a:r>
          </a:p>
          <a:p>
            <a:pPr algn="just">
              <a:spcAft>
                <a:spcPts val="600"/>
              </a:spcAft>
            </a:pPr>
            <a:endParaRPr lang="pt-BR" dirty="0">
              <a:solidFill>
                <a:schemeClr val="accent3"/>
              </a:solidFill>
              <a:latin typeface="Muli" pitchFamily="2" charset="0"/>
            </a:endParaRPr>
          </a:p>
          <a:p>
            <a:pPr algn="just">
              <a:spcAft>
                <a:spcPts val="600"/>
              </a:spcAft>
            </a:pPr>
            <a:r>
              <a:rPr lang="pt-BR" b="1" dirty="0">
                <a:solidFill>
                  <a:schemeClr val="accent3"/>
                </a:solidFill>
                <a:latin typeface="Muli" pitchFamily="2" charset="0"/>
              </a:rPr>
              <a:t>Furos de eixo horizontal: </a:t>
            </a:r>
            <a:r>
              <a:rPr lang="pt-BR" dirty="0">
                <a:solidFill>
                  <a:schemeClr val="accent3"/>
                </a:solidFill>
                <a:latin typeface="Muli" pitchFamily="2" charset="0"/>
              </a:rPr>
              <a:t>Tente evitá-los, reorientando a peça</a:t>
            </a:r>
          </a:p>
          <a:p>
            <a:pPr algn="just">
              <a:spcAft>
                <a:spcPts val="600"/>
              </a:spcAft>
            </a:pPr>
            <a:r>
              <a:rPr lang="pt-BR" dirty="0">
                <a:solidFill>
                  <a:schemeClr val="accent3"/>
                </a:solidFill>
                <a:latin typeface="Muli" pitchFamily="2" charset="0"/>
              </a:rPr>
              <a:t>Se não, tente usar formas autoportantes como diamante, lágrima, oval, em vez disso</a:t>
            </a:r>
          </a:p>
          <a:p>
            <a:pPr algn="just">
              <a:spcAft>
                <a:spcPts val="600"/>
              </a:spcAft>
            </a:pPr>
            <a:r>
              <a:rPr lang="pt-BR" dirty="0">
                <a:solidFill>
                  <a:schemeClr val="accent3"/>
                </a:solidFill>
                <a:latin typeface="Muli" pitchFamily="2" charset="0"/>
              </a:rPr>
              <a:t>Se o diâmetro for importante, use a forma de diamante subdimensionada e perfure mais tarde</a:t>
            </a:r>
          </a:p>
          <a:p>
            <a:pPr algn="just">
              <a:spcAft>
                <a:spcPts val="600"/>
              </a:spcAft>
            </a:pPr>
            <a:r>
              <a:rPr lang="pt-BR" b="1" dirty="0">
                <a:solidFill>
                  <a:schemeClr val="accent3"/>
                </a:solidFill>
                <a:latin typeface="Muli" pitchFamily="2" charset="0"/>
              </a:rPr>
              <a:t>Furos múltiplos em diferentes direções:</a:t>
            </a:r>
            <a:endParaRPr lang="en-US" b="1" dirty="0">
              <a:solidFill>
                <a:schemeClr val="accent3"/>
              </a:solidFill>
              <a:latin typeface="Muli" pitchFamily="2" charset="0"/>
            </a:endParaRPr>
          </a:p>
        </p:txBody>
      </p:sp>
      <p:pic>
        <p:nvPicPr>
          <p:cNvPr id="11" name="Picture 10"/>
          <p:cNvPicPr/>
          <p:nvPr/>
        </p:nvPicPr>
        <p:blipFill rotWithShape="1">
          <a:blip r:embed="rId3">
            <a:extLst>
              <a:ext uri="{28A0092B-C50C-407E-A947-70E740481C1C}">
                <a14:useLocalDpi xmlns:a14="http://schemas.microsoft.com/office/drawing/2010/main" val="0"/>
              </a:ext>
            </a:extLst>
          </a:blip>
          <a:srcRect l="40180" t="10569" r="7126" b="17586"/>
          <a:stretch/>
        </p:blipFill>
        <p:spPr>
          <a:xfrm>
            <a:off x="5943600" y="2834640"/>
            <a:ext cx="1952625" cy="960120"/>
          </a:xfrm>
          <a:prstGeom prst="rect">
            <a:avLst/>
          </a:prstGeom>
        </p:spPr>
      </p:pic>
      <p:pic>
        <p:nvPicPr>
          <p:cNvPr id="12" name="Picture 11"/>
          <p:cNvPicPr/>
          <p:nvPr/>
        </p:nvPicPr>
        <p:blipFill rotWithShape="1">
          <a:blip r:embed="rId4">
            <a:extLst>
              <a:ext uri="{28A0092B-C50C-407E-A947-70E740481C1C}">
                <a14:useLocalDpi xmlns:a14="http://schemas.microsoft.com/office/drawing/2010/main" val="0"/>
              </a:ext>
            </a:extLst>
          </a:blip>
          <a:srcRect l="16694" t="6891" r="10892" b="14872"/>
          <a:stretch/>
        </p:blipFill>
        <p:spPr>
          <a:xfrm>
            <a:off x="5863590" y="1028700"/>
            <a:ext cx="3051810" cy="1565910"/>
          </a:xfrm>
          <a:prstGeom prst="rect">
            <a:avLst/>
          </a:prstGeom>
        </p:spPr>
      </p:pic>
      <p:sp>
        <p:nvSpPr>
          <p:cNvPr id="3" name="TextBox 2"/>
          <p:cNvSpPr txBox="1"/>
          <p:nvPr/>
        </p:nvSpPr>
        <p:spPr>
          <a:xfrm>
            <a:off x="1394460" y="3718560"/>
            <a:ext cx="4251960" cy="1384995"/>
          </a:xfrm>
          <a:prstGeom prst="rect">
            <a:avLst/>
          </a:prstGeom>
          <a:noFill/>
        </p:spPr>
        <p:txBody>
          <a:bodyPr wrap="square" rtlCol="0">
            <a:spAutoFit/>
          </a:bodyPr>
          <a:lstStyle/>
          <a:p>
            <a:pPr marL="285750" indent="-285750" algn="just">
              <a:buFont typeface="Wingdings" pitchFamily="2" charset="2"/>
              <a:buChar char="q"/>
            </a:pPr>
            <a:r>
              <a:rPr lang="pt-BR" dirty="0">
                <a:solidFill>
                  <a:schemeClr val="accent3"/>
                </a:solidFill>
                <a:latin typeface="Muli" pitchFamily="2" charset="0"/>
              </a:rPr>
              <a:t>Reoriente de forma a que a maioria dos furos sejam de eixo vertical</a:t>
            </a:r>
          </a:p>
          <a:p>
            <a:pPr marL="285750" indent="-285750" algn="just">
              <a:buFont typeface="Wingdings" pitchFamily="2" charset="2"/>
              <a:buChar char="q"/>
            </a:pPr>
            <a:r>
              <a:rPr lang="pt-BR" dirty="0">
                <a:solidFill>
                  <a:schemeClr val="accent3"/>
                </a:solidFill>
                <a:latin typeface="Muli" pitchFamily="2" charset="0"/>
              </a:rPr>
              <a:t>Dê prioridade aos furos cegos</a:t>
            </a:r>
          </a:p>
          <a:p>
            <a:pPr marL="285750" indent="-285750" algn="just">
              <a:buFont typeface="Wingdings" pitchFamily="2" charset="2"/>
              <a:buChar char="q"/>
            </a:pPr>
            <a:r>
              <a:rPr lang="pt-BR" dirty="0">
                <a:solidFill>
                  <a:schemeClr val="accent3"/>
                </a:solidFill>
                <a:latin typeface="Muli" pitchFamily="2" charset="0"/>
              </a:rPr>
              <a:t>Depois, do menor para o maior</a:t>
            </a:r>
          </a:p>
          <a:p>
            <a:pPr marL="285750" indent="-285750" algn="just">
              <a:buFont typeface="Wingdings" pitchFamily="2" charset="2"/>
              <a:buChar char="q"/>
            </a:pPr>
            <a:r>
              <a:rPr lang="pt-BR" dirty="0">
                <a:solidFill>
                  <a:schemeClr val="accent3"/>
                </a:solidFill>
                <a:latin typeface="Muli" pitchFamily="2" charset="0"/>
              </a:rPr>
              <a:t>Considere a divisão da peça se ainda for demasiado complexa</a:t>
            </a:r>
          </a:p>
        </p:txBody>
      </p:sp>
      <p:pic>
        <p:nvPicPr>
          <p:cNvPr id="13" name="Picture 12"/>
          <p:cNvPicPr/>
          <p:nvPr/>
        </p:nvPicPr>
        <p:blipFill rotWithShape="1">
          <a:blip r:embed="rId5">
            <a:extLst>
              <a:ext uri="{28A0092B-C50C-407E-A947-70E740481C1C}">
                <a14:useLocalDpi xmlns:a14="http://schemas.microsoft.com/office/drawing/2010/main" val="0"/>
              </a:ext>
            </a:extLst>
          </a:blip>
          <a:srcRect l="29655" t="17295" r="30552" b="24180"/>
          <a:stretch/>
        </p:blipFill>
        <p:spPr>
          <a:xfrm>
            <a:off x="6024561" y="3924179"/>
            <a:ext cx="1871664" cy="1040131"/>
          </a:xfrm>
          <a:prstGeom prst="rect">
            <a:avLst/>
          </a:prstGeom>
        </p:spPr>
      </p:pic>
    </p:spTree>
    <p:extLst>
      <p:ext uri="{BB962C8B-B14F-4D97-AF65-F5344CB8AC3E}">
        <p14:creationId xmlns:p14="http://schemas.microsoft.com/office/powerpoint/2010/main" val="29499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664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Pinos e ressaltos</a:t>
            </a:r>
            <a:endParaRPr sz="2700" dirty="0"/>
          </a:p>
        </p:txBody>
      </p:sp>
      <p:sp>
        <p:nvSpPr>
          <p:cNvPr id="1029" name="Google Shape;1029;p44"/>
          <p:cNvSpPr txBox="1">
            <a:spLocks noGrp="1"/>
          </p:cNvSpPr>
          <p:nvPr>
            <p:ph type="subTitle" idx="1"/>
          </p:nvPr>
        </p:nvSpPr>
        <p:spPr>
          <a:xfrm>
            <a:off x="351700" y="1099691"/>
            <a:ext cx="5299799" cy="2846994"/>
          </a:xfrm>
          <a:prstGeom prst="rect">
            <a:avLst/>
          </a:prstGeom>
        </p:spPr>
        <p:txBody>
          <a:bodyPr spcFirstLastPara="1" wrap="square" lIns="91425" tIns="91425" rIns="91425" bIns="91425" anchor="t" anchorCtr="0">
            <a:noAutofit/>
          </a:bodyPr>
          <a:lstStyle/>
          <a:p>
            <a:pPr marL="0" indent="0" algn="just"/>
            <a:r>
              <a:rPr lang="pt-BR" dirty="0"/>
              <a:t>Pinos e ressaltos verticais são recursos funcionais frequentemente usados na montagem e alinhamento de peças impressas</a:t>
            </a:r>
          </a:p>
          <a:p>
            <a:pPr marL="0" indent="0" algn="just"/>
            <a:endParaRPr lang="en-US" dirty="0"/>
          </a:p>
          <a:p>
            <a:pPr marL="285750" indent="-285750" algn="just">
              <a:buFont typeface="Wingdings" pitchFamily="2" charset="2"/>
              <a:buChar char="v"/>
            </a:pPr>
            <a:r>
              <a:rPr lang="pt-BR" dirty="0"/>
              <a:t>Pinos maiores, com mais de 5mm de diâmetro, são normalmente impressos com perímetro e enchimento e estão fortemente ligados à restante impressão.</a:t>
            </a:r>
          </a:p>
          <a:p>
            <a:pPr marL="285750" indent="-285750" algn="just">
              <a:buFont typeface="Wingdings" pitchFamily="2" charset="2"/>
              <a:buChar char="v"/>
            </a:pPr>
            <a:r>
              <a:rPr lang="pt-BR" dirty="0"/>
              <a:t>Pinos médios entre 3mm e 5mm, são feitos apenas de estampas perimetrais sem enchimento, resultando na conexão fraca e suscetíveis a quebras.</a:t>
            </a:r>
          </a:p>
          <a:p>
            <a:pPr marL="285750" indent="-285750" algn="just">
              <a:buFont typeface="Wingdings" pitchFamily="2" charset="2"/>
              <a:buChar char="v"/>
            </a:pPr>
            <a:r>
              <a:rPr lang="pt-BR" dirty="0"/>
              <a:t>Pinos com menos de 3 mm provavelmente não são possíveis de imprimir e acabarão por se deformar à medida que o material for extrudado mais rápidmante pode esfriar e solidificar</a:t>
            </a:r>
            <a:endParaRPr lang="en-US" dirty="0"/>
          </a:p>
          <a:p>
            <a:pPr marL="0" indent="0"/>
            <a:endParaRPr lang="en-US" dirty="0"/>
          </a:p>
        </p:txBody>
      </p:sp>
      <p:sp>
        <p:nvSpPr>
          <p:cNvPr id="1030" name="Google Shape;1030;p44"/>
          <p:cNvSpPr/>
          <p:nvPr/>
        </p:nvSpPr>
        <p:spPr>
          <a:xfrm>
            <a:off x="6360924" y="1453442"/>
            <a:ext cx="2664637" cy="4667625"/>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021505" y="-424336"/>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751368" y="329901"/>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p:cNvPicPr/>
          <p:nvPr/>
        </p:nvPicPr>
        <p:blipFill rotWithShape="1">
          <a:blip r:embed="rId3">
            <a:extLst>
              <a:ext uri="{28A0092B-C50C-407E-A947-70E740481C1C}">
                <a14:useLocalDpi xmlns:a14="http://schemas.microsoft.com/office/drawing/2010/main" val="0"/>
              </a:ext>
            </a:extLst>
          </a:blip>
          <a:srcRect l="29051" t="12568" r="30578" b="20887"/>
          <a:stretch/>
        </p:blipFill>
        <p:spPr>
          <a:xfrm>
            <a:off x="6550451" y="2717800"/>
            <a:ext cx="2199850" cy="1398952"/>
          </a:xfrm>
          <a:prstGeom prst="rect">
            <a:avLst/>
          </a:prstGeom>
        </p:spPr>
      </p:pic>
      <p:sp>
        <p:nvSpPr>
          <p:cNvPr id="3" name="Rectangle 2"/>
          <p:cNvSpPr/>
          <p:nvPr/>
        </p:nvSpPr>
        <p:spPr>
          <a:xfrm>
            <a:off x="6550451" y="4116752"/>
            <a:ext cx="2341557" cy="738664"/>
          </a:xfrm>
          <a:prstGeom prst="rect">
            <a:avLst/>
          </a:prstGeom>
        </p:spPr>
        <p:txBody>
          <a:bodyPr wrap="square">
            <a:spAutoFit/>
          </a:bodyPr>
          <a:lstStyle/>
          <a:p>
            <a:pPr algn="ctr"/>
            <a:r>
              <a:rPr lang="en-US" dirty="0" err="1">
                <a:solidFill>
                  <a:schemeClr val="bg1"/>
                </a:solidFill>
                <a:latin typeface="Muli" pitchFamily="2" charset="0"/>
              </a:rPr>
              <a:t>Impressão</a:t>
            </a:r>
            <a:r>
              <a:rPr lang="en-US" dirty="0">
                <a:solidFill>
                  <a:schemeClr val="bg1"/>
                </a:solidFill>
                <a:latin typeface="Muli" pitchFamily="2" charset="0"/>
              </a:rPr>
              <a:t> vertical de </a:t>
            </a:r>
            <a:r>
              <a:rPr lang="en-US" dirty="0" err="1">
                <a:solidFill>
                  <a:schemeClr val="bg1"/>
                </a:solidFill>
                <a:latin typeface="Muli" pitchFamily="2" charset="0"/>
              </a:rPr>
              <a:t>pinos</a:t>
            </a:r>
            <a:r>
              <a:rPr lang="en-US" dirty="0">
                <a:solidFill>
                  <a:schemeClr val="bg1"/>
                </a:solidFill>
                <a:latin typeface="Muli" pitchFamily="2" charset="0"/>
              </a:rPr>
              <a:t> com diameter </a:t>
            </a:r>
            <a:r>
              <a:rPr lang="en-US" dirty="0" err="1">
                <a:solidFill>
                  <a:schemeClr val="bg1"/>
                </a:solidFill>
                <a:latin typeface="Muli" pitchFamily="2" charset="0"/>
              </a:rPr>
              <a:t>decrescente</a:t>
            </a:r>
            <a:r>
              <a:rPr lang="en-US" dirty="0">
                <a:solidFill>
                  <a:schemeClr val="bg1"/>
                </a:solidFill>
                <a:latin typeface="Muli" pitchFamily="2" charset="0"/>
              </a:rPr>
              <a:t> (de 25 para 5mm) </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195" t="17036" r="17247" b="6406"/>
          <a:stretch/>
        </p:blipFill>
        <p:spPr>
          <a:xfrm>
            <a:off x="6224855" y="723356"/>
            <a:ext cx="2717684" cy="1811572"/>
          </a:xfrm>
          <a:prstGeom prst="rect">
            <a:avLst/>
          </a:prstGeom>
        </p:spPr>
      </p:pic>
    </p:spTree>
    <p:extLst>
      <p:ext uri="{BB962C8B-B14F-4D97-AF65-F5344CB8AC3E}">
        <p14:creationId xmlns:p14="http://schemas.microsoft.com/office/powerpoint/2010/main" val="643966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92964" y="198956"/>
            <a:ext cx="6995700" cy="566400"/>
          </a:xfrm>
        </p:spPr>
        <p:txBody>
          <a:bodyPr/>
          <a:lstStyle/>
          <a:p>
            <a:r>
              <a:rPr lang="pt-PT" dirty="0"/>
              <a:t>Montagens Articuladas </a:t>
            </a:r>
          </a:p>
        </p:txBody>
      </p:sp>
      <p:sp>
        <p:nvSpPr>
          <p:cNvPr id="6" name="Google Shape;1029;p44"/>
          <p:cNvSpPr txBox="1">
            <a:spLocks/>
          </p:cNvSpPr>
          <p:nvPr/>
        </p:nvSpPr>
        <p:spPr>
          <a:xfrm>
            <a:off x="779049" y="765356"/>
            <a:ext cx="531695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600"/>
              </a:spcAft>
            </a:pPr>
            <a:r>
              <a:rPr lang="pt-BR" dirty="0">
                <a:solidFill>
                  <a:schemeClr val="tx1">
                    <a:lumMod val="50000"/>
                  </a:schemeClr>
                </a:solidFill>
                <a:latin typeface="Muli" pitchFamily="2" charset="0"/>
              </a:rPr>
              <a:t>A impressão 3D permite a conceção de peças complexas, articuladas, totalmente montadas e prontas a sair diretamente da máquina.</a:t>
            </a:r>
          </a:p>
          <a:p>
            <a:pPr algn="just">
              <a:spcAft>
                <a:spcPts val="600"/>
              </a:spcAft>
            </a:pPr>
            <a:r>
              <a:rPr lang="pt-BR" dirty="0">
                <a:latin typeface="Muli" pitchFamily="2" charset="0"/>
              </a:rPr>
              <a:t>Apesar de alguns componentes diferentes estarem permanentemente interligados entre si, a peça sai da impressora montada e pronta a ser usada. </a:t>
            </a:r>
            <a:endParaRPr lang="en-US" dirty="0">
              <a:latin typeface="Muli" pitchFamily="2" charset="0"/>
            </a:endParaRPr>
          </a:p>
          <a:p>
            <a:pPr>
              <a:spcAft>
                <a:spcPts val="600"/>
              </a:spcAft>
            </a:pPr>
            <a:endParaRPr lang="en-US" dirty="0">
              <a:solidFill>
                <a:schemeClr val="accent3"/>
              </a:solidFill>
              <a:latin typeface="Muli" pitchFamily="2" charset="0"/>
            </a:endParaRPr>
          </a:p>
        </p:txBody>
      </p:sp>
      <p:pic>
        <p:nvPicPr>
          <p:cNvPr id="7" name="Picture 6"/>
          <p:cNvPicPr/>
          <p:nvPr/>
        </p:nvPicPr>
        <p:blipFill rotWithShape="1">
          <a:blip r:embed="rId6">
            <a:extLst>
              <a:ext uri="{28A0092B-C50C-407E-A947-70E740481C1C}">
                <a14:useLocalDpi xmlns:a14="http://schemas.microsoft.com/office/drawing/2010/main" val="0"/>
              </a:ext>
            </a:extLst>
          </a:blip>
          <a:srcRect t="7841"/>
          <a:stretch/>
        </p:blipFill>
        <p:spPr>
          <a:xfrm>
            <a:off x="6308370" y="915932"/>
            <a:ext cx="2634540" cy="2768327"/>
          </a:xfrm>
          <a:prstGeom prst="rect">
            <a:avLst/>
          </a:prstGeom>
        </p:spPr>
      </p:pic>
      <p:pic>
        <p:nvPicPr>
          <p:cNvPr id="9" name="print in place spid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81286" y="2399600"/>
            <a:ext cx="3908442" cy="2198499"/>
          </a:xfrm>
          <a:prstGeom prst="rect">
            <a:avLst/>
          </a:prstGeom>
        </p:spPr>
      </p:pic>
      <p:sp>
        <p:nvSpPr>
          <p:cNvPr id="10" name="Rectangle 9"/>
          <p:cNvSpPr/>
          <p:nvPr/>
        </p:nvSpPr>
        <p:spPr>
          <a:xfrm>
            <a:off x="7311291" y="3734028"/>
            <a:ext cx="668773" cy="215444"/>
          </a:xfrm>
          <a:prstGeom prst="rect">
            <a:avLst/>
          </a:prstGeom>
        </p:spPr>
        <p:txBody>
          <a:bodyPr wrap="none">
            <a:spAutoFit/>
          </a:bodyPr>
          <a:lstStyle/>
          <a:p>
            <a:r>
              <a:rPr lang="en-US" sz="800" err="1">
                <a:latin typeface="Muli" pitchFamily="2" charset="0"/>
                <a:ea typeface="Calibri"/>
                <a:cs typeface="Calibri"/>
                <a:sym typeface="Calibri"/>
              </a:rPr>
              <a:t>MakerBot</a:t>
            </a:r>
            <a:endParaRPr lang="en-US"/>
          </a:p>
        </p:txBody>
      </p:sp>
    </p:spTree>
    <p:extLst>
      <p:ext uri="{BB962C8B-B14F-4D97-AF65-F5344CB8AC3E}">
        <p14:creationId xmlns:p14="http://schemas.microsoft.com/office/powerpoint/2010/main" val="3945321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extLst>
    <p:ext uri="{6950BFC3-D8DA-4A85-94F7-54DA5524770B}">
      <p188:commentRel xmlns:p188="http://schemas.microsoft.com/office/powerpoint/2018/8/main" r:id="rId5"/>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728" y="891581"/>
            <a:ext cx="2469808" cy="2359025"/>
          </a:xfrm>
          <a:prstGeom prst="rect">
            <a:avLst/>
          </a:prstGeom>
        </p:spPr>
      </p:pic>
      <p:sp>
        <p:nvSpPr>
          <p:cNvPr id="5" name="Título 4"/>
          <p:cNvSpPr>
            <a:spLocks noGrp="1"/>
          </p:cNvSpPr>
          <p:nvPr>
            <p:ph type="title"/>
          </p:nvPr>
        </p:nvSpPr>
        <p:spPr>
          <a:xfrm>
            <a:off x="779049" y="186256"/>
            <a:ext cx="6333914" cy="566400"/>
          </a:xfrm>
        </p:spPr>
        <p:txBody>
          <a:bodyPr/>
          <a:lstStyle/>
          <a:p>
            <a:r>
              <a:rPr lang="en-US" dirty="0" err="1"/>
              <a:t>Guia</a:t>
            </a:r>
            <a:r>
              <a:rPr lang="en-US" dirty="0"/>
              <a:t> de </a:t>
            </a:r>
            <a:r>
              <a:rPr lang="en-US" dirty="0" err="1"/>
              <a:t>desenho</a:t>
            </a:r>
            <a:r>
              <a:rPr lang="en-US" dirty="0"/>
              <a:t>: </a:t>
            </a:r>
            <a:r>
              <a:rPr lang="en" sz="2700" dirty="0"/>
              <a:t>Pinos e ressaltos</a:t>
            </a:r>
            <a:endParaRPr lang="en-US" dirty="0"/>
          </a:p>
        </p:txBody>
      </p:sp>
      <p:sp>
        <p:nvSpPr>
          <p:cNvPr id="6" name="Google Shape;1029;p44"/>
          <p:cNvSpPr txBox="1">
            <a:spLocks/>
          </p:cNvSpPr>
          <p:nvPr/>
        </p:nvSpPr>
        <p:spPr>
          <a:xfrm>
            <a:off x="779049" y="718365"/>
            <a:ext cx="4491451"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270"/>
              </a:spcBef>
              <a:buClr>
                <a:srgbClr val="034EA2"/>
              </a:buClr>
              <a:buSzPts val="1620"/>
            </a:pPr>
            <a:r>
              <a:rPr lang="pt-BR" dirty="0">
                <a:solidFill>
                  <a:schemeClr val="tx1"/>
                </a:solidFill>
                <a:latin typeface="Muli" pitchFamily="2" charset="0"/>
              </a:rPr>
              <a:t>A calibração correta da impressora (altura ideal da camada, velocidade de impressão, temperatura do bico, etc.) pode reduzir a probabilidade de falhas nos pequenos ressaltos.</a:t>
            </a:r>
          </a:p>
          <a:p>
            <a:pPr algn="just">
              <a:spcBef>
                <a:spcPts val="270"/>
              </a:spcBef>
              <a:buClr>
                <a:srgbClr val="034EA2"/>
              </a:buClr>
              <a:buSzPts val="1620"/>
            </a:pPr>
            <a:endParaRPr lang="en-US" dirty="0">
              <a:solidFill>
                <a:schemeClr val="tx1"/>
              </a:solidFill>
              <a:latin typeface="Muli" pitchFamily="2" charset="0"/>
            </a:endParaRPr>
          </a:p>
          <a:p>
            <a:pPr marL="285750" indent="-285750">
              <a:buFont typeface="Wingdings" pitchFamily="2" charset="2"/>
              <a:buChar char="q"/>
            </a:pPr>
            <a:r>
              <a:rPr lang="pt-BR" dirty="0">
                <a:solidFill>
                  <a:schemeClr val="tx1"/>
                </a:solidFill>
                <a:latin typeface="Muli" pitchFamily="2" charset="0"/>
              </a:rPr>
              <a:t>Tente usar </a:t>
            </a:r>
            <a:r>
              <a:rPr lang="pt-BR" b="1" dirty="0">
                <a:solidFill>
                  <a:schemeClr val="tx1"/>
                </a:solidFill>
                <a:latin typeface="Muli" pitchFamily="2" charset="0"/>
              </a:rPr>
              <a:t>pinos &gt;5mm</a:t>
            </a:r>
            <a:r>
              <a:rPr lang="pt-BR" dirty="0">
                <a:solidFill>
                  <a:schemeClr val="tx1"/>
                </a:solidFill>
                <a:latin typeface="Muli" pitchFamily="2" charset="0"/>
              </a:rPr>
              <a:t> se possível.</a:t>
            </a:r>
          </a:p>
          <a:p>
            <a:pPr marL="285750" indent="-285750" algn="just">
              <a:buFont typeface="Wingdings" pitchFamily="2" charset="2"/>
              <a:buChar char="q"/>
            </a:pPr>
            <a:r>
              <a:rPr lang="pt-BR" dirty="0">
                <a:solidFill>
                  <a:schemeClr val="tx1"/>
                </a:solidFill>
                <a:latin typeface="Muli" pitchFamily="2" charset="0"/>
              </a:rPr>
              <a:t>Diâmetro </a:t>
            </a:r>
            <a:r>
              <a:rPr lang="pt-BR" b="1" dirty="0">
                <a:solidFill>
                  <a:schemeClr val="tx1"/>
                </a:solidFill>
                <a:latin typeface="Muli" pitchFamily="2" charset="0"/>
              </a:rPr>
              <a:t>mínimo do pino: 3-4 mm </a:t>
            </a:r>
            <a:r>
              <a:rPr lang="pt-BR" dirty="0">
                <a:solidFill>
                  <a:schemeClr val="tx1"/>
                </a:solidFill>
                <a:latin typeface="Muli" pitchFamily="2" charset="0"/>
              </a:rPr>
              <a:t>para pinos curtos</a:t>
            </a:r>
          </a:p>
          <a:p>
            <a:pPr marL="285750" indent="-285750" algn="just">
              <a:buFont typeface="Wingdings" pitchFamily="2" charset="2"/>
              <a:buChar char="q"/>
            </a:pPr>
            <a:r>
              <a:rPr lang="pt-BR" dirty="0">
                <a:solidFill>
                  <a:schemeClr val="tx1"/>
                </a:solidFill>
                <a:latin typeface="Muli" pitchFamily="2" charset="0"/>
              </a:rPr>
              <a:t>Pinos mais longos devem ser </a:t>
            </a:r>
            <a:r>
              <a:rPr lang="pt-BR" b="1" dirty="0">
                <a:solidFill>
                  <a:schemeClr val="tx1"/>
                </a:solidFill>
                <a:latin typeface="Muli" pitchFamily="2" charset="0"/>
              </a:rPr>
              <a:t>mais grossos &gt; 5mm</a:t>
            </a:r>
          </a:p>
          <a:p>
            <a:pPr marL="285750" indent="-285750" algn="just">
              <a:buFont typeface="Wingdings" pitchFamily="2" charset="2"/>
              <a:buChar char="q"/>
            </a:pPr>
            <a:r>
              <a:rPr lang="pt-BR" dirty="0">
                <a:solidFill>
                  <a:schemeClr val="tx1"/>
                </a:solidFill>
                <a:latin typeface="Muli" pitchFamily="2" charset="0"/>
              </a:rPr>
              <a:t>Para todos os </a:t>
            </a:r>
            <a:r>
              <a:rPr lang="pt-BR" b="1" dirty="0">
                <a:solidFill>
                  <a:schemeClr val="tx1"/>
                </a:solidFill>
                <a:latin typeface="Muli" pitchFamily="2" charset="0"/>
              </a:rPr>
              <a:t>pinos menores que &lt;5 mm </a:t>
            </a:r>
            <a:r>
              <a:rPr lang="pt-BR" dirty="0">
                <a:solidFill>
                  <a:schemeClr val="tx1"/>
                </a:solidFill>
                <a:latin typeface="Muli" pitchFamily="2" charset="0"/>
              </a:rPr>
              <a:t>de diâmetro, adicione um pequeno filete na base do pino.</a:t>
            </a:r>
          </a:p>
          <a:p>
            <a:pPr marL="285750" indent="-285750" algn="just">
              <a:buFont typeface="Wingdings" pitchFamily="2" charset="2"/>
              <a:buChar char="q"/>
            </a:pPr>
            <a:r>
              <a:rPr lang="pt-BR" dirty="0">
                <a:solidFill>
                  <a:schemeClr val="tx1"/>
                </a:solidFill>
                <a:latin typeface="Muli" pitchFamily="2" charset="0"/>
              </a:rPr>
              <a:t>Se a função for crítica, imprima um furo no local do pino, faça o furo no tamanho correto e insira um pino padrão.</a:t>
            </a:r>
            <a:endParaRPr lang="en-US" dirty="0">
              <a:solidFill>
                <a:schemeClr val="tx1"/>
              </a:solidFill>
              <a:latin typeface="Muli" pitchFamily="2" charset="0"/>
            </a:endParaRPr>
          </a:p>
        </p:txBody>
      </p:sp>
      <p:sp>
        <p:nvSpPr>
          <p:cNvPr id="4" name="Rectangle 3"/>
          <p:cNvSpPr/>
          <p:nvPr/>
        </p:nvSpPr>
        <p:spPr>
          <a:xfrm>
            <a:off x="1384300" y="3509595"/>
            <a:ext cx="4572000" cy="1169551"/>
          </a:xfrm>
          <a:prstGeom prst="rect">
            <a:avLst/>
          </a:prstGeom>
        </p:spPr>
        <p:txBody>
          <a:bodyPr>
            <a:spAutoFit/>
          </a:bodyPr>
          <a:lstStyle/>
          <a:p>
            <a:pPr algn="just"/>
            <a:r>
              <a:rPr lang="pt-BR" b="1" dirty="0">
                <a:solidFill>
                  <a:schemeClr val="tx1"/>
                </a:solidFill>
                <a:latin typeface="Muli" pitchFamily="2" charset="0"/>
              </a:rPr>
              <a:t>Nota extra: </a:t>
            </a:r>
            <a:r>
              <a:rPr lang="pt-BR" dirty="0">
                <a:solidFill>
                  <a:schemeClr val="tx1"/>
                </a:solidFill>
                <a:latin typeface="Muli" pitchFamily="2" charset="0"/>
              </a:rPr>
              <a:t>Quaisquer outras secções igualmente pequenas das peças podem não ser imprimíveis ou quebrar durante a vida útil da peça. Conceba a peça de modo a que estas pequenas características e secções não suportem grandes cargas.</a:t>
            </a:r>
            <a:endParaRPr lang="en-US" dirty="0">
              <a:solidFill>
                <a:schemeClr val="tx1"/>
              </a:solidFill>
              <a:latin typeface="Muli" pitchFamily="2" charset="0"/>
            </a:endParaRPr>
          </a:p>
        </p:txBody>
      </p:sp>
    </p:spTree>
    <p:extLst>
      <p:ext uri="{BB962C8B-B14F-4D97-AF65-F5344CB8AC3E}">
        <p14:creationId xmlns:p14="http://schemas.microsoft.com/office/powerpoint/2010/main" val="2484548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246888"/>
            <a:ext cx="6995700" cy="566400"/>
          </a:xfrm>
        </p:spPr>
        <p:txBody>
          <a:bodyPr/>
          <a:lstStyle/>
          <a:p>
            <a:r>
              <a:rPr lang="en-US" dirty="0" err="1"/>
              <a:t>Peças</a:t>
            </a:r>
            <a:r>
              <a:rPr lang="en-US" dirty="0"/>
              <a:t> </a:t>
            </a:r>
            <a:r>
              <a:rPr lang="en-US" dirty="0" err="1"/>
              <a:t>interligadas</a:t>
            </a:r>
            <a:r>
              <a:rPr lang="en-US" dirty="0"/>
              <a:t> e </a:t>
            </a:r>
            <a:r>
              <a:rPr lang="en-US" dirty="0" err="1"/>
              <a:t>Movimento</a:t>
            </a:r>
            <a:endParaRPr lang="en-US" dirty="0"/>
          </a:p>
        </p:txBody>
      </p:sp>
      <p:pic>
        <p:nvPicPr>
          <p:cNvPr id="3" name="Picture 2" descr="https://wikifactory.com/files/RmlsZTo0MzE2NjA="/>
          <p:cNvPicPr/>
          <p:nvPr/>
        </p:nvPicPr>
        <p:blipFill rotWithShape="1">
          <a:blip r:embed="rId4" cstate="print">
            <a:extLst>
              <a:ext uri="{28A0092B-C50C-407E-A947-70E740481C1C}">
                <a14:useLocalDpi xmlns:a14="http://schemas.microsoft.com/office/drawing/2010/main" val="0"/>
              </a:ext>
            </a:extLst>
          </a:blip>
          <a:srcRect l="11752" t="6885" r="11752" b="10304"/>
          <a:stretch/>
        </p:blipFill>
        <p:spPr bwMode="auto">
          <a:xfrm>
            <a:off x="5461000" y="1181102"/>
            <a:ext cx="3073400" cy="2095500"/>
          </a:xfrm>
          <a:prstGeom prst="rect">
            <a:avLst/>
          </a:prstGeom>
          <a:noFill/>
          <a:ln>
            <a:noFill/>
          </a:ln>
        </p:spPr>
      </p:pic>
      <p:sp>
        <p:nvSpPr>
          <p:cNvPr id="4" name="Rectangle 3"/>
          <p:cNvSpPr/>
          <p:nvPr/>
        </p:nvSpPr>
        <p:spPr>
          <a:xfrm>
            <a:off x="736600" y="982637"/>
            <a:ext cx="4572000" cy="2031325"/>
          </a:xfrm>
          <a:prstGeom prst="rect">
            <a:avLst/>
          </a:prstGeom>
        </p:spPr>
        <p:txBody>
          <a:bodyPr>
            <a:spAutoFit/>
          </a:bodyPr>
          <a:lstStyle/>
          <a:p>
            <a:r>
              <a:rPr lang="pt-BR" dirty="0">
                <a:solidFill>
                  <a:schemeClr val="tx1"/>
                </a:solidFill>
                <a:latin typeface="Muli" pitchFamily="2" charset="0"/>
              </a:rPr>
              <a:t>Para peças com interligadas, deve ser deixada uma distância de 0,3mm entre as peças para facilitar a montagem. A distância recomendada depende do tipo de impressora 3D e de quão bem calibrada está, embora uma distância de 0,3mm seja considerada suficientemente segura.</a:t>
            </a:r>
          </a:p>
          <a:p>
            <a:endParaRPr lang="pt-BR" dirty="0">
              <a:solidFill>
                <a:schemeClr val="tx1"/>
              </a:solidFill>
              <a:latin typeface="Muli" pitchFamily="2" charset="0"/>
            </a:endParaRPr>
          </a:p>
          <a:p>
            <a:r>
              <a:rPr lang="pt-BR" dirty="0">
                <a:solidFill>
                  <a:schemeClr val="tx1"/>
                </a:solidFill>
                <a:latin typeface="Muli" pitchFamily="2" charset="0"/>
              </a:rPr>
              <a:t>Existem regras semelhantes para espaço livre entre as peças móveis com suportes de rutura. Um valor recomendado é de pelo menos 0,5mm de distância entre as peças.</a:t>
            </a:r>
            <a:endParaRPr lang="en-US" dirty="0">
              <a:solidFill>
                <a:schemeClr val="tx1"/>
              </a:solidFill>
              <a:latin typeface="Muli" pitchFamily="2" charset="0"/>
            </a:endParaRP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1462087" y="3276602"/>
            <a:ext cx="4467225" cy="1714500"/>
          </a:xfrm>
          <a:prstGeom prst="rect">
            <a:avLst/>
          </a:prstGeom>
        </p:spPr>
      </p:pic>
    </p:spTree>
    <p:extLst>
      <p:ext uri="{BB962C8B-B14F-4D97-AF65-F5344CB8AC3E}">
        <p14:creationId xmlns:p14="http://schemas.microsoft.com/office/powerpoint/2010/main" val="1884888313"/>
      </p:ext>
    </p:extLst>
  </p:cSld>
  <p:clrMapOvr>
    <a:masterClrMapping/>
  </p:clrMapOvr>
  <p:extLst>
    <p:ext uri="{6950BFC3-D8DA-4A85-94F7-54DA5524770B}">
      <p188:commentRel xmlns:p188="http://schemas.microsoft.com/office/powerpoint/2018/8/main" r:id="rId3"/>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err="1"/>
              <a:t>Mitigar</a:t>
            </a:r>
            <a:r>
              <a:rPr lang="en-US" dirty="0"/>
              <a:t> a </a:t>
            </a:r>
            <a:r>
              <a:rPr lang="en-US" dirty="0" err="1"/>
              <a:t>deformação</a:t>
            </a:r>
            <a:endParaRPr lang="en-US" dirty="0"/>
          </a:p>
        </p:txBody>
      </p:sp>
      <p:sp>
        <p:nvSpPr>
          <p:cNvPr id="6" name="Google Shape;1029;p44"/>
          <p:cNvSpPr txBox="1">
            <a:spLocks/>
          </p:cNvSpPr>
          <p:nvPr/>
        </p:nvSpPr>
        <p:spPr>
          <a:xfrm>
            <a:off x="779049" y="772292"/>
            <a:ext cx="8034751" cy="28738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latin typeface="Muli"/>
              </a:rPr>
              <a:t>Como mencionado, as áreas mais propensas a um arrefecimento desigual e deformação ou empeno são: a interface entre o leito de impressão e a peça onde as grandes massas (áreas grossas da peça) estão ligadas a características finas.</a:t>
            </a:r>
          </a:p>
          <a:p>
            <a:pPr>
              <a:spcAft>
                <a:spcPts val="600"/>
              </a:spcAft>
            </a:pPr>
            <a:endParaRPr lang="pt-BR" dirty="0">
              <a:latin typeface="Muli"/>
            </a:endParaRPr>
          </a:p>
          <a:p>
            <a:pPr>
              <a:spcAft>
                <a:spcPts val="600"/>
              </a:spcAft>
            </a:pPr>
            <a:r>
              <a:rPr lang="pt-BR" b="1" dirty="0">
                <a:latin typeface="Muli"/>
              </a:rPr>
              <a:t>Diretrizes de desenho: </a:t>
            </a:r>
          </a:p>
          <a:p>
            <a:pPr algn="just">
              <a:spcAft>
                <a:spcPts val="600"/>
              </a:spcAft>
            </a:pPr>
            <a:r>
              <a:rPr lang="pt-BR" dirty="0">
                <a:latin typeface="Muli"/>
              </a:rPr>
              <a:t>A garantia de uma espessura de parede uniforme em toda a peça minimizará as interfaces entre as características finas e grossas da peça.</a:t>
            </a:r>
          </a:p>
          <a:p>
            <a:pPr algn="just">
              <a:spcAft>
                <a:spcPts val="600"/>
              </a:spcAft>
            </a:pPr>
            <a:r>
              <a:rPr lang="pt-BR" dirty="0">
                <a:latin typeface="Muli"/>
              </a:rPr>
              <a:t>Os cantos podem ser arredondados para ajudar na concentração de tensão.</a:t>
            </a:r>
          </a:p>
          <a:p>
            <a:pPr algn="just">
              <a:spcAft>
                <a:spcPts val="600"/>
              </a:spcAft>
            </a:pPr>
            <a:r>
              <a:rPr lang="pt-BR" dirty="0">
                <a:latin typeface="Muli"/>
              </a:rPr>
              <a:t>Grandes superfícies planas ou paredes altas e finas devem ser evitadas, caso contrário, a adição de nervuras de suporte pode ajudar na deformação.</a:t>
            </a:r>
          </a:p>
          <a:p>
            <a:pPr>
              <a:spcAft>
                <a:spcPts val="600"/>
              </a:spcAft>
            </a:pPr>
            <a:endParaRPr lang="en-US" dirty="0">
              <a:latin typeface="Muli"/>
            </a:endParaRPr>
          </a:p>
          <a:p>
            <a:pPr>
              <a:spcAft>
                <a:spcPts val="600"/>
              </a:spcAft>
            </a:pPr>
            <a:endParaRPr lang="en-US" dirty="0">
              <a:latin typeface="Muli"/>
            </a:endParaRPr>
          </a:p>
        </p:txBody>
      </p:sp>
      <p:sp>
        <p:nvSpPr>
          <p:cNvPr id="2" name="Rectangle 1"/>
          <p:cNvSpPr/>
          <p:nvPr/>
        </p:nvSpPr>
        <p:spPr>
          <a:xfrm>
            <a:off x="1508760" y="3718859"/>
            <a:ext cx="6000750" cy="1169551"/>
          </a:xfrm>
          <a:prstGeom prst="rect">
            <a:avLst/>
          </a:prstGeom>
        </p:spPr>
        <p:txBody>
          <a:bodyPr wrap="square">
            <a:spAutoFit/>
          </a:bodyPr>
          <a:lstStyle/>
          <a:p>
            <a:pPr marL="285750" indent="-285750" algn="just">
              <a:spcAft>
                <a:spcPts val="600"/>
              </a:spcAft>
              <a:buFont typeface="Wingdings" pitchFamily="2" charset="2"/>
              <a:buChar char="q"/>
            </a:pPr>
            <a:r>
              <a:rPr lang="pt-BR" dirty="0">
                <a:solidFill>
                  <a:schemeClr val="accent3"/>
                </a:solidFill>
                <a:latin typeface="Muli"/>
              </a:rPr>
              <a:t>Quando as características de desenho acima não podem ser evitadas, a utilização de características de apoio extra, tais como abas, jangadas ou orelhas de rato, pode ajudar especialmente na interface entre o leito de impressão e a peça, pois aumenta a área de contacto entre a peça e o leito de impressão e ajuda a ancorar a peça.</a:t>
            </a:r>
            <a:endParaRPr lang="en-US" dirty="0">
              <a:solidFill>
                <a:schemeClr val="accent3"/>
              </a:solidFill>
              <a:latin typeface="Muli"/>
            </a:endParaRPr>
          </a:p>
        </p:txBody>
      </p:sp>
    </p:spTree>
    <p:extLst>
      <p:ext uri="{BB962C8B-B14F-4D97-AF65-F5344CB8AC3E}">
        <p14:creationId xmlns:p14="http://schemas.microsoft.com/office/powerpoint/2010/main" val="1869567556"/>
      </p:ext>
    </p:extLst>
  </p:cSld>
  <p:clrMapOvr>
    <a:masterClrMapping/>
  </p:clrMapOvr>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428428"/>
            <a:ext cx="6995700" cy="559800"/>
          </a:xfrm>
          <a:prstGeom prst="rect">
            <a:avLst/>
          </a:prstGeom>
        </p:spPr>
        <p:txBody>
          <a:bodyPr spcFirstLastPara="1" wrap="square" lIns="91425" tIns="91425" rIns="91425" bIns="91425" anchor="t" anchorCtr="0">
            <a:noAutofit/>
          </a:bodyPr>
          <a:lstStyle/>
          <a:p>
            <a:pPr lvl="0"/>
            <a:r>
              <a:rPr lang="en-US" dirty="0" err="1"/>
              <a:t>Mitigar</a:t>
            </a:r>
            <a:r>
              <a:rPr lang="en-US" dirty="0"/>
              <a:t> a </a:t>
            </a:r>
            <a:r>
              <a:rPr lang="en-US" dirty="0" err="1"/>
              <a:t>deformação</a:t>
            </a:r>
            <a:endParaRPr lang="en-US" dirty="0"/>
          </a:p>
        </p:txBody>
      </p:sp>
      <p:sp>
        <p:nvSpPr>
          <p:cNvPr id="2" name="Rectangle 1"/>
          <p:cNvSpPr/>
          <p:nvPr/>
        </p:nvSpPr>
        <p:spPr>
          <a:xfrm>
            <a:off x="899562" y="988228"/>
            <a:ext cx="7613509" cy="3200876"/>
          </a:xfrm>
          <a:prstGeom prst="rect">
            <a:avLst/>
          </a:prstGeom>
        </p:spPr>
        <p:txBody>
          <a:bodyPr wrap="square">
            <a:spAutoFit/>
          </a:bodyPr>
          <a:lstStyle/>
          <a:p>
            <a:pPr>
              <a:spcAft>
                <a:spcPts val="600"/>
              </a:spcAft>
            </a:pPr>
            <a:r>
              <a:rPr lang="pt-BR" b="1" dirty="0">
                <a:solidFill>
                  <a:schemeClr val="accent3"/>
                </a:solidFill>
                <a:latin typeface="Muli"/>
              </a:rPr>
              <a:t>Controlar a temperatura:</a:t>
            </a:r>
          </a:p>
          <a:p>
            <a:pPr algn="just">
              <a:spcAft>
                <a:spcPts val="600"/>
              </a:spcAft>
            </a:pPr>
            <a:r>
              <a:rPr lang="pt-BR" dirty="0">
                <a:solidFill>
                  <a:schemeClr val="accent3"/>
                </a:solidFill>
                <a:latin typeface="Muli"/>
              </a:rPr>
              <a:t>Outra forma de contrariar a deformação ou empeno é imprimir peças num ambiente de construção com temperatura controlada, como um recinto que impede a circulação de ar e aumenta a temperatura ambiente para reduzir o tempo de arrefecimento ou através da utilização de uma cama aquecida. </a:t>
            </a:r>
          </a:p>
          <a:p>
            <a:pPr algn="just">
              <a:spcAft>
                <a:spcPts val="600"/>
              </a:spcAft>
            </a:pPr>
            <a:r>
              <a:rPr lang="pt-BR" dirty="0">
                <a:solidFill>
                  <a:schemeClr val="accent3"/>
                </a:solidFill>
                <a:latin typeface="Muli"/>
              </a:rPr>
              <a:t>A redução da velocidade de impressão ao mesmo tempo que se reduz a temperatura do bocal também pode ajudar.</a:t>
            </a:r>
          </a:p>
          <a:p>
            <a:pPr algn="just">
              <a:spcAft>
                <a:spcPts val="600"/>
              </a:spcAft>
            </a:pPr>
            <a:r>
              <a:rPr lang="pt-BR" dirty="0">
                <a:solidFill>
                  <a:schemeClr val="accent3"/>
                </a:solidFill>
                <a:latin typeface="Muli"/>
              </a:rPr>
              <a:t>Outra forma de melhorar a adesão do leito, e assim evitar o empeno nas primeiras camadas críticas, é utilizando materiais de revestimento do leito e adesivos como laca e cola PVA, que são compatíveis com o material que está a ser impresso. </a:t>
            </a:r>
          </a:p>
          <a:p>
            <a:pPr algn="just">
              <a:spcAft>
                <a:spcPts val="600"/>
              </a:spcAft>
            </a:pPr>
            <a:r>
              <a:rPr lang="pt-BR" dirty="0">
                <a:solidFill>
                  <a:schemeClr val="accent3"/>
                </a:solidFill>
                <a:latin typeface="Muli"/>
              </a:rPr>
              <a:t>Finalmente, a substituição da cama de impressão por uma superfície de impressão especial feita de vidro, materiais flexíveis, lençóis de polipropileno e outros podem também ajudar na aderência à cama.</a:t>
            </a:r>
            <a:endParaRPr lang="en-US" dirty="0">
              <a:solidFill>
                <a:schemeClr val="accent3"/>
              </a:solidFill>
              <a:latin typeface="Muli"/>
            </a:endParaRPr>
          </a:p>
        </p:txBody>
      </p:sp>
    </p:spTree>
    <p:extLst>
      <p:ext uri="{BB962C8B-B14F-4D97-AF65-F5344CB8AC3E}">
        <p14:creationId xmlns:p14="http://schemas.microsoft.com/office/powerpoint/2010/main" val="3227447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t>Mitigar</a:t>
            </a:r>
            <a:r>
              <a:rPr lang="en-US" dirty="0"/>
              <a:t> a </a:t>
            </a:r>
            <a:r>
              <a:rPr lang="en-US" dirty="0" err="1"/>
              <a:t>deformação</a:t>
            </a:r>
            <a:r>
              <a:rPr lang="en-US" dirty="0"/>
              <a:t> –Caso de </a:t>
            </a:r>
            <a:r>
              <a:rPr lang="en-US" dirty="0" err="1"/>
              <a:t>Estudo</a:t>
            </a:r>
            <a:r>
              <a:rPr lang="en-US" dirty="0"/>
              <a:t> </a:t>
            </a:r>
          </a:p>
        </p:txBody>
      </p:sp>
      <p:sp>
        <p:nvSpPr>
          <p:cNvPr id="6" name="Google Shape;1029;p44"/>
          <p:cNvSpPr txBox="1">
            <a:spLocks/>
          </p:cNvSpPr>
          <p:nvPr/>
        </p:nvSpPr>
        <p:spPr>
          <a:xfrm>
            <a:off x="779049" y="752656"/>
            <a:ext cx="778202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solidFill>
                  <a:schemeClr val="accent3"/>
                </a:solidFill>
                <a:latin typeface="Muli" pitchFamily="2" charset="0"/>
              </a:rPr>
              <a:t>Abaixo, é possível ver algumas abordagens de conceção diferentes para mitigar a deformação ou empeno numa grande e longa parte.</a:t>
            </a:r>
          </a:p>
          <a:p>
            <a:pPr>
              <a:spcAft>
                <a:spcPts val="600"/>
              </a:spcAft>
            </a:pPr>
            <a:r>
              <a:rPr lang="pt-BR" dirty="0">
                <a:solidFill>
                  <a:schemeClr val="accent3"/>
                </a:solidFill>
                <a:latin typeface="Muli" pitchFamily="2" charset="0"/>
              </a:rPr>
              <a:t>Foram adicionadas características de suporte extra (orelhas de rato) para segurar as extremidades para baixo.</a:t>
            </a:r>
          </a:p>
          <a:p>
            <a:pPr>
              <a:spcAft>
                <a:spcPts val="600"/>
              </a:spcAft>
            </a:pPr>
            <a:r>
              <a:rPr lang="pt-BR" dirty="0">
                <a:solidFill>
                  <a:schemeClr val="accent3"/>
                </a:solidFill>
                <a:latin typeface="Muli" pitchFamily="2" charset="0"/>
              </a:rPr>
              <a:t>O feixe foi redesenhado e grandes massas foram removidas do meio da peça, para reduzir as tensões de empenos.</a:t>
            </a:r>
          </a:p>
          <a:p>
            <a:pPr>
              <a:spcAft>
                <a:spcPts val="600"/>
              </a:spcAft>
            </a:pPr>
            <a:r>
              <a:rPr lang="pt-BR" dirty="0">
                <a:solidFill>
                  <a:schemeClr val="accent3"/>
                </a:solidFill>
                <a:latin typeface="Muli" pitchFamily="2" charset="0"/>
              </a:rPr>
              <a:t>A viga foi redesenhada para ser afilada para baixo em direcção às extremidades, reduzindo assim grandemente o momento de elevação da tensão interna. </a:t>
            </a:r>
            <a:endParaRPr lang="en-US" dirty="0">
              <a:solidFill>
                <a:schemeClr val="accent3"/>
              </a:solidFill>
              <a:latin typeface="Muli" pitchFamily="2" charset="0"/>
            </a:endParaRPr>
          </a:p>
        </p:txBody>
      </p:sp>
      <p:pic>
        <p:nvPicPr>
          <p:cNvPr id="7" name="Picture 6"/>
          <p:cNvPicPr/>
          <p:nvPr/>
        </p:nvPicPr>
        <p:blipFill rotWithShape="1">
          <a:blip r:embed="rId3">
            <a:extLst>
              <a:ext uri="{28A0092B-C50C-407E-A947-70E740481C1C}">
                <a14:useLocalDpi xmlns:a14="http://schemas.microsoft.com/office/drawing/2010/main" val="0"/>
              </a:ext>
            </a:extLst>
          </a:blip>
          <a:srcRect l="1" r="2214" b="4119"/>
          <a:stretch/>
        </p:blipFill>
        <p:spPr bwMode="auto">
          <a:xfrm>
            <a:off x="2201856" y="2859217"/>
            <a:ext cx="4268064" cy="2125980"/>
          </a:xfrm>
          <a:prstGeom prst="rect">
            <a:avLst/>
          </a:prstGeom>
          <a:noFill/>
          <a:ln>
            <a:noFill/>
          </a:ln>
        </p:spPr>
      </p:pic>
    </p:spTree>
    <p:extLst>
      <p:ext uri="{BB962C8B-B14F-4D97-AF65-F5344CB8AC3E}">
        <p14:creationId xmlns:p14="http://schemas.microsoft.com/office/powerpoint/2010/main" val="19855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1572702" y="244679"/>
            <a:ext cx="511289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Determinação de limites ao desenho</a:t>
            </a:r>
            <a:endParaRPr sz="2700" dirty="0"/>
          </a:p>
        </p:txBody>
      </p:sp>
      <p:sp>
        <p:nvSpPr>
          <p:cNvPr id="1029" name="Google Shape;1029;p44"/>
          <p:cNvSpPr txBox="1">
            <a:spLocks noGrp="1"/>
          </p:cNvSpPr>
          <p:nvPr>
            <p:ph type="subTitle" idx="1"/>
          </p:nvPr>
        </p:nvSpPr>
        <p:spPr>
          <a:xfrm>
            <a:off x="326300" y="1012705"/>
            <a:ext cx="5459261" cy="2846994"/>
          </a:xfrm>
          <a:prstGeom prst="rect">
            <a:avLst/>
          </a:prstGeom>
        </p:spPr>
        <p:txBody>
          <a:bodyPr spcFirstLastPara="1" wrap="square" lIns="91425" tIns="91425" rIns="91425" bIns="91425" anchor="t" anchorCtr="0">
            <a:noAutofit/>
          </a:bodyPr>
          <a:lstStyle/>
          <a:p>
            <a:pPr marL="0" indent="0"/>
            <a:r>
              <a:rPr lang="pt-BR" dirty="0">
                <a:solidFill>
                  <a:schemeClr val="tx1"/>
                </a:solidFill>
                <a:latin typeface="Muli" pitchFamily="2" charset="0"/>
              </a:rPr>
              <a:t>As impressões de referência são modelos concebidos para testar as capacidades da impressora, limites de material, otimizar os parâmetros do processo de impressão e determinar os limites do processo de conceção.</a:t>
            </a:r>
          </a:p>
          <a:p>
            <a:pPr marL="0" indent="0"/>
            <a:endParaRPr lang="pt-BR" dirty="0">
              <a:solidFill>
                <a:schemeClr val="tx1"/>
              </a:solidFill>
              <a:latin typeface="Muli" pitchFamily="2" charset="0"/>
            </a:endParaRPr>
          </a:p>
          <a:p>
            <a:pPr marL="0" indent="0"/>
            <a:r>
              <a:rPr lang="pt-BR" dirty="0">
                <a:solidFill>
                  <a:schemeClr val="tx1"/>
                </a:solidFill>
                <a:latin typeface="Muli" pitchFamily="2" charset="0"/>
              </a:rPr>
              <a:t>Vêm em muitas formas testando diferentes atributos de aspeto como precisão dimensional, acabamento superficial, extrusão, sobreposições entre outros Podem ser utilizados para verificar aspetos individuais ou vários aspetos em simultâneo. Eis alguns exemplos.</a:t>
            </a:r>
            <a:endParaRPr lang="en-US" dirty="0">
              <a:solidFill>
                <a:schemeClr val="tx1"/>
              </a:solidFill>
            </a:endParaRPr>
          </a:p>
        </p:txBody>
      </p:sp>
      <p:sp>
        <p:nvSpPr>
          <p:cNvPr id="1030" name="Google Shape;1030;p44"/>
          <p:cNvSpPr/>
          <p:nvPr/>
        </p:nvSpPr>
        <p:spPr>
          <a:xfrm>
            <a:off x="6244606" y="-927353"/>
            <a:ext cx="2589348" cy="3590507"/>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810961" y="669846"/>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553467" y="499799"/>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31"/>
          <p:cNvPicPr>
            <a:picLocks noChangeAspect="1"/>
          </p:cNvPicPr>
          <p:nvPr/>
        </p:nvPicPr>
        <p:blipFill rotWithShape="1">
          <a:blip r:embed="rId3"/>
          <a:srcRect l="10030" t="14967" r="7077" b="8515"/>
          <a:stretch/>
        </p:blipFill>
        <p:spPr>
          <a:xfrm>
            <a:off x="6440141" y="464511"/>
            <a:ext cx="2562177" cy="2261402"/>
          </a:xfrm>
          <a:prstGeom prst="rect">
            <a:avLst/>
          </a:prstGeom>
        </p:spPr>
      </p:pic>
      <p:pic>
        <p:nvPicPr>
          <p:cNvPr id="33" name="Picture 18" descr="Calibration Cube Suggestions? : ender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78777" y="3161607"/>
            <a:ext cx="1387351" cy="14357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https://support.xometry.com/hc/en-us/article_attachments/205987587/FDM_ABS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795196" y="3136555"/>
            <a:ext cx="1503426" cy="146084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Overhang Angle Test Object by zumili - Thingivers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1201"/>
          <a:stretch/>
        </p:blipFill>
        <p:spPr bwMode="auto">
          <a:xfrm>
            <a:off x="4438637" y="3161607"/>
            <a:ext cx="1615814" cy="14378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This calibration test can get heated!"/>
          <p:cNvPicPr/>
          <p:nvPr/>
        </p:nvPicPr>
        <p:blipFill rotWithShape="1">
          <a:blip r:embed="rId7">
            <a:extLst>
              <a:ext uri="{28A0092B-C50C-407E-A947-70E740481C1C}">
                <a14:useLocalDpi xmlns:a14="http://schemas.microsoft.com/office/drawing/2010/main" val="0"/>
              </a:ext>
            </a:extLst>
          </a:blip>
          <a:srcRect l="27020" t="8145" r="24479"/>
          <a:stretch/>
        </p:blipFill>
        <p:spPr bwMode="auto">
          <a:xfrm>
            <a:off x="6843072" y="3161607"/>
            <a:ext cx="1945330" cy="1437872"/>
          </a:xfrm>
          <a:prstGeom prst="rect">
            <a:avLst/>
          </a:prstGeom>
          <a:noFill/>
          <a:ln>
            <a:noFill/>
          </a:ln>
        </p:spPr>
      </p:pic>
      <p:sp>
        <p:nvSpPr>
          <p:cNvPr id="3" name="Rectangle 2"/>
          <p:cNvSpPr/>
          <p:nvPr/>
        </p:nvSpPr>
        <p:spPr>
          <a:xfrm>
            <a:off x="1138116" y="4590964"/>
            <a:ext cx="1468671" cy="307777"/>
          </a:xfrm>
          <a:prstGeom prst="rect">
            <a:avLst/>
          </a:prstGeom>
        </p:spPr>
        <p:txBody>
          <a:bodyPr wrap="none">
            <a:spAutoFit/>
          </a:bodyPr>
          <a:lstStyle/>
          <a:p>
            <a:pPr algn="ctr"/>
            <a:r>
              <a:rPr lang="en-US" b="1" dirty="0" err="1">
                <a:solidFill>
                  <a:schemeClr val="accent1"/>
                </a:solidFill>
                <a:latin typeface="Muli" pitchFamily="2" charset="0"/>
              </a:rPr>
              <a:t>Escala</a:t>
            </a:r>
            <a:r>
              <a:rPr lang="en-US" b="1" dirty="0">
                <a:solidFill>
                  <a:schemeClr val="accent1"/>
                </a:solidFill>
                <a:latin typeface="Muli" pitchFamily="2" charset="0"/>
              </a:rPr>
              <a:t>/</a:t>
            </a:r>
            <a:r>
              <a:rPr lang="en-US" b="1" dirty="0" err="1">
                <a:solidFill>
                  <a:schemeClr val="accent1"/>
                </a:solidFill>
                <a:latin typeface="Muli" pitchFamily="2" charset="0"/>
              </a:rPr>
              <a:t>tolerância</a:t>
            </a:r>
            <a:endParaRPr lang="en-US" b="1" dirty="0">
              <a:solidFill>
                <a:schemeClr val="accent1"/>
              </a:solidFill>
              <a:latin typeface="Muli" pitchFamily="2" charset="0"/>
            </a:endParaRPr>
          </a:p>
        </p:txBody>
      </p:sp>
      <p:sp>
        <p:nvSpPr>
          <p:cNvPr id="4" name="Rectangle 3"/>
          <p:cNvSpPr/>
          <p:nvPr/>
        </p:nvSpPr>
        <p:spPr>
          <a:xfrm>
            <a:off x="2662692" y="4611860"/>
            <a:ext cx="1949573" cy="307777"/>
          </a:xfrm>
          <a:prstGeom prst="rect">
            <a:avLst/>
          </a:prstGeom>
        </p:spPr>
        <p:txBody>
          <a:bodyPr wrap="none">
            <a:spAutoFit/>
          </a:bodyPr>
          <a:lstStyle/>
          <a:p>
            <a:r>
              <a:rPr lang="en-US" b="1" dirty="0" err="1">
                <a:solidFill>
                  <a:schemeClr val="accent1"/>
                </a:solidFill>
                <a:latin typeface="Muli" pitchFamily="2" charset="0"/>
              </a:rPr>
              <a:t>Características</a:t>
            </a:r>
            <a:r>
              <a:rPr lang="en-US" b="1" dirty="0">
                <a:solidFill>
                  <a:schemeClr val="accent1"/>
                </a:solidFill>
                <a:latin typeface="Muli" pitchFamily="2" charset="0"/>
              </a:rPr>
              <a:t> </a:t>
            </a:r>
            <a:r>
              <a:rPr lang="en-US" b="1" dirty="0" err="1">
                <a:solidFill>
                  <a:schemeClr val="accent1"/>
                </a:solidFill>
                <a:latin typeface="Muli" pitchFamily="2" charset="0"/>
              </a:rPr>
              <a:t>minímas</a:t>
            </a:r>
            <a:endParaRPr lang="en-US" b="1" dirty="0">
              <a:solidFill>
                <a:schemeClr val="accent1"/>
              </a:solidFill>
              <a:latin typeface="Muli" pitchFamily="2" charset="0"/>
            </a:endParaRPr>
          </a:p>
        </p:txBody>
      </p:sp>
      <p:sp>
        <p:nvSpPr>
          <p:cNvPr id="40" name="Rectangle 39"/>
          <p:cNvSpPr/>
          <p:nvPr/>
        </p:nvSpPr>
        <p:spPr>
          <a:xfrm>
            <a:off x="7281929" y="2775738"/>
            <a:ext cx="1119217" cy="307777"/>
          </a:xfrm>
          <a:prstGeom prst="rect">
            <a:avLst/>
          </a:prstGeom>
        </p:spPr>
        <p:txBody>
          <a:bodyPr wrap="none">
            <a:spAutoFit/>
          </a:bodyPr>
          <a:lstStyle/>
          <a:p>
            <a:r>
              <a:rPr lang="en-US" b="1" dirty="0" err="1">
                <a:solidFill>
                  <a:schemeClr val="bg1"/>
                </a:solidFill>
                <a:latin typeface="Muli" pitchFamily="2" charset="0"/>
              </a:rPr>
              <a:t>Tudo</a:t>
            </a:r>
            <a:r>
              <a:rPr lang="en-US" b="1" dirty="0">
                <a:solidFill>
                  <a:schemeClr val="bg1"/>
                </a:solidFill>
                <a:latin typeface="Muli" pitchFamily="2" charset="0"/>
              </a:rPr>
              <a:t> </a:t>
            </a:r>
            <a:r>
              <a:rPr lang="en-US" b="1" dirty="0" err="1">
                <a:solidFill>
                  <a:schemeClr val="bg1"/>
                </a:solidFill>
                <a:latin typeface="Muli" pitchFamily="2" charset="0"/>
              </a:rPr>
              <a:t>em</a:t>
            </a:r>
            <a:r>
              <a:rPr lang="en-US" b="1" dirty="0">
                <a:solidFill>
                  <a:schemeClr val="bg1"/>
                </a:solidFill>
                <a:latin typeface="Muli" pitchFamily="2" charset="0"/>
              </a:rPr>
              <a:t> um</a:t>
            </a:r>
          </a:p>
        </p:txBody>
      </p:sp>
      <p:sp>
        <p:nvSpPr>
          <p:cNvPr id="41" name="Rectangle 40"/>
          <p:cNvSpPr/>
          <p:nvPr/>
        </p:nvSpPr>
        <p:spPr>
          <a:xfrm>
            <a:off x="6910748" y="4622455"/>
            <a:ext cx="1912703" cy="307777"/>
          </a:xfrm>
          <a:prstGeom prst="rect">
            <a:avLst/>
          </a:prstGeom>
        </p:spPr>
        <p:txBody>
          <a:bodyPr wrap="none">
            <a:spAutoFit/>
          </a:bodyPr>
          <a:lstStyle/>
          <a:p>
            <a:r>
              <a:rPr lang="en-US" b="1" dirty="0">
                <a:solidFill>
                  <a:schemeClr val="bg1"/>
                </a:solidFill>
                <a:latin typeface="Muli" pitchFamily="2" charset="0"/>
              </a:rPr>
              <a:t>Torre  de </a:t>
            </a:r>
            <a:r>
              <a:rPr lang="en-US" b="1" dirty="0" err="1">
                <a:solidFill>
                  <a:schemeClr val="bg1"/>
                </a:solidFill>
                <a:latin typeface="Muli" pitchFamily="2" charset="0"/>
              </a:rPr>
              <a:t>temperaturas</a:t>
            </a:r>
            <a:endParaRPr lang="en-US" b="1" dirty="0">
              <a:solidFill>
                <a:schemeClr val="bg1"/>
              </a:solidFill>
              <a:latin typeface="Muli" pitchFamily="2" charset="0"/>
            </a:endParaRPr>
          </a:p>
        </p:txBody>
      </p:sp>
      <p:sp>
        <p:nvSpPr>
          <p:cNvPr id="6" name="Rectangle 5"/>
          <p:cNvSpPr/>
          <p:nvPr/>
        </p:nvSpPr>
        <p:spPr>
          <a:xfrm>
            <a:off x="4811971" y="4610191"/>
            <a:ext cx="869149" cy="307777"/>
          </a:xfrm>
          <a:prstGeom prst="rect">
            <a:avLst/>
          </a:prstGeom>
        </p:spPr>
        <p:txBody>
          <a:bodyPr wrap="none">
            <a:spAutoFit/>
          </a:bodyPr>
          <a:lstStyle/>
          <a:p>
            <a:pPr algn="ctr"/>
            <a:r>
              <a:rPr lang="en-US" b="1" dirty="0" err="1">
                <a:solidFill>
                  <a:schemeClr val="accent1"/>
                </a:solidFill>
                <a:latin typeface="Muli" pitchFamily="2" charset="0"/>
              </a:rPr>
              <a:t>Salências</a:t>
            </a:r>
            <a:endParaRPr lang="en-US" b="1" dirty="0">
              <a:solidFill>
                <a:schemeClr val="accent1"/>
              </a:solidFill>
              <a:latin typeface="Muli" pitchFamily="2" charset="0"/>
            </a:endParaRPr>
          </a:p>
        </p:txBody>
      </p:sp>
    </p:spTree>
    <p:extLst>
      <p:ext uri="{BB962C8B-B14F-4D97-AF65-F5344CB8AC3E}">
        <p14:creationId xmlns:p14="http://schemas.microsoft.com/office/powerpoint/2010/main" val="30890192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074150" y="257048"/>
            <a:ext cx="6995700" cy="566400"/>
          </a:xfrm>
        </p:spPr>
        <p:txBody>
          <a:bodyPr/>
          <a:lstStyle/>
          <a:p>
            <a:r>
              <a:rPr lang="en-US" dirty="0" err="1"/>
              <a:t>Referência</a:t>
            </a:r>
            <a:r>
              <a:rPr lang="en-US" dirty="0"/>
              <a:t>- #3DBenchy</a:t>
            </a:r>
            <a:endParaRPr lang="en-US" dirty="0">
              <a:latin typeface="Muli" pitchFamily="2" charset="0"/>
            </a:endParaRPr>
          </a:p>
        </p:txBody>
      </p:sp>
      <p:sp>
        <p:nvSpPr>
          <p:cNvPr id="65" name="Google Shape;1029;p44"/>
          <p:cNvSpPr txBox="1">
            <a:spLocks/>
          </p:cNvSpPr>
          <p:nvPr/>
        </p:nvSpPr>
        <p:spPr>
          <a:xfrm>
            <a:off x="779048" y="752656"/>
            <a:ext cx="7220501" cy="9745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pt-BR" dirty="0">
                <a:solidFill>
                  <a:schemeClr val="accent3"/>
                </a:solidFill>
                <a:latin typeface="Muli"/>
              </a:rPr>
              <a:t>Um dos objetos de referência mais populares para impressoras MEX é este pequeno barco chamado </a:t>
            </a:r>
            <a:r>
              <a:rPr lang="pt-BR" b="1" dirty="0">
                <a:solidFill>
                  <a:schemeClr val="accent3"/>
                </a:solidFill>
                <a:latin typeface="Muli"/>
              </a:rPr>
              <a:t>3DBenchy.</a:t>
            </a:r>
            <a:r>
              <a:rPr lang="pt-BR" dirty="0">
                <a:solidFill>
                  <a:schemeClr val="accent3"/>
                </a:solidFill>
                <a:latin typeface="Muli"/>
              </a:rPr>
              <a:t> Este permite testar todas as características importantes, enquanto a impressão final da peça é bastante agradável a ser exposta do que a maioria dos outros testes.</a:t>
            </a:r>
          </a:p>
        </p:txBody>
      </p:sp>
      <p:sp>
        <p:nvSpPr>
          <p:cNvPr id="67" name="Rectangle 66"/>
          <p:cNvSpPr/>
          <p:nvPr/>
        </p:nvSpPr>
        <p:spPr>
          <a:xfrm>
            <a:off x="4440158" y="4740914"/>
            <a:ext cx="1842171" cy="307777"/>
          </a:xfrm>
          <a:prstGeom prst="rect">
            <a:avLst/>
          </a:prstGeom>
        </p:spPr>
        <p:txBody>
          <a:bodyPr wrap="none">
            <a:spAutoFit/>
          </a:bodyPr>
          <a:lstStyle/>
          <a:p>
            <a:pPr algn="ctr"/>
            <a:r>
              <a:rPr lang="en-US" b="1" dirty="0" err="1">
                <a:solidFill>
                  <a:schemeClr val="accent1"/>
                </a:solidFill>
                <a:latin typeface="Muli" pitchFamily="2" charset="0"/>
              </a:rPr>
              <a:t>Detalhe</a:t>
            </a:r>
            <a:r>
              <a:rPr lang="en-US" b="1" dirty="0">
                <a:solidFill>
                  <a:schemeClr val="accent1"/>
                </a:solidFill>
                <a:latin typeface="Muli" pitchFamily="2" charset="0"/>
              </a:rPr>
              <a:t> da 1ª </a:t>
            </a:r>
            <a:r>
              <a:rPr lang="en-US" b="1" dirty="0" err="1">
                <a:solidFill>
                  <a:schemeClr val="accent1"/>
                </a:solidFill>
                <a:latin typeface="Muli" pitchFamily="2" charset="0"/>
              </a:rPr>
              <a:t>Camada</a:t>
            </a:r>
            <a:endParaRPr lang="en-US" b="1" dirty="0">
              <a:solidFill>
                <a:schemeClr val="accent1"/>
              </a:solidFill>
              <a:latin typeface="Muli" pitchFamily="2" charset="0"/>
            </a:endParaRPr>
          </a:p>
        </p:txBody>
      </p:sp>
      <p:pic>
        <p:nvPicPr>
          <p:cNvPr id="68" name="Picture 67" descr="Feature_shallow_letters_bottom_plate"/>
          <p:cNvPicPr/>
          <p:nvPr/>
        </p:nvPicPr>
        <p:blipFill>
          <a:blip r:embed="rId3">
            <a:extLst>
              <a:ext uri="{28A0092B-C50C-407E-A947-70E740481C1C}">
                <a14:useLocalDpi xmlns:a14="http://schemas.microsoft.com/office/drawing/2010/main" val="0"/>
              </a:ext>
            </a:extLst>
          </a:blip>
          <a:srcRect/>
          <a:stretch>
            <a:fillRect/>
          </a:stretch>
        </p:blipFill>
        <p:spPr bwMode="auto">
          <a:xfrm>
            <a:off x="4573956" y="3450371"/>
            <a:ext cx="1253151" cy="1265238"/>
          </a:xfrm>
          <a:prstGeom prst="rect">
            <a:avLst/>
          </a:prstGeom>
          <a:noFill/>
          <a:ln>
            <a:noFill/>
          </a:ln>
        </p:spPr>
      </p:pic>
      <p:pic>
        <p:nvPicPr>
          <p:cNvPr id="69" name="Picture 68" descr="Feature_large_horizontal_hole"/>
          <p:cNvPicPr/>
          <p:nvPr/>
        </p:nvPicPr>
        <p:blipFill>
          <a:blip r:embed="rId4">
            <a:extLst>
              <a:ext uri="{28A0092B-C50C-407E-A947-70E740481C1C}">
                <a14:useLocalDpi xmlns:a14="http://schemas.microsoft.com/office/drawing/2010/main" val="0"/>
              </a:ext>
            </a:extLst>
          </a:blip>
          <a:srcRect/>
          <a:stretch>
            <a:fillRect/>
          </a:stretch>
        </p:blipFill>
        <p:spPr bwMode="auto">
          <a:xfrm>
            <a:off x="6096469" y="3434128"/>
            <a:ext cx="1307259" cy="1269016"/>
          </a:xfrm>
          <a:prstGeom prst="rect">
            <a:avLst/>
          </a:prstGeom>
          <a:noFill/>
          <a:ln>
            <a:noFill/>
          </a:ln>
        </p:spPr>
      </p:pic>
      <p:pic>
        <p:nvPicPr>
          <p:cNvPr id="70" name="Picture 69" descr="Feature_overhang_bridge"/>
          <p:cNvPicPr/>
          <p:nvPr/>
        </p:nvPicPr>
        <p:blipFill>
          <a:blip r:embed="rId5">
            <a:extLst>
              <a:ext uri="{28A0092B-C50C-407E-A947-70E740481C1C}">
                <a14:useLocalDpi xmlns:a14="http://schemas.microsoft.com/office/drawing/2010/main" val="0"/>
              </a:ext>
            </a:extLst>
          </a:blip>
          <a:srcRect/>
          <a:stretch>
            <a:fillRect/>
          </a:stretch>
        </p:blipFill>
        <p:spPr bwMode="auto">
          <a:xfrm>
            <a:off x="7497279" y="1654849"/>
            <a:ext cx="1337535" cy="1302949"/>
          </a:xfrm>
          <a:prstGeom prst="rect">
            <a:avLst/>
          </a:prstGeom>
          <a:noFill/>
          <a:ln>
            <a:noFill/>
          </a:ln>
        </p:spPr>
      </p:pic>
      <p:sp>
        <p:nvSpPr>
          <p:cNvPr id="71" name="Rectangle 70"/>
          <p:cNvSpPr/>
          <p:nvPr/>
        </p:nvSpPr>
        <p:spPr>
          <a:xfrm>
            <a:off x="7709031" y="3008650"/>
            <a:ext cx="914033" cy="307777"/>
          </a:xfrm>
          <a:prstGeom prst="rect">
            <a:avLst/>
          </a:prstGeom>
        </p:spPr>
        <p:txBody>
          <a:bodyPr wrap="none">
            <a:spAutoFit/>
          </a:bodyPr>
          <a:lstStyle/>
          <a:p>
            <a:pPr algn="ctr"/>
            <a:r>
              <a:rPr lang="en-US" b="1" dirty="0" err="1">
                <a:solidFill>
                  <a:schemeClr val="accent1"/>
                </a:solidFill>
                <a:latin typeface="Muli" pitchFamily="2" charset="0"/>
              </a:rPr>
              <a:t>Saliências</a:t>
            </a:r>
            <a:endParaRPr lang="en-US" b="1" dirty="0">
              <a:solidFill>
                <a:schemeClr val="accent1"/>
              </a:solidFill>
              <a:latin typeface="Muli" pitchFamily="2" charset="0"/>
            </a:endParaRPr>
          </a:p>
        </p:txBody>
      </p:sp>
      <p:pic>
        <p:nvPicPr>
          <p:cNvPr id="72" name="Picture 71" descr="Feature_conentrical_cylindrical_shapes"/>
          <p:cNvPicPr/>
          <p:nvPr/>
        </p:nvPicPr>
        <p:blipFill>
          <a:blip r:embed="rId6">
            <a:extLst>
              <a:ext uri="{28A0092B-C50C-407E-A947-70E740481C1C}">
                <a14:useLocalDpi xmlns:a14="http://schemas.microsoft.com/office/drawing/2010/main" val="0"/>
              </a:ext>
            </a:extLst>
          </a:blip>
          <a:srcRect/>
          <a:stretch>
            <a:fillRect/>
          </a:stretch>
        </p:blipFill>
        <p:spPr bwMode="auto">
          <a:xfrm>
            <a:off x="7632027" y="3387164"/>
            <a:ext cx="1329467" cy="1325244"/>
          </a:xfrm>
          <a:prstGeom prst="rect">
            <a:avLst/>
          </a:prstGeom>
          <a:noFill/>
          <a:ln>
            <a:noFill/>
          </a:ln>
        </p:spPr>
      </p:pic>
      <p:sp>
        <p:nvSpPr>
          <p:cNvPr id="73" name="Rectangle 72"/>
          <p:cNvSpPr/>
          <p:nvPr/>
        </p:nvSpPr>
        <p:spPr>
          <a:xfrm>
            <a:off x="7485981" y="4740915"/>
            <a:ext cx="1519968" cy="307777"/>
          </a:xfrm>
          <a:prstGeom prst="rect">
            <a:avLst/>
          </a:prstGeom>
        </p:spPr>
        <p:txBody>
          <a:bodyPr wrap="none">
            <a:spAutoFit/>
          </a:bodyPr>
          <a:lstStyle/>
          <a:p>
            <a:pPr algn="ctr"/>
            <a:r>
              <a:rPr lang="en-US" b="1" dirty="0" err="1">
                <a:solidFill>
                  <a:schemeClr val="accent1"/>
                </a:solidFill>
                <a:latin typeface="Muli" pitchFamily="2" charset="0"/>
              </a:rPr>
              <a:t>Formas</a:t>
            </a:r>
            <a:r>
              <a:rPr lang="en-US" b="1" dirty="0">
                <a:solidFill>
                  <a:schemeClr val="accent1"/>
                </a:solidFill>
                <a:latin typeface="Muli" pitchFamily="2" charset="0"/>
              </a:rPr>
              <a:t> </a:t>
            </a:r>
            <a:r>
              <a:rPr lang="en-US" b="1" dirty="0" err="1">
                <a:solidFill>
                  <a:schemeClr val="accent1"/>
                </a:solidFill>
                <a:latin typeface="Muli" pitchFamily="2" charset="0"/>
              </a:rPr>
              <a:t>cílindricas</a:t>
            </a:r>
            <a:endParaRPr lang="en-US" b="1" dirty="0">
              <a:solidFill>
                <a:schemeClr val="accent1"/>
              </a:solidFill>
              <a:latin typeface="Muli" pitchFamily="2" charset="0"/>
            </a:endParaRPr>
          </a:p>
        </p:txBody>
      </p:sp>
      <p:pic>
        <p:nvPicPr>
          <p:cNvPr id="74" name="Picture 73" descr="Feature_#3DBenchy_nameplate_tiny_detail"/>
          <p:cNvPicPr/>
          <p:nvPr/>
        </p:nvPicPr>
        <p:blipFill>
          <a:blip r:embed="rId7">
            <a:extLst>
              <a:ext uri="{28A0092B-C50C-407E-A947-70E740481C1C}">
                <a14:useLocalDpi xmlns:a14="http://schemas.microsoft.com/office/drawing/2010/main" val="0"/>
              </a:ext>
            </a:extLst>
          </a:blip>
          <a:srcRect/>
          <a:stretch>
            <a:fillRect/>
          </a:stretch>
        </p:blipFill>
        <p:spPr bwMode="auto">
          <a:xfrm>
            <a:off x="3048339" y="3376995"/>
            <a:ext cx="1353376" cy="1301750"/>
          </a:xfrm>
          <a:prstGeom prst="rect">
            <a:avLst/>
          </a:prstGeom>
          <a:noFill/>
          <a:ln>
            <a:noFill/>
          </a:ln>
        </p:spPr>
      </p:pic>
      <p:sp>
        <p:nvSpPr>
          <p:cNvPr id="75" name="Rectangle 74"/>
          <p:cNvSpPr/>
          <p:nvPr/>
        </p:nvSpPr>
        <p:spPr>
          <a:xfrm>
            <a:off x="2761928" y="4745372"/>
            <a:ext cx="1776448" cy="307777"/>
          </a:xfrm>
          <a:prstGeom prst="rect">
            <a:avLst/>
          </a:prstGeom>
        </p:spPr>
        <p:txBody>
          <a:bodyPr wrap="none">
            <a:spAutoFit/>
          </a:bodyPr>
          <a:lstStyle/>
          <a:p>
            <a:pPr algn="ctr"/>
            <a:r>
              <a:rPr lang="en-US" b="1" dirty="0" err="1">
                <a:solidFill>
                  <a:schemeClr val="accent1"/>
                </a:solidFill>
                <a:latin typeface="Muli" pitchFamily="2" charset="0"/>
              </a:rPr>
              <a:t>Detalhe</a:t>
            </a:r>
            <a:r>
              <a:rPr lang="en-US" b="1" dirty="0">
                <a:solidFill>
                  <a:schemeClr val="accent1"/>
                </a:solidFill>
                <a:latin typeface="Muli" pitchFamily="2" charset="0"/>
              </a:rPr>
              <a:t> da </a:t>
            </a:r>
            <a:r>
              <a:rPr lang="en-US" b="1" dirty="0" err="1">
                <a:solidFill>
                  <a:schemeClr val="accent1"/>
                </a:solidFill>
                <a:latin typeface="Muli" pitchFamily="2" charset="0"/>
              </a:rPr>
              <a:t>Superfície</a:t>
            </a:r>
            <a:endParaRPr lang="en-US" b="1" dirty="0">
              <a:solidFill>
                <a:schemeClr val="accent1"/>
              </a:solidFill>
              <a:latin typeface="Muli" pitchFamily="2" charset="0"/>
            </a:endParaRPr>
          </a:p>
        </p:txBody>
      </p:sp>
      <p:pic>
        <p:nvPicPr>
          <p:cNvPr id="76" name="Picture 75" descr="Feature_planar_horizontal_faces"/>
          <p:cNvPicPr/>
          <p:nvPr/>
        </p:nvPicPr>
        <p:blipFill>
          <a:blip r:embed="rId8">
            <a:extLst>
              <a:ext uri="{28A0092B-C50C-407E-A947-70E740481C1C}">
                <a14:useLocalDpi xmlns:a14="http://schemas.microsoft.com/office/drawing/2010/main" val="0"/>
              </a:ext>
            </a:extLst>
          </a:blip>
          <a:srcRect/>
          <a:stretch>
            <a:fillRect/>
          </a:stretch>
        </p:blipFill>
        <p:spPr bwMode="auto">
          <a:xfrm>
            <a:off x="6096454" y="1654849"/>
            <a:ext cx="1259806" cy="1302949"/>
          </a:xfrm>
          <a:prstGeom prst="rect">
            <a:avLst/>
          </a:prstGeom>
          <a:noFill/>
          <a:ln>
            <a:noFill/>
          </a:ln>
        </p:spPr>
      </p:pic>
      <p:sp>
        <p:nvSpPr>
          <p:cNvPr id="77" name="Rectangle 76"/>
          <p:cNvSpPr/>
          <p:nvPr/>
        </p:nvSpPr>
        <p:spPr>
          <a:xfrm>
            <a:off x="6029694" y="3030357"/>
            <a:ext cx="1420582" cy="307777"/>
          </a:xfrm>
          <a:prstGeom prst="rect">
            <a:avLst/>
          </a:prstGeom>
        </p:spPr>
        <p:txBody>
          <a:bodyPr wrap="none">
            <a:spAutoFit/>
          </a:bodyPr>
          <a:lstStyle/>
          <a:p>
            <a:pPr algn="ctr"/>
            <a:r>
              <a:rPr lang="en-US" b="1" dirty="0">
                <a:solidFill>
                  <a:schemeClr val="accent1"/>
                </a:solidFill>
                <a:latin typeface="Muli" pitchFamily="2" charset="0"/>
              </a:rPr>
              <a:t>Faces </a:t>
            </a:r>
            <a:r>
              <a:rPr lang="en-US" b="1" dirty="0" err="1">
                <a:solidFill>
                  <a:schemeClr val="accent1"/>
                </a:solidFill>
                <a:latin typeface="Muli" pitchFamily="2" charset="0"/>
              </a:rPr>
              <a:t>Horizonais</a:t>
            </a:r>
            <a:endParaRPr lang="en-US" b="1" dirty="0">
              <a:solidFill>
                <a:schemeClr val="accent1"/>
              </a:solidFill>
              <a:latin typeface="Muli" pitchFamily="2" charset="0"/>
            </a:endParaRPr>
          </a:p>
        </p:txBody>
      </p:sp>
      <p:sp>
        <p:nvSpPr>
          <p:cNvPr id="78" name="Rectangle 77"/>
          <p:cNvSpPr/>
          <p:nvPr/>
        </p:nvSpPr>
        <p:spPr>
          <a:xfrm>
            <a:off x="4795611" y="3004204"/>
            <a:ext cx="809837" cy="307777"/>
          </a:xfrm>
          <a:prstGeom prst="rect">
            <a:avLst/>
          </a:prstGeom>
        </p:spPr>
        <p:txBody>
          <a:bodyPr wrap="none">
            <a:spAutoFit/>
          </a:bodyPr>
          <a:lstStyle/>
          <a:p>
            <a:pPr algn="ctr"/>
            <a:r>
              <a:rPr lang="en-US" b="1" dirty="0" err="1">
                <a:solidFill>
                  <a:schemeClr val="accent1"/>
                </a:solidFill>
                <a:latin typeface="Muli" pitchFamily="2" charset="0"/>
              </a:rPr>
              <a:t>Simetria</a:t>
            </a:r>
            <a:endParaRPr lang="en-US" b="1" dirty="0">
              <a:solidFill>
                <a:schemeClr val="accent1"/>
              </a:solidFill>
              <a:latin typeface="Muli" pitchFamily="2" charset="0"/>
            </a:endParaRPr>
          </a:p>
        </p:txBody>
      </p:sp>
      <p:pic>
        <p:nvPicPr>
          <p:cNvPr id="79" name="Picture 78" descr="Feature_symmetry"/>
          <p:cNvPicPr/>
          <p:nvPr/>
        </p:nvPicPr>
        <p:blipFill>
          <a:blip r:embed="rId9">
            <a:extLst>
              <a:ext uri="{28A0092B-C50C-407E-A947-70E740481C1C}">
                <a14:useLocalDpi xmlns:a14="http://schemas.microsoft.com/office/drawing/2010/main" val="0"/>
              </a:ext>
            </a:extLst>
          </a:blip>
          <a:srcRect/>
          <a:stretch>
            <a:fillRect/>
          </a:stretch>
        </p:blipFill>
        <p:spPr bwMode="auto">
          <a:xfrm>
            <a:off x="4542348" y="1689418"/>
            <a:ext cx="1316369" cy="1244214"/>
          </a:xfrm>
          <a:prstGeom prst="rect">
            <a:avLst/>
          </a:prstGeom>
          <a:noFill/>
          <a:ln>
            <a:noFill/>
          </a:ln>
        </p:spPr>
      </p:pic>
      <p:pic>
        <p:nvPicPr>
          <p:cNvPr id="80" name="Picture 79" descr="Feature_hull_curved_overhang"/>
          <p:cNvPicPr/>
          <p:nvPr/>
        </p:nvPicPr>
        <p:blipFill>
          <a:blip r:embed="rId10">
            <a:extLst>
              <a:ext uri="{28A0092B-C50C-407E-A947-70E740481C1C}">
                <a14:useLocalDpi xmlns:a14="http://schemas.microsoft.com/office/drawing/2010/main" val="0"/>
              </a:ext>
            </a:extLst>
          </a:blip>
          <a:srcRect/>
          <a:stretch>
            <a:fillRect/>
          </a:stretch>
        </p:blipFill>
        <p:spPr bwMode="auto">
          <a:xfrm>
            <a:off x="3048339" y="1689417"/>
            <a:ext cx="1231608" cy="1231537"/>
          </a:xfrm>
          <a:prstGeom prst="rect">
            <a:avLst/>
          </a:prstGeom>
          <a:noFill/>
          <a:ln>
            <a:noFill/>
          </a:ln>
        </p:spPr>
      </p:pic>
      <p:sp>
        <p:nvSpPr>
          <p:cNvPr id="81" name="Rectangle 80"/>
          <p:cNvSpPr/>
          <p:nvPr/>
        </p:nvSpPr>
        <p:spPr>
          <a:xfrm>
            <a:off x="2894540" y="3004204"/>
            <a:ext cx="1539204" cy="307777"/>
          </a:xfrm>
          <a:prstGeom prst="rect">
            <a:avLst/>
          </a:prstGeom>
        </p:spPr>
        <p:txBody>
          <a:bodyPr wrap="none">
            <a:spAutoFit/>
          </a:bodyPr>
          <a:lstStyle/>
          <a:p>
            <a:pPr algn="ctr"/>
            <a:r>
              <a:rPr lang="en-US" b="1" dirty="0" err="1">
                <a:solidFill>
                  <a:schemeClr val="accent1"/>
                </a:solidFill>
                <a:latin typeface="Muli" pitchFamily="2" charset="0"/>
              </a:rPr>
              <a:t>Superfícies</a:t>
            </a:r>
            <a:r>
              <a:rPr lang="en-US" b="1" dirty="0">
                <a:solidFill>
                  <a:schemeClr val="accent1"/>
                </a:solidFill>
                <a:latin typeface="Muli" pitchFamily="2" charset="0"/>
              </a:rPr>
              <a:t> </a:t>
            </a:r>
            <a:r>
              <a:rPr lang="en-US" b="1" dirty="0" err="1">
                <a:solidFill>
                  <a:schemeClr val="accent1"/>
                </a:solidFill>
                <a:latin typeface="Muli" pitchFamily="2" charset="0"/>
              </a:rPr>
              <a:t>Curvas</a:t>
            </a:r>
            <a:endParaRPr lang="en-US" b="1" dirty="0">
              <a:solidFill>
                <a:schemeClr val="accent1"/>
              </a:solidFill>
              <a:latin typeface="Muli" pitchFamily="2" charset="0"/>
            </a:endParaRPr>
          </a:p>
        </p:txBody>
      </p:sp>
      <p:pic>
        <p:nvPicPr>
          <p:cNvPr id="82" name="Picture 81" descr="#3DBenchy_page_features_main_image"/>
          <p:cNvPicPr/>
          <p:nvPr/>
        </p:nvPicPr>
        <p:blipFill rotWithShape="1">
          <a:blip r:embed="rId11">
            <a:extLst>
              <a:ext uri="{28A0092B-C50C-407E-A947-70E740481C1C}">
                <a14:useLocalDpi xmlns:a14="http://schemas.microsoft.com/office/drawing/2010/main" val="0"/>
              </a:ext>
            </a:extLst>
          </a:blip>
          <a:srcRect l="56701" t="49708" r="23448" b="11002"/>
          <a:stretch/>
        </p:blipFill>
        <p:spPr bwMode="auto">
          <a:xfrm>
            <a:off x="261658" y="1783419"/>
            <a:ext cx="2539999" cy="2348758"/>
          </a:xfrm>
          <a:prstGeom prst="rect">
            <a:avLst/>
          </a:prstGeom>
          <a:noFill/>
          <a:ln>
            <a:noFill/>
          </a:ln>
        </p:spPr>
      </p:pic>
      <p:sp>
        <p:nvSpPr>
          <p:cNvPr id="7" name="Rectangle 6"/>
          <p:cNvSpPr/>
          <p:nvPr/>
        </p:nvSpPr>
        <p:spPr>
          <a:xfrm>
            <a:off x="6476306" y="4758380"/>
            <a:ext cx="595036" cy="307777"/>
          </a:xfrm>
          <a:prstGeom prst="rect">
            <a:avLst/>
          </a:prstGeom>
        </p:spPr>
        <p:txBody>
          <a:bodyPr wrap="none">
            <a:spAutoFit/>
          </a:bodyPr>
          <a:lstStyle/>
          <a:p>
            <a:pPr algn="ctr"/>
            <a:r>
              <a:rPr lang="en-US" b="1" dirty="0" err="1">
                <a:solidFill>
                  <a:schemeClr val="accent1"/>
                </a:solidFill>
                <a:latin typeface="Muli" pitchFamily="2" charset="0"/>
              </a:rPr>
              <a:t>Furos</a:t>
            </a:r>
            <a:endParaRPr lang="en-US" b="1" dirty="0">
              <a:solidFill>
                <a:schemeClr val="accent1"/>
              </a:solidFill>
              <a:latin typeface="Muli" pitchFamily="2" charset="0"/>
            </a:endParaRPr>
          </a:p>
        </p:txBody>
      </p:sp>
    </p:spTree>
    <p:extLst>
      <p:ext uri="{BB962C8B-B14F-4D97-AF65-F5344CB8AC3E}">
        <p14:creationId xmlns:p14="http://schemas.microsoft.com/office/powerpoint/2010/main" val="3054169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5" y="1369052"/>
            <a:ext cx="6726275" cy="1035300"/>
          </a:xfrm>
          <a:prstGeom prst="rect">
            <a:avLst/>
          </a:prstGeom>
        </p:spPr>
        <p:txBody>
          <a:bodyPr spcFirstLastPara="1" wrap="square" lIns="91425" tIns="91425" rIns="91425" bIns="91425" anchor="ctr" anchorCtr="0">
            <a:noAutofit/>
          </a:bodyPr>
          <a:lstStyle/>
          <a:p>
            <a:pPr lvl="0"/>
            <a:r>
              <a:rPr lang="en-US" dirty="0" err="1"/>
              <a:t>Estratégias</a:t>
            </a:r>
            <a:r>
              <a:rPr lang="en-US" dirty="0"/>
              <a:t> de </a:t>
            </a:r>
            <a:r>
              <a:rPr lang="en-US" dirty="0" err="1"/>
              <a:t>Desenho</a:t>
            </a:r>
            <a:r>
              <a:rPr lang="en-US" dirty="0"/>
              <a:t> </a:t>
            </a:r>
            <a:r>
              <a:rPr lang="en-US" dirty="0" err="1"/>
              <a:t>Específicas</a:t>
            </a:r>
            <a:endParaRPr dirty="0"/>
          </a:p>
        </p:txBody>
      </p:sp>
      <p:sp>
        <p:nvSpPr>
          <p:cNvPr id="3558" name="Google Shape;3558;p57"/>
          <p:cNvSpPr txBox="1">
            <a:spLocks noGrp="1"/>
          </p:cNvSpPr>
          <p:nvPr>
            <p:ph type="subTitle" idx="1"/>
          </p:nvPr>
        </p:nvSpPr>
        <p:spPr>
          <a:xfrm>
            <a:off x="2506624" y="2472290"/>
            <a:ext cx="5679300" cy="792600"/>
          </a:xfrm>
          <a:prstGeom prst="rect">
            <a:avLst/>
          </a:prstGeom>
        </p:spPr>
        <p:txBody>
          <a:bodyPr spcFirstLastPara="1" wrap="square" lIns="91425" tIns="91425" rIns="91425" bIns="91425" anchor="t" anchorCtr="0">
            <a:noAutofit/>
          </a:bodyPr>
          <a:lstStyle/>
          <a:p>
            <a:pPr marL="0" indent="0"/>
            <a:r>
              <a:rPr lang="en-US" dirty="0" err="1">
                <a:solidFill>
                  <a:schemeClr val="bg1"/>
                </a:solidFill>
                <a:latin typeface="Muli" pitchFamily="2" charset="0"/>
              </a:rPr>
              <a:t>Desenho</a:t>
            </a:r>
            <a:r>
              <a:rPr lang="en-US" dirty="0">
                <a:solidFill>
                  <a:schemeClr val="bg1"/>
                </a:solidFill>
                <a:latin typeface="Muli" pitchFamily="2" charset="0"/>
              </a:rPr>
              <a:t> para: </a:t>
            </a:r>
            <a:r>
              <a:rPr lang="en-US" dirty="0" err="1">
                <a:solidFill>
                  <a:schemeClr val="bg1"/>
                </a:solidFill>
                <a:latin typeface="Muli" pitchFamily="2" charset="0"/>
              </a:rPr>
              <a:t>Minimizar</a:t>
            </a:r>
            <a:r>
              <a:rPr lang="en-US" dirty="0">
                <a:solidFill>
                  <a:schemeClr val="bg1"/>
                </a:solidFill>
                <a:latin typeface="Muli" pitchFamily="2" charset="0"/>
              </a:rPr>
              <a:t> </a:t>
            </a:r>
            <a:r>
              <a:rPr lang="en-US" dirty="0" err="1">
                <a:solidFill>
                  <a:schemeClr val="bg1"/>
                </a:solidFill>
                <a:latin typeface="Muli" pitchFamily="2" charset="0"/>
              </a:rPr>
              <a:t>pós-processamento</a:t>
            </a:r>
            <a:r>
              <a:rPr lang="en-US" dirty="0">
                <a:solidFill>
                  <a:schemeClr val="bg1"/>
                </a:solidFill>
                <a:latin typeface="Muli" pitchFamily="2" charset="0"/>
              </a:rPr>
              <a:t>, </a:t>
            </a:r>
            <a:r>
              <a:rPr lang="en-US" dirty="0" err="1">
                <a:solidFill>
                  <a:schemeClr val="bg1"/>
                </a:solidFill>
                <a:latin typeface="Muli" pitchFamily="2" charset="0"/>
              </a:rPr>
              <a:t>Minimizar</a:t>
            </a:r>
            <a:r>
              <a:rPr lang="en-US" dirty="0">
                <a:solidFill>
                  <a:schemeClr val="bg1"/>
                </a:solidFill>
                <a:latin typeface="Muli" pitchFamily="2" charset="0"/>
              </a:rPr>
              <a:t> </a:t>
            </a:r>
            <a:r>
              <a:rPr lang="en-US" dirty="0" err="1">
                <a:solidFill>
                  <a:schemeClr val="bg1"/>
                </a:solidFill>
                <a:latin typeface="Muli" pitchFamily="2" charset="0"/>
              </a:rPr>
              <a:t>suportes</a:t>
            </a:r>
            <a:r>
              <a:rPr lang="en-US" dirty="0">
                <a:solidFill>
                  <a:schemeClr val="bg1"/>
                </a:solidFill>
                <a:latin typeface="Muli" pitchFamily="2" charset="0"/>
              </a:rPr>
              <a:t>, </a:t>
            </a:r>
            <a:r>
              <a:rPr lang="en-US" dirty="0" err="1">
                <a:solidFill>
                  <a:schemeClr val="bg1"/>
                </a:solidFill>
                <a:latin typeface="Muli" pitchFamily="2" charset="0"/>
              </a:rPr>
              <a:t>Minimizar</a:t>
            </a:r>
            <a:r>
              <a:rPr lang="en-US" dirty="0">
                <a:solidFill>
                  <a:schemeClr val="bg1"/>
                </a:solidFill>
                <a:latin typeface="Muli" pitchFamily="2" charset="0"/>
              </a:rPr>
              <a:t> peso, </a:t>
            </a:r>
            <a:r>
              <a:rPr lang="en-US" dirty="0" err="1">
                <a:solidFill>
                  <a:schemeClr val="bg1"/>
                </a:solidFill>
                <a:latin typeface="Muli" pitchFamily="2" charset="0"/>
              </a:rPr>
              <a:t>Maximizar</a:t>
            </a:r>
            <a:r>
              <a:rPr lang="en-US" dirty="0">
                <a:solidFill>
                  <a:schemeClr val="bg1"/>
                </a:solidFill>
                <a:latin typeface="Muli" pitchFamily="2" charset="0"/>
              </a:rPr>
              <a:t> </a:t>
            </a:r>
            <a:r>
              <a:rPr lang="en-US" dirty="0" err="1">
                <a:solidFill>
                  <a:schemeClr val="bg1"/>
                </a:solidFill>
                <a:latin typeface="Muli" pitchFamily="2" charset="0"/>
              </a:rPr>
              <a:t>resistência</a:t>
            </a:r>
            <a:r>
              <a:rPr lang="en-US" dirty="0">
                <a:solidFill>
                  <a:schemeClr val="bg1"/>
                </a:solidFill>
                <a:latin typeface="Muli" pitchFamily="2" charset="0"/>
              </a:rPr>
              <a:t>, </a:t>
            </a:r>
            <a:r>
              <a:rPr lang="en-US" dirty="0" err="1">
                <a:solidFill>
                  <a:schemeClr val="bg1"/>
                </a:solidFill>
                <a:latin typeface="Muli" pitchFamily="2" charset="0"/>
              </a:rPr>
              <a:t>Melhorar</a:t>
            </a:r>
            <a:r>
              <a:rPr lang="en-US" dirty="0">
                <a:solidFill>
                  <a:schemeClr val="bg1"/>
                </a:solidFill>
                <a:latin typeface="Muli" pitchFamily="2" charset="0"/>
              </a:rPr>
              <a:t> </a:t>
            </a:r>
            <a:r>
              <a:rPr lang="en-US" dirty="0" err="1">
                <a:solidFill>
                  <a:schemeClr val="bg1"/>
                </a:solidFill>
                <a:latin typeface="Muli" pitchFamily="2" charset="0"/>
              </a:rPr>
              <a:t>acabamento</a:t>
            </a:r>
            <a:r>
              <a:rPr lang="en-US" dirty="0">
                <a:solidFill>
                  <a:schemeClr val="bg1"/>
                </a:solidFill>
                <a:latin typeface="Muli" pitchFamily="2" charset="0"/>
              </a:rPr>
              <a:t> superficial, </a:t>
            </a:r>
            <a:r>
              <a:rPr lang="en-US" dirty="0" err="1">
                <a:solidFill>
                  <a:schemeClr val="bg1"/>
                </a:solidFill>
                <a:latin typeface="Muli" pitchFamily="2" charset="0"/>
              </a:rPr>
              <a:t>Minimizar</a:t>
            </a:r>
            <a:r>
              <a:rPr lang="en-US" dirty="0">
                <a:solidFill>
                  <a:schemeClr val="bg1"/>
                </a:solidFill>
                <a:latin typeface="Muli" pitchFamily="2" charset="0"/>
              </a:rPr>
              <a:t> tempo de </a:t>
            </a:r>
            <a:r>
              <a:rPr lang="en-US" dirty="0" err="1">
                <a:solidFill>
                  <a:schemeClr val="bg1"/>
                </a:solidFill>
                <a:latin typeface="Muli" pitchFamily="2" charset="0"/>
              </a:rPr>
              <a:t>impressão</a:t>
            </a:r>
            <a:r>
              <a:rPr lang="en-US" dirty="0">
                <a:solidFill>
                  <a:schemeClr val="bg1"/>
                </a:solidFill>
                <a:latin typeface="Muli" pitchFamily="2" charset="0"/>
              </a:rPr>
              <a:t> e de </a:t>
            </a:r>
            <a:r>
              <a:rPr lang="en-US" dirty="0" err="1">
                <a:solidFill>
                  <a:schemeClr val="bg1"/>
                </a:solidFill>
                <a:latin typeface="Muli" pitchFamily="2" charset="0"/>
              </a:rPr>
              <a:t>montagem</a:t>
            </a:r>
            <a:endParaRPr lang="en-US" dirty="0">
              <a:solidFill>
                <a:schemeClr val="bg1"/>
              </a:solidFill>
              <a:latin typeface="Muli" pitchFamily="2" charset="0"/>
            </a:endParaRPr>
          </a:p>
        </p:txBody>
      </p:sp>
    </p:spTree>
    <p:extLst>
      <p:ext uri="{BB962C8B-B14F-4D97-AF65-F5344CB8AC3E}">
        <p14:creationId xmlns:p14="http://schemas.microsoft.com/office/powerpoint/2010/main" val="154538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529997"/>
            <a:ext cx="4683033"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t>Diminuição de peso</a:t>
            </a:r>
            <a:endParaRPr sz="2700" dirty="0"/>
          </a:p>
        </p:txBody>
      </p:sp>
      <p:sp>
        <p:nvSpPr>
          <p:cNvPr id="1030" name="Google Shape;1030;p44"/>
          <p:cNvSpPr/>
          <p:nvPr/>
        </p:nvSpPr>
        <p:spPr>
          <a:xfrm>
            <a:off x="5480834" y="592479"/>
            <a:ext cx="2863307" cy="3592203"/>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961328" y="279114"/>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519957" y="1265197"/>
            <a:ext cx="4441371" cy="2246769"/>
          </a:xfrm>
          <a:prstGeom prst="rect">
            <a:avLst/>
          </a:prstGeom>
          <a:noFill/>
        </p:spPr>
        <p:txBody>
          <a:bodyPr wrap="square" rtlCol="0">
            <a:spAutoFit/>
          </a:bodyPr>
          <a:lstStyle/>
          <a:p>
            <a:pPr algn="just"/>
            <a:r>
              <a:rPr lang="pt-PT" dirty="0">
                <a:solidFill>
                  <a:schemeClr val="tx1"/>
                </a:solidFill>
                <a:latin typeface="Muli" pitchFamily="2" charset="0"/>
              </a:rPr>
              <a:t>Em impressão 3D qualquer material adicional projeto leva a tempo extra a imprimir, e portanto  a um custo adicional,  que por vezes contribuindo pouco ou nada para o valor da peça. Deste modo é extremamente importante minimizar o uso de material nas peças impressas diminuindo o seu peso.</a:t>
            </a:r>
          </a:p>
          <a:p>
            <a:endParaRPr lang="pt-PT" dirty="0">
              <a:solidFill>
                <a:schemeClr val="tx1"/>
              </a:solidFill>
              <a:latin typeface="Muli" pitchFamily="2" charset="0"/>
            </a:endParaRPr>
          </a:p>
          <a:p>
            <a:r>
              <a:rPr lang="pt-PT" dirty="0">
                <a:solidFill>
                  <a:schemeClr val="tx1"/>
                </a:solidFill>
                <a:latin typeface="Muli" pitchFamily="2" charset="0"/>
              </a:rPr>
              <a:t>A impressão 3D permite o uso de desenhos de peças ocas ou </a:t>
            </a:r>
            <a:r>
              <a:rPr lang="pt-PT" dirty="0" err="1">
                <a:solidFill>
                  <a:schemeClr val="tx1"/>
                </a:solidFill>
                <a:latin typeface="Muli" pitchFamily="2" charset="0"/>
              </a:rPr>
              <a:t>semi-ocas</a:t>
            </a:r>
            <a:r>
              <a:rPr lang="pt-PT" dirty="0">
                <a:solidFill>
                  <a:schemeClr val="tx1"/>
                </a:solidFill>
                <a:latin typeface="Muli" pitchFamily="2" charset="0"/>
              </a:rPr>
              <a:t>, recortes complexos ou mesmo estruturas de treliça como o porta-lápis aqui mostrado.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723" t="14631" r="9140" b="3967"/>
          <a:stretch/>
        </p:blipFill>
        <p:spPr>
          <a:xfrm>
            <a:off x="6063409" y="1066551"/>
            <a:ext cx="2951741" cy="1827833"/>
          </a:xfrm>
          <a:prstGeom prst="rect">
            <a:avLst/>
          </a:prstGeom>
        </p:spPr>
      </p:pic>
      <p:pic>
        <p:nvPicPr>
          <p:cNvPr id="1026" name="Picture 2" descr="Redesign Everyday Items — SATORI"/>
          <p:cNvPicPr>
            <a:picLocks noChangeAspect="1" noChangeArrowheads="1"/>
          </p:cNvPicPr>
          <p:nvPr/>
        </p:nvPicPr>
        <p:blipFill rotWithShape="1">
          <a:blip r:embed="rId4">
            <a:extLst>
              <a:ext uri="{28A0092B-C50C-407E-A947-70E740481C1C}">
                <a14:useLocalDpi xmlns:a14="http://schemas.microsoft.com/office/drawing/2010/main" val="0"/>
              </a:ext>
            </a:extLst>
          </a:blip>
          <a:srcRect l="17275" r="19542"/>
          <a:stretch/>
        </p:blipFill>
        <p:spPr bwMode="auto">
          <a:xfrm>
            <a:off x="6953757" y="3081079"/>
            <a:ext cx="1806800" cy="19064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04257" y="4033380"/>
            <a:ext cx="4572000" cy="738664"/>
          </a:xfrm>
          <a:prstGeom prst="rect">
            <a:avLst/>
          </a:prstGeom>
        </p:spPr>
        <p:txBody>
          <a:bodyPr>
            <a:spAutoFit/>
          </a:bodyPr>
          <a:lstStyle/>
          <a:p>
            <a:r>
              <a:rPr lang="pt-PT" dirty="0">
                <a:solidFill>
                  <a:schemeClr val="tx1"/>
                </a:solidFill>
                <a:latin typeface="Muli" pitchFamily="2" charset="0"/>
              </a:rPr>
              <a:t>Finalmente, técnicas de otimização como a otimização da topologia e o desenho generativo são um ótimo par com tecnologias de impressão 3D, permitindo maiores reduções.</a:t>
            </a:r>
          </a:p>
        </p:txBody>
      </p:sp>
    </p:spTree>
    <p:extLst>
      <p:ext uri="{BB962C8B-B14F-4D97-AF65-F5344CB8AC3E}">
        <p14:creationId xmlns:p14="http://schemas.microsoft.com/office/powerpoint/2010/main" val="3613867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ítulo 4"/>
          <p:cNvSpPr>
            <a:spLocks noGrp="1"/>
          </p:cNvSpPr>
          <p:nvPr>
            <p:ph type="title"/>
          </p:nvPr>
        </p:nvSpPr>
        <p:spPr>
          <a:xfrm>
            <a:off x="1074150" y="257048"/>
            <a:ext cx="6995700" cy="566400"/>
          </a:xfrm>
        </p:spPr>
        <p:txBody>
          <a:bodyPr/>
          <a:lstStyle/>
          <a:p>
            <a:r>
              <a:rPr lang="en-US" dirty="0" err="1"/>
              <a:t>Otimização</a:t>
            </a:r>
            <a:r>
              <a:rPr lang="en-US" dirty="0"/>
              <a:t> </a:t>
            </a:r>
            <a:r>
              <a:rPr lang="en-US" dirty="0" err="1"/>
              <a:t>Topológica</a:t>
            </a:r>
            <a:endParaRPr lang="en-US" dirty="0"/>
          </a:p>
        </p:txBody>
      </p:sp>
      <p:sp>
        <p:nvSpPr>
          <p:cNvPr id="30" name="Google Shape;1029;p44"/>
          <p:cNvSpPr txBox="1">
            <a:spLocks/>
          </p:cNvSpPr>
          <p:nvPr/>
        </p:nvSpPr>
        <p:spPr>
          <a:xfrm>
            <a:off x="779049" y="752656"/>
            <a:ext cx="7247351"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321"/>
              </a:spcBef>
              <a:buSzPts val="1620"/>
            </a:pPr>
            <a:r>
              <a:rPr lang="pt-PT" b="1" dirty="0">
                <a:solidFill>
                  <a:schemeClr val="tx1"/>
                </a:solidFill>
                <a:latin typeface="Muli" pitchFamily="2" charset="0"/>
                <a:cs typeface="Calibri"/>
                <a:sym typeface="Calibri"/>
              </a:rPr>
              <a:t>Otimização topológica (TO)</a:t>
            </a:r>
            <a:r>
              <a:rPr lang="pt-PT" dirty="0">
                <a:solidFill>
                  <a:schemeClr val="tx1"/>
                </a:solidFill>
                <a:latin typeface="Muli" pitchFamily="2" charset="0"/>
                <a:cs typeface="Calibri"/>
                <a:sym typeface="Calibri"/>
              </a:rPr>
              <a:t>: uma abordagem matemática que otimiza a distribuição de material dentro de um espaço de desenho definido pelo usuário (topologia), para um determinado conjunto de cargas, restrições e condições limite, tais como o resultado satisfazer um conjunto prescrito de objetivos de desempenho (otimização). Isto centra-se tipicamente na minimização da massa de uma peça, mantendo a sua integridade estrutural.</a:t>
            </a:r>
            <a:endParaRPr lang="en-US" dirty="0">
              <a:solidFill>
                <a:schemeClr val="tx1"/>
              </a:solidFill>
              <a:latin typeface="Muli" pitchFamily="2" charset="0"/>
            </a:endParaRPr>
          </a:p>
        </p:txBody>
      </p:sp>
      <p:pic>
        <p:nvPicPr>
          <p:cNvPr id="31" name="Picture 4" descr="https://damassets.autodesk.net/content/dam/autodesk/www/solutions/topology-optimization/shape-optimization-image-thumb-600x30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02808" y="2104764"/>
            <a:ext cx="4022092" cy="232546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742954" y="2197347"/>
            <a:ext cx="3780420" cy="2059898"/>
          </a:xfrm>
          <a:prstGeom prst="rect">
            <a:avLst/>
          </a:prstGeom>
        </p:spPr>
        <p:txBody>
          <a:bodyPr wrap="square" lIns="81636" tIns="40818" rIns="81636" bIns="40818">
            <a:spAutoFit/>
          </a:bodyPr>
          <a:lstStyle/>
          <a:p>
            <a:pPr marL="255112" indent="-255112" algn="just">
              <a:spcBef>
                <a:spcPts val="321"/>
              </a:spcBef>
              <a:buSzPts val="1620"/>
              <a:buFont typeface="Wingdings" pitchFamily="2" charset="2"/>
              <a:buChar char="v"/>
            </a:pPr>
            <a:r>
              <a:rPr lang="pt-PT" dirty="0">
                <a:solidFill>
                  <a:schemeClr val="dk1"/>
                </a:solidFill>
                <a:latin typeface="Muli" pitchFamily="2" charset="0"/>
                <a:cs typeface="Calibri"/>
                <a:sym typeface="Calibri"/>
              </a:rPr>
              <a:t>TO existe há 20 anos e está amplamente disponível na maioria das ferramentas de programação CAD.</a:t>
            </a:r>
          </a:p>
          <a:p>
            <a:pPr marL="255112" indent="-255112" algn="just">
              <a:spcBef>
                <a:spcPts val="321"/>
              </a:spcBef>
              <a:buSzPts val="1620"/>
              <a:buFont typeface="Wingdings" pitchFamily="2" charset="2"/>
              <a:buChar char="v"/>
            </a:pPr>
            <a:r>
              <a:rPr lang="pt-PT" dirty="0">
                <a:solidFill>
                  <a:schemeClr val="dk1"/>
                </a:solidFill>
                <a:latin typeface="Muli" pitchFamily="2" charset="0"/>
                <a:cs typeface="Calibri"/>
                <a:sym typeface="Calibri"/>
              </a:rPr>
              <a:t>Antes da impressão 3D, a maioria dos desenhos TO não eram viáveis de fabricar devido à sua complexidade e eram descartados ou necessitavam de uma remodelação significativa, pelo que o seu potencial permaneceu por realizar.</a:t>
            </a:r>
            <a:endParaRPr lang="en-US" dirty="0">
              <a:solidFill>
                <a:schemeClr val="dk1"/>
              </a:solidFill>
              <a:latin typeface="Muli" pitchFamily="2" charset="0"/>
              <a:cs typeface="Calibri"/>
              <a:sym typeface="Calibri"/>
            </a:endParaRPr>
          </a:p>
        </p:txBody>
      </p:sp>
    </p:spTree>
    <p:extLst>
      <p:ext uri="{BB962C8B-B14F-4D97-AF65-F5344CB8AC3E}">
        <p14:creationId xmlns:p14="http://schemas.microsoft.com/office/powerpoint/2010/main" val="259940104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49977" y="198956"/>
            <a:ext cx="6995700" cy="566400"/>
          </a:xfrm>
        </p:spPr>
        <p:txBody>
          <a:bodyPr/>
          <a:lstStyle/>
          <a:p>
            <a:r>
              <a:rPr lang="pt-BR" dirty="0">
                <a:latin typeface="Muli" pitchFamily="2" charset="0"/>
              </a:rPr>
              <a:t>Complexidade e Consolidação de Peças</a:t>
            </a:r>
            <a:endParaRPr lang="en-US" dirty="0">
              <a:latin typeface="Muli" pitchFamily="2" charset="0"/>
            </a:endParaRPr>
          </a:p>
        </p:txBody>
      </p:sp>
      <p:sp>
        <p:nvSpPr>
          <p:cNvPr id="6" name="Google Shape;1029;p44"/>
          <p:cNvSpPr txBox="1">
            <a:spLocks/>
          </p:cNvSpPr>
          <p:nvPr/>
        </p:nvSpPr>
        <p:spPr>
          <a:xfrm>
            <a:off x="779050" y="765356"/>
            <a:ext cx="7577550"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dirty="0">
                <a:latin typeface="Muli" pitchFamily="2" charset="0"/>
              </a:rPr>
              <a:t>A impressão 3D permite a criação de peças e produtos com características complexas, tanto para formas externas como para estruturas internas. Isto pode resultar num melhor desempenho do produto e/ou estética. </a:t>
            </a:r>
          </a:p>
          <a:p>
            <a:endParaRPr lang="en-US" dirty="0">
              <a:latin typeface="Muli" pitchFamily="2" charset="0"/>
            </a:endParaRPr>
          </a:p>
          <a:p>
            <a:r>
              <a:rPr lang="pt-BR" dirty="0">
                <a:latin typeface="Muli" pitchFamily="2" charset="0"/>
              </a:rPr>
              <a:t>Tirando partido da complexidade do desenho, é possível consolidar peças simples e diferentes e substituí-las por uma única peça impressa em 3D mais complexa.</a:t>
            </a:r>
            <a:endParaRPr lang="en-US" b="1" dirty="0">
              <a:latin typeface="Muli" pitchFamily="2" charset="0"/>
            </a:endParaRPr>
          </a:p>
        </p:txBody>
      </p:sp>
      <p:pic>
        <p:nvPicPr>
          <p:cNvPr id="2050" name="Picture 2" descr="ODD's Atom 3D printed gui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44" y="2530907"/>
            <a:ext cx="3417816" cy="20506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3D Printed Drones to Satisfy Your Inner Pilot - 3D Printing Indus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158" y="2492807"/>
            <a:ext cx="2763532" cy="207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2546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533400" y="479197"/>
            <a:ext cx="5133753"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Análise por Elementos Finitos (AEF)</a:t>
            </a:r>
            <a:endParaRPr sz="2400" dirty="0"/>
          </a:p>
        </p:txBody>
      </p:sp>
      <p:sp>
        <p:nvSpPr>
          <p:cNvPr id="1030" name="Google Shape;1030;p44"/>
          <p:cNvSpPr/>
          <p:nvPr/>
        </p:nvSpPr>
        <p:spPr>
          <a:xfrm>
            <a:off x="5569734" y="389279"/>
            <a:ext cx="2863307" cy="3592203"/>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353806" y="98360"/>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456457" y="1157473"/>
            <a:ext cx="4833849" cy="2246769"/>
          </a:xfrm>
          <a:prstGeom prst="rect">
            <a:avLst/>
          </a:prstGeom>
          <a:noFill/>
        </p:spPr>
        <p:txBody>
          <a:bodyPr wrap="square" rtlCol="0">
            <a:spAutoFit/>
          </a:bodyPr>
          <a:lstStyle/>
          <a:p>
            <a:pPr algn="just"/>
            <a:r>
              <a:rPr lang="pt-PT" dirty="0">
                <a:latin typeface="Muli" pitchFamily="2" charset="0"/>
              </a:rPr>
              <a:t>A análise por elementos finitos (AEF) é o processo de simulação do comportamento de uma peça, ou conjunto, em determinadas condições para que possa ser avaliado usando o método dos elementos finitos (MEF). </a:t>
            </a:r>
            <a:r>
              <a:rPr lang="pt-PT" b="1" dirty="0">
                <a:latin typeface="Muli" pitchFamily="2" charset="0"/>
              </a:rPr>
              <a:t>O </a:t>
            </a:r>
            <a:r>
              <a:rPr lang="pt-PT" b="1" dirty="0" err="1">
                <a:latin typeface="Muli" pitchFamily="2" charset="0"/>
              </a:rPr>
              <a:t>MEF</a:t>
            </a:r>
            <a:r>
              <a:rPr lang="pt-PT" b="1" dirty="0">
                <a:latin typeface="Muli" pitchFamily="2" charset="0"/>
              </a:rPr>
              <a:t> serve como base para a Otimização Topológica (TO).</a:t>
            </a:r>
          </a:p>
          <a:p>
            <a:pPr algn="just"/>
            <a:endParaRPr lang="pt-PT" dirty="0">
              <a:latin typeface="Muli" pitchFamily="2" charset="0"/>
            </a:endParaRPr>
          </a:p>
          <a:p>
            <a:pPr algn="just"/>
            <a:r>
              <a:rPr lang="pt-PT" dirty="0">
                <a:latin typeface="Muli" pitchFamily="2" charset="0"/>
              </a:rPr>
              <a:t>A AEF é utilizada por engenheiros para ajudar a simular fenómenos físicos e assim reduzir a necessidade de protótipos físicos, permitindo simultaneamente a otimização de componentes como parte do processo de um projeto. </a:t>
            </a:r>
            <a:endParaRPr lang="en-US" dirty="0">
              <a:latin typeface="Muli" pitchFamily="2" charset="0"/>
            </a:endParaRPr>
          </a:p>
        </p:txBody>
      </p:sp>
      <p:sp>
        <p:nvSpPr>
          <p:cNvPr id="3" name="Rectangle 2"/>
          <p:cNvSpPr/>
          <p:nvPr/>
        </p:nvSpPr>
        <p:spPr>
          <a:xfrm>
            <a:off x="1326838" y="3517662"/>
            <a:ext cx="4794562" cy="1384995"/>
          </a:xfrm>
          <a:prstGeom prst="rect">
            <a:avLst/>
          </a:prstGeom>
        </p:spPr>
        <p:txBody>
          <a:bodyPr wrap="square">
            <a:spAutoFit/>
          </a:bodyPr>
          <a:lstStyle/>
          <a:p>
            <a:pPr algn="just"/>
            <a:r>
              <a:rPr lang="pt-PT" dirty="0">
                <a:latin typeface="Muli" pitchFamily="2" charset="0"/>
              </a:rPr>
              <a:t>As simulações utilizadas na AEF são criadas utilizando uma malha de milhões de elementos mais pequenos que são combinados para criar a forma da peça que está a ser avaliada. Cada um dos pequenos elementos é sujeito a cálculos e estes aperfeiçoamentos da malha são combinados para produzir o resultado final sobre a peça inteira.</a:t>
            </a:r>
          </a:p>
        </p:txBody>
      </p:sp>
      <p:pic>
        <p:nvPicPr>
          <p:cNvPr id="7" name="Picture 2" descr="What Is Finite Element Analysis and How Does It 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239" y="1524000"/>
            <a:ext cx="3114092" cy="16282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702095" y="3311909"/>
            <a:ext cx="1946605" cy="523220"/>
          </a:xfrm>
          <a:prstGeom prst="rect">
            <a:avLst/>
          </a:prstGeom>
        </p:spPr>
        <p:txBody>
          <a:bodyPr wrap="square">
            <a:spAutoFit/>
          </a:bodyPr>
          <a:lstStyle/>
          <a:p>
            <a:pPr algn="ctr"/>
            <a:r>
              <a:rPr lang="en-US" b="1" dirty="0">
                <a:solidFill>
                  <a:schemeClr val="bg1"/>
                </a:solidFill>
                <a:latin typeface="Muli" pitchFamily="2" charset="0"/>
              </a:rPr>
              <a:t>AEF num </a:t>
            </a:r>
            <a:r>
              <a:rPr lang="en-US" b="1" dirty="0" err="1">
                <a:solidFill>
                  <a:schemeClr val="bg1"/>
                </a:solidFill>
                <a:latin typeface="Muli" pitchFamily="2" charset="0"/>
              </a:rPr>
              <a:t>encaixe</a:t>
            </a:r>
            <a:r>
              <a:rPr lang="en-US" b="1" dirty="0">
                <a:solidFill>
                  <a:schemeClr val="bg1"/>
                </a:solidFill>
                <a:latin typeface="Muli" pitchFamily="2" charset="0"/>
              </a:rPr>
              <a:t> de </a:t>
            </a:r>
            <a:r>
              <a:rPr lang="en-US" b="1" dirty="0" err="1">
                <a:solidFill>
                  <a:schemeClr val="bg1"/>
                </a:solidFill>
                <a:latin typeface="Muli" pitchFamily="2" charset="0"/>
              </a:rPr>
              <a:t>cinto</a:t>
            </a:r>
            <a:endParaRPr lang="en-US" b="1" dirty="0">
              <a:solidFill>
                <a:schemeClr val="bg1"/>
              </a:solidFill>
              <a:latin typeface="Muli" pitchFamily="2" charset="0"/>
            </a:endParaRPr>
          </a:p>
        </p:txBody>
      </p:sp>
    </p:spTree>
    <p:extLst>
      <p:ext uri="{BB962C8B-B14F-4D97-AF65-F5344CB8AC3E}">
        <p14:creationId xmlns:p14="http://schemas.microsoft.com/office/powerpoint/2010/main" val="5439557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a:off x="683568" y="1609474"/>
            <a:ext cx="6269754" cy="324036"/>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8" name="Rectangle 7"/>
          <p:cNvSpPr/>
          <p:nvPr/>
        </p:nvSpPr>
        <p:spPr>
          <a:xfrm>
            <a:off x="334256" y="818922"/>
            <a:ext cx="7539744" cy="1805982"/>
          </a:xfrm>
          <a:prstGeom prst="rect">
            <a:avLst/>
          </a:prstGeom>
        </p:spPr>
        <p:txBody>
          <a:bodyPr wrap="square" lIns="81636" tIns="40818" rIns="81636" bIns="40818">
            <a:spAutoFit/>
          </a:bodyPr>
          <a:lstStyle/>
          <a:p>
            <a:r>
              <a:rPr lang="pt-PT" dirty="0">
                <a:solidFill>
                  <a:schemeClr val="tx1"/>
                </a:solidFill>
                <a:latin typeface="Muli" pitchFamily="2" charset="0"/>
              </a:rPr>
              <a:t>Passos do Processo de Desenho de Otimização de Topologia:</a:t>
            </a:r>
          </a:p>
          <a:p>
            <a:endParaRPr lang="pt-PT" dirty="0">
              <a:solidFill>
                <a:schemeClr val="tx1"/>
              </a:solidFill>
              <a:latin typeface="Muli" pitchFamily="2" charset="0"/>
            </a:endParaRPr>
          </a:p>
          <a:p>
            <a:pPr marL="285750" indent="-285750">
              <a:buFont typeface="Wingdings" panose="05000000000000000000" pitchFamily="2" charset="2"/>
              <a:buChar char="v"/>
            </a:pPr>
            <a:r>
              <a:rPr lang="pt-PT" b="1" dirty="0">
                <a:solidFill>
                  <a:schemeClr val="tx1"/>
                </a:solidFill>
                <a:latin typeface="Muli" pitchFamily="2" charset="0"/>
              </a:rPr>
              <a:t>Preparação:</a:t>
            </a:r>
            <a:r>
              <a:rPr lang="pt-PT" dirty="0">
                <a:solidFill>
                  <a:schemeClr val="tx1"/>
                </a:solidFill>
                <a:latin typeface="Muli" pitchFamily="2" charset="0"/>
              </a:rPr>
              <a:t> A informação para o programa  de otimização de topologia será o modelo CAD 3D inicial da peça.</a:t>
            </a:r>
          </a:p>
          <a:p>
            <a:pPr marL="285750" indent="-285750">
              <a:buFont typeface="Wingdings" panose="05000000000000000000" pitchFamily="2" charset="2"/>
              <a:buChar char="v"/>
            </a:pPr>
            <a:r>
              <a:rPr lang="pt-PT" b="1" dirty="0">
                <a:solidFill>
                  <a:schemeClr val="tx1"/>
                </a:solidFill>
                <a:latin typeface="Muli" pitchFamily="2" charset="0"/>
              </a:rPr>
              <a:t>Definição dos parâmetros de simulação:</a:t>
            </a:r>
            <a:r>
              <a:rPr lang="pt-PT" dirty="0">
                <a:solidFill>
                  <a:schemeClr val="tx1"/>
                </a:solidFill>
                <a:latin typeface="Muli" pitchFamily="2" charset="0"/>
              </a:rPr>
              <a:t> São determinadas as cargas aplicadas e localizações destas, bem como as fixações e restrições concebidas.</a:t>
            </a:r>
          </a:p>
          <a:p>
            <a:pPr marL="285750" indent="-285750">
              <a:buFont typeface="Wingdings" panose="05000000000000000000" pitchFamily="2" charset="2"/>
              <a:buChar char="v"/>
            </a:pPr>
            <a:r>
              <a:rPr lang="pt-PT" b="1" dirty="0">
                <a:solidFill>
                  <a:schemeClr val="tx1"/>
                </a:solidFill>
                <a:latin typeface="Muli" pitchFamily="2" charset="0"/>
              </a:rPr>
              <a:t>Controlos de fabrico:</a:t>
            </a:r>
            <a:r>
              <a:rPr lang="pt-PT" dirty="0">
                <a:solidFill>
                  <a:schemeClr val="tx1"/>
                </a:solidFill>
                <a:latin typeface="Muli" pitchFamily="2" charset="0"/>
              </a:rPr>
              <a:t> Adicionar restrições que facilitem o fabrico da peça e poderão ser utilizadas para manter regiões de material que não se pretende remover pelo processo de otimização.</a:t>
            </a:r>
            <a:endParaRPr lang="en-US" dirty="0">
              <a:solidFill>
                <a:schemeClr val="tx1"/>
              </a:solidFill>
              <a:latin typeface="Muli" pitchFamily="2" charset="0"/>
              <a:cs typeface="Calibri"/>
              <a:sym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04" y="3069397"/>
            <a:ext cx="7468204" cy="1753703"/>
          </a:xfrm>
          <a:prstGeom prst="rect">
            <a:avLst/>
          </a:prstGeom>
        </p:spPr>
      </p:pic>
      <p:sp>
        <p:nvSpPr>
          <p:cNvPr id="10" name="Título 4">
            <a:extLst>
              <a:ext uri="{FF2B5EF4-FFF2-40B4-BE49-F238E27FC236}">
                <a16:creationId xmlns:a16="http://schemas.microsoft.com/office/drawing/2014/main" id="{AE2F7BDF-0C61-49B7-8951-D8F10B07B4CF}"/>
              </a:ext>
            </a:extLst>
          </p:cNvPr>
          <p:cNvSpPr>
            <a:spLocks noGrp="1"/>
          </p:cNvSpPr>
          <p:nvPr>
            <p:ph type="title"/>
          </p:nvPr>
        </p:nvSpPr>
        <p:spPr>
          <a:xfrm>
            <a:off x="1128743" y="237712"/>
            <a:ext cx="6994525" cy="514350"/>
          </a:xfrm>
        </p:spPr>
        <p:txBody>
          <a:bodyPr/>
          <a:lstStyle/>
          <a:p>
            <a:r>
              <a:rPr lang="en-US" dirty="0" err="1"/>
              <a:t>Otimização</a:t>
            </a:r>
            <a:r>
              <a:rPr lang="en-US" dirty="0"/>
              <a:t> </a:t>
            </a:r>
            <a:r>
              <a:rPr lang="en-US" dirty="0" err="1"/>
              <a:t>Topológica</a:t>
            </a:r>
            <a:endParaRPr lang="en-US" dirty="0"/>
          </a:p>
        </p:txBody>
      </p:sp>
    </p:spTree>
    <p:extLst>
      <p:ext uri="{BB962C8B-B14F-4D97-AF65-F5344CB8AC3E}">
        <p14:creationId xmlns:p14="http://schemas.microsoft.com/office/powerpoint/2010/main" val="27224807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975644"/>
            <a:ext cx="7277100" cy="1882567"/>
          </a:xfrm>
          <a:prstGeom prst="rect">
            <a:avLst/>
          </a:prstGeom>
        </p:spPr>
        <p:txBody>
          <a:bodyPr wrap="square">
            <a:spAutoFit/>
          </a:bodyPr>
          <a:lstStyle/>
          <a:p>
            <a:pPr marL="255112" indent="-255112" algn="just">
              <a:spcBef>
                <a:spcPts val="1071"/>
              </a:spcBef>
              <a:buSzPts val="1620"/>
              <a:buFont typeface="Wingdings" panose="05000000000000000000" pitchFamily="2" charset="2"/>
              <a:buChar char="v"/>
            </a:pPr>
            <a:r>
              <a:rPr lang="pt-PT" b="1" dirty="0">
                <a:solidFill>
                  <a:schemeClr val="dk1"/>
                </a:solidFill>
                <a:latin typeface="Muli" pitchFamily="2" charset="0"/>
                <a:cs typeface="Calibri"/>
                <a:sym typeface="Calibri"/>
              </a:rPr>
              <a:t>Objetivos e constrangimentos: </a:t>
            </a:r>
            <a:r>
              <a:rPr lang="pt-PT" dirty="0">
                <a:solidFill>
                  <a:schemeClr val="dk1"/>
                </a:solidFill>
                <a:latin typeface="Muli" pitchFamily="2" charset="0"/>
                <a:cs typeface="Calibri"/>
                <a:sym typeface="Calibri"/>
              </a:rPr>
              <a:t>Seleção do objetivo de otimização e restrições tais como: a) Melhor relação rigidez/peso, b) Minimizar o deslocamento máximo e c) Minimizar a massa com restrições de deslocamento. </a:t>
            </a:r>
          </a:p>
          <a:p>
            <a:pPr marL="255112" indent="-255112" algn="just">
              <a:spcBef>
                <a:spcPts val="1071"/>
              </a:spcBef>
              <a:buSzPts val="1620"/>
              <a:buFont typeface="Wingdings" panose="05000000000000000000" pitchFamily="2" charset="2"/>
              <a:buChar char="v"/>
            </a:pPr>
            <a:r>
              <a:rPr lang="pt-PT" b="1" dirty="0">
                <a:solidFill>
                  <a:schemeClr val="dk1"/>
                </a:solidFill>
                <a:latin typeface="Muli" pitchFamily="2" charset="0"/>
                <a:cs typeface="Calibri"/>
                <a:sym typeface="Calibri"/>
              </a:rPr>
              <a:t>Malha e Execução: </a:t>
            </a:r>
            <a:r>
              <a:rPr lang="pt-PT" dirty="0">
                <a:solidFill>
                  <a:schemeClr val="dk1"/>
                </a:solidFill>
                <a:latin typeface="Muli" pitchFamily="2" charset="0"/>
                <a:cs typeface="Calibri"/>
                <a:sym typeface="Calibri"/>
              </a:rPr>
              <a:t>Nesta etapa, a densidade da malha é controlada. Uma malha mais fina criará resultados mais precisos, mas demorará mais tempo a analisar.</a:t>
            </a:r>
            <a:r>
              <a:rPr lang="pt-PT" b="1" dirty="0">
                <a:solidFill>
                  <a:schemeClr val="dk1"/>
                </a:solidFill>
                <a:latin typeface="Muli" pitchFamily="2" charset="0"/>
                <a:cs typeface="Calibri"/>
                <a:sym typeface="Calibri"/>
              </a:rPr>
              <a:t> </a:t>
            </a:r>
          </a:p>
          <a:p>
            <a:pPr marL="255112" indent="-255112" algn="just">
              <a:spcBef>
                <a:spcPts val="1071"/>
              </a:spcBef>
              <a:buSzPts val="1620"/>
              <a:buFont typeface="Wingdings" panose="05000000000000000000" pitchFamily="2" charset="2"/>
              <a:buChar char="v"/>
            </a:pPr>
            <a:r>
              <a:rPr lang="pt-PT" b="1" dirty="0">
                <a:solidFill>
                  <a:schemeClr val="dk1"/>
                </a:solidFill>
                <a:latin typeface="Muli" pitchFamily="2" charset="0"/>
                <a:cs typeface="Calibri"/>
                <a:sym typeface="Calibri"/>
              </a:rPr>
              <a:t>Resultados e Análise: </a:t>
            </a:r>
            <a:r>
              <a:rPr lang="pt-PT" dirty="0">
                <a:solidFill>
                  <a:schemeClr val="dk1"/>
                </a:solidFill>
                <a:latin typeface="Muli" pitchFamily="2" charset="0"/>
                <a:cs typeface="Calibri"/>
                <a:sym typeface="Calibri"/>
              </a:rPr>
              <a:t>Identificar as condições que fornecem os </a:t>
            </a:r>
            <a:r>
              <a:rPr lang="pt-PT" dirty="0" err="1">
                <a:solidFill>
                  <a:schemeClr val="dk1"/>
                </a:solidFill>
                <a:latin typeface="Muli" pitchFamily="2" charset="0"/>
                <a:cs typeface="Calibri"/>
                <a:sym typeface="Calibri"/>
              </a:rPr>
              <a:t>resultadosotimizados</a:t>
            </a:r>
            <a:r>
              <a:rPr lang="pt-PT" dirty="0">
                <a:solidFill>
                  <a:schemeClr val="dk1"/>
                </a:solidFill>
                <a:latin typeface="Muli" pitchFamily="2" charset="0"/>
                <a:cs typeface="Calibri"/>
                <a:sym typeface="Calibri"/>
              </a:rPr>
              <a:t> e iterar até ao resultado desejado.</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747"/>
          <a:stretch/>
        </p:blipFill>
        <p:spPr>
          <a:xfrm>
            <a:off x="740532" y="2858211"/>
            <a:ext cx="7844667" cy="1620180"/>
          </a:xfrm>
          <a:prstGeom prst="rect">
            <a:avLst/>
          </a:prstGeom>
        </p:spPr>
      </p:pic>
      <p:sp>
        <p:nvSpPr>
          <p:cNvPr id="7" name="Título 4">
            <a:extLst>
              <a:ext uri="{FF2B5EF4-FFF2-40B4-BE49-F238E27FC236}">
                <a16:creationId xmlns:a16="http://schemas.microsoft.com/office/drawing/2014/main" id="{6BFF78B4-B6F7-41B7-B5F0-90E541F9241B}"/>
              </a:ext>
            </a:extLst>
          </p:cNvPr>
          <p:cNvSpPr>
            <a:spLocks noGrp="1"/>
          </p:cNvSpPr>
          <p:nvPr>
            <p:ph type="title"/>
          </p:nvPr>
        </p:nvSpPr>
        <p:spPr>
          <a:xfrm>
            <a:off x="1165602" y="241447"/>
            <a:ext cx="6994525" cy="514350"/>
          </a:xfrm>
        </p:spPr>
        <p:txBody>
          <a:bodyPr/>
          <a:lstStyle/>
          <a:p>
            <a:r>
              <a:rPr lang="en-US" dirty="0" err="1"/>
              <a:t>Otimização</a:t>
            </a:r>
            <a:r>
              <a:rPr lang="en-US" dirty="0"/>
              <a:t> </a:t>
            </a:r>
            <a:r>
              <a:rPr lang="en-US" dirty="0" err="1"/>
              <a:t>Topológica</a:t>
            </a:r>
            <a:endParaRPr lang="en-US" dirty="0"/>
          </a:p>
        </p:txBody>
      </p:sp>
    </p:spTree>
    <p:extLst>
      <p:ext uri="{BB962C8B-B14F-4D97-AF65-F5344CB8AC3E}">
        <p14:creationId xmlns:p14="http://schemas.microsoft.com/office/powerpoint/2010/main" val="4216403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9" name="Google Shape;1029;p44"/>
          <p:cNvSpPr txBox="1">
            <a:spLocks noGrp="1"/>
          </p:cNvSpPr>
          <p:nvPr>
            <p:ph type="subTitle" idx="1"/>
          </p:nvPr>
        </p:nvSpPr>
        <p:spPr>
          <a:xfrm>
            <a:off x="349333" y="1025245"/>
            <a:ext cx="4978432" cy="2846994"/>
          </a:xfrm>
          <a:prstGeom prst="rect">
            <a:avLst/>
          </a:prstGeom>
        </p:spPr>
        <p:txBody>
          <a:bodyPr spcFirstLastPara="1" wrap="square" lIns="91425" tIns="91425" rIns="91425" bIns="91425" anchor="t" anchorCtr="0">
            <a:noAutofit/>
          </a:bodyPr>
          <a:lstStyle/>
          <a:p>
            <a:pPr marL="0" lvl="0" indent="0" algn="just">
              <a:spcAft>
                <a:spcPts val="600"/>
              </a:spcAft>
              <a:buClr>
                <a:srgbClr val="000000"/>
              </a:buClr>
              <a:buSzTx/>
            </a:pPr>
            <a:r>
              <a:rPr lang="pt-PT" dirty="0">
                <a:sym typeface="Arial"/>
              </a:rPr>
              <a:t>O tempo e o esforço gastos no pós-processamento dependem de três fatores:</a:t>
            </a:r>
          </a:p>
          <a:p>
            <a:pPr marL="285750" lvl="0" indent="-285750" algn="just">
              <a:spcAft>
                <a:spcPts val="600"/>
              </a:spcAft>
              <a:buClr>
                <a:srgbClr val="000000"/>
              </a:buClr>
              <a:buSzTx/>
              <a:buFont typeface="Wingdings" panose="05000000000000000000" pitchFamily="2" charset="2"/>
              <a:buChar char="v"/>
            </a:pPr>
            <a:r>
              <a:rPr lang="pt-PT" dirty="0">
                <a:sym typeface="Arial"/>
              </a:rPr>
              <a:t>Quantidade de suportes e facilidade de remoção </a:t>
            </a:r>
          </a:p>
          <a:p>
            <a:pPr marL="285750" lvl="0" indent="-285750" algn="just">
              <a:spcAft>
                <a:spcPts val="600"/>
              </a:spcAft>
              <a:buClr>
                <a:srgbClr val="000000"/>
              </a:buClr>
              <a:buSzTx/>
              <a:buFont typeface="Wingdings" panose="05000000000000000000" pitchFamily="2" charset="2"/>
              <a:buChar char="v"/>
            </a:pPr>
            <a:r>
              <a:rPr lang="pt-PT" dirty="0">
                <a:sym typeface="Arial"/>
              </a:rPr>
              <a:t>Pós-processamento para melhorar a qualidade de impressão</a:t>
            </a:r>
          </a:p>
          <a:p>
            <a:pPr marL="285750" lvl="0" indent="-285750" algn="just">
              <a:spcAft>
                <a:spcPts val="600"/>
              </a:spcAft>
              <a:buClr>
                <a:srgbClr val="000000"/>
              </a:buClr>
              <a:buSzTx/>
              <a:buFont typeface="Wingdings" panose="05000000000000000000" pitchFamily="2" charset="2"/>
              <a:buChar char="v"/>
            </a:pPr>
            <a:r>
              <a:rPr lang="pt-PT" dirty="0">
                <a:sym typeface="Arial"/>
              </a:rPr>
              <a:t>Tempo gasto na montagem de peças</a:t>
            </a:r>
          </a:p>
          <a:p>
            <a:pPr marL="0" lvl="0" indent="0" algn="just">
              <a:spcAft>
                <a:spcPts val="600"/>
              </a:spcAft>
              <a:buClr>
                <a:srgbClr val="000000"/>
              </a:buClr>
              <a:buSzTx/>
            </a:pPr>
            <a:r>
              <a:rPr lang="pt-PT" dirty="0">
                <a:sym typeface="Arial"/>
              </a:rPr>
              <a:t>Como mencionado anteriormente, os suportes são um “mal necessário”, no sentido em que permitem imprimir saliências. No entanto, são material desperdiçado que prejudica a sustentabilidade do processo, e também levam tempo e esforço até serem removidos. Além disso, durante o processo de remoção, têm um efeito prejudicial na qualidade final da impressão.</a:t>
            </a:r>
            <a:endParaRPr lang="en-US" dirty="0">
              <a:sym typeface="Arial"/>
            </a:endParaRPr>
          </a:p>
        </p:txBody>
      </p:sp>
      <p:sp>
        <p:nvSpPr>
          <p:cNvPr id="1030" name="Google Shape;1030;p44"/>
          <p:cNvSpPr/>
          <p:nvPr/>
        </p:nvSpPr>
        <p:spPr>
          <a:xfrm>
            <a:off x="5330133" y="-394942"/>
            <a:ext cx="3102842" cy="5538442"/>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6838262" y="543792"/>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2" descr="https://3drific.com/wp-content/uploads/2019/12/pla_support_removal_tool.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31" t="12624" r="21202" b="27437"/>
          <a:stretch/>
        </p:blipFill>
        <p:spPr bwMode="auto">
          <a:xfrm>
            <a:off x="5633360" y="1449266"/>
            <a:ext cx="3413067" cy="2195634"/>
          </a:xfrm>
          <a:prstGeom prst="rect">
            <a:avLst/>
          </a:prstGeom>
          <a:noFill/>
          <a:extLst>
            <a:ext uri="{909E8E84-426E-40DD-AFC4-6F175D3DCCD1}">
              <a14:hiddenFill xmlns:a14="http://schemas.microsoft.com/office/drawing/2010/main">
                <a:solidFill>
                  <a:srgbClr val="FFFFFF"/>
                </a:solidFill>
              </a14:hiddenFill>
            </a:ext>
          </a:extLst>
        </p:spPr>
      </p:pic>
      <p:sp>
        <p:nvSpPr>
          <p:cNvPr id="34" name="Google Shape;1028;p44"/>
          <p:cNvSpPr txBox="1">
            <a:spLocks/>
          </p:cNvSpPr>
          <p:nvPr/>
        </p:nvSpPr>
        <p:spPr>
          <a:xfrm>
            <a:off x="533400" y="453797"/>
            <a:ext cx="56388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600"/>
              <a:buFont typeface="Roboto"/>
              <a:buNone/>
              <a:defRPr sz="5000" b="1" i="0" u="none" strike="noStrike" cap="none">
                <a:solidFill>
                  <a:schemeClr val="accent5"/>
                </a:solidFill>
                <a:latin typeface="Roboto"/>
                <a:ea typeface="Roboto"/>
                <a:cs typeface="Roboto"/>
                <a:sym typeface="Roboto"/>
              </a:defRPr>
            </a:lvl1pPr>
            <a:lvl2pPr marR="0" lvl="1"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2pPr>
            <a:lvl3pPr marR="0" lvl="2"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3pPr>
            <a:lvl4pPr marR="0" lvl="3"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4pPr>
            <a:lvl5pPr marR="0" lvl="4"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5pPr>
            <a:lvl6pPr marR="0" lvl="5"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6pPr>
            <a:lvl7pPr marR="0" lvl="6"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7pPr>
            <a:lvl8pPr marR="0" lvl="7"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8pPr>
            <a:lvl9pPr marR="0" lvl="8" algn="l" rtl="0">
              <a:lnSpc>
                <a:spcPct val="100000"/>
              </a:lnSpc>
              <a:spcBef>
                <a:spcPts val="0"/>
              </a:spcBef>
              <a:spcAft>
                <a:spcPts val="0"/>
              </a:spcAft>
              <a:buClr>
                <a:schemeClr val="accent5"/>
              </a:buClr>
              <a:buSzPts val="3600"/>
              <a:buFont typeface="Roboto"/>
              <a:buNone/>
              <a:defRPr sz="3600" b="1" i="0" u="none" strike="noStrike" cap="none">
                <a:solidFill>
                  <a:schemeClr val="accent5"/>
                </a:solidFill>
                <a:latin typeface="Roboto"/>
                <a:ea typeface="Roboto"/>
                <a:cs typeface="Roboto"/>
                <a:sym typeface="Roboto"/>
              </a:defRPr>
            </a:lvl9pPr>
          </a:lstStyle>
          <a:p>
            <a:r>
              <a:rPr lang="en-US" sz="2400" dirty="0" err="1"/>
              <a:t>Minimizar</a:t>
            </a:r>
            <a:r>
              <a:rPr lang="en-US" sz="2400" dirty="0"/>
              <a:t> o </a:t>
            </a:r>
            <a:r>
              <a:rPr lang="en-US" sz="2400" dirty="0" err="1"/>
              <a:t>pós-processamento</a:t>
            </a:r>
            <a:endParaRPr lang="en-US" sz="2400" dirty="0"/>
          </a:p>
        </p:txBody>
      </p:sp>
      <p:sp>
        <p:nvSpPr>
          <p:cNvPr id="4" name="Rectangle 3"/>
          <p:cNvSpPr/>
          <p:nvPr/>
        </p:nvSpPr>
        <p:spPr>
          <a:xfrm>
            <a:off x="1206500" y="3872239"/>
            <a:ext cx="4305300" cy="1169551"/>
          </a:xfrm>
          <a:prstGeom prst="rect">
            <a:avLst/>
          </a:prstGeom>
        </p:spPr>
        <p:txBody>
          <a:bodyPr wrap="square">
            <a:spAutoFit/>
          </a:bodyPr>
          <a:lstStyle/>
          <a:p>
            <a:pPr algn="just"/>
            <a:r>
              <a:rPr lang="pt-PT" dirty="0">
                <a:solidFill>
                  <a:schemeClr val="tx1"/>
                </a:solidFill>
                <a:latin typeface="Muli" pitchFamily="2" charset="0"/>
              </a:rPr>
              <a:t>Por conseguinte, o desenho para minimizar a utilização de suportes é uma </a:t>
            </a:r>
            <a:r>
              <a:rPr lang="pt-PT" b="1" dirty="0">
                <a:solidFill>
                  <a:schemeClr val="tx1"/>
                </a:solidFill>
                <a:latin typeface="Muli" pitchFamily="2" charset="0"/>
              </a:rPr>
              <a:t>consideração-chave no desenho</a:t>
            </a:r>
            <a:r>
              <a:rPr lang="pt-PT" dirty="0">
                <a:solidFill>
                  <a:schemeClr val="tx1"/>
                </a:solidFill>
                <a:latin typeface="Muli" pitchFamily="2" charset="0"/>
              </a:rPr>
              <a:t>. Por vezes, vale a pena considerar até dividir as peças e mais tarde montá-las, a fim de minimizar suportes e pós-processamento.</a:t>
            </a:r>
            <a:endParaRPr lang="en-US" dirty="0">
              <a:solidFill>
                <a:schemeClr val="tx1"/>
              </a:solidFill>
              <a:latin typeface="Muli" pitchFamily="2" charset="0"/>
            </a:endParaRPr>
          </a:p>
        </p:txBody>
      </p:sp>
      <p:sp>
        <p:nvSpPr>
          <p:cNvPr id="6" name="Rectangle 5"/>
          <p:cNvSpPr/>
          <p:nvPr/>
        </p:nvSpPr>
        <p:spPr>
          <a:xfrm>
            <a:off x="5867400" y="3680936"/>
            <a:ext cx="3140218" cy="738664"/>
          </a:xfrm>
          <a:prstGeom prst="rect">
            <a:avLst/>
          </a:prstGeom>
        </p:spPr>
        <p:txBody>
          <a:bodyPr wrap="square">
            <a:spAutoFit/>
          </a:bodyPr>
          <a:lstStyle/>
          <a:p>
            <a:pPr algn="ctr"/>
            <a:r>
              <a:rPr lang="en-US" dirty="0">
                <a:solidFill>
                  <a:schemeClr val="bg1"/>
                </a:solidFill>
                <a:latin typeface="Muli" pitchFamily="2" charset="0"/>
              </a:rPr>
              <a:t>A </a:t>
            </a:r>
            <a:r>
              <a:rPr lang="en-US" dirty="0" err="1">
                <a:solidFill>
                  <a:schemeClr val="bg1"/>
                </a:solidFill>
                <a:latin typeface="Muli" pitchFamily="2" charset="0"/>
              </a:rPr>
              <a:t>remoção</a:t>
            </a:r>
            <a:r>
              <a:rPr lang="en-US" dirty="0">
                <a:solidFill>
                  <a:schemeClr val="bg1"/>
                </a:solidFill>
                <a:latin typeface="Muli" pitchFamily="2" charset="0"/>
              </a:rPr>
              <a:t> de </a:t>
            </a:r>
            <a:r>
              <a:rPr lang="en-US" dirty="0" err="1">
                <a:solidFill>
                  <a:schemeClr val="bg1"/>
                </a:solidFill>
                <a:latin typeface="Muli" pitchFamily="2" charset="0"/>
              </a:rPr>
              <a:t>suportes</a:t>
            </a:r>
            <a:r>
              <a:rPr lang="en-US" dirty="0">
                <a:solidFill>
                  <a:schemeClr val="bg1"/>
                </a:solidFill>
                <a:latin typeface="Muli" pitchFamily="2" charset="0"/>
              </a:rPr>
              <a:t>(</a:t>
            </a:r>
            <a:r>
              <a:rPr lang="en-US" dirty="0" err="1">
                <a:solidFill>
                  <a:schemeClr val="bg1"/>
                </a:solidFill>
                <a:latin typeface="Muli" pitchFamily="2" charset="0"/>
              </a:rPr>
              <a:t>especialmente</a:t>
            </a:r>
            <a:r>
              <a:rPr lang="en-US" dirty="0">
                <a:solidFill>
                  <a:schemeClr val="bg1"/>
                </a:solidFill>
                <a:latin typeface="Muli" pitchFamily="2" charset="0"/>
              </a:rPr>
              <a:t> </a:t>
            </a:r>
            <a:r>
              <a:rPr lang="en-US" dirty="0" err="1">
                <a:solidFill>
                  <a:schemeClr val="bg1"/>
                </a:solidFill>
                <a:latin typeface="Muli" pitchFamily="2" charset="0"/>
              </a:rPr>
              <a:t>os</a:t>
            </a:r>
            <a:r>
              <a:rPr lang="en-US" dirty="0">
                <a:solidFill>
                  <a:schemeClr val="bg1"/>
                </a:solidFill>
                <a:latin typeface="Muli" pitchFamily="2" charset="0"/>
              </a:rPr>
              <a:t> </a:t>
            </a:r>
            <a:r>
              <a:rPr lang="en-US" dirty="0" err="1">
                <a:solidFill>
                  <a:schemeClr val="bg1"/>
                </a:solidFill>
                <a:latin typeface="Muli" pitchFamily="2" charset="0"/>
              </a:rPr>
              <a:t>não-solúveis</a:t>
            </a:r>
            <a:r>
              <a:rPr lang="en-US" dirty="0">
                <a:solidFill>
                  <a:schemeClr val="bg1"/>
                </a:solidFill>
                <a:latin typeface="Muli" pitchFamily="2" charset="0"/>
              </a:rPr>
              <a:t>) </a:t>
            </a:r>
            <a:r>
              <a:rPr lang="en-US" dirty="0" err="1">
                <a:solidFill>
                  <a:schemeClr val="bg1"/>
                </a:solidFill>
                <a:latin typeface="Muli" pitchFamily="2" charset="0"/>
              </a:rPr>
              <a:t>pode</a:t>
            </a:r>
            <a:r>
              <a:rPr lang="en-US" dirty="0">
                <a:solidFill>
                  <a:schemeClr val="bg1"/>
                </a:solidFill>
                <a:latin typeface="Muli" pitchFamily="2" charset="0"/>
              </a:rPr>
              <a:t> ser um </a:t>
            </a:r>
            <a:r>
              <a:rPr lang="en-US" dirty="0" err="1">
                <a:solidFill>
                  <a:schemeClr val="bg1"/>
                </a:solidFill>
                <a:latin typeface="Muli" pitchFamily="2" charset="0"/>
              </a:rPr>
              <a:t>processo</a:t>
            </a:r>
            <a:r>
              <a:rPr lang="en-US" dirty="0">
                <a:solidFill>
                  <a:schemeClr val="bg1"/>
                </a:solidFill>
                <a:latin typeface="Muli" pitchFamily="2" charset="0"/>
              </a:rPr>
              <a:t> </a:t>
            </a:r>
            <a:r>
              <a:rPr lang="en-US" dirty="0" err="1">
                <a:solidFill>
                  <a:schemeClr val="bg1"/>
                </a:solidFill>
                <a:latin typeface="Muli" pitchFamily="2" charset="0"/>
              </a:rPr>
              <a:t>sujo</a:t>
            </a:r>
            <a:r>
              <a:rPr lang="en-US" dirty="0">
                <a:solidFill>
                  <a:schemeClr val="bg1"/>
                </a:solidFill>
                <a:latin typeface="Muli" pitchFamily="2" charset="0"/>
              </a:rPr>
              <a:t> e </a:t>
            </a:r>
            <a:r>
              <a:rPr lang="en-US" dirty="0" err="1">
                <a:solidFill>
                  <a:schemeClr val="bg1"/>
                </a:solidFill>
                <a:latin typeface="Muli" pitchFamily="2" charset="0"/>
              </a:rPr>
              <a:t>demorado</a:t>
            </a:r>
            <a:r>
              <a:rPr lang="en-US" dirty="0">
                <a:solidFill>
                  <a:schemeClr val="bg1"/>
                </a:solidFill>
                <a:latin typeface="Muli" pitchFamily="2" charset="0"/>
              </a:rPr>
              <a:t>!</a:t>
            </a:r>
          </a:p>
        </p:txBody>
      </p:sp>
    </p:spTree>
    <p:extLst>
      <p:ext uri="{BB962C8B-B14F-4D97-AF65-F5344CB8AC3E}">
        <p14:creationId xmlns:p14="http://schemas.microsoft.com/office/powerpoint/2010/main" val="2649559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1029;p44"/>
          <p:cNvSpPr txBox="1">
            <a:spLocks/>
          </p:cNvSpPr>
          <p:nvPr/>
        </p:nvSpPr>
        <p:spPr>
          <a:xfrm>
            <a:off x="779048" y="739955"/>
            <a:ext cx="7220501" cy="122519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600"/>
              </a:spcAft>
            </a:pPr>
            <a:r>
              <a:rPr lang="pt-PT" dirty="0">
                <a:solidFill>
                  <a:schemeClr val="accent3"/>
                </a:solidFill>
                <a:latin typeface="Muli"/>
              </a:rPr>
              <a:t>O método mais </a:t>
            </a:r>
            <a:r>
              <a:rPr lang="pt-PT" b="1" dirty="0">
                <a:solidFill>
                  <a:schemeClr val="accent3"/>
                </a:solidFill>
                <a:latin typeface="Muli"/>
              </a:rPr>
              <a:t>fácil</a:t>
            </a:r>
            <a:r>
              <a:rPr lang="pt-PT" dirty="0">
                <a:solidFill>
                  <a:schemeClr val="accent3"/>
                </a:solidFill>
                <a:latin typeface="Muli"/>
              </a:rPr>
              <a:t> (mas nem sempre o mais simples) de reduzir suportes e pós-processamento é reorientar as peças. Nalguns casos, podem ser tomadas decisões inteligentes que permitem minimizar a utilização de suportes, mantendo todas as características intrínsecas do desenho. Veja como, </a:t>
            </a:r>
            <a:r>
              <a:rPr lang="pt-PT" b="1" dirty="0">
                <a:solidFill>
                  <a:schemeClr val="accent3"/>
                </a:solidFill>
                <a:latin typeface="Muli"/>
              </a:rPr>
              <a:t>reorientando a nossa peça</a:t>
            </a:r>
            <a:r>
              <a:rPr lang="pt-PT" dirty="0">
                <a:solidFill>
                  <a:schemeClr val="accent3"/>
                </a:solidFill>
                <a:latin typeface="Muli"/>
              </a:rPr>
              <a:t>, tanto minimizamos o material de suporte como </a:t>
            </a:r>
            <a:r>
              <a:rPr lang="pt-PT" b="1" dirty="0">
                <a:solidFill>
                  <a:schemeClr val="accent3"/>
                </a:solidFill>
                <a:latin typeface="Muli"/>
              </a:rPr>
              <a:t>melhoramos a qualidade</a:t>
            </a:r>
            <a:r>
              <a:rPr lang="pt-PT" dirty="0">
                <a:solidFill>
                  <a:schemeClr val="accent3"/>
                </a:solidFill>
                <a:latin typeface="Muli"/>
              </a:rPr>
              <a:t> da parte inferior do braço.</a:t>
            </a:r>
            <a:endParaRPr lang="en-US" dirty="0">
              <a:solidFill>
                <a:schemeClr val="accent3"/>
              </a:solidFill>
              <a:latin typeface="Muli"/>
            </a:endParaRPr>
          </a:p>
        </p:txBody>
      </p:sp>
      <p:pic>
        <p:nvPicPr>
          <p:cNvPr id="28" name="Picture 27" descr="https://i.all3dp.com/cdn-cgi/image/fit=cover,w=696,gravity=0.5x0.5,format=auto/wp-content/uploads/2018/04/26152946/left_arm_pinshape_1.jpg"/>
          <p:cNvPicPr/>
          <p:nvPr/>
        </p:nvPicPr>
        <p:blipFill>
          <a:blip r:embed="rId3">
            <a:extLst>
              <a:ext uri="{28A0092B-C50C-407E-A947-70E740481C1C}">
                <a14:useLocalDpi xmlns:a14="http://schemas.microsoft.com/office/drawing/2010/main" val="0"/>
              </a:ext>
            </a:extLst>
          </a:blip>
          <a:srcRect/>
          <a:stretch>
            <a:fillRect/>
          </a:stretch>
        </p:blipFill>
        <p:spPr bwMode="auto">
          <a:xfrm>
            <a:off x="1262062" y="2130254"/>
            <a:ext cx="2073275" cy="2668270"/>
          </a:xfrm>
          <a:prstGeom prst="rect">
            <a:avLst/>
          </a:prstGeom>
          <a:noFill/>
          <a:ln>
            <a:noFill/>
          </a:ln>
        </p:spPr>
      </p:pic>
      <p:pic>
        <p:nvPicPr>
          <p:cNvPr id="29" name="Picture 28" descr="https://i.all3dp.com/cdn-cgi/image/fit=cover,w=653,gravity=0.5x0.5,format=auto/wp-content/uploads/2018/04/26152944/left_arm_pinshape_2.jpg"/>
          <p:cNvPicPr/>
          <p:nvPr/>
        </p:nvPicPr>
        <p:blipFill>
          <a:blip r:embed="rId4">
            <a:extLst>
              <a:ext uri="{28A0092B-C50C-407E-A947-70E740481C1C}">
                <a14:useLocalDpi xmlns:a14="http://schemas.microsoft.com/office/drawing/2010/main" val="0"/>
              </a:ext>
            </a:extLst>
          </a:blip>
          <a:srcRect/>
          <a:stretch>
            <a:fillRect/>
          </a:stretch>
        </p:blipFill>
        <p:spPr bwMode="auto">
          <a:xfrm>
            <a:off x="3515677" y="2130253"/>
            <a:ext cx="2237423" cy="2668271"/>
          </a:xfrm>
          <a:prstGeom prst="rect">
            <a:avLst/>
          </a:prstGeom>
          <a:noFill/>
          <a:ln>
            <a:noFill/>
          </a:ln>
        </p:spPr>
      </p:pic>
      <p:pic>
        <p:nvPicPr>
          <p:cNvPr id="30" name="Picture 29" descr="https://i.all3dp.com/cdn-cgi/image/fit=cover,w=1027,gravity=0.5x0.5,format=auto/wp-content/uploads/2018/04/26152941/left_arm_pinshape_3.jpg"/>
          <p:cNvPicPr/>
          <p:nvPr/>
        </p:nvPicPr>
        <p:blipFill rotWithShape="1">
          <a:blip r:embed="rId5">
            <a:extLst>
              <a:ext uri="{28A0092B-C50C-407E-A947-70E740481C1C}">
                <a14:useLocalDpi xmlns:a14="http://schemas.microsoft.com/office/drawing/2010/main" val="0"/>
              </a:ext>
            </a:extLst>
          </a:blip>
          <a:srcRect l="12245" r="14696"/>
          <a:stretch/>
        </p:blipFill>
        <p:spPr bwMode="auto">
          <a:xfrm>
            <a:off x="5956300" y="2130254"/>
            <a:ext cx="2209800" cy="2661575"/>
          </a:xfrm>
          <a:prstGeom prst="rect">
            <a:avLst/>
          </a:prstGeom>
          <a:noFill/>
          <a:ln>
            <a:noFill/>
          </a:ln>
        </p:spPr>
      </p:pic>
      <p:sp>
        <p:nvSpPr>
          <p:cNvPr id="31" name="Título 4"/>
          <p:cNvSpPr txBox="1">
            <a:spLocks/>
          </p:cNvSpPr>
          <p:nvPr/>
        </p:nvSpPr>
        <p:spPr>
          <a:xfrm>
            <a:off x="1261947" y="186256"/>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rgbClr val="00BBC1"/>
                </a:solidFill>
                <a:latin typeface="Roboto"/>
                <a:ea typeface="Roboto"/>
                <a:cs typeface="Roboto"/>
                <a:sym typeface="Roboto"/>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US" dirty="0" err="1"/>
              <a:t>Minimizar</a:t>
            </a:r>
            <a:r>
              <a:rPr lang="en-US" dirty="0"/>
              <a:t> </a:t>
            </a:r>
            <a:r>
              <a:rPr lang="en-US" dirty="0" err="1"/>
              <a:t>Suportes</a:t>
            </a:r>
            <a:endParaRPr lang="en-US" dirty="0"/>
          </a:p>
        </p:txBody>
      </p:sp>
    </p:spTree>
    <p:extLst>
      <p:ext uri="{BB962C8B-B14F-4D97-AF65-F5344CB8AC3E}">
        <p14:creationId xmlns:p14="http://schemas.microsoft.com/office/powerpoint/2010/main" val="23215863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1029;p44"/>
          <p:cNvSpPr txBox="1">
            <a:spLocks/>
          </p:cNvSpPr>
          <p:nvPr/>
        </p:nvSpPr>
        <p:spPr>
          <a:xfrm>
            <a:off x="779048" y="752656"/>
            <a:ext cx="7220501" cy="26001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600"/>
              </a:spcAft>
            </a:pPr>
            <a:r>
              <a:rPr lang="pt-PT" dirty="0">
                <a:solidFill>
                  <a:schemeClr val="accent3"/>
                </a:solidFill>
                <a:latin typeface="Muli"/>
              </a:rPr>
              <a:t>Nalguns casos, a </a:t>
            </a:r>
            <a:r>
              <a:rPr lang="pt-PT" b="1" dirty="0">
                <a:solidFill>
                  <a:schemeClr val="accent3"/>
                </a:solidFill>
                <a:latin typeface="Muli"/>
              </a:rPr>
              <a:t>substituição de suportes temporários por paredes permanentes</a:t>
            </a:r>
            <a:r>
              <a:rPr lang="pt-PT" dirty="0">
                <a:solidFill>
                  <a:schemeClr val="accent3"/>
                </a:solidFill>
                <a:latin typeface="Muli"/>
              </a:rPr>
              <a:t> que se tornam uma característica do projeto, pode ajudar no pós-processamento, na medida que não há necessidade de remover essa característica mais tarde. Além disso, um benefício adicional é que as paredes permanentes também podem ajudar a </a:t>
            </a:r>
            <a:r>
              <a:rPr lang="pt-PT" b="1" dirty="0">
                <a:solidFill>
                  <a:schemeClr val="accent3"/>
                </a:solidFill>
                <a:latin typeface="Muli"/>
              </a:rPr>
              <a:t>melhorar a resistência da peça</a:t>
            </a:r>
            <a:r>
              <a:rPr lang="pt-PT" dirty="0">
                <a:solidFill>
                  <a:schemeClr val="accent3"/>
                </a:solidFill>
                <a:latin typeface="Muli"/>
              </a:rPr>
              <a:t>! O lado negativo é que a peça final pode tornar-se mais pesada.</a:t>
            </a:r>
            <a:endParaRPr lang="en-US" dirty="0">
              <a:solidFill>
                <a:schemeClr val="accent3"/>
              </a:solidFill>
              <a:latin typeface="Muli"/>
            </a:endParaRPr>
          </a:p>
        </p:txBody>
      </p:sp>
      <p:pic>
        <p:nvPicPr>
          <p:cNvPr id="29" name="Picture 28"/>
          <p:cNvPicPr/>
          <p:nvPr/>
        </p:nvPicPr>
        <p:blipFill rotWithShape="1">
          <a:blip r:embed="rId3">
            <a:extLst>
              <a:ext uri="{28A0092B-C50C-407E-A947-70E740481C1C}">
                <a14:useLocalDpi xmlns:a14="http://schemas.microsoft.com/office/drawing/2010/main" val="0"/>
              </a:ext>
            </a:extLst>
          </a:blip>
          <a:srcRect b="4963"/>
          <a:stretch/>
        </p:blipFill>
        <p:spPr>
          <a:xfrm>
            <a:off x="1371600" y="2168934"/>
            <a:ext cx="2578100" cy="2532746"/>
          </a:xfrm>
          <a:prstGeom prst="rect">
            <a:avLst/>
          </a:prstGeom>
        </p:spPr>
      </p:pic>
      <p:pic>
        <p:nvPicPr>
          <p:cNvPr id="30" name="Picture 29"/>
          <p:cNvPicPr/>
          <p:nvPr/>
        </p:nvPicPr>
        <p:blipFill rotWithShape="1">
          <a:blip r:embed="rId4">
            <a:extLst>
              <a:ext uri="{28A0092B-C50C-407E-A947-70E740481C1C}">
                <a14:useLocalDpi xmlns:a14="http://schemas.microsoft.com/office/drawing/2010/main" val="0"/>
              </a:ext>
            </a:extLst>
          </a:blip>
          <a:srcRect l="49214"/>
          <a:stretch/>
        </p:blipFill>
        <p:spPr bwMode="auto">
          <a:xfrm>
            <a:off x="4536757" y="2169265"/>
            <a:ext cx="2537143" cy="2539293"/>
          </a:xfrm>
          <a:prstGeom prst="rect">
            <a:avLst/>
          </a:prstGeom>
          <a:noFill/>
          <a:ln>
            <a:noFill/>
          </a:ln>
          <a:extLst>
            <a:ext uri="{53640926-AAD7-44D8-BBD7-CCE9431645EC}">
              <a14:shadowObscured xmlns:a14="http://schemas.microsoft.com/office/drawing/2010/main"/>
            </a:ext>
          </a:extLst>
        </p:spPr>
      </p:pic>
      <p:sp>
        <p:nvSpPr>
          <p:cNvPr id="31" name="Título 4">
            <a:extLst>
              <a:ext uri="{FF2B5EF4-FFF2-40B4-BE49-F238E27FC236}">
                <a16:creationId xmlns:a16="http://schemas.microsoft.com/office/drawing/2014/main" id="{EC820732-E509-4D8C-80EE-F02B12FBE6DA}"/>
              </a:ext>
            </a:extLst>
          </p:cNvPr>
          <p:cNvSpPr txBox="1">
            <a:spLocks/>
          </p:cNvSpPr>
          <p:nvPr/>
        </p:nvSpPr>
        <p:spPr>
          <a:xfrm>
            <a:off x="1261947" y="186256"/>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rgbClr val="00BBC1"/>
                </a:solidFill>
                <a:latin typeface="Roboto"/>
                <a:ea typeface="Roboto"/>
                <a:cs typeface="Roboto"/>
                <a:sym typeface="Roboto"/>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US" dirty="0" err="1"/>
              <a:t>Minimizar</a:t>
            </a:r>
            <a:r>
              <a:rPr lang="en-US" dirty="0"/>
              <a:t> </a:t>
            </a:r>
            <a:r>
              <a:rPr lang="en-US" dirty="0" err="1"/>
              <a:t>Suportes</a:t>
            </a:r>
            <a:endParaRPr lang="en-US" dirty="0"/>
          </a:p>
        </p:txBody>
      </p:sp>
    </p:spTree>
    <p:extLst>
      <p:ext uri="{BB962C8B-B14F-4D97-AF65-F5344CB8AC3E}">
        <p14:creationId xmlns:p14="http://schemas.microsoft.com/office/powerpoint/2010/main" val="37276692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1029;p44"/>
          <p:cNvSpPr txBox="1">
            <a:spLocks/>
          </p:cNvSpPr>
          <p:nvPr/>
        </p:nvSpPr>
        <p:spPr>
          <a:xfrm>
            <a:off x="779048" y="752656"/>
            <a:ext cx="7220501" cy="260014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600"/>
              </a:spcAft>
            </a:pPr>
            <a:r>
              <a:rPr lang="pt-PT" dirty="0">
                <a:solidFill>
                  <a:schemeClr val="accent3"/>
                </a:solidFill>
                <a:latin typeface="Muli"/>
              </a:rPr>
              <a:t>Mantendo a mesma filosofia anterior, a utilização de estruturas e recortes </a:t>
            </a:r>
            <a:r>
              <a:rPr lang="pt-PT" dirty="0" err="1">
                <a:solidFill>
                  <a:schemeClr val="accent3"/>
                </a:solidFill>
                <a:latin typeface="Muli"/>
              </a:rPr>
              <a:t>auto-sustentados</a:t>
            </a:r>
            <a:r>
              <a:rPr lang="pt-PT" dirty="0">
                <a:solidFill>
                  <a:schemeClr val="accent3"/>
                </a:solidFill>
                <a:latin typeface="Muli"/>
              </a:rPr>
              <a:t> pode ajudar tanto a reduzir o tempo de pós-processamento como a diminuir a quantidade de material necessário à impressão da peça. A utilização de estruturas </a:t>
            </a:r>
            <a:r>
              <a:rPr lang="pt-PT" dirty="0" err="1">
                <a:solidFill>
                  <a:schemeClr val="accent3"/>
                </a:solidFill>
                <a:latin typeface="Muli"/>
              </a:rPr>
              <a:t>auto-sustentadas</a:t>
            </a:r>
            <a:r>
              <a:rPr lang="pt-PT" dirty="0">
                <a:solidFill>
                  <a:schemeClr val="accent3"/>
                </a:solidFill>
                <a:latin typeface="Muli"/>
              </a:rPr>
              <a:t> é extremamente importante no caso de elementos que não são facilmente acessíveis (por exemplo, furos e canais longos), uma vez que a remoção dos suportes é quase impossível.</a:t>
            </a:r>
          </a:p>
          <a:p>
            <a:pPr algn="just">
              <a:spcAft>
                <a:spcPts val="600"/>
              </a:spcAft>
            </a:pPr>
            <a:r>
              <a:rPr lang="pt-PT" dirty="0">
                <a:solidFill>
                  <a:schemeClr val="accent3"/>
                </a:solidFill>
                <a:latin typeface="Muli"/>
              </a:rPr>
              <a:t>Finalmente, outra forma inteligente de minimizar a utilização de suportes é redesenhar as peças, incluindo chanfros para substituir as características salientes no eixo z.</a:t>
            </a:r>
            <a:endParaRPr lang="en-US" dirty="0">
              <a:solidFill>
                <a:schemeClr val="accent3"/>
              </a:solidFill>
              <a:latin typeface="Muli"/>
            </a:endParaRPr>
          </a:p>
        </p:txBody>
      </p:sp>
      <p:pic>
        <p:nvPicPr>
          <p:cNvPr id="31" name="Picture 30"/>
          <p:cNvPicPr/>
          <p:nvPr/>
        </p:nvPicPr>
        <p:blipFill rotWithShape="1">
          <a:blip r:embed="rId3">
            <a:extLst>
              <a:ext uri="{28A0092B-C50C-407E-A947-70E740481C1C}">
                <a14:useLocalDpi xmlns:a14="http://schemas.microsoft.com/office/drawing/2010/main" val="0"/>
              </a:ext>
            </a:extLst>
          </a:blip>
          <a:srcRect l="17720" r="22532" b="13373"/>
          <a:stretch/>
        </p:blipFill>
        <p:spPr>
          <a:xfrm>
            <a:off x="5916750" y="2927068"/>
            <a:ext cx="2082799" cy="1840896"/>
          </a:xfrm>
          <a:prstGeom prst="rect">
            <a:avLst/>
          </a:prstGeom>
        </p:spPr>
      </p:pic>
      <p:pic>
        <p:nvPicPr>
          <p:cNvPr id="32" name="Picture 31"/>
          <p:cNvPicPr/>
          <p:nvPr/>
        </p:nvPicPr>
        <p:blipFill rotWithShape="1">
          <a:blip r:embed="rId4">
            <a:extLst>
              <a:ext uri="{28A0092B-C50C-407E-A947-70E740481C1C}">
                <a14:useLocalDpi xmlns:a14="http://schemas.microsoft.com/office/drawing/2010/main" val="0"/>
              </a:ext>
            </a:extLst>
          </a:blip>
          <a:srcRect l="8195" t="82" r="60978" b="18352"/>
          <a:stretch/>
        </p:blipFill>
        <p:spPr>
          <a:xfrm>
            <a:off x="3538398" y="2919961"/>
            <a:ext cx="2113102" cy="1842714"/>
          </a:xfrm>
          <a:prstGeom prst="rect">
            <a:avLst/>
          </a:prstGeom>
        </p:spPr>
      </p:pic>
      <p:pic>
        <p:nvPicPr>
          <p:cNvPr id="33" name="Picture 32"/>
          <p:cNvPicPr/>
          <p:nvPr/>
        </p:nvPicPr>
        <p:blipFill rotWithShape="1">
          <a:blip r:embed="rId5">
            <a:extLst>
              <a:ext uri="{28A0092B-C50C-407E-A947-70E740481C1C}">
                <a14:useLocalDpi xmlns:a14="http://schemas.microsoft.com/office/drawing/2010/main" val="0"/>
              </a:ext>
            </a:extLst>
          </a:blip>
          <a:srcRect l="29612" t="8149" r="29301" b="19847"/>
          <a:stretch/>
        </p:blipFill>
        <p:spPr>
          <a:xfrm>
            <a:off x="1109546" y="2919961"/>
            <a:ext cx="2255953" cy="1840895"/>
          </a:xfrm>
          <a:prstGeom prst="rect">
            <a:avLst/>
          </a:prstGeom>
        </p:spPr>
      </p:pic>
      <p:sp>
        <p:nvSpPr>
          <p:cNvPr id="34" name="Título 4">
            <a:extLst>
              <a:ext uri="{FF2B5EF4-FFF2-40B4-BE49-F238E27FC236}">
                <a16:creationId xmlns:a16="http://schemas.microsoft.com/office/drawing/2014/main" id="{D07CAD25-D5D3-46A2-9F41-4EF6604CD58C}"/>
              </a:ext>
            </a:extLst>
          </p:cNvPr>
          <p:cNvSpPr txBox="1">
            <a:spLocks/>
          </p:cNvSpPr>
          <p:nvPr/>
        </p:nvSpPr>
        <p:spPr>
          <a:xfrm>
            <a:off x="1261947" y="186256"/>
            <a:ext cx="6995700" cy="56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rgbClr val="00BBC1"/>
                </a:solidFill>
                <a:latin typeface="Roboto"/>
                <a:ea typeface="Roboto"/>
                <a:cs typeface="Roboto"/>
                <a:sym typeface="Roboto"/>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n-US" dirty="0" err="1"/>
              <a:t>Minimizar</a:t>
            </a:r>
            <a:r>
              <a:rPr lang="en-US" dirty="0"/>
              <a:t> </a:t>
            </a:r>
            <a:r>
              <a:rPr lang="en-US" dirty="0" err="1"/>
              <a:t>Suportes</a:t>
            </a:r>
            <a:endParaRPr lang="en-US" dirty="0"/>
          </a:p>
        </p:txBody>
      </p:sp>
    </p:spTree>
    <p:extLst>
      <p:ext uri="{BB962C8B-B14F-4D97-AF65-F5344CB8AC3E}">
        <p14:creationId xmlns:p14="http://schemas.microsoft.com/office/powerpoint/2010/main" val="288355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779049" y="142851"/>
            <a:ext cx="6333914" cy="566400"/>
          </a:xfrm>
        </p:spPr>
        <p:txBody>
          <a:bodyPr/>
          <a:lstStyle/>
          <a:p>
            <a:r>
              <a:rPr lang="en-US" dirty="0" err="1"/>
              <a:t>Divisão</a:t>
            </a:r>
            <a:r>
              <a:rPr lang="en-US" dirty="0"/>
              <a:t> de </a:t>
            </a:r>
            <a:r>
              <a:rPr lang="en-US" dirty="0" err="1"/>
              <a:t>peças</a:t>
            </a:r>
            <a:endParaRPr lang="en-US" dirty="0"/>
          </a:p>
        </p:txBody>
      </p:sp>
      <p:sp>
        <p:nvSpPr>
          <p:cNvPr id="6" name="Google Shape;1029;p44"/>
          <p:cNvSpPr txBox="1">
            <a:spLocks/>
          </p:cNvSpPr>
          <p:nvPr/>
        </p:nvSpPr>
        <p:spPr>
          <a:xfrm>
            <a:off x="779049" y="619695"/>
            <a:ext cx="7831551"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solidFill>
                  <a:schemeClr val="tx1"/>
                </a:solidFill>
                <a:latin typeface="Muli" pitchFamily="2" charset="0"/>
              </a:rPr>
              <a:t>No caso de modelos complexos, por vezes a melhor escolha é realmente separar e voltar a montar o modelo. Isto pode soar contra intuitivo, pois uma das vantagens da impressão em 3D é a capacidade de consolidar peças. A divisão de um modelo 3D é especialmente útil quando se trabalha com formas orgânicas ou redondas onde não existem superfícies de fundo lisas, como uma esfera.</a:t>
            </a:r>
          </a:p>
          <a:p>
            <a:pPr algn="just"/>
            <a:endParaRPr lang="pt-PT" dirty="0">
              <a:solidFill>
                <a:schemeClr val="tx1"/>
              </a:solidFill>
              <a:latin typeface="Muli" pitchFamily="2" charset="0"/>
            </a:endParaRPr>
          </a:p>
          <a:p>
            <a:pPr algn="just"/>
            <a:r>
              <a:rPr lang="pt-PT" dirty="0">
                <a:solidFill>
                  <a:schemeClr val="tx1"/>
                </a:solidFill>
                <a:latin typeface="Muli" pitchFamily="2" charset="0"/>
              </a:rPr>
              <a:t>Quando as peças podem ser relativamente fáceis de montar e quando a divisão do desenho tem um efeito significativo na redução da altura de impressão, o tempo perdido na montagem das peças pode ser muito menor do que o tempo necessário para imprimir e remover suportes.</a:t>
            </a:r>
          </a:p>
          <a:p>
            <a:pPr algn="just"/>
            <a:endParaRPr lang="pt-PT" dirty="0">
              <a:solidFill>
                <a:schemeClr val="tx1"/>
              </a:solidFill>
              <a:latin typeface="Muli" pitchFamily="2" charset="0"/>
            </a:endParaRPr>
          </a:p>
          <a:p>
            <a:pPr algn="just"/>
            <a:r>
              <a:rPr lang="pt-PT" dirty="0">
                <a:solidFill>
                  <a:schemeClr val="tx1"/>
                </a:solidFill>
                <a:latin typeface="Muli" pitchFamily="2" charset="0"/>
              </a:rPr>
              <a:t>Nota: ao dividir as suas peças, é importante adicionar elementos como chavetas, abas e/ou cavilhas que ajudam na montagem!</a:t>
            </a:r>
            <a:r>
              <a:rPr lang="en-US" dirty="0">
                <a:solidFill>
                  <a:schemeClr val="tx1"/>
                </a:solidFill>
                <a:latin typeface="Muli" pitchFamily="2" charset="0"/>
              </a:rPr>
              <a:t> </a:t>
            </a:r>
          </a:p>
        </p:txBody>
      </p:sp>
      <p:pic>
        <p:nvPicPr>
          <p:cNvPr id="7" name="Picture 6"/>
          <p:cNvPicPr/>
          <p:nvPr/>
        </p:nvPicPr>
        <p:blipFill rotWithShape="1">
          <a:blip r:embed="rId3">
            <a:extLst>
              <a:ext uri="{28A0092B-C50C-407E-A947-70E740481C1C}">
                <a14:useLocalDpi xmlns:a14="http://schemas.microsoft.com/office/drawing/2010/main" val="0"/>
              </a:ext>
            </a:extLst>
          </a:blip>
          <a:srcRect l="5893" t="17203" r="7922" b="7206"/>
          <a:stretch/>
        </p:blipFill>
        <p:spPr>
          <a:xfrm>
            <a:off x="1136650" y="3271846"/>
            <a:ext cx="3200400" cy="1533720"/>
          </a:xfrm>
          <a:prstGeom prst="rect">
            <a:avLst/>
          </a:prstGeom>
        </p:spPr>
      </p:pic>
      <p:grpSp>
        <p:nvGrpSpPr>
          <p:cNvPr id="4" name="Group 3"/>
          <p:cNvGrpSpPr/>
          <p:nvPr/>
        </p:nvGrpSpPr>
        <p:grpSpPr>
          <a:xfrm>
            <a:off x="4445000" y="3138006"/>
            <a:ext cx="3444067" cy="1606551"/>
            <a:chOff x="4445000" y="2984499"/>
            <a:chExt cx="3444067" cy="1606551"/>
          </a:xfrm>
        </p:grpSpPr>
        <p:pic>
          <p:nvPicPr>
            <p:cNvPr id="8" name="Picture 7"/>
            <p:cNvPicPr/>
            <p:nvPr/>
          </p:nvPicPr>
          <p:blipFill rotWithShape="1">
            <a:blip r:embed="rId4">
              <a:extLst>
                <a:ext uri="{28A0092B-C50C-407E-A947-70E740481C1C}">
                  <a14:useLocalDpi xmlns:a14="http://schemas.microsoft.com/office/drawing/2010/main" val="0"/>
                </a:ext>
              </a:extLst>
            </a:blip>
            <a:srcRect l="63652" t="6384" r="3424" b="32819"/>
            <a:stretch/>
          </p:blipFill>
          <p:spPr>
            <a:xfrm>
              <a:off x="6116598" y="2984499"/>
              <a:ext cx="1772469" cy="1606551"/>
            </a:xfrm>
            <a:prstGeom prst="rect">
              <a:avLst/>
            </a:prstGeom>
          </p:spPr>
        </p:pic>
        <p:pic>
          <p:nvPicPr>
            <p:cNvPr id="9" name="Picture 8"/>
            <p:cNvPicPr/>
            <p:nvPr/>
          </p:nvPicPr>
          <p:blipFill rotWithShape="1">
            <a:blip r:embed="rId4">
              <a:extLst>
                <a:ext uri="{28A0092B-C50C-407E-A947-70E740481C1C}">
                  <a14:useLocalDpi xmlns:a14="http://schemas.microsoft.com/office/drawing/2010/main" val="0"/>
                </a:ext>
              </a:extLst>
            </a:blip>
            <a:srcRect l="5709" t="6384" r="63241" b="32819"/>
            <a:stretch/>
          </p:blipFill>
          <p:spPr>
            <a:xfrm>
              <a:off x="4445000" y="2984500"/>
              <a:ext cx="1671598" cy="1606550"/>
            </a:xfrm>
            <a:prstGeom prst="rect">
              <a:avLst/>
            </a:prstGeom>
          </p:spPr>
        </p:pic>
      </p:grpSp>
    </p:spTree>
    <p:extLst>
      <p:ext uri="{BB962C8B-B14F-4D97-AF65-F5344CB8AC3E}">
        <p14:creationId xmlns:p14="http://schemas.microsoft.com/office/powerpoint/2010/main" val="714889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59903" y="186256"/>
            <a:ext cx="6333914" cy="566400"/>
          </a:xfrm>
        </p:spPr>
        <p:txBody>
          <a:bodyPr/>
          <a:lstStyle/>
          <a:p>
            <a:r>
              <a:rPr lang="en-US" dirty="0" err="1"/>
              <a:t>Minimizar</a:t>
            </a:r>
            <a:r>
              <a:rPr lang="en-US" dirty="0"/>
              <a:t> o Tempo de </a:t>
            </a:r>
            <a:r>
              <a:rPr lang="en-US" dirty="0" err="1"/>
              <a:t>Impressão</a:t>
            </a:r>
            <a:endParaRPr lang="en-US" dirty="0"/>
          </a:p>
        </p:txBody>
      </p:sp>
      <p:sp>
        <p:nvSpPr>
          <p:cNvPr id="6" name="Google Shape;1029;p44"/>
          <p:cNvSpPr txBox="1">
            <a:spLocks/>
          </p:cNvSpPr>
          <p:nvPr/>
        </p:nvSpPr>
        <p:spPr>
          <a:xfrm>
            <a:off x="779049" y="718365"/>
            <a:ext cx="8364951" cy="29152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dirty="0">
                <a:solidFill>
                  <a:schemeClr val="accent3"/>
                </a:solidFill>
                <a:latin typeface="Muli" pitchFamily="2" charset="0"/>
              </a:rPr>
              <a:t>Os fatores-chave que determinam o tempo total de impressão são: Quantidade total de material (incluindo suportes), espessura da parede, altura da camada e o tamanho do bocal. A fim de minimizar o tempo de impressão:</a:t>
            </a:r>
          </a:p>
          <a:p>
            <a:pPr marL="285750" indent="-285750">
              <a:buFont typeface="Wingdings" panose="05000000000000000000" pitchFamily="2" charset="2"/>
              <a:buChar char="q"/>
            </a:pPr>
            <a:r>
              <a:rPr lang="pt-PT" dirty="0">
                <a:solidFill>
                  <a:schemeClr val="accent3"/>
                </a:solidFill>
                <a:latin typeface="Muli" pitchFamily="2" charset="0"/>
              </a:rPr>
              <a:t>Oriente a sua peça para minimizar os suportes</a:t>
            </a:r>
          </a:p>
          <a:p>
            <a:pPr marL="285750" indent="-285750">
              <a:buFont typeface="Wingdings" panose="05000000000000000000" pitchFamily="2" charset="2"/>
              <a:buChar char="q"/>
            </a:pPr>
            <a:r>
              <a:rPr lang="pt-PT" dirty="0">
                <a:solidFill>
                  <a:schemeClr val="accent3"/>
                </a:solidFill>
                <a:latin typeface="Muli" pitchFamily="2" charset="0"/>
              </a:rPr>
              <a:t>Oriente a sua peça para minimizar a altura-z (as secções transversais horizontais imprimem mais rapidamente)</a:t>
            </a:r>
          </a:p>
          <a:p>
            <a:pPr marL="285750" indent="-285750">
              <a:buFont typeface="Wingdings" panose="05000000000000000000" pitchFamily="2" charset="2"/>
              <a:buChar char="q"/>
            </a:pPr>
            <a:r>
              <a:rPr lang="pt-PT" dirty="0">
                <a:solidFill>
                  <a:schemeClr val="accent3"/>
                </a:solidFill>
                <a:latin typeface="Muli" pitchFamily="2" charset="0"/>
              </a:rPr>
              <a:t>Reduza o material em excesso através de redução de peso</a:t>
            </a:r>
          </a:p>
          <a:p>
            <a:pPr marL="285750" indent="-285750">
              <a:buFont typeface="Wingdings" panose="05000000000000000000" pitchFamily="2" charset="2"/>
              <a:buChar char="q"/>
            </a:pPr>
            <a:r>
              <a:rPr lang="pt-PT" dirty="0">
                <a:solidFill>
                  <a:schemeClr val="accent3"/>
                </a:solidFill>
                <a:latin typeface="Muli" pitchFamily="2" charset="0"/>
              </a:rPr>
              <a:t>Reduza a espessura das paredes e/ou densidade de enchimento (tenha cuidado porque a resistência mecânica da peça também irá diminuir)</a:t>
            </a:r>
          </a:p>
          <a:p>
            <a:pPr marL="285750" indent="-285750">
              <a:buFont typeface="Wingdings" panose="05000000000000000000" pitchFamily="2" charset="2"/>
              <a:buChar char="q"/>
            </a:pPr>
            <a:r>
              <a:rPr lang="pt-PT" dirty="0">
                <a:solidFill>
                  <a:schemeClr val="accent3"/>
                </a:solidFill>
                <a:latin typeface="Muli" pitchFamily="2" charset="0"/>
              </a:rPr>
              <a:t>Escolha um diâmetro de bocal maior e/ou aumente a altura das suas camadas (comprometendo a qualidade da superfície e a resolução de impressão)</a:t>
            </a:r>
            <a:endParaRPr lang="en-US" dirty="0">
              <a:solidFill>
                <a:schemeClr val="accent3"/>
              </a:solidFill>
              <a:latin typeface="Muli" pitchFamily="2" charset="0"/>
            </a:endParaRPr>
          </a:p>
        </p:txBody>
      </p:sp>
      <p:sp>
        <p:nvSpPr>
          <p:cNvPr id="8" name="TextBox 7"/>
          <p:cNvSpPr txBox="1"/>
          <p:nvPr/>
        </p:nvSpPr>
        <p:spPr>
          <a:xfrm>
            <a:off x="1411660" y="4486898"/>
            <a:ext cx="1456435" cy="738664"/>
          </a:xfrm>
          <a:prstGeom prst="rect">
            <a:avLst/>
          </a:prstGeom>
          <a:noFill/>
        </p:spPr>
        <p:txBody>
          <a:bodyPr wrap="square" rtlCol="0">
            <a:spAutoFit/>
          </a:bodyPr>
          <a:lstStyle/>
          <a:p>
            <a:pPr algn="ctr"/>
            <a:r>
              <a:rPr lang="en-US" b="1" dirty="0" err="1">
                <a:solidFill>
                  <a:schemeClr val="accent1"/>
                </a:solidFill>
              </a:rPr>
              <a:t>Aumentar</a:t>
            </a:r>
            <a:r>
              <a:rPr lang="en-US" b="1" dirty="0">
                <a:solidFill>
                  <a:schemeClr val="accent1"/>
                </a:solidFill>
              </a:rPr>
              <a:t> o </a:t>
            </a:r>
            <a:r>
              <a:rPr lang="en-US" b="1" dirty="0" err="1">
                <a:solidFill>
                  <a:schemeClr val="accent1"/>
                </a:solidFill>
              </a:rPr>
              <a:t>diametro</a:t>
            </a:r>
            <a:r>
              <a:rPr lang="en-US" b="1" dirty="0">
                <a:solidFill>
                  <a:schemeClr val="accent1"/>
                </a:solidFill>
              </a:rPr>
              <a:t> do </a:t>
            </a:r>
            <a:r>
              <a:rPr lang="en-US" b="1" dirty="0" err="1">
                <a:solidFill>
                  <a:schemeClr val="accent1"/>
                </a:solidFill>
              </a:rPr>
              <a:t>bocal</a:t>
            </a:r>
            <a:r>
              <a:rPr lang="en-US" b="1" dirty="0">
                <a:solidFill>
                  <a:schemeClr val="accent1"/>
                </a:solidFill>
              </a:rPr>
              <a:t> </a:t>
            </a:r>
          </a:p>
        </p:txBody>
      </p:sp>
      <p:sp>
        <p:nvSpPr>
          <p:cNvPr id="9" name="TextBox 8"/>
          <p:cNvSpPr txBox="1"/>
          <p:nvPr/>
        </p:nvSpPr>
        <p:spPr>
          <a:xfrm>
            <a:off x="3000533" y="4609934"/>
            <a:ext cx="2252653" cy="523220"/>
          </a:xfrm>
          <a:prstGeom prst="rect">
            <a:avLst/>
          </a:prstGeom>
          <a:noFill/>
        </p:spPr>
        <p:txBody>
          <a:bodyPr wrap="square" rtlCol="0">
            <a:spAutoFit/>
          </a:bodyPr>
          <a:lstStyle/>
          <a:p>
            <a:pPr algn="ctr"/>
            <a:r>
              <a:rPr lang="en-US" b="1" dirty="0" err="1">
                <a:solidFill>
                  <a:schemeClr val="accent1"/>
                </a:solidFill>
              </a:rPr>
              <a:t>Menor</a:t>
            </a:r>
            <a:r>
              <a:rPr lang="en-US" b="1" dirty="0">
                <a:solidFill>
                  <a:schemeClr val="accent1"/>
                </a:solidFill>
              </a:rPr>
              <a:t> </a:t>
            </a:r>
            <a:r>
              <a:rPr lang="en-US" b="1" dirty="0" err="1">
                <a:solidFill>
                  <a:schemeClr val="accent1"/>
                </a:solidFill>
              </a:rPr>
              <a:t>densidade</a:t>
            </a:r>
            <a:r>
              <a:rPr lang="en-US" b="1" dirty="0">
                <a:solidFill>
                  <a:schemeClr val="accent1"/>
                </a:solidFill>
              </a:rPr>
              <a:t> de </a:t>
            </a:r>
            <a:r>
              <a:rPr lang="en-US" b="1" dirty="0" err="1">
                <a:solidFill>
                  <a:schemeClr val="accent1"/>
                </a:solidFill>
              </a:rPr>
              <a:t>enchimento</a:t>
            </a:r>
            <a:endParaRPr lang="en-US" b="1" dirty="0">
              <a:solidFill>
                <a:schemeClr val="accent1"/>
              </a:solidFill>
            </a:endParaRPr>
          </a:p>
        </p:txBody>
      </p:sp>
      <p:sp>
        <p:nvSpPr>
          <p:cNvPr id="10" name="TextBox 9"/>
          <p:cNvSpPr txBox="1"/>
          <p:nvPr/>
        </p:nvSpPr>
        <p:spPr>
          <a:xfrm>
            <a:off x="5323028" y="4594620"/>
            <a:ext cx="1905757" cy="523220"/>
          </a:xfrm>
          <a:prstGeom prst="rect">
            <a:avLst/>
          </a:prstGeom>
          <a:noFill/>
        </p:spPr>
        <p:txBody>
          <a:bodyPr wrap="square" rtlCol="0">
            <a:spAutoFit/>
          </a:bodyPr>
          <a:lstStyle/>
          <a:p>
            <a:pPr algn="ctr"/>
            <a:r>
              <a:rPr lang="en-US" b="1" dirty="0" err="1">
                <a:solidFill>
                  <a:schemeClr val="accent1"/>
                </a:solidFill>
              </a:rPr>
              <a:t>Aumentar</a:t>
            </a:r>
            <a:r>
              <a:rPr lang="en-US" b="1" dirty="0">
                <a:solidFill>
                  <a:schemeClr val="accent1"/>
                </a:solidFill>
              </a:rPr>
              <a:t> a </a:t>
            </a:r>
            <a:r>
              <a:rPr lang="en-US" b="1" dirty="0" err="1">
                <a:solidFill>
                  <a:schemeClr val="accent1"/>
                </a:solidFill>
              </a:rPr>
              <a:t>altura</a:t>
            </a:r>
            <a:r>
              <a:rPr lang="en-US" b="1" dirty="0">
                <a:solidFill>
                  <a:schemeClr val="accent1"/>
                </a:solidFill>
              </a:rPr>
              <a:t> da </a:t>
            </a:r>
            <a:r>
              <a:rPr lang="en-US" b="1" dirty="0" err="1">
                <a:solidFill>
                  <a:schemeClr val="accent1"/>
                </a:solidFill>
              </a:rPr>
              <a:t>camada</a:t>
            </a:r>
            <a:endParaRPr lang="en-US" b="1" dirty="0">
              <a:solidFill>
                <a:schemeClr val="accent1"/>
              </a:solidFill>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369" t="7460" b="22868"/>
          <a:stretch/>
        </p:blipFill>
        <p:spPr>
          <a:xfrm>
            <a:off x="1675104" y="3196726"/>
            <a:ext cx="5417932" cy="1320800"/>
          </a:xfrm>
          <a:prstGeom prst="rect">
            <a:avLst/>
          </a:prstGeom>
        </p:spPr>
      </p:pic>
    </p:spTree>
    <p:extLst>
      <p:ext uri="{BB962C8B-B14F-4D97-AF65-F5344CB8AC3E}">
        <p14:creationId xmlns:p14="http://schemas.microsoft.com/office/powerpoint/2010/main" val="18740540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7048"/>
            <a:ext cx="6995700" cy="566400"/>
          </a:xfrm>
        </p:spPr>
        <p:txBody>
          <a:bodyPr/>
          <a:lstStyle/>
          <a:p>
            <a:r>
              <a:rPr lang="en-US" dirty="0" err="1">
                <a:latin typeface="Muli" pitchFamily="2" charset="0"/>
              </a:rPr>
              <a:t>Acabamento</a:t>
            </a:r>
            <a:r>
              <a:rPr lang="en-US" dirty="0">
                <a:latin typeface="Muli" pitchFamily="2" charset="0"/>
              </a:rPr>
              <a:t> superficial</a:t>
            </a:r>
          </a:p>
        </p:txBody>
      </p:sp>
      <p:sp>
        <p:nvSpPr>
          <p:cNvPr id="6" name="Google Shape;1029;p44"/>
          <p:cNvSpPr txBox="1">
            <a:spLocks/>
          </p:cNvSpPr>
          <p:nvPr/>
        </p:nvSpPr>
        <p:spPr>
          <a:xfrm>
            <a:off x="779049" y="752656"/>
            <a:ext cx="7843956" cy="25628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600"/>
              </a:spcAft>
            </a:pPr>
            <a:r>
              <a:rPr lang="pt-PT" dirty="0">
                <a:solidFill>
                  <a:schemeClr val="tx1"/>
                </a:solidFill>
                <a:latin typeface="Muli" pitchFamily="2" charset="0"/>
              </a:rPr>
              <a:t>Quando se pretende uma peça com detalhes complexos e requisitos estéticos mais elevados, tais como uma peça ornamental, há um conjunto de considerações a ter em conta.</a:t>
            </a:r>
          </a:p>
          <a:p>
            <a:pPr marL="285750" indent="-285750" algn="just">
              <a:spcAft>
                <a:spcPts val="600"/>
              </a:spcAft>
              <a:buFont typeface="Wingdings" panose="05000000000000000000" pitchFamily="2" charset="2"/>
              <a:buChar char="q"/>
            </a:pPr>
            <a:r>
              <a:rPr lang="pt-PT" b="1" dirty="0">
                <a:solidFill>
                  <a:schemeClr val="tx1"/>
                </a:solidFill>
                <a:latin typeface="Muli" pitchFamily="2" charset="0"/>
              </a:rPr>
              <a:t>Orientação: </a:t>
            </a:r>
            <a:r>
              <a:rPr lang="pt-PT" dirty="0">
                <a:solidFill>
                  <a:schemeClr val="tx1"/>
                </a:solidFill>
                <a:latin typeface="Muli" pitchFamily="2" charset="0"/>
              </a:rPr>
              <a:t>As faces superiores, inferior e verticais terão o melhor acabamento superficial, enquanto que as faces inclinadas em saliências necessitarão de suportes e, portanto, terão um acabamento mais grosseiro. </a:t>
            </a:r>
          </a:p>
          <a:p>
            <a:pPr marL="285750" indent="-285750" algn="just">
              <a:spcAft>
                <a:spcPts val="600"/>
              </a:spcAft>
              <a:buFont typeface="Wingdings" panose="05000000000000000000" pitchFamily="2" charset="2"/>
              <a:buChar char="q"/>
            </a:pPr>
            <a:r>
              <a:rPr lang="pt-PT" b="1" dirty="0">
                <a:solidFill>
                  <a:schemeClr val="tx1"/>
                </a:solidFill>
                <a:latin typeface="Muli" pitchFamily="2" charset="0"/>
              </a:rPr>
              <a:t>Nível mínimo de detalhe</a:t>
            </a:r>
            <a:r>
              <a:rPr lang="pt-PT" dirty="0">
                <a:solidFill>
                  <a:schemeClr val="tx1"/>
                </a:solidFill>
                <a:latin typeface="Muli" pitchFamily="2" charset="0"/>
              </a:rPr>
              <a:t>: depende do diâmetro do bocal, das especificações da impressora e da altura de camada escolhida. Escolha um diâmetro de bocal mais pequeno e baixe a altura da camada para melhorar a qualidade. Tenha em mente que isto irá aumentar o tempo de impressão!</a:t>
            </a:r>
          </a:p>
          <a:p>
            <a:pPr marL="285750" indent="-285750" algn="just">
              <a:spcAft>
                <a:spcPts val="600"/>
              </a:spcAft>
              <a:buFont typeface="Wingdings" panose="05000000000000000000" pitchFamily="2" charset="2"/>
              <a:buChar char="q"/>
            </a:pPr>
            <a:r>
              <a:rPr lang="pt-PT" b="1" dirty="0">
                <a:solidFill>
                  <a:schemeClr val="tx1"/>
                </a:solidFill>
                <a:latin typeface="Muli" pitchFamily="2" charset="0"/>
              </a:rPr>
              <a:t>Pós-processamento</a:t>
            </a:r>
            <a:r>
              <a:rPr lang="pt-PT" dirty="0">
                <a:solidFill>
                  <a:schemeClr val="tx1"/>
                </a:solidFill>
                <a:latin typeface="Muli" pitchFamily="2" charset="0"/>
              </a:rPr>
              <a:t>: por vezes pode valer a pena imprimir mais rapidamente e com menos detalhe, e depois melhorar a qualidade de acabamento superficial através do pós-processamento para poupar tempo de impressão.</a:t>
            </a:r>
            <a:endParaRPr lang="en-US" dirty="0">
              <a:solidFill>
                <a:schemeClr val="tx1"/>
              </a:solidFill>
              <a:latin typeface="Muli"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057" y="3369198"/>
            <a:ext cx="2682949" cy="1517254"/>
          </a:xfrm>
          <a:prstGeom prst="rect">
            <a:avLst/>
          </a:prstGeom>
        </p:spPr>
      </p:pic>
      <p:sp>
        <p:nvSpPr>
          <p:cNvPr id="8" name="TextBox 7"/>
          <p:cNvSpPr txBox="1"/>
          <p:nvPr/>
        </p:nvSpPr>
        <p:spPr>
          <a:xfrm>
            <a:off x="6042716" y="3650771"/>
            <a:ext cx="1923412" cy="954107"/>
          </a:xfrm>
          <a:prstGeom prst="rect">
            <a:avLst/>
          </a:prstGeom>
          <a:noFill/>
        </p:spPr>
        <p:txBody>
          <a:bodyPr wrap="square" rtlCol="0">
            <a:spAutoFit/>
          </a:bodyPr>
          <a:lstStyle/>
          <a:p>
            <a:r>
              <a:rPr lang="en-US" b="1" dirty="0" err="1">
                <a:solidFill>
                  <a:schemeClr val="accent1"/>
                </a:solidFill>
                <a:latin typeface="Muli" pitchFamily="2" charset="0"/>
              </a:rPr>
              <a:t>Efeito</a:t>
            </a:r>
            <a:r>
              <a:rPr lang="en-US" b="1" dirty="0">
                <a:solidFill>
                  <a:schemeClr val="accent1"/>
                </a:solidFill>
                <a:latin typeface="Muli" pitchFamily="2" charset="0"/>
              </a:rPr>
              <a:t> de </a:t>
            </a:r>
            <a:r>
              <a:rPr lang="en-US" b="1" dirty="0" err="1">
                <a:solidFill>
                  <a:schemeClr val="accent1"/>
                </a:solidFill>
                <a:latin typeface="Muli" pitchFamily="2" charset="0"/>
              </a:rPr>
              <a:t>reduzir</a:t>
            </a:r>
            <a:r>
              <a:rPr lang="en-US" b="1" dirty="0">
                <a:solidFill>
                  <a:schemeClr val="accent1"/>
                </a:solidFill>
                <a:latin typeface="Muli" pitchFamily="2" charset="0"/>
              </a:rPr>
              <a:t> a </a:t>
            </a:r>
            <a:r>
              <a:rPr lang="en-US" b="1" dirty="0" err="1">
                <a:solidFill>
                  <a:schemeClr val="accent1"/>
                </a:solidFill>
                <a:latin typeface="Muli" pitchFamily="2" charset="0"/>
              </a:rPr>
              <a:t>altura</a:t>
            </a:r>
            <a:r>
              <a:rPr lang="en-US" b="1" dirty="0">
                <a:solidFill>
                  <a:schemeClr val="accent1"/>
                </a:solidFill>
                <a:latin typeface="Muli" pitchFamily="2" charset="0"/>
              </a:rPr>
              <a:t> de </a:t>
            </a:r>
            <a:r>
              <a:rPr lang="en-US" b="1" dirty="0" err="1">
                <a:solidFill>
                  <a:schemeClr val="accent1"/>
                </a:solidFill>
                <a:latin typeface="Muli" pitchFamily="2" charset="0"/>
              </a:rPr>
              <a:t>camada</a:t>
            </a:r>
            <a:r>
              <a:rPr lang="en-US" b="1" dirty="0">
                <a:solidFill>
                  <a:schemeClr val="accent1"/>
                </a:solidFill>
                <a:latin typeface="Muli" pitchFamily="2" charset="0"/>
              </a:rPr>
              <a:t>, e </a:t>
            </a:r>
            <a:r>
              <a:rPr lang="en-US" b="1" dirty="0" err="1">
                <a:solidFill>
                  <a:schemeClr val="accent1"/>
                </a:solidFill>
                <a:latin typeface="Muli" pitchFamily="2" charset="0"/>
              </a:rPr>
              <a:t>pós-processamento</a:t>
            </a:r>
            <a:r>
              <a:rPr lang="en-US" b="1" dirty="0">
                <a:solidFill>
                  <a:schemeClr val="accent1"/>
                </a:solidFill>
                <a:latin typeface="Muli" pitchFamily="2" charset="0"/>
              </a:rPr>
              <a:t> no </a:t>
            </a:r>
            <a:r>
              <a:rPr lang="en-US" b="1" dirty="0" err="1">
                <a:solidFill>
                  <a:schemeClr val="accent1"/>
                </a:solidFill>
                <a:latin typeface="Muli" pitchFamily="2" charset="0"/>
              </a:rPr>
              <a:t>acabamento</a:t>
            </a:r>
            <a:r>
              <a:rPr lang="en-US" b="1" dirty="0">
                <a:solidFill>
                  <a:schemeClr val="accent1"/>
                </a:solidFill>
                <a:latin typeface="Muli" pitchFamily="2" charset="0"/>
              </a:rPr>
              <a:t> superficial</a:t>
            </a:r>
          </a:p>
        </p:txBody>
      </p:sp>
    </p:spTree>
    <p:extLst>
      <p:ext uri="{BB962C8B-B14F-4D97-AF65-F5344CB8AC3E}">
        <p14:creationId xmlns:p14="http://schemas.microsoft.com/office/powerpoint/2010/main" val="6669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50" y="168148"/>
            <a:ext cx="6995700" cy="566400"/>
          </a:xfrm>
        </p:spPr>
        <p:txBody>
          <a:bodyPr/>
          <a:lstStyle/>
          <a:p>
            <a:r>
              <a:rPr lang="pt-PT" dirty="0"/>
              <a:t>Customização</a:t>
            </a:r>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2725" y="2714724"/>
            <a:ext cx="2063750" cy="2075815"/>
          </a:xfrm>
          <a:prstGeom prst="rect">
            <a:avLst/>
          </a:prstGeom>
          <a:noFill/>
          <a:ln>
            <a:noFill/>
          </a:ln>
        </p:spPr>
      </p:pic>
      <p:pic>
        <p:nvPicPr>
          <p:cNvPr id="6" name="Picture 5"/>
          <p:cNvPicPr/>
          <p:nvPr/>
        </p:nvPicPr>
        <p:blipFill rotWithShape="1">
          <a:blip r:embed="rId4" cstate="print">
            <a:extLst>
              <a:ext uri="{28A0092B-C50C-407E-A947-70E740481C1C}">
                <a14:useLocalDpi xmlns:a14="http://schemas.microsoft.com/office/drawing/2010/main" val="0"/>
              </a:ext>
            </a:extLst>
          </a:blip>
          <a:srcRect t="5450" b="14767"/>
          <a:stretch/>
        </p:blipFill>
        <p:spPr>
          <a:xfrm>
            <a:off x="5591175" y="2740123"/>
            <a:ext cx="1774825" cy="2075815"/>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3648868" y="2702024"/>
            <a:ext cx="1850231" cy="2143026"/>
          </a:xfrm>
          <a:prstGeom prst="rect">
            <a:avLst/>
          </a:prstGeom>
          <a:noFill/>
          <a:ln>
            <a:noFill/>
          </a:ln>
        </p:spPr>
      </p:pic>
      <p:sp>
        <p:nvSpPr>
          <p:cNvPr id="8" name="TextBox 7"/>
          <p:cNvSpPr txBox="1"/>
          <p:nvPr/>
        </p:nvSpPr>
        <p:spPr>
          <a:xfrm>
            <a:off x="787398" y="771842"/>
            <a:ext cx="7696201" cy="1600438"/>
          </a:xfrm>
          <a:prstGeom prst="rect">
            <a:avLst/>
          </a:prstGeom>
          <a:noFill/>
        </p:spPr>
        <p:txBody>
          <a:bodyPr wrap="square" rtlCol="0">
            <a:spAutoFit/>
          </a:bodyPr>
          <a:lstStyle/>
          <a:p>
            <a:pPr algn="just"/>
            <a:r>
              <a:rPr lang="pt-PT" dirty="0">
                <a:latin typeface="Muli" pitchFamily="2" charset="0"/>
              </a:rPr>
              <a:t>A impressão 3D, devido à sua produção em série, flexibilidade e liberdade no desenho, abriu a porta à personalização em massa e completa.</a:t>
            </a:r>
          </a:p>
          <a:p>
            <a:pPr algn="just"/>
            <a:r>
              <a:rPr lang="pt-PT" dirty="0">
                <a:latin typeface="Muli" pitchFamily="2" charset="0"/>
              </a:rPr>
              <a:t>Este conceito foi abraçado, entre outros, pela indústria médica e dentária no fabrico de próteses personalizadas, implantes e próteses dentárias. Desde equipamento desportivo de alto nível customizado para se adaptar perfeitamente às características específicas de um atleta, personalização de  óculos de sol e acessórios de moda, até à produção rentável de peças customizadas em série. </a:t>
            </a:r>
          </a:p>
          <a:p>
            <a:endParaRPr lang="en-US" dirty="0">
              <a:latin typeface="Muli" pitchFamily="2" charset="0"/>
            </a:endParaRPr>
          </a:p>
        </p:txBody>
      </p:sp>
    </p:spTree>
    <p:extLst>
      <p:ext uri="{BB962C8B-B14F-4D97-AF65-F5344CB8AC3E}">
        <p14:creationId xmlns:p14="http://schemas.microsoft.com/office/powerpoint/2010/main" val="6686741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grpSp>
        <p:nvGrpSpPr>
          <p:cNvPr id="1225" name="Google Shape;1225;p51"/>
          <p:cNvGrpSpPr/>
          <p:nvPr/>
        </p:nvGrpSpPr>
        <p:grpSpPr>
          <a:xfrm>
            <a:off x="-586232" y="4304517"/>
            <a:ext cx="1695779" cy="1696188"/>
            <a:chOff x="1347125" y="349025"/>
            <a:chExt cx="4978800" cy="4980000"/>
          </a:xfrm>
        </p:grpSpPr>
        <p:sp>
          <p:nvSpPr>
            <p:cNvPr id="1226" name="Google Shape;1226;p5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ítulo 4"/>
          <p:cNvSpPr>
            <a:spLocks noGrp="1"/>
          </p:cNvSpPr>
          <p:nvPr>
            <p:ph type="title"/>
          </p:nvPr>
        </p:nvSpPr>
        <p:spPr>
          <a:xfrm>
            <a:off x="1308066" y="497724"/>
            <a:ext cx="6995700" cy="566400"/>
          </a:xfrm>
        </p:spPr>
        <p:txBody>
          <a:bodyPr/>
          <a:lstStyle/>
          <a:p>
            <a:r>
              <a:rPr lang="en-US" dirty="0" err="1"/>
              <a:t>Cábula</a:t>
            </a:r>
            <a:r>
              <a:rPr lang="en-US" dirty="0"/>
              <a:t> das </a:t>
            </a:r>
            <a:r>
              <a:rPr lang="pt-PT" dirty="0"/>
              <a:t>regras</a:t>
            </a:r>
            <a:r>
              <a:rPr lang="en-US" dirty="0"/>
              <a:t> de </a:t>
            </a:r>
            <a:r>
              <a:rPr lang="en-US" dirty="0" err="1"/>
              <a:t>desenho</a:t>
            </a:r>
            <a:r>
              <a:rPr lang="en-US" dirty="0"/>
              <a:t> 3D</a:t>
            </a:r>
            <a:endParaRPr lang="en-US" dirty="0">
              <a:latin typeface="Muli"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6676"/>
            <a:ext cx="9144000" cy="3506241"/>
          </a:xfrm>
          <a:prstGeom prst="rect">
            <a:avLst/>
          </a:prstGeom>
        </p:spPr>
      </p:pic>
    </p:spTree>
    <p:extLst>
      <p:ext uri="{BB962C8B-B14F-4D97-AF65-F5344CB8AC3E}">
        <p14:creationId xmlns:p14="http://schemas.microsoft.com/office/powerpoint/2010/main" val="14225902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4" y="2080252"/>
            <a:ext cx="6726275" cy="103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Preparação da Impressão e Fatiagem</a:t>
            </a:r>
          </a:p>
        </p:txBody>
      </p:sp>
      <p:sp>
        <p:nvSpPr>
          <p:cNvPr id="3559" name="Google Shape;3559;p57"/>
          <p:cNvSpPr txBox="1">
            <a:spLocks noGrp="1"/>
          </p:cNvSpPr>
          <p:nvPr>
            <p:ph type="title" idx="2"/>
          </p:nvPr>
        </p:nvSpPr>
        <p:spPr>
          <a:xfrm>
            <a:off x="2417725" y="1355975"/>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4" name="Google Shape;1070;p46"/>
          <p:cNvSpPr txBox="1">
            <a:spLocks noGrp="1"/>
          </p:cNvSpPr>
          <p:nvPr>
            <p:ph type="subTitle" idx="1"/>
          </p:nvPr>
        </p:nvSpPr>
        <p:spPr>
          <a:xfrm>
            <a:off x="2489650" y="3285545"/>
            <a:ext cx="56793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dirty="0"/>
              <a:t>O</a:t>
            </a:r>
            <a:r>
              <a:rPr lang="en" dirty="0"/>
              <a:t>s últimos passos antes de poder imprimir</a:t>
            </a:r>
            <a:endParaRPr dirty="0"/>
          </a:p>
        </p:txBody>
      </p:sp>
    </p:spTree>
    <p:extLst>
      <p:ext uri="{BB962C8B-B14F-4D97-AF65-F5344CB8AC3E}">
        <p14:creationId xmlns:p14="http://schemas.microsoft.com/office/powerpoint/2010/main" val="21000297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2225653" y="158724"/>
            <a:ext cx="5665535"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t-PT" sz="2700" dirty="0"/>
              <a:t>Preparação da impressão e </a:t>
            </a:r>
            <a:r>
              <a:rPr lang="pt-PT" sz="2700" dirty="0" err="1"/>
              <a:t>fatiagem</a:t>
            </a:r>
            <a:endParaRPr lang="pt-PT" sz="2700" dirty="0"/>
          </a:p>
        </p:txBody>
      </p:sp>
      <p:sp>
        <p:nvSpPr>
          <p:cNvPr id="1029" name="Google Shape;1029;p44"/>
          <p:cNvSpPr txBox="1">
            <a:spLocks noGrp="1"/>
          </p:cNvSpPr>
          <p:nvPr>
            <p:ph type="subTitle" idx="1"/>
          </p:nvPr>
        </p:nvSpPr>
        <p:spPr>
          <a:xfrm>
            <a:off x="351701" y="1026275"/>
            <a:ext cx="4797857" cy="2846994"/>
          </a:xfrm>
          <a:prstGeom prst="rect">
            <a:avLst/>
          </a:prstGeom>
        </p:spPr>
        <p:txBody>
          <a:bodyPr spcFirstLastPara="1" wrap="square" lIns="91425" tIns="91425" rIns="91425" bIns="91425" anchor="t" anchorCtr="0">
            <a:noAutofit/>
          </a:bodyPr>
          <a:lstStyle/>
          <a:p>
            <a:pPr marL="0" lvl="0" indent="0" algn="just"/>
            <a:r>
              <a:rPr lang="pt-PT" dirty="0">
                <a:solidFill>
                  <a:schemeClr val="tx1"/>
                </a:solidFill>
              </a:rPr>
              <a:t>Na Unidade anterior foi abordado como criar modelos 3D (ou editar outros já existentes) através de um programa de Modelação 3D/CAD e depois exportá-los em formato STL. Mesmo assim, a impressora não sabe o que fazer com um Modelo 3D ou mesmo com um ficheiro STL. Além disso, por vezes, os ficheiros STL não são totalmente adequados para a impressão 3D.</a:t>
            </a:r>
          </a:p>
          <a:p>
            <a:pPr marL="0" lvl="0" indent="0"/>
            <a:endParaRPr lang="pt-PT" dirty="0">
              <a:solidFill>
                <a:schemeClr val="tx1"/>
              </a:solidFill>
            </a:endParaRPr>
          </a:p>
          <a:p>
            <a:pPr marL="0" lvl="0" indent="0"/>
            <a:r>
              <a:rPr lang="pt-PT" dirty="0">
                <a:solidFill>
                  <a:schemeClr val="tx1"/>
                </a:solidFill>
              </a:rPr>
              <a:t>Nesta sessão, aprenderá como:</a:t>
            </a:r>
          </a:p>
          <a:p>
            <a:pPr marL="285750" lvl="0" indent="-285750">
              <a:buFont typeface="Wingdings" panose="05000000000000000000" pitchFamily="2" charset="2"/>
              <a:buChar char="q"/>
            </a:pPr>
            <a:r>
              <a:rPr lang="pt-PT" dirty="0">
                <a:solidFill>
                  <a:schemeClr val="tx1"/>
                </a:solidFill>
              </a:rPr>
              <a:t>Otimizar e reparar ficheiros STL para a impressão 3D</a:t>
            </a:r>
          </a:p>
          <a:p>
            <a:pPr marL="285750" lvl="0" indent="-285750">
              <a:buFont typeface="Wingdings" panose="05000000000000000000" pitchFamily="2" charset="2"/>
              <a:buChar char="q"/>
            </a:pPr>
            <a:r>
              <a:rPr lang="pt-PT" dirty="0">
                <a:solidFill>
                  <a:schemeClr val="tx1"/>
                </a:solidFill>
              </a:rPr>
              <a:t>Utilizar um programa de </a:t>
            </a:r>
            <a:r>
              <a:rPr lang="pt-PT" dirty="0" err="1">
                <a:solidFill>
                  <a:schemeClr val="tx1"/>
                </a:solidFill>
              </a:rPr>
              <a:t>fatiagem</a:t>
            </a:r>
            <a:r>
              <a:rPr lang="pt-PT" dirty="0">
                <a:solidFill>
                  <a:schemeClr val="tx1"/>
                </a:solidFill>
              </a:rPr>
              <a:t> (para cortar o modelo 3D em camadas e importar parâmetros de impressão)</a:t>
            </a:r>
          </a:p>
          <a:p>
            <a:pPr marL="285750" lvl="0" indent="-285750">
              <a:buFont typeface="Wingdings" panose="05000000000000000000" pitchFamily="2" charset="2"/>
              <a:buChar char="q"/>
            </a:pPr>
            <a:r>
              <a:rPr lang="pt-PT" dirty="0">
                <a:solidFill>
                  <a:schemeClr val="tx1"/>
                </a:solidFill>
              </a:rPr>
              <a:t>Gerar o .</a:t>
            </a:r>
            <a:r>
              <a:rPr lang="pt-PT" dirty="0" err="1">
                <a:solidFill>
                  <a:schemeClr val="tx1"/>
                </a:solidFill>
              </a:rPr>
              <a:t>gcode</a:t>
            </a:r>
            <a:r>
              <a:rPr lang="pt-PT" dirty="0">
                <a:solidFill>
                  <a:schemeClr val="tx1"/>
                </a:solidFill>
              </a:rPr>
              <a:t> (instruções numa linguagem que a impressora compreende)</a:t>
            </a:r>
            <a:endParaRPr lang="en-US" dirty="0">
              <a:solidFill>
                <a:schemeClr val="tx1"/>
              </a:solidFill>
            </a:endParaRPr>
          </a:p>
        </p:txBody>
      </p:sp>
      <p:sp>
        <p:nvSpPr>
          <p:cNvPr id="1030" name="Google Shape;1030;p44"/>
          <p:cNvSpPr/>
          <p:nvPr/>
        </p:nvSpPr>
        <p:spPr>
          <a:xfrm>
            <a:off x="4992930" y="1244128"/>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5365062" y="1191935"/>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676282" y="44520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5285" t="34318" r="85480" b="31205"/>
          <a:stretch/>
        </p:blipFill>
        <p:spPr bwMode="auto">
          <a:xfrm>
            <a:off x="5577275" y="1703567"/>
            <a:ext cx="621660" cy="801792"/>
          </a:xfrm>
          <a:prstGeom prst="rect">
            <a:avLst/>
          </a:prstGeom>
          <a:noFill/>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32" name="Picture 31"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7158" t="33609" r="73191" b="34395"/>
          <a:stretch/>
        </p:blipFill>
        <p:spPr bwMode="auto">
          <a:xfrm>
            <a:off x="6740573" y="1687106"/>
            <a:ext cx="728933" cy="834717"/>
          </a:xfrm>
          <a:prstGeom prst="rect">
            <a:avLst/>
          </a:prstGeom>
          <a:noFill/>
          <a:ln w="50800">
            <a:solidFill>
              <a:schemeClr val="accent2"/>
            </a:solidFill>
          </a:ln>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33" name="Picture 3" descr="C:\Users\Raptor_GD\Desktop\pics figs charts\process chain01.jpg"/>
          <p:cNvPicPr>
            <a:picLocks noChangeAspect="1" noChangeArrowheads="1"/>
          </p:cNvPicPr>
          <p:nvPr/>
        </p:nvPicPr>
        <p:blipFill rotWithShape="1">
          <a:blip r:embed="rId3">
            <a:extLst>
              <a:ext uri="{28A0092B-C50C-407E-A947-70E740481C1C}">
                <a14:useLocalDpi xmlns:a14="http://schemas.microsoft.com/office/drawing/2010/main" val="0"/>
              </a:ext>
            </a:extLst>
          </a:blip>
          <a:srcRect l="42978" t="29356" r="46915" b="32023"/>
          <a:stretch/>
        </p:blipFill>
        <p:spPr bwMode="auto">
          <a:xfrm>
            <a:off x="8011799" y="1687105"/>
            <a:ext cx="632441" cy="834717"/>
          </a:xfrm>
          <a:prstGeom prst="rect">
            <a:avLst/>
          </a:prstGeom>
          <a:noFill/>
          <a:ln w="50800">
            <a:solidFill>
              <a:schemeClr val="accent2"/>
            </a:solidFill>
          </a:ln>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6186" t="9422" r="7348"/>
          <a:stretch/>
        </p:blipFill>
        <p:spPr>
          <a:xfrm>
            <a:off x="7603249" y="3076284"/>
            <a:ext cx="658273" cy="837690"/>
          </a:xfrm>
          <a:prstGeom prst="rect">
            <a:avLst/>
          </a:prstGeom>
          <a:ln w="50800">
            <a:solidFill>
              <a:schemeClr val="accent2"/>
            </a:solidFill>
          </a:ln>
          <a:effectLst>
            <a:glow rad="114300">
              <a:schemeClr val="accent2">
                <a:satMod val="175000"/>
                <a:alpha val="50000"/>
              </a:schemeClr>
            </a:glow>
          </a:effectLst>
        </p:spPr>
      </p:pic>
      <p:sp>
        <p:nvSpPr>
          <p:cNvPr id="35" name="TextBox 34"/>
          <p:cNvSpPr txBox="1"/>
          <p:nvPr/>
        </p:nvSpPr>
        <p:spPr>
          <a:xfrm>
            <a:off x="7942485" y="2521977"/>
            <a:ext cx="956645" cy="276999"/>
          </a:xfrm>
          <a:prstGeom prst="rect">
            <a:avLst/>
          </a:prstGeom>
          <a:noFill/>
        </p:spPr>
        <p:txBody>
          <a:bodyPr wrap="square" rtlCol="0">
            <a:spAutoFit/>
          </a:bodyPr>
          <a:lstStyle/>
          <a:p>
            <a:pPr algn="ctr"/>
            <a:r>
              <a:rPr lang="en-US" sz="1200" b="1" dirty="0" err="1"/>
              <a:t>Fatiagem</a:t>
            </a:r>
            <a:endParaRPr lang="en-US" sz="1200" b="1" dirty="0"/>
          </a:p>
        </p:txBody>
      </p:sp>
      <p:sp>
        <p:nvSpPr>
          <p:cNvPr id="36" name="TextBox 35"/>
          <p:cNvSpPr txBox="1"/>
          <p:nvPr/>
        </p:nvSpPr>
        <p:spPr>
          <a:xfrm>
            <a:off x="6660323" y="2521978"/>
            <a:ext cx="956645" cy="461665"/>
          </a:xfrm>
          <a:prstGeom prst="rect">
            <a:avLst/>
          </a:prstGeom>
          <a:noFill/>
        </p:spPr>
        <p:txBody>
          <a:bodyPr wrap="square" rtlCol="0">
            <a:spAutoFit/>
          </a:bodyPr>
          <a:lstStyle/>
          <a:p>
            <a:pPr algn="ctr"/>
            <a:r>
              <a:rPr lang="en-US" sz="1200" b="1" dirty="0" err="1"/>
              <a:t>Ficheiro</a:t>
            </a:r>
            <a:r>
              <a:rPr lang="en-US" sz="1200" b="1" dirty="0"/>
              <a:t> STL </a:t>
            </a:r>
          </a:p>
        </p:txBody>
      </p:sp>
      <p:sp>
        <p:nvSpPr>
          <p:cNvPr id="37" name="TextBox 36"/>
          <p:cNvSpPr txBox="1"/>
          <p:nvPr/>
        </p:nvSpPr>
        <p:spPr>
          <a:xfrm>
            <a:off x="5176807" y="2505513"/>
            <a:ext cx="1379951" cy="276999"/>
          </a:xfrm>
          <a:prstGeom prst="rect">
            <a:avLst/>
          </a:prstGeom>
          <a:noFill/>
        </p:spPr>
        <p:txBody>
          <a:bodyPr wrap="square" rtlCol="0">
            <a:spAutoFit/>
          </a:bodyPr>
          <a:lstStyle/>
          <a:p>
            <a:pPr algn="ctr"/>
            <a:r>
              <a:rPr lang="en-US" sz="1200" b="1" dirty="0" err="1"/>
              <a:t>Modelo</a:t>
            </a:r>
            <a:r>
              <a:rPr lang="en-US" sz="1200" b="1" dirty="0"/>
              <a:t> 3D/ CAD</a:t>
            </a:r>
          </a:p>
        </p:txBody>
      </p:sp>
      <p:cxnSp>
        <p:nvCxnSpPr>
          <p:cNvPr id="39" name="Straight Arrow Connector 38"/>
          <p:cNvCxnSpPr>
            <a:stCxn id="32" idx="3"/>
            <a:endCxn id="33" idx="1"/>
          </p:cNvCxnSpPr>
          <p:nvPr/>
        </p:nvCxnSpPr>
        <p:spPr>
          <a:xfrm flipV="1">
            <a:off x="7469506" y="2104464"/>
            <a:ext cx="542293" cy="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1" idx="3"/>
            <a:endCxn id="32" idx="1"/>
          </p:cNvCxnSpPr>
          <p:nvPr/>
        </p:nvCxnSpPr>
        <p:spPr>
          <a:xfrm>
            <a:off x="6198935" y="2104463"/>
            <a:ext cx="541638" cy="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5" descr="C:\Users\Raptor_GD\Desktop\pics figs charts\3d printe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8" t="1" r="8196" b="6818"/>
          <a:stretch/>
        </p:blipFill>
        <p:spPr bwMode="auto">
          <a:xfrm>
            <a:off x="6183217" y="3076284"/>
            <a:ext cx="788195" cy="864862"/>
          </a:xfrm>
          <a:prstGeom prst="rect">
            <a:avLst/>
          </a:prstGeom>
          <a:noFill/>
          <a:effectLst>
            <a:glow rad="114300">
              <a:schemeClr val="accent2">
                <a:satMod val="175000"/>
                <a:alpha val="50000"/>
              </a:schemeClr>
            </a:glo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120115" y="3941145"/>
            <a:ext cx="1066800" cy="276999"/>
          </a:xfrm>
          <a:prstGeom prst="rect">
            <a:avLst/>
          </a:prstGeom>
          <a:noFill/>
        </p:spPr>
        <p:txBody>
          <a:bodyPr wrap="square" rtlCol="0">
            <a:spAutoFit/>
          </a:bodyPr>
          <a:lstStyle/>
          <a:p>
            <a:pPr algn="ctr"/>
            <a:r>
              <a:rPr lang="en-US" sz="1200" b="1" dirty="0" err="1"/>
              <a:t>Imprimir</a:t>
            </a:r>
            <a:endParaRPr lang="en-US" sz="1200" b="1" dirty="0"/>
          </a:p>
        </p:txBody>
      </p:sp>
      <p:sp>
        <p:nvSpPr>
          <p:cNvPr id="43" name="TextBox 42"/>
          <p:cNvSpPr txBox="1"/>
          <p:nvPr/>
        </p:nvSpPr>
        <p:spPr>
          <a:xfrm>
            <a:off x="7212791" y="3914129"/>
            <a:ext cx="1495130" cy="276999"/>
          </a:xfrm>
          <a:prstGeom prst="rect">
            <a:avLst/>
          </a:prstGeom>
          <a:noFill/>
        </p:spPr>
        <p:txBody>
          <a:bodyPr wrap="square" rtlCol="0">
            <a:spAutoFit/>
          </a:bodyPr>
          <a:lstStyle/>
          <a:p>
            <a:pPr algn="ctr"/>
            <a:r>
              <a:rPr lang="en-US" sz="1200" b="1" dirty="0"/>
              <a:t>.</a:t>
            </a:r>
            <a:r>
              <a:rPr lang="en-US" sz="1200" b="1" dirty="0" err="1"/>
              <a:t>gcode</a:t>
            </a:r>
            <a:endParaRPr lang="en-US" sz="1200" b="1" dirty="0"/>
          </a:p>
        </p:txBody>
      </p:sp>
      <p:cxnSp>
        <p:nvCxnSpPr>
          <p:cNvPr id="57" name="Elbow Connector 56"/>
          <p:cNvCxnSpPr>
            <a:stCxn id="33" idx="3"/>
            <a:endCxn id="34" idx="3"/>
          </p:cNvCxnSpPr>
          <p:nvPr/>
        </p:nvCxnSpPr>
        <p:spPr>
          <a:xfrm flipH="1">
            <a:off x="8261522" y="2104464"/>
            <a:ext cx="382718" cy="1390665"/>
          </a:xfrm>
          <a:prstGeom prst="bentConnector3">
            <a:avLst>
              <a:gd name="adj1" fmla="val -5973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4" idx="1"/>
            <a:endCxn id="41" idx="3"/>
          </p:cNvCxnSpPr>
          <p:nvPr/>
        </p:nvCxnSpPr>
        <p:spPr>
          <a:xfrm flipH="1">
            <a:off x="6971412" y="3495129"/>
            <a:ext cx="631837" cy="1358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04186" y="4303205"/>
            <a:ext cx="3811873" cy="523220"/>
          </a:xfrm>
          <a:prstGeom prst="rect">
            <a:avLst/>
          </a:prstGeom>
        </p:spPr>
        <p:txBody>
          <a:bodyPr wrap="square">
            <a:spAutoFit/>
          </a:bodyPr>
          <a:lstStyle/>
          <a:p>
            <a:r>
              <a:rPr lang="pt-PT" dirty="0">
                <a:solidFill>
                  <a:schemeClr val="accent3"/>
                </a:solidFill>
                <a:latin typeface="Muli" pitchFamily="2" charset="0"/>
              </a:rPr>
              <a:t>Finalmente, transferir o .</a:t>
            </a:r>
            <a:r>
              <a:rPr lang="pt-PT" dirty="0" err="1">
                <a:solidFill>
                  <a:schemeClr val="accent3"/>
                </a:solidFill>
                <a:latin typeface="Muli" pitchFamily="2" charset="0"/>
              </a:rPr>
              <a:t>gcode</a:t>
            </a:r>
            <a:r>
              <a:rPr lang="pt-PT" dirty="0">
                <a:solidFill>
                  <a:schemeClr val="accent3"/>
                </a:solidFill>
                <a:latin typeface="Muli" pitchFamily="2" charset="0"/>
              </a:rPr>
              <a:t> para a impressora para que a impressão possa começar!</a:t>
            </a:r>
            <a:endParaRPr lang="en-US" dirty="0">
              <a:solidFill>
                <a:schemeClr val="accent3"/>
              </a:solidFill>
              <a:latin typeface="Muli" pitchFamily="2" charset="0"/>
            </a:endParaRPr>
          </a:p>
        </p:txBody>
      </p:sp>
      <p:sp>
        <p:nvSpPr>
          <p:cNvPr id="45" name="Rectangle 44"/>
          <p:cNvSpPr/>
          <p:nvPr/>
        </p:nvSpPr>
        <p:spPr>
          <a:xfrm>
            <a:off x="6706938" y="4327658"/>
            <a:ext cx="2374078" cy="830997"/>
          </a:xfrm>
          <a:prstGeom prst="rect">
            <a:avLst/>
          </a:prstGeom>
        </p:spPr>
        <p:txBody>
          <a:bodyPr wrap="square">
            <a:spAutoFit/>
          </a:bodyPr>
          <a:lstStyle/>
          <a:p>
            <a:pPr algn="ctr"/>
            <a:r>
              <a:rPr lang="en-US" sz="1600" b="1" dirty="0" err="1">
                <a:solidFill>
                  <a:schemeClr val="bg1"/>
                </a:solidFill>
              </a:rPr>
              <a:t>Cadeia</a:t>
            </a:r>
            <a:r>
              <a:rPr lang="en-US" sz="1600" b="1" dirty="0">
                <a:solidFill>
                  <a:schemeClr val="bg1"/>
                </a:solidFill>
              </a:rPr>
              <a:t> de </a:t>
            </a:r>
            <a:r>
              <a:rPr lang="en-US" sz="1600" b="1" dirty="0" err="1">
                <a:solidFill>
                  <a:schemeClr val="bg1"/>
                </a:solidFill>
              </a:rPr>
              <a:t>processos</a:t>
            </a:r>
            <a:r>
              <a:rPr lang="en-US" sz="1600" b="1" dirty="0">
                <a:solidFill>
                  <a:schemeClr val="bg1"/>
                </a:solidFill>
              </a:rPr>
              <a:t> </a:t>
            </a:r>
            <a:r>
              <a:rPr lang="en-US" sz="1600" b="1" dirty="0" err="1">
                <a:solidFill>
                  <a:schemeClr val="bg1"/>
                </a:solidFill>
              </a:rPr>
              <a:t>Impressão</a:t>
            </a:r>
            <a:r>
              <a:rPr lang="en-US" sz="1600" b="1" dirty="0">
                <a:solidFill>
                  <a:schemeClr val="bg1"/>
                </a:solidFill>
              </a:rPr>
              <a:t> 3D </a:t>
            </a:r>
          </a:p>
          <a:p>
            <a:pPr algn="ctr"/>
            <a:endParaRPr lang="en-US" sz="1600" b="1" dirty="0">
              <a:solidFill>
                <a:schemeClr val="bg1"/>
              </a:solidFill>
            </a:endParaRPr>
          </a:p>
        </p:txBody>
      </p:sp>
      <p:cxnSp>
        <p:nvCxnSpPr>
          <p:cNvPr id="46" name="Straight Arrow Connector 45"/>
          <p:cNvCxnSpPr>
            <a:cxnSpLocks/>
            <a:stCxn id="51" idx="2"/>
          </p:cNvCxnSpPr>
          <p:nvPr/>
        </p:nvCxnSpPr>
        <p:spPr>
          <a:xfrm flipH="1">
            <a:off x="7721229" y="1447593"/>
            <a:ext cx="100979" cy="656870"/>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242907" y="985928"/>
            <a:ext cx="1158602" cy="461665"/>
          </a:xfrm>
          <a:prstGeom prst="rect">
            <a:avLst/>
          </a:prstGeom>
          <a:noFill/>
        </p:spPr>
        <p:txBody>
          <a:bodyPr wrap="square" rtlCol="0">
            <a:spAutoFit/>
          </a:bodyPr>
          <a:lstStyle/>
          <a:p>
            <a:pPr algn="ctr"/>
            <a:r>
              <a:rPr lang="en-US" sz="1200" b="1" u="sng" dirty="0" err="1">
                <a:solidFill>
                  <a:srgbClr val="92D050"/>
                </a:solidFill>
              </a:rPr>
              <a:t>Reparação</a:t>
            </a:r>
            <a:r>
              <a:rPr lang="en-US" sz="1200" b="1" u="sng" dirty="0">
                <a:solidFill>
                  <a:srgbClr val="92D050"/>
                </a:solidFill>
              </a:rPr>
              <a:t> </a:t>
            </a:r>
            <a:r>
              <a:rPr lang="en-US" sz="1200" b="1" u="sng" dirty="0" err="1">
                <a:solidFill>
                  <a:srgbClr val="92D050"/>
                </a:solidFill>
              </a:rPr>
              <a:t>programa</a:t>
            </a:r>
            <a:endParaRPr lang="en-US" sz="1200" b="1" u="sng" dirty="0">
              <a:solidFill>
                <a:srgbClr val="92D050"/>
              </a:solidFill>
            </a:endParaRPr>
          </a:p>
        </p:txBody>
      </p:sp>
    </p:spTree>
    <p:extLst>
      <p:ext uri="{BB962C8B-B14F-4D97-AF65-F5344CB8AC3E}">
        <p14:creationId xmlns:p14="http://schemas.microsoft.com/office/powerpoint/2010/main" val="37689084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5250" y="180848"/>
            <a:ext cx="6995700" cy="566400"/>
          </a:xfrm>
        </p:spPr>
        <p:txBody>
          <a:bodyPr/>
          <a:lstStyle/>
          <a:p>
            <a:r>
              <a:rPr lang="en-US" dirty="0"/>
              <a:t>Pronto para </a:t>
            </a:r>
            <a:r>
              <a:rPr lang="en-US" dirty="0" err="1"/>
              <a:t>impressão</a:t>
            </a:r>
            <a:r>
              <a:rPr lang="en-US" dirty="0"/>
              <a:t> STLs</a:t>
            </a:r>
          </a:p>
        </p:txBody>
      </p:sp>
      <p:sp>
        <p:nvSpPr>
          <p:cNvPr id="6" name="Google Shape;1029;p44"/>
          <p:cNvSpPr txBox="1">
            <a:spLocks/>
          </p:cNvSpPr>
          <p:nvPr/>
        </p:nvSpPr>
        <p:spPr>
          <a:xfrm>
            <a:off x="779049" y="699902"/>
            <a:ext cx="8034751"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solidFill>
                  <a:schemeClr val="accent3"/>
                </a:solidFill>
                <a:latin typeface="Muli"/>
              </a:rPr>
              <a:t>Tendo já espantoso desenho em mãos, ou no programa CAD, ou até indo um passo mais longe e convertendo o desenho para o formato STL  é importante certificar que os ficheiros STL estão "prontos a imprimir“,  antes de avançar para o passo da </a:t>
            </a:r>
            <a:r>
              <a:rPr lang="pt-PT" dirty="0" err="1">
                <a:solidFill>
                  <a:schemeClr val="accent3"/>
                </a:solidFill>
                <a:latin typeface="Muli"/>
              </a:rPr>
              <a:t>fatiagem</a:t>
            </a:r>
            <a:r>
              <a:rPr lang="pt-PT" dirty="0">
                <a:solidFill>
                  <a:schemeClr val="accent3"/>
                </a:solidFill>
                <a:latin typeface="Muli"/>
              </a:rPr>
              <a:t>. </a:t>
            </a:r>
          </a:p>
          <a:p>
            <a:pPr algn="just"/>
            <a:endParaRPr lang="pt-PT" dirty="0">
              <a:solidFill>
                <a:schemeClr val="accent3"/>
              </a:solidFill>
              <a:latin typeface="Muli"/>
            </a:endParaRPr>
          </a:p>
          <a:p>
            <a:pPr algn="just"/>
            <a:r>
              <a:rPr lang="pt-PT" dirty="0">
                <a:solidFill>
                  <a:schemeClr val="accent3"/>
                </a:solidFill>
                <a:latin typeface="Muli"/>
              </a:rPr>
              <a:t>Um STL pronto para impressão: é "um ficheiro de desenho 3D que foi devidamente preparado e otimizado para sucesso da impressão em 3D. Um ficheiro pronto a imprimir deve estar livre de erros múltiplos (sem buracos ou quebras na malha) e deve ser uma malha à prova de água. A geometria deve ser organizada e devidamente embalada na plataforma de impressão".</a:t>
            </a:r>
          </a:p>
          <a:p>
            <a:endParaRPr lang="en-US" b="1"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b="1" dirty="0">
              <a:solidFill>
                <a:schemeClr val="accent3"/>
              </a:solidFill>
              <a:latin typeface="Muli"/>
            </a:endParaRPr>
          </a:p>
          <a:p>
            <a:endParaRPr lang="en-US" dirty="0">
              <a:solidFill>
                <a:schemeClr val="accent3"/>
              </a:solidFill>
              <a:latin typeface="Mul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558" y="2714190"/>
            <a:ext cx="5595316" cy="1641910"/>
          </a:xfrm>
          <a:prstGeom prst="rect">
            <a:avLst/>
          </a:prstGeom>
        </p:spPr>
      </p:pic>
      <p:sp>
        <p:nvSpPr>
          <p:cNvPr id="7" name="Rectangle 6"/>
          <p:cNvSpPr/>
          <p:nvPr/>
        </p:nvSpPr>
        <p:spPr>
          <a:xfrm>
            <a:off x="2047875" y="4474230"/>
            <a:ext cx="4848225" cy="461665"/>
          </a:xfrm>
          <a:prstGeom prst="rect">
            <a:avLst/>
          </a:prstGeom>
        </p:spPr>
        <p:txBody>
          <a:bodyPr wrap="square">
            <a:spAutoFit/>
          </a:bodyPr>
          <a:lstStyle/>
          <a:p>
            <a:pPr algn="ctr"/>
            <a:r>
              <a:rPr lang="en-US" sz="1200" b="1" i="1" dirty="0" err="1">
                <a:solidFill>
                  <a:schemeClr val="accent1"/>
                </a:solidFill>
                <a:latin typeface="Muli"/>
              </a:rPr>
              <a:t>Modelo</a:t>
            </a:r>
            <a:r>
              <a:rPr lang="en-US" sz="1200" b="1" i="1" dirty="0">
                <a:solidFill>
                  <a:schemeClr val="accent1"/>
                </a:solidFill>
                <a:latin typeface="Muli"/>
              </a:rPr>
              <a:t> “Waving Groot” com </a:t>
            </a:r>
            <a:r>
              <a:rPr lang="en-US" sz="1200" b="1" i="1" dirty="0" err="1">
                <a:solidFill>
                  <a:schemeClr val="accent1"/>
                </a:solidFill>
                <a:latin typeface="Muli"/>
              </a:rPr>
              <a:t>vários</a:t>
            </a:r>
            <a:r>
              <a:rPr lang="en-US" sz="1200" b="1" i="1" dirty="0">
                <a:solidFill>
                  <a:schemeClr val="accent1"/>
                </a:solidFill>
                <a:latin typeface="Muli"/>
              </a:rPr>
              <a:t> </a:t>
            </a:r>
            <a:r>
              <a:rPr lang="en-US" sz="1200" b="1" i="1" dirty="0" err="1">
                <a:solidFill>
                  <a:schemeClr val="accent1"/>
                </a:solidFill>
                <a:latin typeface="Muli"/>
              </a:rPr>
              <a:t>erros</a:t>
            </a:r>
            <a:r>
              <a:rPr lang="en-US" sz="1200" b="1" i="1" dirty="0">
                <a:solidFill>
                  <a:schemeClr val="accent1"/>
                </a:solidFill>
                <a:latin typeface="Muli"/>
              </a:rPr>
              <a:t>, </a:t>
            </a:r>
            <a:r>
              <a:rPr lang="en-US" sz="1200" b="1" i="1" dirty="0" err="1">
                <a:solidFill>
                  <a:schemeClr val="accent1"/>
                </a:solidFill>
                <a:latin typeface="Muli"/>
              </a:rPr>
              <a:t>levando</a:t>
            </a:r>
            <a:r>
              <a:rPr lang="en-US" sz="1200" b="1" i="1" dirty="0">
                <a:solidFill>
                  <a:schemeClr val="accent1"/>
                </a:solidFill>
                <a:latin typeface="Muli"/>
              </a:rPr>
              <a:t> a </a:t>
            </a:r>
            <a:r>
              <a:rPr lang="en-US" sz="1200" b="1" i="1" dirty="0" err="1">
                <a:solidFill>
                  <a:schemeClr val="accent1"/>
                </a:solidFill>
                <a:latin typeface="Muli"/>
              </a:rPr>
              <a:t>uma</a:t>
            </a:r>
            <a:r>
              <a:rPr lang="en-US" sz="1200" b="1" i="1" dirty="0">
                <a:solidFill>
                  <a:schemeClr val="accent1"/>
                </a:solidFill>
                <a:latin typeface="Muli"/>
              </a:rPr>
              <a:t> </a:t>
            </a:r>
            <a:r>
              <a:rPr lang="en-US" sz="1200" b="1" i="1" dirty="0" err="1">
                <a:solidFill>
                  <a:schemeClr val="accent1"/>
                </a:solidFill>
                <a:latin typeface="Muli"/>
              </a:rPr>
              <a:t>camada</a:t>
            </a:r>
            <a:r>
              <a:rPr lang="en-US" sz="1200" b="1" i="1" dirty="0">
                <a:solidFill>
                  <a:schemeClr val="accent1"/>
                </a:solidFill>
                <a:latin typeface="Muli"/>
              </a:rPr>
              <a:t> </a:t>
            </a:r>
            <a:r>
              <a:rPr lang="en-US" sz="1200" b="1" i="1" dirty="0" err="1">
                <a:solidFill>
                  <a:schemeClr val="accent1"/>
                </a:solidFill>
                <a:latin typeface="Muli"/>
              </a:rPr>
              <a:t>em</a:t>
            </a:r>
            <a:r>
              <a:rPr lang="en-US" sz="1200" b="1" i="1" dirty="0">
                <a:solidFill>
                  <a:schemeClr val="accent1"/>
                </a:solidFill>
                <a:latin typeface="Muli"/>
              </a:rPr>
              <a:t> </a:t>
            </a:r>
            <a:r>
              <a:rPr lang="en-US" sz="1200" b="1" i="1" dirty="0" err="1">
                <a:solidFill>
                  <a:schemeClr val="accent1"/>
                </a:solidFill>
                <a:latin typeface="Muli"/>
              </a:rPr>
              <a:t>falta</a:t>
            </a:r>
            <a:r>
              <a:rPr lang="en-US" sz="1200" b="1" i="1" dirty="0">
                <a:solidFill>
                  <a:schemeClr val="accent1"/>
                </a:solidFill>
                <a:latin typeface="Muli"/>
              </a:rPr>
              <a:t> num dos </a:t>
            </a:r>
            <a:r>
              <a:rPr lang="en-US" sz="1200" b="1" i="1" dirty="0" err="1">
                <a:solidFill>
                  <a:schemeClr val="accent1"/>
                </a:solidFill>
                <a:latin typeface="Muli"/>
              </a:rPr>
              <a:t>braços</a:t>
            </a:r>
            <a:endParaRPr lang="en-US" sz="1200" b="1" dirty="0">
              <a:solidFill>
                <a:schemeClr val="accent1"/>
              </a:solidFill>
              <a:latin typeface="Muli"/>
            </a:endParaRPr>
          </a:p>
        </p:txBody>
      </p:sp>
    </p:spTree>
    <p:extLst>
      <p:ext uri="{BB962C8B-B14F-4D97-AF65-F5344CB8AC3E}">
        <p14:creationId xmlns:p14="http://schemas.microsoft.com/office/powerpoint/2010/main" val="5487668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199898"/>
            <a:ext cx="6995700" cy="566400"/>
          </a:xfrm>
        </p:spPr>
        <p:txBody>
          <a:bodyPr/>
          <a:lstStyle/>
          <a:p>
            <a:r>
              <a:rPr lang="en-US" dirty="0" err="1"/>
              <a:t>Erros</a:t>
            </a:r>
            <a:r>
              <a:rPr lang="en-US" dirty="0"/>
              <a:t> no </a:t>
            </a:r>
            <a:r>
              <a:rPr lang="en-US" dirty="0" err="1"/>
              <a:t>STL</a:t>
            </a:r>
            <a:endParaRPr lang="en-US" dirty="0"/>
          </a:p>
        </p:txBody>
      </p:sp>
      <p:sp>
        <p:nvSpPr>
          <p:cNvPr id="6" name="Google Shape;1029;p44"/>
          <p:cNvSpPr txBox="1">
            <a:spLocks/>
          </p:cNvSpPr>
          <p:nvPr/>
        </p:nvSpPr>
        <p:spPr>
          <a:xfrm>
            <a:off x="779049" y="652277"/>
            <a:ext cx="8161751"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600"/>
              </a:spcAft>
            </a:pPr>
            <a:r>
              <a:rPr lang="pt-PT" dirty="0">
                <a:latin typeface="Muli"/>
              </a:rPr>
              <a:t>Um STL que descarregou pode conter erros que confundem o seu programa de </a:t>
            </a:r>
            <a:r>
              <a:rPr lang="pt-PT" dirty="0" err="1">
                <a:latin typeface="Muli"/>
              </a:rPr>
              <a:t>fatiagem</a:t>
            </a:r>
            <a:r>
              <a:rPr lang="pt-PT" dirty="0">
                <a:latin typeface="Muli"/>
              </a:rPr>
              <a:t> e possivelmente até estragar as suas impressões!  Os erros do ficheiro STL na impressão 3D ocorrem por várias razões, tais como: Modelos 3D concebidos para outros usos, tais como: animação para computador, jogos de computador, Modelos 3D criados com scanners 3D ou fotogrametria, ou mau desenho CAD, e até mesmo através da má exportação de um modelo CAD.</a:t>
            </a:r>
          </a:p>
          <a:p>
            <a:pPr algn="just">
              <a:spcAft>
                <a:spcPts val="600"/>
              </a:spcAft>
            </a:pPr>
            <a:r>
              <a:rPr lang="pt-PT" dirty="0">
                <a:latin typeface="Muli"/>
              </a:rPr>
              <a:t>A origem dos erros do STL encontra-se dentro da malha de triângulos ligados que os </a:t>
            </a:r>
            <a:r>
              <a:rPr lang="pt-PT" dirty="0" err="1">
                <a:latin typeface="Muli"/>
              </a:rPr>
              <a:t>STLs</a:t>
            </a:r>
            <a:r>
              <a:rPr lang="pt-PT" dirty="0">
                <a:latin typeface="Muli"/>
              </a:rPr>
              <a:t> utilizam para representar modelos 3D. Um ficheiro STL típico pode conter dezenas de milhares de triângulos minúsculos. Dependendo do desenho, há várias formas diferentes em que estes triângulos podem ser erradamente representados (de uma perspetiva de fabrico).</a:t>
            </a:r>
            <a:endParaRPr lang="en-US" dirty="0">
              <a:latin typeface="Muli"/>
            </a:endParaRPr>
          </a:p>
        </p:txBody>
      </p:sp>
      <p:pic>
        <p:nvPicPr>
          <p:cNvPr id="7" name="Picture 6" descr="Careful analysis of STLs can identify errors before printing"/>
          <p:cNvPicPr/>
          <p:nvPr/>
        </p:nvPicPr>
        <p:blipFill>
          <a:blip r:embed="rId3">
            <a:extLst>
              <a:ext uri="{28A0092B-C50C-407E-A947-70E740481C1C}">
                <a14:useLocalDpi xmlns:a14="http://schemas.microsoft.com/office/drawing/2010/main" val="0"/>
              </a:ext>
            </a:extLst>
          </a:blip>
          <a:srcRect/>
          <a:stretch>
            <a:fillRect/>
          </a:stretch>
        </p:blipFill>
        <p:spPr bwMode="auto">
          <a:xfrm>
            <a:off x="3815522" y="3073400"/>
            <a:ext cx="3766378" cy="1618549"/>
          </a:xfrm>
          <a:prstGeom prst="rect">
            <a:avLst/>
          </a:prstGeom>
          <a:noFill/>
          <a:ln>
            <a:noFill/>
          </a:ln>
        </p:spPr>
      </p:pic>
      <p:sp>
        <p:nvSpPr>
          <p:cNvPr id="9" name="Google Shape;1029;p44"/>
          <p:cNvSpPr txBox="1">
            <a:spLocks/>
          </p:cNvSpPr>
          <p:nvPr/>
        </p:nvSpPr>
        <p:spPr>
          <a:xfrm>
            <a:off x="1160049" y="3073400"/>
            <a:ext cx="2522951"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Muli"/>
              </a:rPr>
              <a:t>Vejamos</a:t>
            </a:r>
            <a:r>
              <a:rPr lang="en-US" dirty="0">
                <a:latin typeface="Muli"/>
              </a:rPr>
              <a:t> </a:t>
            </a:r>
            <a:r>
              <a:rPr lang="en-US" dirty="0" err="1">
                <a:latin typeface="Muli"/>
              </a:rPr>
              <a:t>quais</a:t>
            </a:r>
            <a:r>
              <a:rPr lang="en-US" dirty="0">
                <a:latin typeface="Muli"/>
              </a:rPr>
              <a:t> </a:t>
            </a:r>
            <a:r>
              <a:rPr lang="en-US" dirty="0" err="1">
                <a:latin typeface="Muli"/>
              </a:rPr>
              <a:t>são</a:t>
            </a:r>
            <a:r>
              <a:rPr lang="en-US" dirty="0">
                <a:latin typeface="Muli"/>
              </a:rPr>
              <a:t> </a:t>
            </a:r>
            <a:r>
              <a:rPr lang="en-US" dirty="0" err="1">
                <a:latin typeface="Muli"/>
              </a:rPr>
              <a:t>os</a:t>
            </a:r>
            <a:r>
              <a:rPr lang="en-US" dirty="0">
                <a:latin typeface="Muli"/>
              </a:rPr>
              <a:t> </a:t>
            </a:r>
            <a:r>
              <a:rPr lang="en-US" dirty="0" err="1">
                <a:latin typeface="Muli"/>
              </a:rPr>
              <a:t>erros</a:t>
            </a:r>
            <a:r>
              <a:rPr lang="en-US" dirty="0">
                <a:latin typeface="Muli"/>
              </a:rPr>
              <a:t> </a:t>
            </a:r>
            <a:r>
              <a:rPr lang="en-US" dirty="0" err="1">
                <a:latin typeface="Muli"/>
              </a:rPr>
              <a:t>mais</a:t>
            </a:r>
            <a:r>
              <a:rPr lang="en-US" dirty="0">
                <a:latin typeface="Muli"/>
              </a:rPr>
              <a:t> </a:t>
            </a:r>
            <a:r>
              <a:rPr lang="en-US" dirty="0" err="1">
                <a:latin typeface="Muli"/>
              </a:rPr>
              <a:t>comuns</a:t>
            </a:r>
            <a:r>
              <a:rPr lang="en-US" dirty="0">
                <a:latin typeface="Muli"/>
              </a:rPr>
              <a:t> de STL e </a:t>
            </a:r>
            <a:r>
              <a:rPr lang="en-US" dirty="0" err="1">
                <a:latin typeface="Muli"/>
              </a:rPr>
              <a:t>como</a:t>
            </a:r>
            <a:r>
              <a:rPr lang="en-US" dirty="0">
                <a:latin typeface="Muli"/>
              </a:rPr>
              <a:t> resolve-</a:t>
            </a:r>
            <a:r>
              <a:rPr lang="en-US" dirty="0" err="1">
                <a:latin typeface="Muli"/>
              </a:rPr>
              <a:t>los</a:t>
            </a:r>
            <a:r>
              <a:rPr lang="en-US" dirty="0">
                <a:latin typeface="Muli"/>
              </a:rPr>
              <a:t>!</a:t>
            </a:r>
          </a:p>
        </p:txBody>
      </p:sp>
    </p:spTree>
    <p:extLst>
      <p:ext uri="{BB962C8B-B14F-4D97-AF65-F5344CB8AC3E}">
        <p14:creationId xmlns:p14="http://schemas.microsoft.com/office/powerpoint/2010/main" val="38708382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50698"/>
            <a:ext cx="6995700" cy="566400"/>
          </a:xfrm>
        </p:spPr>
        <p:txBody>
          <a:bodyPr/>
          <a:lstStyle/>
          <a:p>
            <a:r>
              <a:rPr lang="en-US" dirty="0" err="1"/>
              <a:t>Tipos</a:t>
            </a:r>
            <a:r>
              <a:rPr lang="en-US" dirty="0"/>
              <a:t> de </a:t>
            </a:r>
            <a:r>
              <a:rPr lang="en-US" dirty="0" err="1"/>
              <a:t>erros</a:t>
            </a:r>
            <a:r>
              <a:rPr lang="en-US" dirty="0"/>
              <a:t> de </a:t>
            </a:r>
            <a:r>
              <a:rPr lang="en-US" dirty="0" err="1"/>
              <a:t>STL</a:t>
            </a:r>
            <a:endParaRPr lang="en-US" dirty="0"/>
          </a:p>
        </p:txBody>
      </p:sp>
      <p:sp>
        <p:nvSpPr>
          <p:cNvPr id="6" name="Google Shape;1029;p44"/>
          <p:cNvSpPr txBox="1">
            <a:spLocks/>
          </p:cNvSpPr>
          <p:nvPr/>
        </p:nvSpPr>
        <p:spPr>
          <a:xfrm>
            <a:off x="779049" y="791977"/>
            <a:ext cx="7983951"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b="1" dirty="0">
                <a:latin typeface="Muli" pitchFamily="2" charset="0"/>
              </a:rPr>
              <a:t>Ficheiro </a:t>
            </a:r>
            <a:r>
              <a:rPr lang="pt-PT" b="1" dirty="0" err="1">
                <a:latin typeface="Muli" pitchFamily="2" charset="0"/>
              </a:rPr>
              <a:t>STL</a:t>
            </a:r>
            <a:r>
              <a:rPr lang="pt-PT" b="1" dirty="0">
                <a:latin typeface="Muli" pitchFamily="2" charset="0"/>
              </a:rPr>
              <a:t> inchado (Malha </a:t>
            </a:r>
            <a:r>
              <a:rPr lang="pt-PT" b="1" dirty="0" err="1">
                <a:latin typeface="Muli" pitchFamily="2" charset="0"/>
              </a:rPr>
              <a:t>sobre-refinada</a:t>
            </a:r>
            <a:r>
              <a:rPr lang="pt-PT" b="1" dirty="0">
                <a:latin typeface="Muli" pitchFamily="2" charset="0"/>
              </a:rPr>
              <a:t>)</a:t>
            </a:r>
          </a:p>
          <a:p>
            <a:pPr algn="just"/>
            <a:r>
              <a:rPr lang="pt-PT" dirty="0">
                <a:latin typeface="Muli" pitchFamily="2" charset="0"/>
              </a:rPr>
              <a:t>A precisão da malha depende do número de triângulos utilizados nesta. Contudo, se a malha tiver demasiados triângulos pode levar a um ficheiro STL inchado, um ficheiro STL demasiado grande em tamanho e, portanto, demasiado difícil de processar para a máquina de corte .</a:t>
            </a:r>
          </a:p>
          <a:p>
            <a:pPr algn="just"/>
            <a:r>
              <a:rPr lang="pt-PT" dirty="0">
                <a:latin typeface="Muli" pitchFamily="2" charset="0"/>
              </a:rPr>
              <a:t>Regra de ouro: Tente sempre gerar ficheiros STL que não sejam maiores do que 50 Mb</a:t>
            </a:r>
          </a:p>
          <a:p>
            <a:endParaRPr lang="pt-PT" b="1" dirty="0">
              <a:latin typeface="Muli" pitchFamily="2" charset="0"/>
            </a:endParaRPr>
          </a:p>
          <a:p>
            <a:r>
              <a:rPr lang="pt-PT" b="1" dirty="0">
                <a:latin typeface="Muli" pitchFamily="2" charset="0"/>
              </a:rPr>
              <a:t>Triângulo invertido</a:t>
            </a:r>
          </a:p>
          <a:p>
            <a:pPr algn="just"/>
            <a:r>
              <a:rPr lang="pt-PT" dirty="0">
                <a:latin typeface="Muli" pitchFamily="2" charset="0"/>
              </a:rPr>
              <a:t>Num ficheiro STL, os vetores normais nos triângulos da malha devem sempre apontar para o exterior. Assim, tem reremos um triângulo virado ou invertido quando um vetor normal aponta para dentro ou em qualquer outra direção. O erro do triângulo invertido confunde a máquina de corte e a impressora 3D. Como resultado, a impressora 3D não sabe onde depositar o material.</a:t>
            </a:r>
            <a:endParaRPr lang="en-US" u="sng" dirty="0">
              <a:latin typeface="Muli" pitchFamily="2" charset="0"/>
            </a:endParaRP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33910" t="36672"/>
          <a:stretch/>
        </p:blipFill>
        <p:spPr bwMode="auto">
          <a:xfrm>
            <a:off x="5791200" y="3418046"/>
            <a:ext cx="2131059" cy="1222057"/>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l="3972" t="42301" r="47130" b="19909"/>
          <a:stretch/>
        </p:blipFill>
        <p:spPr>
          <a:xfrm>
            <a:off x="3382615" y="3532346"/>
            <a:ext cx="2075422" cy="910590"/>
          </a:xfrm>
          <a:prstGeom prst="rect">
            <a:avLst/>
          </a:prstGeom>
        </p:spPr>
      </p:pic>
      <p:pic>
        <p:nvPicPr>
          <p:cNvPr id="9" name="Picture 8"/>
          <p:cNvPicPr/>
          <p:nvPr/>
        </p:nvPicPr>
        <p:blipFill rotWithShape="1">
          <a:blip r:embed="rId4">
            <a:extLst>
              <a:ext uri="{28A0092B-C50C-407E-A947-70E740481C1C}">
                <a14:useLocalDpi xmlns:a14="http://schemas.microsoft.com/office/drawing/2010/main" val="0"/>
              </a:ext>
            </a:extLst>
          </a:blip>
          <a:srcRect l="4130" t="4619" r="46555" b="59308"/>
          <a:stretch/>
        </p:blipFill>
        <p:spPr>
          <a:xfrm>
            <a:off x="1307193" y="3532346"/>
            <a:ext cx="2075422" cy="910590"/>
          </a:xfrm>
          <a:prstGeom prst="rect">
            <a:avLst/>
          </a:prstGeom>
        </p:spPr>
      </p:pic>
    </p:spTree>
    <p:extLst>
      <p:ext uri="{BB962C8B-B14F-4D97-AF65-F5344CB8AC3E}">
        <p14:creationId xmlns:p14="http://schemas.microsoft.com/office/powerpoint/2010/main" val="564355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79273"/>
            <a:ext cx="6995700" cy="566400"/>
          </a:xfrm>
        </p:spPr>
        <p:txBody>
          <a:bodyPr/>
          <a:lstStyle/>
          <a:p>
            <a:r>
              <a:rPr lang="en-US" dirty="0" err="1"/>
              <a:t>Erros</a:t>
            </a:r>
            <a:r>
              <a:rPr lang="en-US" dirty="0"/>
              <a:t> </a:t>
            </a:r>
            <a:r>
              <a:rPr lang="en-US" dirty="0" err="1"/>
              <a:t>Não-Múltiplo</a:t>
            </a:r>
            <a:endParaRPr lang="en-US" dirty="0"/>
          </a:p>
        </p:txBody>
      </p:sp>
      <p:sp>
        <p:nvSpPr>
          <p:cNvPr id="6" name="Google Shape;1029;p44"/>
          <p:cNvSpPr txBox="1">
            <a:spLocks/>
          </p:cNvSpPr>
          <p:nvPr/>
        </p:nvSpPr>
        <p:spPr>
          <a:xfrm>
            <a:off x="660400" y="788802"/>
            <a:ext cx="8302625"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pt-PT" dirty="0">
                <a:latin typeface="Muli" pitchFamily="2" charset="0"/>
              </a:rPr>
              <a:t>A geometria não-múltipla é uma geometria virtual 3D que não pode existir fisicamente no mundo real. Um exemplo simples é uma parede sem espessura, mas que pode assumir muitas outras formas. </a:t>
            </a:r>
          </a:p>
          <a:p>
            <a:pPr algn="just"/>
            <a:endParaRPr lang="pt-PT" dirty="0">
              <a:latin typeface="Muli" pitchFamily="2" charset="0"/>
            </a:endParaRPr>
          </a:p>
          <a:p>
            <a:pPr algn="just"/>
            <a:r>
              <a:rPr lang="pt-PT" dirty="0">
                <a:latin typeface="Muli" pitchFamily="2" charset="0"/>
              </a:rPr>
              <a:t>Um modelo 3D não-múltiplo pode ser representado digitalmente, mas não há geometria no mundo real que o possa suportar fisicamente. Existem erros no modelo 3D que não podem definir com precisão a geometria do modelo 3D no mundo real, levando a anomalias que podem estragar uma impressão. Vejamos rapidamente alguns exemplos e como corrigi-los.</a:t>
            </a:r>
            <a:endParaRPr lang="en-US" dirty="0">
              <a:latin typeface="Muli" pitchFamily="2" charset="0"/>
            </a:endParaRPr>
          </a:p>
        </p:txBody>
      </p:sp>
      <p:grpSp>
        <p:nvGrpSpPr>
          <p:cNvPr id="2" name="Group 1"/>
          <p:cNvGrpSpPr/>
          <p:nvPr/>
        </p:nvGrpSpPr>
        <p:grpSpPr>
          <a:xfrm>
            <a:off x="4380230" y="2725574"/>
            <a:ext cx="3928110" cy="1492885"/>
            <a:chOff x="4596130" y="2521651"/>
            <a:chExt cx="3928110" cy="1492885"/>
          </a:xfrm>
        </p:grpSpPr>
        <p:pic>
          <p:nvPicPr>
            <p:cNvPr id="4" name="Picture 3" descr="Non-manifold geometry error open objec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596130" y="2521651"/>
              <a:ext cx="1424940" cy="1449070"/>
            </a:xfrm>
            <a:prstGeom prst="rect">
              <a:avLst/>
            </a:prstGeom>
            <a:noFill/>
            <a:ln>
              <a:noFill/>
            </a:ln>
          </p:spPr>
        </p:pic>
        <p:pic>
          <p:nvPicPr>
            <p:cNvPr id="7" name="Picture 6" descr="Non-manifold geometry ">
              <a:hlinkClick r:id="rId5"/>
            </p:cNvPr>
            <p:cNvPicPr/>
            <p:nvPr/>
          </p:nvPicPr>
          <p:blipFill rotWithShape="1">
            <a:blip r:embed="rId6">
              <a:extLst>
                <a:ext uri="{28A0092B-C50C-407E-A947-70E740481C1C}">
                  <a14:useLocalDpi xmlns:a14="http://schemas.microsoft.com/office/drawing/2010/main" val="0"/>
                </a:ext>
              </a:extLst>
            </a:blip>
            <a:srcRect r="56321"/>
            <a:stretch/>
          </p:blipFill>
          <p:spPr bwMode="auto">
            <a:xfrm>
              <a:off x="6021070" y="2521651"/>
              <a:ext cx="1167130" cy="1449070"/>
            </a:xfrm>
            <a:prstGeom prst="rect">
              <a:avLst/>
            </a:prstGeom>
            <a:noFill/>
            <a:ln>
              <a:noFill/>
            </a:ln>
          </p:spPr>
        </p:pic>
        <p:pic>
          <p:nvPicPr>
            <p:cNvPr id="8" name="Picture 7" descr="Non-manifold geometry ">
              <a:hlinkClick r:id="rId5"/>
            </p:cNvPr>
            <p:cNvPicPr/>
            <p:nvPr/>
          </p:nvPicPr>
          <p:blipFill rotWithShape="1">
            <a:blip r:embed="rId6">
              <a:extLst>
                <a:ext uri="{28A0092B-C50C-407E-A947-70E740481C1C}">
                  <a14:useLocalDpi xmlns:a14="http://schemas.microsoft.com/office/drawing/2010/main" val="0"/>
                </a:ext>
              </a:extLst>
            </a:blip>
            <a:srcRect l="50000"/>
            <a:stretch/>
          </p:blipFill>
          <p:spPr bwMode="auto">
            <a:xfrm>
              <a:off x="7188200" y="2565466"/>
              <a:ext cx="1336040" cy="1449070"/>
            </a:xfrm>
            <a:prstGeom prst="rect">
              <a:avLst/>
            </a:prstGeom>
            <a:noFill/>
            <a:ln>
              <a:noFill/>
            </a:ln>
          </p:spPr>
        </p:pic>
      </p:grpSp>
      <p:sp>
        <p:nvSpPr>
          <p:cNvPr id="3" name="Rectangle 2"/>
          <p:cNvSpPr/>
          <p:nvPr/>
        </p:nvSpPr>
        <p:spPr>
          <a:xfrm>
            <a:off x="660400" y="2892957"/>
            <a:ext cx="4002405" cy="1169551"/>
          </a:xfrm>
          <a:prstGeom prst="rect">
            <a:avLst/>
          </a:prstGeom>
        </p:spPr>
        <p:txBody>
          <a:bodyPr wrap="square">
            <a:spAutoFit/>
          </a:bodyPr>
          <a:lstStyle/>
          <a:p>
            <a:r>
              <a:rPr lang="pt-PT" dirty="0">
                <a:latin typeface="Muli" pitchFamily="2" charset="0"/>
              </a:rPr>
              <a:t>Áreas sem espessura (Superfícies </a:t>
            </a:r>
            <a:r>
              <a:rPr lang="pt-PT" dirty="0" err="1">
                <a:latin typeface="Muli" pitchFamily="2" charset="0"/>
              </a:rPr>
              <a:t>2D</a:t>
            </a:r>
            <a:r>
              <a:rPr lang="pt-PT" dirty="0">
                <a:latin typeface="Muli" pitchFamily="2" charset="0"/>
              </a:rPr>
              <a:t>) </a:t>
            </a:r>
          </a:p>
          <a:p>
            <a:r>
              <a:rPr lang="pt-PT" dirty="0">
                <a:latin typeface="Muli" pitchFamily="2" charset="0"/>
              </a:rPr>
              <a:t>Cubo com superfícies de volume nulo.</a:t>
            </a:r>
          </a:p>
          <a:p>
            <a:pPr marL="285750" indent="-285750">
              <a:buFont typeface="Wingdings" panose="05000000000000000000" pitchFamily="2" charset="2"/>
              <a:buChar char="q"/>
            </a:pPr>
            <a:r>
              <a:rPr lang="pt-PT" dirty="0">
                <a:latin typeface="Muli" pitchFamily="2" charset="0"/>
              </a:rPr>
              <a:t>ajustar a espessura da parede da caixa, ou</a:t>
            </a:r>
          </a:p>
          <a:p>
            <a:pPr marL="285750" indent="-285750">
              <a:buFont typeface="Wingdings" panose="05000000000000000000" pitchFamily="2" charset="2"/>
              <a:buChar char="q"/>
            </a:pPr>
            <a:r>
              <a:rPr lang="pt-PT" dirty="0">
                <a:latin typeface="Muli" pitchFamily="2" charset="0"/>
              </a:rPr>
              <a:t>fechar a caixa acrescentando duas novas superfícies</a:t>
            </a:r>
            <a:endParaRPr lang="en-US" dirty="0">
              <a:latin typeface="Muli" pitchFamily="2" charset="0"/>
            </a:endParaRPr>
          </a:p>
        </p:txBody>
      </p:sp>
    </p:spTree>
    <p:extLst>
      <p:ext uri="{BB962C8B-B14F-4D97-AF65-F5344CB8AC3E}">
        <p14:creationId xmlns:p14="http://schemas.microsoft.com/office/powerpoint/2010/main" val="6175476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93200" y="193548"/>
            <a:ext cx="6995700" cy="566400"/>
          </a:xfrm>
        </p:spPr>
        <p:txBody>
          <a:bodyPr/>
          <a:lstStyle/>
          <a:p>
            <a:r>
              <a:rPr lang="en-US" dirty="0" err="1"/>
              <a:t>Malhas</a:t>
            </a:r>
            <a:r>
              <a:rPr lang="en-US" dirty="0"/>
              <a:t> </a:t>
            </a:r>
            <a:r>
              <a:rPr lang="en-US" dirty="0" err="1"/>
              <a:t>Não-Múltiplas</a:t>
            </a:r>
            <a:endParaRPr lang="en-US" dirty="0"/>
          </a:p>
        </p:txBody>
      </p:sp>
      <p:sp>
        <p:nvSpPr>
          <p:cNvPr id="6" name="Google Shape;1029;p44"/>
          <p:cNvSpPr txBox="1">
            <a:spLocks/>
          </p:cNvSpPr>
          <p:nvPr/>
        </p:nvSpPr>
        <p:spPr>
          <a:xfrm>
            <a:off x="660401" y="903102"/>
            <a:ext cx="5819774" cy="323709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b="1" dirty="0" err="1">
                <a:latin typeface="Muli"/>
              </a:rPr>
              <a:t>Falhas</a:t>
            </a:r>
            <a:r>
              <a:rPr lang="en-US" b="1" dirty="0">
                <a:latin typeface="Muli"/>
              </a:rPr>
              <a:t> </a:t>
            </a:r>
            <a:r>
              <a:rPr lang="en-US" b="1" dirty="0" err="1">
                <a:latin typeface="Muli"/>
              </a:rPr>
              <a:t>superficiais</a:t>
            </a:r>
            <a:r>
              <a:rPr lang="en-US" b="1" dirty="0">
                <a:latin typeface="Muli"/>
              </a:rPr>
              <a:t> (Watertight mesh)</a:t>
            </a:r>
          </a:p>
          <a:p>
            <a:pPr algn="just"/>
            <a:r>
              <a:rPr lang="pt-PT" dirty="0">
                <a:latin typeface="Muli"/>
              </a:rPr>
              <a:t>Para existir no mundo real, um modelo 3D precisa de descrever um volume fechado ou "estanque", no entanto um </a:t>
            </a:r>
            <a:r>
              <a:rPr lang="pt-PT" dirty="0" err="1">
                <a:latin typeface="Muli"/>
              </a:rPr>
              <a:t>STL</a:t>
            </a:r>
            <a:r>
              <a:rPr lang="pt-PT" dirty="0">
                <a:latin typeface="Muli"/>
              </a:rPr>
              <a:t> pode por vezes ter pequenas falhas ou buracos na malha.</a:t>
            </a:r>
          </a:p>
          <a:p>
            <a:endParaRPr lang="en-US" dirty="0">
              <a:latin typeface="Muli"/>
            </a:endParaRPr>
          </a:p>
          <a:p>
            <a:pPr lvl="0"/>
            <a:r>
              <a:rPr lang="pt-PT" b="1" dirty="0">
                <a:latin typeface="Muli"/>
              </a:rPr>
              <a:t>Faces internas sobrepostas ou </a:t>
            </a:r>
            <a:r>
              <a:rPr lang="pt-PT" b="1" dirty="0" err="1">
                <a:latin typeface="Muli"/>
              </a:rPr>
              <a:t>intersetantes</a:t>
            </a:r>
            <a:r>
              <a:rPr lang="en-US" b="1" dirty="0">
                <a:latin typeface="Muli"/>
              </a:rPr>
              <a:t>:</a:t>
            </a:r>
            <a:r>
              <a:rPr lang="en-US" dirty="0">
                <a:latin typeface="Muli"/>
              </a:rPr>
              <a:t> </a:t>
            </a:r>
            <a:r>
              <a:rPr lang="pt-PT" dirty="0">
                <a:latin typeface="Muli"/>
              </a:rPr>
              <a:t>Para que um ficheiro </a:t>
            </a:r>
            <a:r>
              <a:rPr lang="pt-PT" dirty="0" err="1">
                <a:latin typeface="Muli"/>
              </a:rPr>
              <a:t>STL</a:t>
            </a:r>
            <a:r>
              <a:rPr lang="pt-PT" dirty="0">
                <a:latin typeface="Muli"/>
              </a:rPr>
              <a:t> possa ser impresso, é necessário torná-lo num único objeto sólido. As paredes do objeto devem ser sólidas, e o espaço dentro destas deve estar vazio. </a:t>
            </a:r>
          </a:p>
          <a:p>
            <a:endParaRPr lang="en-US" dirty="0">
              <a:latin typeface="Muli"/>
            </a:endParaRPr>
          </a:p>
        </p:txBody>
      </p:sp>
      <p:pic>
        <p:nvPicPr>
          <p:cNvPr id="9" name="Picture 8"/>
          <p:cNvPicPr/>
          <p:nvPr/>
        </p:nvPicPr>
        <p:blipFill rotWithShape="1">
          <a:blip r:embed="rId3">
            <a:extLst>
              <a:ext uri="{28A0092B-C50C-407E-A947-70E740481C1C}">
                <a14:useLocalDpi xmlns:a14="http://schemas.microsoft.com/office/drawing/2010/main" val="0"/>
              </a:ext>
            </a:extLst>
          </a:blip>
          <a:srcRect l="47440" t="27941" r="20393" b="3696"/>
          <a:stretch/>
        </p:blipFill>
        <p:spPr bwMode="auto">
          <a:xfrm>
            <a:off x="6538595" y="3120330"/>
            <a:ext cx="1244600" cy="1513011"/>
          </a:xfrm>
          <a:prstGeom prst="rect">
            <a:avLst/>
          </a:prstGeom>
          <a:ln>
            <a:noFill/>
          </a:ln>
          <a:extLst>
            <a:ext uri="{53640926-AAD7-44D8-BBD7-CCE9431645EC}">
              <a14:shadowObscured xmlns:a14="http://schemas.microsoft.com/office/drawing/2010/main"/>
            </a:ext>
          </a:extLst>
        </p:spPr>
      </p:pic>
      <p:pic>
        <p:nvPicPr>
          <p:cNvPr id="10" name="Picture 9" descr="What is a non-manifold mesh and how to fix it - Sinestesia"/>
          <p:cNvPicPr/>
          <p:nvPr/>
        </p:nvPicPr>
        <p:blipFill rotWithShape="1">
          <a:blip r:embed="rId4">
            <a:extLst>
              <a:ext uri="{28A0092B-C50C-407E-A947-70E740481C1C}">
                <a14:useLocalDpi xmlns:a14="http://schemas.microsoft.com/office/drawing/2010/main" val="0"/>
              </a:ext>
            </a:extLst>
          </a:blip>
          <a:srcRect l="55556" t="15220"/>
          <a:stretch/>
        </p:blipFill>
        <p:spPr bwMode="auto">
          <a:xfrm>
            <a:off x="5136515" y="3386990"/>
            <a:ext cx="1152525" cy="1264002"/>
          </a:xfrm>
          <a:prstGeom prst="rect">
            <a:avLst/>
          </a:prstGeom>
          <a:noFill/>
          <a:ln>
            <a:noFill/>
          </a:ln>
        </p:spPr>
      </p:pic>
      <p:pic>
        <p:nvPicPr>
          <p:cNvPr id="11" name="Picture 10"/>
          <p:cNvPicPr/>
          <p:nvPr/>
        </p:nvPicPr>
        <p:blipFill rotWithShape="1">
          <a:blip r:embed="rId5">
            <a:extLst>
              <a:ext uri="{28A0092B-C50C-407E-A947-70E740481C1C}">
                <a14:useLocalDpi xmlns:a14="http://schemas.microsoft.com/office/drawing/2010/main" val="0"/>
              </a:ext>
            </a:extLst>
          </a:blip>
          <a:srcRect l="8897" t="4720" r="8897" b="13990"/>
          <a:stretch/>
        </p:blipFill>
        <p:spPr>
          <a:xfrm>
            <a:off x="6654800" y="877702"/>
            <a:ext cx="1917700" cy="1752600"/>
          </a:xfrm>
          <a:prstGeom prst="rect">
            <a:avLst/>
          </a:prstGeom>
        </p:spPr>
      </p:pic>
      <p:sp>
        <p:nvSpPr>
          <p:cNvPr id="2" name="Rectangle 1"/>
          <p:cNvSpPr/>
          <p:nvPr/>
        </p:nvSpPr>
        <p:spPr>
          <a:xfrm>
            <a:off x="5327650" y="2691140"/>
            <a:ext cx="4572000" cy="276999"/>
          </a:xfrm>
          <a:prstGeom prst="rect">
            <a:avLst/>
          </a:prstGeom>
        </p:spPr>
        <p:txBody>
          <a:bodyPr>
            <a:spAutoFit/>
          </a:bodyPr>
          <a:lstStyle/>
          <a:p>
            <a:pPr lvl="0" algn="ctr"/>
            <a:r>
              <a:rPr lang="pt-BR" sz="1200" b="1" i="1" dirty="0">
                <a:solidFill>
                  <a:schemeClr val="accent1"/>
                </a:solidFill>
                <a:latin typeface="Muli"/>
              </a:rPr>
              <a:t>Pequeno corte na malha (a azul)</a:t>
            </a:r>
            <a:endParaRPr lang="en-US" sz="1200" b="1" i="1" dirty="0">
              <a:solidFill>
                <a:schemeClr val="accent1"/>
              </a:solidFill>
              <a:latin typeface="Muli"/>
            </a:endParaRPr>
          </a:p>
        </p:txBody>
      </p:sp>
      <p:sp>
        <p:nvSpPr>
          <p:cNvPr id="3" name="Rectangle 2"/>
          <p:cNvSpPr/>
          <p:nvPr/>
        </p:nvSpPr>
        <p:spPr>
          <a:xfrm>
            <a:off x="856616" y="3015391"/>
            <a:ext cx="4279899" cy="2108269"/>
          </a:xfrm>
          <a:prstGeom prst="rect">
            <a:avLst/>
          </a:prstGeom>
        </p:spPr>
        <p:txBody>
          <a:bodyPr wrap="square">
            <a:spAutoFit/>
          </a:bodyPr>
          <a:lstStyle/>
          <a:p>
            <a:pPr marL="285750" lvl="0" indent="-285750" algn="just">
              <a:spcBef>
                <a:spcPts val="600"/>
              </a:spcBef>
              <a:buFont typeface="Arial" pitchFamily="34" charset="0"/>
              <a:buChar char="•"/>
            </a:pPr>
            <a:r>
              <a:rPr lang="pt-PT" dirty="0">
                <a:latin typeface="Muli"/>
              </a:rPr>
              <a:t>Uma máquina de corte não pode processar faces internas, pois leva a que o vazio dentro do objeto apareça como uma parede espessa. Solução: Eliminar as faces internas</a:t>
            </a:r>
          </a:p>
          <a:p>
            <a:pPr marL="285750" lvl="0" indent="-285750" algn="just">
              <a:spcBef>
                <a:spcPts val="600"/>
              </a:spcBef>
              <a:buFont typeface="Arial" pitchFamily="34" charset="0"/>
              <a:buChar char="•"/>
            </a:pPr>
            <a:r>
              <a:rPr lang="pt-PT" dirty="0">
                <a:latin typeface="Muli"/>
              </a:rPr>
              <a:t>Quando faces ou superfícies colidem ou se sobrepõem, o caminho da cabeça de impressão 3D da impressora recebe instruções para passar sobre as mesmas áreas duas vezes. Solução: Juntar as superfícies sobrepostas</a:t>
            </a:r>
            <a:endParaRPr lang="en-US" dirty="0">
              <a:latin typeface="Muli"/>
            </a:endParaRPr>
          </a:p>
        </p:txBody>
      </p:sp>
    </p:spTree>
    <p:extLst>
      <p:ext uri="{BB962C8B-B14F-4D97-AF65-F5344CB8AC3E}">
        <p14:creationId xmlns:p14="http://schemas.microsoft.com/office/powerpoint/2010/main" val="36769474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428428"/>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Como </a:t>
            </a:r>
            <a:r>
              <a:rPr lang="en-US" dirty="0" err="1"/>
              <a:t>reparar</a:t>
            </a:r>
            <a:r>
              <a:rPr lang="en-US" dirty="0"/>
              <a:t> um </a:t>
            </a:r>
            <a:r>
              <a:rPr lang="en-US" dirty="0" err="1"/>
              <a:t>ficheiro</a:t>
            </a:r>
            <a:r>
              <a:rPr lang="en-US" dirty="0"/>
              <a:t> </a:t>
            </a:r>
            <a:r>
              <a:rPr lang="en-US" dirty="0" err="1"/>
              <a:t>STL</a:t>
            </a:r>
            <a:r>
              <a:rPr lang="en-US" dirty="0"/>
              <a:t>?</a:t>
            </a:r>
          </a:p>
        </p:txBody>
      </p:sp>
      <p:sp>
        <p:nvSpPr>
          <p:cNvPr id="1122" name="Google Shape;1122;p48"/>
          <p:cNvSpPr txBox="1">
            <a:spLocks noGrp="1"/>
          </p:cNvSpPr>
          <p:nvPr>
            <p:ph type="subTitle" idx="3"/>
          </p:nvPr>
        </p:nvSpPr>
        <p:spPr>
          <a:xfrm>
            <a:off x="826770" y="2408916"/>
            <a:ext cx="3817620" cy="1638477"/>
          </a:xfrm>
          <a:prstGeom prst="rect">
            <a:avLst/>
          </a:prstGeom>
        </p:spPr>
        <p:txBody>
          <a:bodyPr spcFirstLastPara="1" wrap="square" lIns="91425" tIns="91425" rIns="91425" bIns="91425" anchor="t" anchorCtr="0">
            <a:noAutofit/>
          </a:bodyPr>
          <a:lstStyle/>
          <a:p>
            <a:pPr marL="285750" lvl="0" indent="-285750" algn="l">
              <a:buFont typeface="Arial" pitchFamily="34" charset="0"/>
              <a:buChar char="•"/>
            </a:pPr>
            <a:r>
              <a:rPr lang="pt-PT" sz="1300" dirty="0"/>
              <a:t>opção relativamente mais direta</a:t>
            </a:r>
          </a:p>
          <a:p>
            <a:pPr marL="285750" lvl="0" indent="-285750" algn="l">
              <a:buFont typeface="Arial" pitchFamily="34" charset="0"/>
              <a:buChar char="•"/>
            </a:pPr>
            <a:r>
              <a:rPr lang="pt-PT" sz="1300" dirty="0"/>
              <a:t>permite um maior controlo</a:t>
            </a:r>
          </a:p>
          <a:p>
            <a:pPr marL="285750" lvl="0" indent="-285750" algn="l">
              <a:buFont typeface="Arial" pitchFamily="34" charset="0"/>
              <a:buChar char="•"/>
            </a:pPr>
            <a:r>
              <a:rPr lang="pt-PT" sz="1300" dirty="0"/>
              <a:t>a maioria dos programas modernos de modelação 3D têm funcionalidades incorporadas que permitem verificar e corrigir erros antes de os exportar para um formato STL</a:t>
            </a:r>
          </a:p>
          <a:p>
            <a:pPr marL="285750" lvl="0" indent="-285750" algn="l">
              <a:buFont typeface="Arial" pitchFamily="34" charset="0"/>
              <a:buChar char="•"/>
            </a:pPr>
            <a:r>
              <a:rPr lang="pt-PT" sz="1300" dirty="0"/>
              <a:t>utiliza as soluções mencionadas anteriormente</a:t>
            </a:r>
            <a:endParaRPr lang="en-US" sz="1300" dirty="0"/>
          </a:p>
        </p:txBody>
      </p:sp>
      <p:sp>
        <p:nvSpPr>
          <p:cNvPr id="1123" name="Google Shape;1123;p48"/>
          <p:cNvSpPr txBox="1">
            <a:spLocks noGrp="1"/>
          </p:cNvSpPr>
          <p:nvPr>
            <p:ph type="subTitle" idx="4"/>
          </p:nvPr>
        </p:nvSpPr>
        <p:spPr>
          <a:xfrm>
            <a:off x="4571098" y="2380342"/>
            <a:ext cx="3610177" cy="1640738"/>
          </a:xfrm>
          <a:prstGeom prst="rect">
            <a:avLst/>
          </a:prstGeom>
        </p:spPr>
        <p:txBody>
          <a:bodyPr spcFirstLastPara="1" wrap="square" lIns="91425" tIns="91425" rIns="91425" bIns="91425" anchor="t" anchorCtr="0">
            <a:noAutofit/>
          </a:bodyPr>
          <a:lstStyle/>
          <a:p>
            <a:pPr marL="285750" lvl="0" indent="-285750" algn="just">
              <a:buFont typeface="Arial" pitchFamily="34" charset="0"/>
              <a:buChar char="•"/>
            </a:pPr>
            <a:r>
              <a:rPr lang="pt-PT" sz="1300" dirty="0">
                <a:solidFill>
                  <a:schemeClr val="tx1"/>
                </a:solidFill>
              </a:rPr>
              <a:t>utilizado nos casos em que não tem acesso ao CAD original </a:t>
            </a:r>
          </a:p>
          <a:p>
            <a:pPr marL="285750" lvl="0" indent="-285750" algn="just">
              <a:buFont typeface="Arial" pitchFamily="34" charset="0"/>
              <a:buChar char="•"/>
            </a:pPr>
            <a:r>
              <a:rPr lang="pt-PT" sz="1300" dirty="0">
                <a:solidFill>
                  <a:schemeClr val="tx1"/>
                </a:solidFill>
              </a:rPr>
              <a:t>processo relativamente automatizado</a:t>
            </a:r>
          </a:p>
          <a:p>
            <a:pPr marL="285750" lvl="0" indent="-285750" algn="just">
              <a:buFont typeface="Arial" pitchFamily="34" charset="0"/>
              <a:buChar char="•"/>
            </a:pPr>
            <a:r>
              <a:rPr lang="pt-PT" sz="1300" dirty="0">
                <a:solidFill>
                  <a:schemeClr val="tx1"/>
                </a:solidFill>
              </a:rPr>
              <a:t>o programa de reparação proporciona menos controlo mas é também capaz de corrigir a maioria dos problemas</a:t>
            </a:r>
          </a:p>
          <a:p>
            <a:pPr marL="285750" lvl="0" indent="-285750" algn="just">
              <a:buFont typeface="Arial" pitchFamily="34" charset="0"/>
              <a:buChar char="•"/>
            </a:pPr>
            <a:r>
              <a:rPr lang="pt-PT" sz="1300" dirty="0">
                <a:solidFill>
                  <a:schemeClr val="tx1"/>
                </a:solidFill>
              </a:rPr>
              <a:t>Nota: a maioria dos programas de </a:t>
            </a:r>
            <a:r>
              <a:rPr lang="pt-PT" sz="1300" dirty="0" err="1">
                <a:solidFill>
                  <a:schemeClr val="tx1"/>
                </a:solidFill>
              </a:rPr>
              <a:t>fatiagem</a:t>
            </a:r>
            <a:r>
              <a:rPr lang="pt-PT" sz="1300" dirty="0">
                <a:solidFill>
                  <a:schemeClr val="tx1"/>
                </a:solidFill>
              </a:rPr>
              <a:t>  modernos também podem detetar e corrigir erros de STL, mas podem fazer mais do que isso, por isso não devem ser confundidos com programas de reparação de STL</a:t>
            </a:r>
            <a:endParaRPr lang="en-US" sz="1300" dirty="0">
              <a:solidFill>
                <a:schemeClr val="tx1"/>
              </a:solidFill>
            </a:endParaRPr>
          </a:p>
        </p:txBody>
      </p:sp>
      <p:sp>
        <p:nvSpPr>
          <p:cNvPr id="1124" name="Google Shape;1124;p48"/>
          <p:cNvSpPr/>
          <p:nvPr/>
        </p:nvSpPr>
        <p:spPr>
          <a:xfrm>
            <a:off x="226627" y="1953904"/>
            <a:ext cx="622950" cy="62295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1125" name="Google Shape;1125;p48"/>
          <p:cNvSpPr/>
          <p:nvPr/>
        </p:nvSpPr>
        <p:spPr>
          <a:xfrm>
            <a:off x="7817218" y="1855185"/>
            <a:ext cx="622950" cy="62295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grpSp>
        <p:nvGrpSpPr>
          <p:cNvPr id="1126" name="Google Shape;1126;p48"/>
          <p:cNvGrpSpPr/>
          <p:nvPr/>
        </p:nvGrpSpPr>
        <p:grpSpPr>
          <a:xfrm>
            <a:off x="8042511" y="2083856"/>
            <a:ext cx="172364" cy="178314"/>
            <a:chOff x="-65129950" y="2646800"/>
            <a:chExt cx="311125" cy="317425"/>
          </a:xfrm>
        </p:grpSpPr>
        <p:sp>
          <p:nvSpPr>
            <p:cNvPr id="1127" name="Google Shape;1127;p48"/>
            <p:cNvSpPr/>
            <p:nvPr/>
          </p:nvSpPr>
          <p:spPr>
            <a:xfrm>
              <a:off x="-65129950" y="2646800"/>
              <a:ext cx="311125" cy="317425"/>
            </a:xfrm>
            <a:custGeom>
              <a:avLst/>
              <a:gdLst/>
              <a:ahLst/>
              <a:cxnLst/>
              <a:rect l="l" t="t" r="r" b="b"/>
              <a:pathLst>
                <a:path w="12445" h="12697" extrusionOk="0">
                  <a:moveTo>
                    <a:pt x="6648" y="851"/>
                  </a:moveTo>
                  <a:lnTo>
                    <a:pt x="6648" y="1954"/>
                  </a:lnTo>
                  <a:lnTo>
                    <a:pt x="5860" y="1954"/>
                  </a:lnTo>
                  <a:lnTo>
                    <a:pt x="5860" y="851"/>
                  </a:lnTo>
                  <a:close/>
                  <a:moveTo>
                    <a:pt x="1261" y="1954"/>
                  </a:moveTo>
                  <a:cubicBezTo>
                    <a:pt x="1355" y="1954"/>
                    <a:pt x="1450" y="1985"/>
                    <a:pt x="1544" y="2080"/>
                  </a:cubicBezTo>
                  <a:cubicBezTo>
                    <a:pt x="1733" y="2237"/>
                    <a:pt x="1733" y="2521"/>
                    <a:pt x="1576" y="2678"/>
                  </a:cubicBezTo>
                  <a:cubicBezTo>
                    <a:pt x="1497" y="2757"/>
                    <a:pt x="1387" y="2797"/>
                    <a:pt x="1276" y="2797"/>
                  </a:cubicBezTo>
                  <a:cubicBezTo>
                    <a:pt x="1166" y="2797"/>
                    <a:pt x="1056" y="2757"/>
                    <a:pt x="977" y="2678"/>
                  </a:cubicBezTo>
                  <a:cubicBezTo>
                    <a:pt x="819" y="2521"/>
                    <a:pt x="819" y="2237"/>
                    <a:pt x="977" y="2080"/>
                  </a:cubicBezTo>
                  <a:cubicBezTo>
                    <a:pt x="1072" y="1985"/>
                    <a:pt x="1198" y="1954"/>
                    <a:pt x="1261" y="1954"/>
                  </a:cubicBezTo>
                  <a:close/>
                  <a:moveTo>
                    <a:pt x="11216" y="1954"/>
                  </a:moveTo>
                  <a:cubicBezTo>
                    <a:pt x="11468" y="1954"/>
                    <a:pt x="11626" y="2143"/>
                    <a:pt x="11626" y="2395"/>
                  </a:cubicBezTo>
                  <a:cubicBezTo>
                    <a:pt x="11626" y="2615"/>
                    <a:pt x="11437" y="2836"/>
                    <a:pt x="11216" y="2836"/>
                  </a:cubicBezTo>
                  <a:cubicBezTo>
                    <a:pt x="11027" y="2836"/>
                    <a:pt x="10807" y="2615"/>
                    <a:pt x="10807" y="2395"/>
                  </a:cubicBezTo>
                  <a:cubicBezTo>
                    <a:pt x="10807" y="2143"/>
                    <a:pt x="10996" y="1954"/>
                    <a:pt x="11216" y="1954"/>
                  </a:cubicBezTo>
                  <a:close/>
                  <a:moveTo>
                    <a:pt x="6270" y="2773"/>
                  </a:moveTo>
                  <a:cubicBezTo>
                    <a:pt x="8759" y="2773"/>
                    <a:pt x="10807" y="4821"/>
                    <a:pt x="10807" y="7341"/>
                  </a:cubicBezTo>
                  <a:cubicBezTo>
                    <a:pt x="10807" y="9861"/>
                    <a:pt x="8759" y="11909"/>
                    <a:pt x="6270" y="11909"/>
                  </a:cubicBezTo>
                  <a:cubicBezTo>
                    <a:pt x="3781" y="11909"/>
                    <a:pt x="1733" y="9861"/>
                    <a:pt x="1733" y="7341"/>
                  </a:cubicBezTo>
                  <a:cubicBezTo>
                    <a:pt x="1733" y="4821"/>
                    <a:pt x="3781" y="2773"/>
                    <a:pt x="6270" y="2773"/>
                  </a:cubicBezTo>
                  <a:close/>
                  <a:moveTo>
                    <a:pt x="4663" y="0"/>
                  </a:moveTo>
                  <a:cubicBezTo>
                    <a:pt x="4411" y="0"/>
                    <a:pt x="4254" y="189"/>
                    <a:pt x="4254" y="410"/>
                  </a:cubicBezTo>
                  <a:cubicBezTo>
                    <a:pt x="4254" y="662"/>
                    <a:pt x="4474" y="851"/>
                    <a:pt x="4663" y="851"/>
                  </a:cubicBezTo>
                  <a:lnTo>
                    <a:pt x="5104" y="851"/>
                  </a:lnTo>
                  <a:lnTo>
                    <a:pt x="5104" y="2111"/>
                  </a:lnTo>
                  <a:cubicBezTo>
                    <a:pt x="4254" y="2300"/>
                    <a:pt x="3466" y="2710"/>
                    <a:pt x="2836" y="3245"/>
                  </a:cubicBezTo>
                  <a:lnTo>
                    <a:pt x="2489" y="2899"/>
                  </a:lnTo>
                  <a:cubicBezTo>
                    <a:pt x="2741" y="2426"/>
                    <a:pt x="2647" y="1891"/>
                    <a:pt x="2269" y="1481"/>
                  </a:cubicBezTo>
                  <a:cubicBezTo>
                    <a:pt x="2032" y="1245"/>
                    <a:pt x="1717" y="1127"/>
                    <a:pt x="1394" y="1127"/>
                  </a:cubicBezTo>
                  <a:cubicBezTo>
                    <a:pt x="1072" y="1127"/>
                    <a:pt x="741" y="1245"/>
                    <a:pt x="473" y="1481"/>
                  </a:cubicBezTo>
                  <a:cubicBezTo>
                    <a:pt x="0" y="1954"/>
                    <a:pt x="0" y="2741"/>
                    <a:pt x="473" y="3245"/>
                  </a:cubicBezTo>
                  <a:cubicBezTo>
                    <a:pt x="725" y="3498"/>
                    <a:pt x="1040" y="3624"/>
                    <a:pt x="1355" y="3624"/>
                  </a:cubicBezTo>
                  <a:cubicBezTo>
                    <a:pt x="1544" y="3624"/>
                    <a:pt x="1702" y="3561"/>
                    <a:pt x="1891" y="3498"/>
                  </a:cubicBezTo>
                  <a:lnTo>
                    <a:pt x="2269" y="3844"/>
                  </a:lnTo>
                  <a:cubicBezTo>
                    <a:pt x="1481" y="4789"/>
                    <a:pt x="946" y="6018"/>
                    <a:pt x="946" y="7341"/>
                  </a:cubicBezTo>
                  <a:cubicBezTo>
                    <a:pt x="946" y="10303"/>
                    <a:pt x="3371" y="12697"/>
                    <a:pt x="6301" y="12697"/>
                  </a:cubicBezTo>
                  <a:cubicBezTo>
                    <a:pt x="9263" y="12697"/>
                    <a:pt x="11657" y="10303"/>
                    <a:pt x="11657" y="7341"/>
                  </a:cubicBezTo>
                  <a:cubicBezTo>
                    <a:pt x="11657" y="6018"/>
                    <a:pt x="11185" y="4789"/>
                    <a:pt x="10365" y="3844"/>
                  </a:cubicBezTo>
                  <a:lnTo>
                    <a:pt x="10712" y="3498"/>
                  </a:lnTo>
                  <a:cubicBezTo>
                    <a:pt x="10838" y="3561"/>
                    <a:pt x="11027" y="3624"/>
                    <a:pt x="11216" y="3624"/>
                  </a:cubicBezTo>
                  <a:cubicBezTo>
                    <a:pt x="11909" y="3624"/>
                    <a:pt x="12445" y="3056"/>
                    <a:pt x="12445" y="2363"/>
                  </a:cubicBezTo>
                  <a:cubicBezTo>
                    <a:pt x="12445" y="1670"/>
                    <a:pt x="11909" y="1135"/>
                    <a:pt x="11216" y="1135"/>
                  </a:cubicBezTo>
                  <a:cubicBezTo>
                    <a:pt x="10555" y="1135"/>
                    <a:pt x="10019" y="1670"/>
                    <a:pt x="10019" y="2363"/>
                  </a:cubicBezTo>
                  <a:cubicBezTo>
                    <a:pt x="10019" y="2552"/>
                    <a:pt x="10050" y="2710"/>
                    <a:pt x="10113" y="2899"/>
                  </a:cubicBezTo>
                  <a:lnTo>
                    <a:pt x="9767" y="3245"/>
                  </a:lnTo>
                  <a:cubicBezTo>
                    <a:pt x="9137" y="2710"/>
                    <a:pt x="8349" y="2300"/>
                    <a:pt x="7530" y="2111"/>
                  </a:cubicBezTo>
                  <a:lnTo>
                    <a:pt x="7530" y="851"/>
                  </a:lnTo>
                  <a:lnTo>
                    <a:pt x="7971" y="851"/>
                  </a:lnTo>
                  <a:cubicBezTo>
                    <a:pt x="8192" y="851"/>
                    <a:pt x="8349" y="662"/>
                    <a:pt x="8349" y="410"/>
                  </a:cubicBezTo>
                  <a:cubicBezTo>
                    <a:pt x="8349" y="189"/>
                    <a:pt x="8160" y="0"/>
                    <a:pt x="797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1128" name="Google Shape;1128;p48"/>
            <p:cNvSpPr/>
            <p:nvPr/>
          </p:nvSpPr>
          <p:spPr>
            <a:xfrm>
              <a:off x="-65066950" y="2738175"/>
              <a:ext cx="187475" cy="185100"/>
            </a:xfrm>
            <a:custGeom>
              <a:avLst/>
              <a:gdLst/>
              <a:ahLst/>
              <a:cxnLst/>
              <a:rect l="l" t="t" r="r" b="b"/>
              <a:pathLst>
                <a:path w="7499" h="7404" extrusionOk="0">
                  <a:moveTo>
                    <a:pt x="3309" y="819"/>
                  </a:moveTo>
                  <a:lnTo>
                    <a:pt x="3309" y="3686"/>
                  </a:lnTo>
                  <a:cubicBezTo>
                    <a:pt x="3309" y="3938"/>
                    <a:pt x="3498" y="4127"/>
                    <a:pt x="3718" y="4127"/>
                  </a:cubicBezTo>
                  <a:lnTo>
                    <a:pt x="6612" y="4127"/>
                  </a:lnTo>
                  <a:cubicBezTo>
                    <a:pt x="6410" y="5529"/>
                    <a:pt x="5188" y="6585"/>
                    <a:pt x="3750" y="6585"/>
                  </a:cubicBezTo>
                  <a:cubicBezTo>
                    <a:pt x="2143" y="6585"/>
                    <a:pt x="820" y="5261"/>
                    <a:pt x="820" y="3686"/>
                  </a:cubicBezTo>
                  <a:cubicBezTo>
                    <a:pt x="820" y="2237"/>
                    <a:pt x="1891" y="1008"/>
                    <a:pt x="3309" y="819"/>
                  </a:cubicBezTo>
                  <a:close/>
                  <a:moveTo>
                    <a:pt x="3750" y="0"/>
                  </a:moveTo>
                  <a:cubicBezTo>
                    <a:pt x="1702" y="0"/>
                    <a:pt x="1" y="1638"/>
                    <a:pt x="1" y="3686"/>
                  </a:cubicBezTo>
                  <a:cubicBezTo>
                    <a:pt x="1" y="5734"/>
                    <a:pt x="1671" y="7404"/>
                    <a:pt x="3750" y="7404"/>
                  </a:cubicBezTo>
                  <a:cubicBezTo>
                    <a:pt x="5798" y="7404"/>
                    <a:pt x="7499" y="5734"/>
                    <a:pt x="7499" y="3686"/>
                  </a:cubicBezTo>
                  <a:cubicBezTo>
                    <a:pt x="7499" y="3466"/>
                    <a:pt x="7278" y="3277"/>
                    <a:pt x="7058" y="3277"/>
                  </a:cubicBezTo>
                  <a:lnTo>
                    <a:pt x="4128" y="3277"/>
                  </a:lnTo>
                  <a:lnTo>
                    <a:pt x="4128" y="378"/>
                  </a:lnTo>
                  <a:cubicBezTo>
                    <a:pt x="4128" y="158"/>
                    <a:pt x="3939" y="0"/>
                    <a:pt x="375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grpSp>
      <p:sp>
        <p:nvSpPr>
          <p:cNvPr id="1129" name="Google Shape;1129;p48"/>
          <p:cNvSpPr/>
          <p:nvPr/>
        </p:nvSpPr>
        <p:spPr>
          <a:xfrm>
            <a:off x="460834" y="2176226"/>
            <a:ext cx="154536" cy="178306"/>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1130" name="Google Shape;1130;p48"/>
          <p:cNvSpPr txBox="1">
            <a:spLocks noGrp="1"/>
          </p:cNvSpPr>
          <p:nvPr>
            <p:ph type="subTitle" idx="1"/>
          </p:nvPr>
        </p:nvSpPr>
        <p:spPr>
          <a:xfrm>
            <a:off x="727312" y="2027772"/>
            <a:ext cx="4023360" cy="369000"/>
          </a:xfrm>
          <a:prstGeom prst="rect">
            <a:avLst/>
          </a:prstGeom>
        </p:spPr>
        <p:txBody>
          <a:bodyPr spcFirstLastPara="1" wrap="square" lIns="91425" tIns="91425" rIns="91425" bIns="91425" anchor="t" anchorCtr="0">
            <a:noAutofit/>
          </a:bodyPr>
          <a:lstStyle/>
          <a:p>
            <a:pPr marL="0" lvl="0" indent="0"/>
            <a:r>
              <a:rPr lang="en-US" dirty="0" err="1"/>
              <a:t>Reparar</a:t>
            </a:r>
            <a:r>
              <a:rPr lang="en-US" dirty="0"/>
              <a:t> o </a:t>
            </a:r>
            <a:r>
              <a:rPr lang="en-US" dirty="0" err="1"/>
              <a:t>modelo</a:t>
            </a:r>
            <a:r>
              <a:rPr lang="en-US" dirty="0"/>
              <a:t> no </a:t>
            </a:r>
            <a:r>
              <a:rPr lang="en-US" dirty="0" err="1"/>
              <a:t>programa</a:t>
            </a:r>
            <a:r>
              <a:rPr lang="en-US" dirty="0"/>
              <a:t> CAD</a:t>
            </a:r>
          </a:p>
        </p:txBody>
      </p:sp>
      <p:sp>
        <p:nvSpPr>
          <p:cNvPr id="1131" name="Google Shape;1131;p48"/>
          <p:cNvSpPr txBox="1">
            <a:spLocks noGrp="1"/>
          </p:cNvSpPr>
          <p:nvPr>
            <p:ph type="subTitle" idx="2"/>
          </p:nvPr>
        </p:nvSpPr>
        <p:spPr>
          <a:xfrm>
            <a:off x="4571098" y="1837200"/>
            <a:ext cx="3246120" cy="369000"/>
          </a:xfrm>
          <a:prstGeom prst="rect">
            <a:avLst/>
          </a:prstGeom>
        </p:spPr>
        <p:txBody>
          <a:bodyPr spcFirstLastPara="1" wrap="square" lIns="91425" tIns="91425" rIns="91425" bIns="91425" anchor="t" anchorCtr="0">
            <a:noAutofit/>
          </a:bodyPr>
          <a:lstStyle/>
          <a:p>
            <a:pPr marL="0" lvl="0" indent="0"/>
            <a:r>
              <a:rPr lang="en-US" dirty="0"/>
              <a:t>Usar um </a:t>
            </a:r>
            <a:r>
              <a:rPr lang="en-US" dirty="0" err="1"/>
              <a:t>programa</a:t>
            </a:r>
            <a:r>
              <a:rPr lang="en-US" dirty="0"/>
              <a:t> de </a:t>
            </a:r>
            <a:r>
              <a:rPr lang="en-US" dirty="0" err="1"/>
              <a:t>reparação</a:t>
            </a:r>
            <a:r>
              <a:rPr lang="en-US" dirty="0"/>
              <a:t> de STL</a:t>
            </a:r>
          </a:p>
        </p:txBody>
      </p:sp>
      <p:sp>
        <p:nvSpPr>
          <p:cNvPr id="2" name="Rectangle 1"/>
          <p:cNvSpPr/>
          <p:nvPr/>
        </p:nvSpPr>
        <p:spPr>
          <a:xfrm>
            <a:off x="932613" y="1089271"/>
            <a:ext cx="7004887" cy="954107"/>
          </a:xfrm>
          <a:prstGeom prst="rect">
            <a:avLst/>
          </a:prstGeom>
        </p:spPr>
        <p:txBody>
          <a:bodyPr wrap="square">
            <a:spAutoFit/>
          </a:bodyPr>
          <a:lstStyle/>
          <a:p>
            <a:pPr marL="0" lvl="0" indent="0" algn="just"/>
            <a:r>
              <a:rPr lang="pt-PT" dirty="0">
                <a:solidFill>
                  <a:schemeClr val="accent3"/>
                </a:solidFill>
                <a:latin typeface="Muli" pitchFamily="2" charset="0"/>
              </a:rPr>
              <a:t>Se o ficheiro STL tiver algum dos problemas mencionados anteriormente, será necessário alguma reparação. Dependendo do acesso ao ficheiro CAD original (se for o criador do desenho) ou se só puder aceder ao STL no final (por exemplo, a partir de um ficheiro que descarregou de um repositório), há duas opções disponíveis:</a:t>
            </a:r>
            <a:endParaRPr lang="en-US" dirty="0">
              <a:solidFill>
                <a:schemeClr val="accent3"/>
              </a:solidFill>
              <a:latin typeface="Muli" pitchFamily="2" charset="0"/>
            </a:endParaRPr>
          </a:p>
        </p:txBody>
      </p:sp>
    </p:spTree>
    <p:extLst>
      <p:ext uri="{BB962C8B-B14F-4D97-AF65-F5344CB8AC3E}">
        <p14:creationId xmlns:p14="http://schemas.microsoft.com/office/powerpoint/2010/main" val="29763499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grpSp>
        <p:nvGrpSpPr>
          <p:cNvPr id="1078" name="Google Shape;1078;p47"/>
          <p:cNvGrpSpPr/>
          <p:nvPr/>
        </p:nvGrpSpPr>
        <p:grpSpPr>
          <a:xfrm>
            <a:off x="6186652" y="797792"/>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6" name="Google Shape;1116;p47"/>
          <p:cNvSpPr/>
          <p:nvPr/>
        </p:nvSpPr>
        <p:spPr>
          <a:xfrm>
            <a:off x="8547564" y="33618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Título 4"/>
          <p:cNvSpPr>
            <a:spLocks noGrp="1"/>
          </p:cNvSpPr>
          <p:nvPr>
            <p:ph type="title"/>
          </p:nvPr>
        </p:nvSpPr>
        <p:spPr>
          <a:xfrm>
            <a:off x="223139" y="668249"/>
            <a:ext cx="5217077" cy="566400"/>
          </a:xfrm>
        </p:spPr>
        <p:txBody>
          <a:bodyPr/>
          <a:lstStyle/>
          <a:p>
            <a:r>
              <a:rPr lang="en-US" dirty="0" err="1"/>
              <a:t>Reparação</a:t>
            </a:r>
            <a:r>
              <a:rPr lang="en-US" dirty="0"/>
              <a:t> de </a:t>
            </a:r>
            <a:r>
              <a:rPr lang="en-US" dirty="0" err="1"/>
              <a:t>STL</a:t>
            </a:r>
            <a:r>
              <a:rPr lang="en-US" dirty="0"/>
              <a:t> com ferramentas Microsoft</a:t>
            </a:r>
          </a:p>
        </p:txBody>
      </p:sp>
      <p:sp>
        <p:nvSpPr>
          <p:cNvPr id="4" name="Rectangle 3"/>
          <p:cNvSpPr/>
          <p:nvPr/>
        </p:nvSpPr>
        <p:spPr>
          <a:xfrm>
            <a:off x="300367" y="1752599"/>
            <a:ext cx="5062619" cy="2031325"/>
          </a:xfrm>
          <a:prstGeom prst="rect">
            <a:avLst/>
          </a:prstGeom>
        </p:spPr>
        <p:txBody>
          <a:bodyPr wrap="square">
            <a:spAutoFit/>
          </a:bodyPr>
          <a:lstStyle/>
          <a:p>
            <a:pPr lvl="5" algn="just"/>
            <a:r>
              <a:rPr lang="pt-PT" dirty="0">
                <a:solidFill>
                  <a:schemeClr val="accent3"/>
                </a:solidFill>
                <a:latin typeface="Muli"/>
                <a:cs typeface="Calibri" panose="020F0502020204030204" pitchFamily="34" charset="0"/>
              </a:rPr>
              <a:t>Reparação de </a:t>
            </a:r>
            <a:r>
              <a:rPr lang="pt-PT" dirty="0" err="1">
                <a:solidFill>
                  <a:schemeClr val="accent3"/>
                </a:solidFill>
                <a:latin typeface="Muli"/>
                <a:cs typeface="Calibri" panose="020F0502020204030204" pitchFamily="34" charset="0"/>
              </a:rPr>
              <a:t>STL</a:t>
            </a:r>
            <a:r>
              <a:rPr lang="pt-PT" dirty="0">
                <a:solidFill>
                  <a:schemeClr val="accent3"/>
                </a:solidFill>
                <a:latin typeface="Muli"/>
                <a:cs typeface="Calibri" panose="020F0502020204030204" pitchFamily="34" charset="0"/>
              </a:rPr>
              <a:t> Microsoft (</a:t>
            </a:r>
            <a:r>
              <a:rPr lang="pt-PT" dirty="0" err="1">
                <a:solidFill>
                  <a:schemeClr val="accent3"/>
                </a:solidFill>
                <a:latin typeface="Muli"/>
                <a:cs typeface="Calibri" panose="020F0502020204030204" pitchFamily="34" charset="0"/>
              </a:rPr>
              <a:t>tools3d.azurewebsites.net</a:t>
            </a:r>
            <a:r>
              <a:rPr lang="pt-PT" dirty="0">
                <a:solidFill>
                  <a:schemeClr val="accent3"/>
                </a:solidFill>
                <a:latin typeface="Muli"/>
                <a:cs typeface="Calibri" panose="020F0502020204030204" pitchFamily="34" charset="0"/>
              </a:rPr>
              <a:t>/)</a:t>
            </a:r>
          </a:p>
          <a:p>
            <a:pPr lvl="5" algn="just"/>
            <a:r>
              <a:rPr lang="pt-PT" dirty="0">
                <a:solidFill>
                  <a:schemeClr val="accent3"/>
                </a:solidFill>
                <a:latin typeface="Muli"/>
                <a:cs typeface="Calibri" panose="020F0502020204030204" pitchFamily="34" charset="0"/>
              </a:rPr>
              <a:t>Ferramenta simples, na nuvem.</a:t>
            </a:r>
          </a:p>
          <a:p>
            <a:pPr lvl="5" algn="just"/>
            <a:endParaRPr lang="pt-PT" dirty="0">
              <a:solidFill>
                <a:schemeClr val="accent3"/>
              </a:solidFill>
              <a:latin typeface="Muli"/>
              <a:cs typeface="Calibri" panose="020F0502020204030204" pitchFamily="34" charset="0"/>
            </a:endParaRPr>
          </a:p>
          <a:p>
            <a:pPr lvl="5" algn="just"/>
            <a:r>
              <a:rPr lang="pt-PT" b="1" dirty="0">
                <a:solidFill>
                  <a:schemeClr val="accent3"/>
                </a:solidFill>
                <a:latin typeface="Muli"/>
                <a:cs typeface="Calibri" panose="020F0502020204030204" pitchFamily="34" charset="0"/>
              </a:rPr>
              <a:t>Reparação: </a:t>
            </a:r>
            <a:r>
              <a:rPr lang="pt-PT" dirty="0">
                <a:solidFill>
                  <a:schemeClr val="accent3"/>
                </a:solidFill>
                <a:latin typeface="Muli"/>
                <a:cs typeface="Calibri" panose="020F0502020204030204" pitchFamily="34" charset="0"/>
              </a:rPr>
              <a:t>corrige problemas de geometria para criar uma malha 3D fechada e estanque  (processo totalmente automatizado, sem opções de ajuste e sem pré-visualização disponível)</a:t>
            </a:r>
          </a:p>
          <a:p>
            <a:pPr lvl="5" algn="just"/>
            <a:r>
              <a:rPr lang="pt-PT" b="1" dirty="0">
                <a:solidFill>
                  <a:schemeClr val="accent3"/>
                </a:solidFill>
                <a:latin typeface="Muli"/>
                <a:cs typeface="Calibri" panose="020F0502020204030204" pitchFamily="34" charset="0"/>
              </a:rPr>
              <a:t>Reduzir</a:t>
            </a:r>
            <a:r>
              <a:rPr lang="pt-PT" dirty="0">
                <a:solidFill>
                  <a:schemeClr val="accent3"/>
                </a:solidFill>
                <a:latin typeface="Muli"/>
                <a:cs typeface="Calibri" panose="020F0502020204030204" pitchFamily="34" charset="0"/>
              </a:rPr>
              <a:t>: simplifica a malha para reduzir o tamanho do ficheiro </a:t>
            </a:r>
            <a:r>
              <a:rPr lang="pt-PT" dirty="0" err="1">
                <a:solidFill>
                  <a:schemeClr val="accent3"/>
                </a:solidFill>
                <a:latin typeface="Muli"/>
                <a:cs typeface="Calibri" panose="020F0502020204030204" pitchFamily="34" charset="0"/>
              </a:rPr>
              <a:t>STL</a:t>
            </a:r>
            <a:r>
              <a:rPr lang="pt-PT" dirty="0">
                <a:solidFill>
                  <a:schemeClr val="accent3"/>
                </a:solidFill>
                <a:latin typeface="Muli"/>
                <a:cs typeface="Calibri" panose="020F0502020204030204" pitchFamily="34" charset="0"/>
              </a:rPr>
              <a:t> e melhorar o processamento</a:t>
            </a:r>
          </a:p>
          <a:p>
            <a:pPr lvl="5"/>
            <a:endParaRPr lang="pt-PT" dirty="0">
              <a:solidFill>
                <a:schemeClr val="accent3"/>
              </a:solidFill>
              <a:latin typeface="Muli"/>
              <a:cs typeface="Calibri" panose="020F0502020204030204" pitchFamily="34" charset="0"/>
            </a:endParaRPr>
          </a:p>
        </p:txBody>
      </p:sp>
      <p:pic>
        <p:nvPicPr>
          <p:cNvPr id="32" name="Picture 31"/>
          <p:cNvPicPr>
            <a:picLocks noChangeAspect="1"/>
          </p:cNvPicPr>
          <p:nvPr/>
        </p:nvPicPr>
        <p:blipFill rotWithShape="1">
          <a:blip r:embed="rId3"/>
          <a:srcRect t="16109" b="15429"/>
          <a:stretch/>
        </p:blipFill>
        <p:spPr>
          <a:xfrm>
            <a:off x="6665542" y="3461356"/>
            <a:ext cx="2003646" cy="72943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216" y="1752599"/>
            <a:ext cx="3585673" cy="1438275"/>
          </a:xfrm>
          <a:prstGeom prst="rect">
            <a:avLst/>
          </a:prstGeom>
        </p:spPr>
      </p:pic>
      <p:sp>
        <p:nvSpPr>
          <p:cNvPr id="31" name="CaixaDeTexto 30">
            <a:extLst>
              <a:ext uri="{FF2B5EF4-FFF2-40B4-BE49-F238E27FC236}">
                <a16:creationId xmlns:a16="http://schemas.microsoft.com/office/drawing/2014/main" id="{C9AC4D90-FE69-4C54-95A2-0053357A4C14}"/>
              </a:ext>
            </a:extLst>
          </p:cNvPr>
          <p:cNvSpPr txBox="1"/>
          <p:nvPr/>
        </p:nvSpPr>
        <p:spPr>
          <a:xfrm>
            <a:off x="1282520" y="3824820"/>
            <a:ext cx="4731744" cy="954107"/>
          </a:xfrm>
          <a:prstGeom prst="rect">
            <a:avLst/>
          </a:prstGeom>
          <a:noFill/>
        </p:spPr>
        <p:txBody>
          <a:bodyPr wrap="square">
            <a:spAutoFit/>
          </a:bodyPr>
          <a:lstStyle/>
          <a:p>
            <a:pPr lvl="5"/>
            <a:r>
              <a:rPr lang="pt-PT" b="1" dirty="0">
                <a:solidFill>
                  <a:schemeClr val="accent3"/>
                </a:solidFill>
                <a:latin typeface="Muli"/>
                <a:cs typeface="Calibri" panose="020F0502020204030204" pitchFamily="34" charset="0"/>
              </a:rPr>
              <a:t>Como reparar:</a:t>
            </a:r>
          </a:p>
          <a:p>
            <a:pPr marL="285750" lvl="5" indent="-285750">
              <a:buFont typeface="Arial" panose="020B0604020202020204" pitchFamily="34" charset="0"/>
              <a:buChar char="•"/>
            </a:pPr>
            <a:r>
              <a:rPr lang="pt-PT" dirty="0">
                <a:solidFill>
                  <a:schemeClr val="accent3"/>
                </a:solidFill>
                <a:latin typeface="Muli"/>
                <a:cs typeface="Calibri" panose="020F0502020204030204" pitchFamily="34" charset="0"/>
              </a:rPr>
              <a:t>Passo 1: Iniciar sessão com a sua conta Microsoft</a:t>
            </a:r>
          </a:p>
          <a:p>
            <a:pPr marL="285750" lvl="5" indent="-285750">
              <a:buFont typeface="Arial" panose="020B0604020202020204" pitchFamily="34" charset="0"/>
              <a:buChar char="•"/>
            </a:pPr>
            <a:r>
              <a:rPr lang="pt-PT" dirty="0">
                <a:solidFill>
                  <a:schemeClr val="accent3"/>
                </a:solidFill>
                <a:latin typeface="Muli"/>
                <a:cs typeface="Calibri" panose="020F0502020204030204" pitchFamily="34" charset="0"/>
              </a:rPr>
              <a:t>Passo 2: Carregar ficheiro -&gt; Reparar -&gt; Descarregar ficheiro reparado (apenas em formato de ficheiro *.</a:t>
            </a:r>
            <a:r>
              <a:rPr lang="pt-PT" dirty="0" err="1">
                <a:solidFill>
                  <a:schemeClr val="accent3"/>
                </a:solidFill>
                <a:latin typeface="Muli"/>
                <a:cs typeface="Calibri" panose="020F0502020204030204" pitchFamily="34" charset="0"/>
              </a:rPr>
              <a:t>3mf</a:t>
            </a:r>
            <a:r>
              <a:rPr lang="pt-PT" dirty="0">
                <a:solidFill>
                  <a:schemeClr val="accent3"/>
                </a:solidFill>
                <a:latin typeface="Muli"/>
                <a:cs typeface="Calibri" panose="020F0502020204030204" pitchFamily="34" charset="0"/>
              </a:rPr>
              <a:t>)</a:t>
            </a:r>
            <a:endParaRPr lang="en-US" dirty="0">
              <a:solidFill>
                <a:schemeClr val="accent3"/>
              </a:solidFill>
              <a:latin typeface="Muli"/>
            </a:endParaRPr>
          </a:p>
        </p:txBody>
      </p:sp>
    </p:spTree>
    <p:extLst>
      <p:ext uri="{BB962C8B-B14F-4D97-AF65-F5344CB8AC3E}">
        <p14:creationId xmlns:p14="http://schemas.microsoft.com/office/powerpoint/2010/main" val="2226323843"/>
      </p:ext>
    </p:extLst>
  </p:cSld>
  <p:clrMapOvr>
    <a:masterClrMapping/>
  </p:clrMapOvr>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95669E65A86445A307967196B2F0BC" ma:contentTypeVersion="15" ma:contentTypeDescription="Create a new document." ma:contentTypeScope="" ma:versionID="21ceaffde7244f5789ca1f719e28e03c">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87dad610b46996d4c989424593e687d5"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D3E319-993E-4889-ACD9-BFF9B271F7BF}">
  <ds:schemaRefs>
    <ds:schemaRef ds:uri="d35ccd97-bc5a-4b5d-b3e3-b9ad630c783b"/>
    <ds:schemaRef ds:uri="fd2cf822-17ae-4c0d-b9d4-97f4ac968d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CB4350E-5F79-4F30-B07A-9F266A946844}">
  <ds:schemaRefs>
    <ds:schemaRef ds:uri="http://schemas.microsoft.com/sharepoint/v3/contenttype/forms"/>
  </ds:schemaRefs>
</ds:datastoreItem>
</file>

<file path=customXml/itemProps3.xml><?xml version="1.0" encoding="utf-8"?>
<ds:datastoreItem xmlns:ds="http://schemas.openxmlformats.org/officeDocument/2006/customXml" ds:itemID="{61810624-5E99-4ADB-824B-62DE77621F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4162</TotalTime>
  <Words>13495</Words>
  <Application>Microsoft Office PowerPoint</Application>
  <PresentationFormat>On-screen Show (16:9)</PresentationFormat>
  <Paragraphs>904</Paragraphs>
  <Slides>112</Slides>
  <Notes>103</Notes>
  <HiddenSlides>0</HiddenSlides>
  <MMClips>5</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IT Services by Slidesgo</vt:lpstr>
      <vt:lpstr>Extrusão de Material</vt:lpstr>
      <vt:lpstr>Conteúdos</vt:lpstr>
      <vt:lpstr>Resultados da Aprendizagem</vt:lpstr>
      <vt:lpstr>Pensar de forma Aditiva</vt:lpstr>
      <vt:lpstr>Introdução</vt:lpstr>
      <vt:lpstr>Liberdade no Desenho e Complexidade</vt:lpstr>
      <vt:lpstr>Montagens Articuladas </vt:lpstr>
      <vt:lpstr>Complexidade e Consolidação de Peças</vt:lpstr>
      <vt:lpstr>Customização</vt:lpstr>
      <vt:lpstr>Sustentabilidade</vt:lpstr>
      <vt:lpstr>Fabrico por encomenda</vt:lpstr>
      <vt:lpstr>PowerPoint Presentation</vt:lpstr>
      <vt:lpstr>Pensar de forma Aditiva</vt:lpstr>
      <vt:lpstr>Forma, Encaixe &amp; Função</vt:lpstr>
      <vt:lpstr>Função em primeiro lugar!</vt:lpstr>
      <vt:lpstr>Superfícies Funcionais </vt:lpstr>
      <vt:lpstr>Projeto Orientado para a Função</vt:lpstr>
      <vt:lpstr>Melhorar a Funcionalidade</vt:lpstr>
      <vt:lpstr>Para reflexão…</vt:lpstr>
      <vt:lpstr>Introdução ao MEX</vt:lpstr>
      <vt:lpstr>Introdução</vt:lpstr>
      <vt:lpstr>PowerPoint Presentation</vt:lpstr>
      <vt:lpstr>Esquema de impressão MEX</vt:lpstr>
      <vt:lpstr>Anatomia da impressão MEX</vt:lpstr>
      <vt:lpstr>Anatomia da impressão MEX</vt:lpstr>
      <vt:lpstr>Esquema de impressão MEX</vt:lpstr>
      <vt:lpstr>Invólucros</vt:lpstr>
      <vt:lpstr>Enchimento e Vazio</vt:lpstr>
      <vt:lpstr>Padrões de Enchimento</vt:lpstr>
      <vt:lpstr>Padrões de enchimento comuns</vt:lpstr>
      <vt:lpstr>Densidade do enchimento</vt:lpstr>
      <vt:lpstr>Saliências</vt:lpstr>
      <vt:lpstr>Ângulo das saliências</vt:lpstr>
      <vt:lpstr>Ângulo da saliência e qualidade de impressão</vt:lpstr>
      <vt:lpstr>Saliências e suportes</vt:lpstr>
      <vt:lpstr>Tipos de suportes</vt:lpstr>
      <vt:lpstr>Tipos de suportes</vt:lpstr>
      <vt:lpstr>Desvantagens dos suportes</vt:lpstr>
      <vt:lpstr>Ponte</vt:lpstr>
      <vt:lpstr>Ponte</vt:lpstr>
      <vt:lpstr>Saliências e Orientações</vt:lpstr>
      <vt:lpstr>Orientação da impressão</vt:lpstr>
      <vt:lpstr>Bordas, Balsas &amp; Abas</vt:lpstr>
      <vt:lpstr>Balsas</vt:lpstr>
      <vt:lpstr>Abas</vt:lpstr>
      <vt:lpstr>Resolução de impressão</vt:lpstr>
      <vt:lpstr>Resolução Z/Altura da camada</vt:lpstr>
      <vt:lpstr>Resolução Z/Altura da camada</vt:lpstr>
      <vt:lpstr>Anisotropia</vt:lpstr>
      <vt:lpstr>Adesão da camada</vt:lpstr>
      <vt:lpstr>Encolhimento e deformação</vt:lpstr>
      <vt:lpstr>Deformação</vt:lpstr>
      <vt:lpstr>Ilustração do fenómeno de deformação</vt:lpstr>
      <vt:lpstr>Enquadramento ao Desenho para MEX</vt:lpstr>
      <vt:lpstr>Introdução ao Desenho para MEX</vt:lpstr>
      <vt:lpstr>Enquadramento do Desenho</vt:lpstr>
      <vt:lpstr>Requisitos da peça</vt:lpstr>
      <vt:lpstr>Precisão &amp; Min. Feature Tamanho</vt:lpstr>
      <vt:lpstr>Texto, detalhes em relevo e gravados</vt:lpstr>
      <vt:lpstr>Considerações de desenho: Espessura da parede</vt:lpstr>
      <vt:lpstr>Considerações de enchimento</vt:lpstr>
      <vt:lpstr>Considerações especiais de enchimento</vt:lpstr>
      <vt:lpstr>Guia de Desenho:  Saliências e Suportes</vt:lpstr>
      <vt:lpstr>Guia de Desenho: Pontes</vt:lpstr>
      <vt:lpstr>Furos</vt:lpstr>
      <vt:lpstr>Furos Verticais</vt:lpstr>
      <vt:lpstr>Furos Horizontais</vt:lpstr>
      <vt:lpstr> Guias de desenho: Furos</vt:lpstr>
      <vt:lpstr>Pinos e ressaltos</vt:lpstr>
      <vt:lpstr>Guia de desenho: Pinos e ressaltos</vt:lpstr>
      <vt:lpstr>Peças interligadas e Movimento</vt:lpstr>
      <vt:lpstr>Mitigar a deformação</vt:lpstr>
      <vt:lpstr>Mitigar a deformação</vt:lpstr>
      <vt:lpstr>Mitigar a deformação –Caso de Estudo </vt:lpstr>
      <vt:lpstr>Determinação de limites ao desenho</vt:lpstr>
      <vt:lpstr>Referência- #3DBenchy</vt:lpstr>
      <vt:lpstr>Estratégias de Desenho Específicas</vt:lpstr>
      <vt:lpstr>Diminuição de peso</vt:lpstr>
      <vt:lpstr>Otimização Topológica</vt:lpstr>
      <vt:lpstr>Análise por Elementos Finitos (AEF)</vt:lpstr>
      <vt:lpstr>Otimização Topológica</vt:lpstr>
      <vt:lpstr>Otimização Topológica</vt:lpstr>
      <vt:lpstr>PowerPoint Presentation</vt:lpstr>
      <vt:lpstr>PowerPoint Presentation</vt:lpstr>
      <vt:lpstr>PowerPoint Presentation</vt:lpstr>
      <vt:lpstr>PowerPoint Presentation</vt:lpstr>
      <vt:lpstr>Divisão de peças</vt:lpstr>
      <vt:lpstr>Minimizar o Tempo de Impressão</vt:lpstr>
      <vt:lpstr>Acabamento superficial</vt:lpstr>
      <vt:lpstr>Cábula das regras de desenho 3D</vt:lpstr>
      <vt:lpstr>Preparação da Impressão e Fatiagem</vt:lpstr>
      <vt:lpstr>Preparação da impressão e fatiagem</vt:lpstr>
      <vt:lpstr>Pronto para impressão STLs</vt:lpstr>
      <vt:lpstr>Erros no STL</vt:lpstr>
      <vt:lpstr>Tipos de erros de STL</vt:lpstr>
      <vt:lpstr>Erros Não-Múltiplo</vt:lpstr>
      <vt:lpstr>Malhas Não-Múltiplas</vt:lpstr>
      <vt:lpstr>Como reparar um ficheiro STL?</vt:lpstr>
      <vt:lpstr>Reparação de STL com ferramentas Microsoft</vt:lpstr>
      <vt:lpstr>Reparar  STL com Meshmixer</vt:lpstr>
      <vt:lpstr>Fatiagem</vt:lpstr>
      <vt:lpstr>Programa de Fatiagem</vt:lpstr>
      <vt:lpstr>Programa de Fatiagem</vt:lpstr>
      <vt:lpstr>Fatiagem com o Cura</vt:lpstr>
      <vt:lpstr>Fatiagem com o Cura</vt:lpstr>
      <vt:lpstr>Pense nisto…</vt:lpstr>
      <vt:lpstr>.gcode</vt:lpstr>
      <vt:lpstr>Geração de .gcode</vt:lpstr>
      <vt:lpstr>Transferência de .gcode</vt:lpstr>
      <vt:lpstr>Resumo</vt:lpstr>
      <vt:lpstr>Questões?</vt:lpstr>
      <vt:lpstr>Parabéns!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lastModifiedBy>Adelaide Almeida</cp:lastModifiedBy>
  <cp:revision>58</cp:revision>
  <dcterms:modified xsi:type="dcterms:W3CDTF">2022-12-21T10:58:30Z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ies>
</file>