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21B_EF946104.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 id="2147483690" r:id="rId5"/>
  </p:sldMasterIdLst>
  <p:notesMasterIdLst>
    <p:notesMasterId r:id="rId140"/>
  </p:notesMasterIdLst>
  <p:handoutMasterIdLst>
    <p:handoutMasterId r:id="rId141"/>
  </p:handoutMasterIdLst>
  <p:sldIdLst>
    <p:sldId id="256" r:id="rId6"/>
    <p:sldId id="494" r:id="rId7"/>
    <p:sldId id="262" r:id="rId8"/>
    <p:sldId id="495" r:id="rId9"/>
    <p:sldId id="261" r:id="rId10"/>
    <p:sldId id="496" r:id="rId11"/>
    <p:sldId id="429" r:id="rId12"/>
    <p:sldId id="497" r:id="rId13"/>
    <p:sldId id="308" r:id="rId14"/>
    <p:sldId id="260" r:id="rId15"/>
    <p:sldId id="498" r:id="rId16"/>
    <p:sldId id="478" r:id="rId17"/>
    <p:sldId id="321" r:id="rId18"/>
    <p:sldId id="341" r:id="rId19"/>
    <p:sldId id="456" r:id="rId20"/>
    <p:sldId id="414" r:id="rId21"/>
    <p:sldId id="474" r:id="rId22"/>
    <p:sldId id="477" r:id="rId23"/>
    <p:sldId id="471" r:id="rId24"/>
    <p:sldId id="470" r:id="rId25"/>
    <p:sldId id="475" r:id="rId26"/>
    <p:sldId id="476" r:id="rId27"/>
    <p:sldId id="499" r:id="rId28"/>
    <p:sldId id="500" r:id="rId29"/>
    <p:sldId id="331" r:id="rId30"/>
    <p:sldId id="322" r:id="rId31"/>
    <p:sldId id="342" r:id="rId32"/>
    <p:sldId id="434" r:id="rId33"/>
    <p:sldId id="501" r:id="rId34"/>
    <p:sldId id="502" r:id="rId35"/>
    <p:sldId id="332" r:id="rId36"/>
    <p:sldId id="323" r:id="rId37"/>
    <p:sldId id="343" r:id="rId38"/>
    <p:sldId id="435" r:id="rId39"/>
    <p:sldId id="503" r:id="rId40"/>
    <p:sldId id="336" r:id="rId41"/>
    <p:sldId id="324" r:id="rId42"/>
    <p:sldId id="344" r:id="rId43"/>
    <p:sldId id="436" r:id="rId44"/>
    <p:sldId id="504" r:id="rId45"/>
    <p:sldId id="505" r:id="rId46"/>
    <p:sldId id="446" r:id="rId47"/>
    <p:sldId id="345" r:id="rId48"/>
    <p:sldId id="437" r:id="rId49"/>
    <p:sldId id="265" r:id="rId50"/>
    <p:sldId id="380" r:id="rId51"/>
    <p:sldId id="506" r:id="rId52"/>
    <p:sldId id="449" r:id="rId53"/>
    <p:sldId id="275" r:id="rId54"/>
    <p:sldId id="507" r:id="rId55"/>
    <p:sldId id="383" r:id="rId56"/>
    <p:sldId id="451" r:id="rId57"/>
    <p:sldId id="384" r:id="rId58"/>
    <p:sldId id="508" r:id="rId59"/>
    <p:sldId id="350" r:id="rId60"/>
    <p:sldId id="349" r:id="rId61"/>
    <p:sldId id="370" r:id="rId62"/>
    <p:sldId id="351" r:id="rId63"/>
    <p:sldId id="352" r:id="rId64"/>
    <p:sldId id="353" r:id="rId65"/>
    <p:sldId id="355" r:id="rId66"/>
    <p:sldId id="488" r:id="rId67"/>
    <p:sldId id="463" r:id="rId68"/>
    <p:sldId id="464" r:id="rId69"/>
    <p:sldId id="454" r:id="rId70"/>
    <p:sldId id="455" r:id="rId71"/>
    <p:sldId id="356" r:id="rId72"/>
    <p:sldId id="563" r:id="rId73"/>
    <p:sldId id="562" r:id="rId74"/>
    <p:sldId id="561" r:id="rId75"/>
    <p:sldId id="560" r:id="rId76"/>
    <p:sldId id="559" r:id="rId77"/>
    <p:sldId id="558" r:id="rId78"/>
    <p:sldId id="557" r:id="rId79"/>
    <p:sldId id="556" r:id="rId80"/>
    <p:sldId id="555" r:id="rId81"/>
    <p:sldId id="554" r:id="rId82"/>
    <p:sldId id="553" r:id="rId83"/>
    <p:sldId id="552" r:id="rId84"/>
    <p:sldId id="551" r:id="rId85"/>
    <p:sldId id="550" r:id="rId86"/>
    <p:sldId id="549" r:id="rId87"/>
    <p:sldId id="548" r:id="rId88"/>
    <p:sldId id="547" r:id="rId89"/>
    <p:sldId id="546" r:id="rId90"/>
    <p:sldId id="545" r:id="rId91"/>
    <p:sldId id="544" r:id="rId92"/>
    <p:sldId id="543" r:id="rId93"/>
    <p:sldId id="542" r:id="rId94"/>
    <p:sldId id="541" r:id="rId95"/>
    <p:sldId id="540" r:id="rId96"/>
    <p:sldId id="539" r:id="rId97"/>
    <p:sldId id="538" r:id="rId98"/>
    <p:sldId id="537" r:id="rId99"/>
    <p:sldId id="536" r:id="rId100"/>
    <p:sldId id="535" r:id="rId101"/>
    <p:sldId id="534" r:id="rId102"/>
    <p:sldId id="533" r:id="rId103"/>
    <p:sldId id="532" r:id="rId104"/>
    <p:sldId id="531" r:id="rId105"/>
    <p:sldId id="530" r:id="rId106"/>
    <p:sldId id="529" r:id="rId107"/>
    <p:sldId id="528" r:id="rId108"/>
    <p:sldId id="527" r:id="rId109"/>
    <p:sldId id="526" r:id="rId110"/>
    <p:sldId id="525" r:id="rId111"/>
    <p:sldId id="524" r:id="rId112"/>
    <p:sldId id="523" r:id="rId113"/>
    <p:sldId id="522" r:id="rId114"/>
    <p:sldId id="521" r:id="rId115"/>
    <p:sldId id="520" r:id="rId116"/>
    <p:sldId id="519" r:id="rId117"/>
    <p:sldId id="518" r:id="rId118"/>
    <p:sldId id="517" r:id="rId119"/>
    <p:sldId id="516" r:id="rId120"/>
    <p:sldId id="515" r:id="rId121"/>
    <p:sldId id="514" r:id="rId122"/>
    <p:sldId id="513" r:id="rId123"/>
    <p:sldId id="512" r:id="rId124"/>
    <p:sldId id="511" r:id="rId125"/>
    <p:sldId id="510" r:id="rId126"/>
    <p:sldId id="509" r:id="rId127"/>
    <p:sldId id="564" r:id="rId128"/>
    <p:sldId id="575" r:id="rId129"/>
    <p:sldId id="574" r:id="rId130"/>
    <p:sldId id="573" r:id="rId131"/>
    <p:sldId id="572" r:id="rId132"/>
    <p:sldId id="571" r:id="rId133"/>
    <p:sldId id="570" r:id="rId134"/>
    <p:sldId id="569" r:id="rId135"/>
    <p:sldId id="568" r:id="rId136"/>
    <p:sldId id="567" r:id="rId137"/>
    <p:sldId id="566" r:id="rId138"/>
    <p:sldId id="565" r:id="rId1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948D09-266B-A0C9-DEDD-4351D2A4E618}" name="Eva" initials="E" userId="S-1-5-21-1060284298-746137067-1957994488-3637" providerId="AD"/>
  <p188:author id="{C0C20C46-66C8-4865-51EA-6D6A6E06FFBF}" name="Eujin Pei" initials="EP" userId="S::eujin.pei@ewf.be::ba6c4e9d-533d-48e8-a08f-6813d3ecf3ab" providerId="AD"/>
  <p188:author id="{95B6374C-A9D0-C3A9-782E-EFD6ED1AB1A1}" name="stamatopoulos" initials="st" userId="S::stamatopoulos@ewf.be::670591af-0eed-4fdc-ad91-a6f26291cfc4" providerId="AD"/>
  <p188:author id="{15247F64-37B1-A156-C963-F84EF9C2569E}" name=" " initials="" userId=" " providerId="None"/>
  <p188:author id="{0FF4E595-9C08-8F77-0AD9-DB5D8D0C1B18}" name="Eva Sanchis" initials="ES" userId="S::eva.sanchis@ewf.be::1a09200e-7795-461b-a7ed-ddf681dcfecd" providerId="AD"/>
  <p188:author id="{5484F6E2-FC9F-18EE-A67E-49A10C4CDB1B}" name="Adelaide Almeida" initials="AA" userId="S::madealmeida@ewf.be::b5f773a1-81e5-4fe3-aeef-f6da3cb418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BC1"/>
    <a:srgbClr val="F0F7ED"/>
    <a:srgbClr val="FF7414"/>
    <a:srgbClr val="FF7210"/>
    <a:srgbClr val="FBFBFB"/>
    <a:srgbClr val="FE7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8839F-0235-4453-9927-425A10678556}" v="12" dt="2022-04-12T22:11:55.914"/>
  </p1510:revLst>
</p1510:revInfo>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9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presProps" Target="presProps.xml"/><Relationship Id="rId14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viewProps" Target="viewProps.xml"/></Relationships>
</file>

<file path=ppt/comments/modernComment_21B_EF946104.xml><?xml version="1.0" encoding="utf-8"?>
<p188:cmLst xmlns:a="http://schemas.openxmlformats.org/drawingml/2006/main" xmlns:r="http://schemas.openxmlformats.org/officeDocument/2006/relationships" xmlns:p188="http://schemas.microsoft.com/office/powerpoint/2018/8/main">
  <p188:cm id="{9BE825BB-7206-40A5-846A-737E22EBA908}" authorId="{C0C20C46-66C8-4865-51EA-6D6A6E06FFBF}" status="resolved" created="2022-03-18T08:08:15.698" complete="100000">
    <pc:sldMkLst xmlns:pc="http://schemas.microsoft.com/office/powerpoint/2013/main/command">
      <pc:docMk/>
      <pc:sldMk cId="4068661561" sldId="362"/>
    </pc:sldMkLst>
    <p188:txBody>
      <a:bodyPr/>
      <a:lstStyle/>
      <a:p>
        <a:r>
          <a:rPr lang="en-GB"/>
          <a:t>Change the font / typeface to make it more consistent?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7585208C-91A3-4408-8C2C-A83E4C10C3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F29F011D-30BF-47DD-B7F6-CA17978218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72998A-CA56-41B0-B870-AD7222073180}" type="datetimeFigureOut">
              <a:rPr lang="pt-PT" smtClean="0"/>
              <a:t>21/12/2022</a:t>
            </a:fld>
            <a:endParaRPr lang="pt-PT"/>
          </a:p>
        </p:txBody>
      </p:sp>
      <p:sp>
        <p:nvSpPr>
          <p:cNvPr id="4" name="Marcador de Posição do Rodapé 3">
            <a:extLst>
              <a:ext uri="{FF2B5EF4-FFF2-40B4-BE49-F238E27FC236}">
                <a16:creationId xmlns:a16="http://schemas.microsoft.com/office/drawing/2014/main" id="{1919B92C-67D4-46FA-B8FD-7BB70463B5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0E59A0B7-BA2C-40AB-B653-684DF68E0E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D3E69F-0D28-4544-B5B3-69055BB50C9C}" type="slidenum">
              <a:rPr lang="pt-PT" smtClean="0"/>
              <a:t>‹#›</a:t>
            </a:fld>
            <a:endParaRPr lang="pt-PT"/>
          </a:p>
        </p:txBody>
      </p:sp>
    </p:spTree>
    <p:extLst>
      <p:ext uri="{BB962C8B-B14F-4D97-AF65-F5344CB8AC3E}">
        <p14:creationId xmlns:p14="http://schemas.microsoft.com/office/powerpoint/2010/main" val="1740418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2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05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49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70357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84181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17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208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139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007736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2585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841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019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93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3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02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36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062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730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14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53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914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349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113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534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309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534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560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356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511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015887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46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2156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g89f325e8c8_0_2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3" name="Google Shape;3633;g89f325e8c8_0_2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48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0334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31463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951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35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962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473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402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911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endParaRPr lang="es-ES"/>
          </a:p>
        </p:txBody>
      </p:sp>
    </p:spTree>
    <p:extLst>
      <p:ext uri="{BB962C8B-B14F-4D97-AF65-F5344CB8AC3E}">
        <p14:creationId xmlns:p14="http://schemas.microsoft.com/office/powerpoint/2010/main" val="347769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endParaRPr lang="es-ES"/>
          </a:p>
        </p:txBody>
      </p:sp>
    </p:spTree>
    <p:extLst>
      <p:ext uri="{BB962C8B-B14F-4D97-AF65-F5344CB8AC3E}">
        <p14:creationId xmlns:p14="http://schemas.microsoft.com/office/powerpoint/2010/main" val="1915929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34387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37908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904162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831271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1265237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832034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5112655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60182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212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1467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53194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76163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329611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62923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96182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5723939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87634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19906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0160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6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022130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6721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772537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99903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722808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199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0536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8256835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181025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5335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965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866374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5769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6796975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770967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123242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6726248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4310095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978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119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57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5340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899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89f325e8c8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8" name="Google Shape;4028;g89f325e8c8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014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Image">
  <p:cSld name="CUSTOM_2">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cSld name="CUSTOM_3">
    <p:bg>
      <p:bgPr>
        <a:solidFill>
          <a:srgbClr val="F0F7ED"/>
        </a:solidFill>
        <a:effectLst/>
      </p:bgPr>
    </p:bg>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 Thanks slide" userDrawn="1">
  <p:cSld name="CUSTOM_13">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14">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4">
  <p:cSld name="CUSTOM_19">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7323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6491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238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extLst>
      <p:ext uri="{BB962C8B-B14F-4D97-AF65-F5344CB8AC3E}">
        <p14:creationId xmlns:p14="http://schemas.microsoft.com/office/powerpoint/2010/main" val="38342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2246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646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08"/>
        <p:cNvGrpSpPr/>
        <p:nvPr/>
      </p:nvGrpSpPr>
      <p:grpSpPr>
        <a:xfrm>
          <a:off x="0" y="0"/>
          <a:ext cx="0" cy="0"/>
          <a:chOff x="0" y="0"/>
          <a:chExt cx="0" cy="0"/>
        </a:xfrm>
      </p:grpSpPr>
      <p:sp>
        <p:nvSpPr>
          <p:cNvPr id="109" name="Google Shape;109;p8"/>
          <p:cNvSpPr txBox="1">
            <a:spLocks noGrp="1"/>
          </p:cNvSpPr>
          <p:nvPr>
            <p:ph type="title"/>
          </p:nvPr>
        </p:nvSpPr>
        <p:spPr>
          <a:xfrm>
            <a:off x="692850" y="1444238"/>
            <a:ext cx="3816000" cy="1332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5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110" name="Google Shape;110;p8"/>
          <p:cNvSpPr txBox="1">
            <a:spLocks noGrp="1"/>
          </p:cNvSpPr>
          <p:nvPr>
            <p:ph type="subTitle" idx="1"/>
          </p:nvPr>
        </p:nvSpPr>
        <p:spPr>
          <a:xfrm>
            <a:off x="692850" y="2906650"/>
            <a:ext cx="38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9359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extLst>
      <p:ext uri="{BB962C8B-B14F-4D97-AF65-F5344CB8AC3E}">
        <p14:creationId xmlns:p14="http://schemas.microsoft.com/office/powerpoint/2010/main" val="5097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0307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8"/>
        <p:cNvGrpSpPr/>
        <p:nvPr/>
      </p:nvGrpSpPr>
      <p:grpSpPr>
        <a:xfrm>
          <a:off x="0" y="0"/>
          <a:ext cx="0" cy="0"/>
          <a:chOff x="0" y="0"/>
          <a:chExt cx="0" cy="0"/>
        </a:xfrm>
      </p:grpSpPr>
      <p:sp>
        <p:nvSpPr>
          <p:cNvPr id="169" name="Google Shape;169;p11"/>
          <p:cNvSpPr txBox="1">
            <a:spLocks noGrp="1"/>
          </p:cNvSpPr>
          <p:nvPr>
            <p:ph type="title" hasCustomPrompt="1"/>
          </p:nvPr>
        </p:nvSpPr>
        <p:spPr>
          <a:xfrm>
            <a:off x="311700" y="1785625"/>
            <a:ext cx="8520600" cy="115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7210"/>
              </a:buClr>
              <a:buSzPts val="12000"/>
              <a:buNone/>
              <a:defRPr sz="7000">
                <a:solidFill>
                  <a:schemeClr val="accent2"/>
                </a:solidFill>
              </a:defRPr>
            </a:lvl1pPr>
            <a:lvl2pPr lvl="1" algn="ctr" rtl="0">
              <a:spcBef>
                <a:spcPts val="0"/>
              </a:spcBef>
              <a:spcAft>
                <a:spcPts val="0"/>
              </a:spcAft>
              <a:buClr>
                <a:srgbClr val="FF7210"/>
              </a:buClr>
              <a:buSzPts val="12000"/>
              <a:buNone/>
              <a:defRPr sz="12000">
                <a:solidFill>
                  <a:srgbClr val="FF7210"/>
                </a:solidFill>
              </a:defRPr>
            </a:lvl2pPr>
            <a:lvl3pPr lvl="2" algn="ctr" rtl="0">
              <a:spcBef>
                <a:spcPts val="0"/>
              </a:spcBef>
              <a:spcAft>
                <a:spcPts val="0"/>
              </a:spcAft>
              <a:buClr>
                <a:srgbClr val="FF7210"/>
              </a:buClr>
              <a:buSzPts val="12000"/>
              <a:buNone/>
              <a:defRPr sz="12000">
                <a:solidFill>
                  <a:srgbClr val="FF7210"/>
                </a:solidFill>
              </a:defRPr>
            </a:lvl3pPr>
            <a:lvl4pPr lvl="3" algn="ctr" rtl="0">
              <a:spcBef>
                <a:spcPts val="0"/>
              </a:spcBef>
              <a:spcAft>
                <a:spcPts val="0"/>
              </a:spcAft>
              <a:buClr>
                <a:srgbClr val="FF7210"/>
              </a:buClr>
              <a:buSzPts val="12000"/>
              <a:buNone/>
              <a:defRPr sz="12000">
                <a:solidFill>
                  <a:srgbClr val="FF7210"/>
                </a:solidFill>
              </a:defRPr>
            </a:lvl4pPr>
            <a:lvl5pPr lvl="4" algn="ctr" rtl="0">
              <a:spcBef>
                <a:spcPts val="0"/>
              </a:spcBef>
              <a:spcAft>
                <a:spcPts val="0"/>
              </a:spcAft>
              <a:buClr>
                <a:srgbClr val="FF7210"/>
              </a:buClr>
              <a:buSzPts val="12000"/>
              <a:buNone/>
              <a:defRPr sz="12000">
                <a:solidFill>
                  <a:srgbClr val="FF7210"/>
                </a:solidFill>
              </a:defRPr>
            </a:lvl5pPr>
            <a:lvl6pPr lvl="5" algn="ctr" rtl="0">
              <a:spcBef>
                <a:spcPts val="0"/>
              </a:spcBef>
              <a:spcAft>
                <a:spcPts val="0"/>
              </a:spcAft>
              <a:buClr>
                <a:srgbClr val="FF7210"/>
              </a:buClr>
              <a:buSzPts val="12000"/>
              <a:buNone/>
              <a:defRPr sz="12000">
                <a:solidFill>
                  <a:srgbClr val="FF7210"/>
                </a:solidFill>
              </a:defRPr>
            </a:lvl6pPr>
            <a:lvl7pPr lvl="6" algn="ctr" rtl="0">
              <a:spcBef>
                <a:spcPts val="0"/>
              </a:spcBef>
              <a:spcAft>
                <a:spcPts val="0"/>
              </a:spcAft>
              <a:buClr>
                <a:srgbClr val="FF7210"/>
              </a:buClr>
              <a:buSzPts val="12000"/>
              <a:buNone/>
              <a:defRPr sz="12000">
                <a:solidFill>
                  <a:srgbClr val="FF7210"/>
                </a:solidFill>
              </a:defRPr>
            </a:lvl7pPr>
            <a:lvl8pPr lvl="7" algn="ctr" rtl="0">
              <a:spcBef>
                <a:spcPts val="0"/>
              </a:spcBef>
              <a:spcAft>
                <a:spcPts val="0"/>
              </a:spcAft>
              <a:buClr>
                <a:srgbClr val="FF7210"/>
              </a:buClr>
              <a:buSzPts val="12000"/>
              <a:buNone/>
              <a:defRPr sz="12000">
                <a:solidFill>
                  <a:srgbClr val="FF7210"/>
                </a:solidFill>
              </a:defRPr>
            </a:lvl8pPr>
            <a:lvl9pPr lvl="8" algn="ctr" rtl="0">
              <a:spcBef>
                <a:spcPts val="0"/>
              </a:spcBef>
              <a:spcAft>
                <a:spcPts val="0"/>
              </a:spcAft>
              <a:buClr>
                <a:srgbClr val="FF7210"/>
              </a:buClr>
              <a:buSzPts val="12000"/>
              <a:buNone/>
              <a:defRPr sz="12000">
                <a:solidFill>
                  <a:srgbClr val="FF7210"/>
                </a:solidFill>
              </a:defRPr>
            </a:lvl9pPr>
          </a:lstStyle>
          <a:p>
            <a:r>
              <a:t>xx%</a:t>
            </a:r>
          </a:p>
        </p:txBody>
      </p:sp>
      <p:sp>
        <p:nvSpPr>
          <p:cNvPr id="170" name="Google Shape;170;p11"/>
          <p:cNvSpPr txBox="1">
            <a:spLocks noGrp="1"/>
          </p:cNvSpPr>
          <p:nvPr>
            <p:ph type="subTitle" idx="1"/>
          </p:nvPr>
        </p:nvSpPr>
        <p:spPr>
          <a:xfrm>
            <a:off x="2512850" y="2825375"/>
            <a:ext cx="4118400" cy="53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171" name="Google Shape;171;p11"/>
          <p:cNvSpPr/>
          <p:nvPr/>
        </p:nvSpPr>
        <p:spPr>
          <a:xfrm>
            <a:off x="7770599" y="-528325"/>
            <a:ext cx="1159500" cy="1159500"/>
          </a:xfrm>
          <a:prstGeom prst="donut">
            <a:avLst>
              <a:gd name="adj" fmla="val 17842"/>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1"/>
          <p:cNvGrpSpPr/>
          <p:nvPr/>
        </p:nvGrpSpPr>
        <p:grpSpPr>
          <a:xfrm>
            <a:off x="-383533" y="3990559"/>
            <a:ext cx="1717686" cy="1718100"/>
            <a:chOff x="1347125" y="349025"/>
            <a:chExt cx="4978800" cy="4980000"/>
          </a:xfrm>
        </p:grpSpPr>
        <p:sp>
          <p:nvSpPr>
            <p:cNvPr id="173" name="Google Shape;173;p1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11"/>
          <p:cNvSpPr/>
          <p:nvPr/>
        </p:nvSpPr>
        <p:spPr>
          <a:xfrm>
            <a:off x="991750" y="399055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154050" y="3357868"/>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7189025" y="246022"/>
            <a:ext cx="233400" cy="2334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8853900" y="479424"/>
            <a:ext cx="135600" cy="1356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97254" y="3941480"/>
            <a:ext cx="1702325" cy="1279919"/>
          </a:xfrm>
          <a:prstGeom prst="rect">
            <a:avLst/>
          </a:prstGeom>
        </p:spPr>
      </p:pic>
    </p:spTree>
    <p:extLst>
      <p:ext uri="{BB962C8B-B14F-4D97-AF65-F5344CB8AC3E}">
        <p14:creationId xmlns:p14="http://schemas.microsoft.com/office/powerpoint/2010/main" val="26430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9"/>
        <p:cNvGrpSpPr/>
        <p:nvPr/>
      </p:nvGrpSpPr>
      <p:grpSpPr>
        <a:xfrm>
          <a:off x="0" y="0"/>
          <a:ext cx="0" cy="0"/>
          <a:chOff x="0" y="0"/>
          <a:chExt cx="0" cy="0"/>
        </a:xfrm>
      </p:grpSpPr>
    </p:spTree>
    <p:extLst>
      <p:ext uri="{BB962C8B-B14F-4D97-AF65-F5344CB8AC3E}">
        <p14:creationId xmlns:p14="http://schemas.microsoft.com/office/powerpoint/2010/main" val="3292028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6728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466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extLst>
      <p:ext uri="{BB962C8B-B14F-4D97-AF65-F5344CB8AC3E}">
        <p14:creationId xmlns:p14="http://schemas.microsoft.com/office/powerpoint/2010/main" val="8883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three columns ">
  <p:cSld name="Title &amp; three columns ">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73875" y="4079296"/>
            <a:ext cx="1702325" cy="1279919"/>
          </a:xfrm>
          <a:prstGeom prst="rect">
            <a:avLst/>
          </a:prstGeom>
        </p:spPr>
      </p:pic>
    </p:spTree>
    <p:extLst>
      <p:ext uri="{BB962C8B-B14F-4D97-AF65-F5344CB8AC3E}">
        <p14:creationId xmlns:p14="http://schemas.microsoft.com/office/powerpoint/2010/main" val="22679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23556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3171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691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36100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7559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3271" y="4013354"/>
            <a:ext cx="1702325" cy="1279919"/>
          </a:xfrm>
          <a:prstGeom prst="rect">
            <a:avLst/>
          </a:prstGeom>
        </p:spPr>
      </p:pic>
    </p:spTree>
    <p:extLst>
      <p:ext uri="{BB962C8B-B14F-4D97-AF65-F5344CB8AC3E}">
        <p14:creationId xmlns:p14="http://schemas.microsoft.com/office/powerpoint/2010/main" val="12665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16791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mp; four columns">
  <p:cSld name="Title &amp; four columns">
    <p:spTree>
      <p:nvGrpSpPr>
        <p:cNvPr id="1" name="Shape 497"/>
        <p:cNvGrpSpPr/>
        <p:nvPr/>
      </p:nvGrpSpPr>
      <p:grpSpPr>
        <a:xfrm>
          <a:off x="0" y="0"/>
          <a:ext cx="0" cy="0"/>
          <a:chOff x="0" y="0"/>
          <a:chExt cx="0" cy="0"/>
        </a:xfrm>
      </p:grpSpPr>
      <p:sp>
        <p:nvSpPr>
          <p:cNvPr id="498" name="Google Shape;498;p24"/>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99" name="Google Shape;499;p24"/>
          <p:cNvSpPr/>
          <p:nvPr/>
        </p:nvSpPr>
        <p:spPr>
          <a:xfrm>
            <a:off x="8633800" y="3918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4"/>
          <p:cNvGrpSpPr/>
          <p:nvPr/>
        </p:nvGrpSpPr>
        <p:grpSpPr>
          <a:xfrm>
            <a:off x="7904117" y="4335609"/>
            <a:ext cx="1717686" cy="1718100"/>
            <a:chOff x="1347125" y="349025"/>
            <a:chExt cx="4978800" cy="4980000"/>
          </a:xfrm>
        </p:grpSpPr>
        <p:sp>
          <p:nvSpPr>
            <p:cNvPr id="501" name="Google Shape;501;p2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4"/>
          <p:cNvSpPr/>
          <p:nvPr/>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txBox="1">
            <a:spLocks noGrp="1"/>
          </p:cNvSpPr>
          <p:nvPr>
            <p:ph type="subTitle" idx="1"/>
          </p:nvPr>
        </p:nvSpPr>
        <p:spPr>
          <a:xfrm>
            <a:off x="836975" y="1655824"/>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6" name="Google Shape;526;p24"/>
          <p:cNvSpPr txBox="1">
            <a:spLocks noGrp="1"/>
          </p:cNvSpPr>
          <p:nvPr>
            <p:ph type="subTitle" idx="2"/>
          </p:nvPr>
        </p:nvSpPr>
        <p:spPr>
          <a:xfrm>
            <a:off x="5938525" y="163064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7" name="Google Shape;527;p24"/>
          <p:cNvSpPr txBox="1">
            <a:spLocks noGrp="1"/>
          </p:cNvSpPr>
          <p:nvPr>
            <p:ph type="subTitle" idx="3"/>
          </p:nvPr>
        </p:nvSpPr>
        <p:spPr>
          <a:xfrm>
            <a:off x="5938500" y="344959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8" name="Google Shape;528;p24"/>
          <p:cNvSpPr txBox="1">
            <a:spLocks noGrp="1"/>
          </p:cNvSpPr>
          <p:nvPr>
            <p:ph type="subTitle" idx="4"/>
          </p:nvPr>
        </p:nvSpPr>
        <p:spPr>
          <a:xfrm>
            <a:off x="837000" y="3449599"/>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9" name="Google Shape;529;p24"/>
          <p:cNvSpPr txBox="1">
            <a:spLocks noGrp="1"/>
          </p:cNvSpPr>
          <p:nvPr>
            <p:ph type="subTitle" idx="5"/>
          </p:nvPr>
        </p:nvSpPr>
        <p:spPr>
          <a:xfrm>
            <a:off x="836975" y="1319704"/>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sp>
        <p:nvSpPr>
          <p:cNvPr id="530" name="Google Shape;530;p24"/>
          <p:cNvSpPr txBox="1">
            <a:spLocks noGrp="1"/>
          </p:cNvSpPr>
          <p:nvPr>
            <p:ph type="subTitle" idx="6"/>
          </p:nvPr>
        </p:nvSpPr>
        <p:spPr>
          <a:xfrm>
            <a:off x="5938525" y="1319704"/>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1" name="Google Shape;531;p24"/>
          <p:cNvSpPr txBox="1">
            <a:spLocks noGrp="1"/>
          </p:cNvSpPr>
          <p:nvPr>
            <p:ph type="subTitle" idx="7"/>
          </p:nvPr>
        </p:nvSpPr>
        <p:spPr>
          <a:xfrm>
            <a:off x="5938500" y="3113479"/>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2" name="Google Shape;532;p24"/>
          <p:cNvSpPr txBox="1">
            <a:spLocks noGrp="1"/>
          </p:cNvSpPr>
          <p:nvPr>
            <p:ph type="subTitle" idx="8"/>
          </p:nvPr>
        </p:nvSpPr>
        <p:spPr>
          <a:xfrm>
            <a:off x="837000" y="3113479"/>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pic>
        <p:nvPicPr>
          <p:cNvPr id="3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4715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 Thanks slide" userDrawn="1">
  <p:cSld name=" Thanks slide">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534250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599150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02796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4">
  <p:cSld name="Only title 4">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extLst>
      <p:ext uri="{BB962C8B-B14F-4D97-AF65-F5344CB8AC3E}">
        <p14:creationId xmlns:p14="http://schemas.microsoft.com/office/powerpoint/2010/main" val="1301511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mp; text 3">
  <p:cSld name="Title &amp; text 3">
    <p:spTree>
      <p:nvGrpSpPr>
        <p:cNvPr id="1" name="Shape 753"/>
        <p:cNvGrpSpPr/>
        <p:nvPr/>
      </p:nvGrpSpPr>
      <p:grpSpPr>
        <a:xfrm>
          <a:off x="0" y="0"/>
          <a:ext cx="0" cy="0"/>
          <a:chOff x="0" y="0"/>
          <a:chExt cx="0" cy="0"/>
        </a:xfrm>
      </p:grpSpPr>
      <p:sp>
        <p:nvSpPr>
          <p:cNvPr id="754" name="Google Shape;754;p34"/>
          <p:cNvSpPr txBox="1">
            <a:spLocks noGrp="1"/>
          </p:cNvSpPr>
          <p:nvPr>
            <p:ph type="title"/>
          </p:nvPr>
        </p:nvSpPr>
        <p:spPr>
          <a:xfrm>
            <a:off x="720000" y="1941300"/>
            <a:ext cx="3294000" cy="1260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55" name="Google Shape;755;p34"/>
          <p:cNvSpPr txBox="1">
            <a:spLocks noGrp="1"/>
          </p:cNvSpPr>
          <p:nvPr>
            <p:ph type="subTitle" idx="1"/>
          </p:nvPr>
        </p:nvSpPr>
        <p:spPr>
          <a:xfrm>
            <a:off x="5089025" y="9897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6" name="Google Shape;756;p34"/>
          <p:cNvSpPr txBox="1">
            <a:spLocks noGrp="1"/>
          </p:cNvSpPr>
          <p:nvPr>
            <p:ph type="subTitle" idx="2"/>
          </p:nvPr>
        </p:nvSpPr>
        <p:spPr>
          <a:xfrm>
            <a:off x="5089025" y="1881275"/>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7" name="Google Shape;757;p34"/>
          <p:cNvSpPr txBox="1">
            <a:spLocks noGrp="1"/>
          </p:cNvSpPr>
          <p:nvPr>
            <p:ph type="subTitle" idx="3"/>
          </p:nvPr>
        </p:nvSpPr>
        <p:spPr>
          <a:xfrm>
            <a:off x="5089025" y="2757013"/>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8" name="Google Shape;758;p34"/>
          <p:cNvSpPr txBox="1">
            <a:spLocks noGrp="1"/>
          </p:cNvSpPr>
          <p:nvPr>
            <p:ph type="subTitle" idx="4"/>
          </p:nvPr>
        </p:nvSpPr>
        <p:spPr>
          <a:xfrm>
            <a:off x="5089025" y="37222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grpSp>
        <p:nvGrpSpPr>
          <p:cNvPr id="759" name="Google Shape;759;p34"/>
          <p:cNvGrpSpPr/>
          <p:nvPr/>
        </p:nvGrpSpPr>
        <p:grpSpPr>
          <a:xfrm>
            <a:off x="8010979" y="-524141"/>
            <a:ext cx="1717686" cy="1718100"/>
            <a:chOff x="1347125" y="349025"/>
            <a:chExt cx="4978800" cy="4980000"/>
          </a:xfrm>
        </p:grpSpPr>
        <p:sp>
          <p:nvSpPr>
            <p:cNvPr id="760" name="Google Shape;760;p3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34"/>
          <p:cNvSpPr/>
          <p:nvPr/>
        </p:nvSpPr>
        <p:spPr>
          <a:xfrm>
            <a:off x="8665988" y="54000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7434013" y="172593"/>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46526" y="4003900"/>
            <a:ext cx="1702325" cy="1279919"/>
          </a:xfrm>
          <a:prstGeom prst="rect">
            <a:avLst/>
          </a:prstGeom>
        </p:spPr>
      </p:pic>
    </p:spTree>
    <p:extLst>
      <p:ext uri="{BB962C8B-B14F-4D97-AF65-F5344CB8AC3E}">
        <p14:creationId xmlns:p14="http://schemas.microsoft.com/office/powerpoint/2010/main" val="17784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mp; text 4">
  <p:cSld name="Title &amp; text 4">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extLst>
      <p:ext uri="{BB962C8B-B14F-4D97-AF65-F5344CB8AC3E}">
        <p14:creationId xmlns:p14="http://schemas.microsoft.com/office/powerpoint/2010/main" val="32633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mp; two columns 2">
  <p:cSld name="Title &amp; two columns 2">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49654" y="-98751"/>
            <a:ext cx="1702325" cy="1279919"/>
          </a:xfrm>
          <a:prstGeom prst="rect">
            <a:avLst/>
          </a:prstGeom>
        </p:spPr>
      </p:pic>
    </p:spTree>
    <p:extLst>
      <p:ext uri="{BB962C8B-B14F-4D97-AF65-F5344CB8AC3E}">
        <p14:creationId xmlns:p14="http://schemas.microsoft.com/office/powerpoint/2010/main" val="689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body 2">
  <p:cSld name="Title &amp; body 2">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7730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802"/>
        <p:cNvGrpSpPr/>
        <p:nvPr/>
      </p:nvGrpSpPr>
      <p:grpSpPr>
        <a:xfrm>
          <a:off x="0" y="0"/>
          <a:ext cx="0" cy="0"/>
          <a:chOff x="0" y="0"/>
          <a:chExt cx="0" cy="0"/>
        </a:xfrm>
      </p:grpSpPr>
      <p:sp>
        <p:nvSpPr>
          <p:cNvPr id="803" name="Google Shape;803;p38"/>
          <p:cNvSpPr txBox="1">
            <a:spLocks noGrp="1"/>
          </p:cNvSpPr>
          <p:nvPr>
            <p:ph type="title"/>
          </p:nvPr>
        </p:nvSpPr>
        <p:spPr>
          <a:xfrm>
            <a:off x="1074142" y="5400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804" name="Google Shape;804;p38"/>
          <p:cNvGrpSpPr/>
          <p:nvPr/>
        </p:nvGrpSpPr>
        <p:grpSpPr>
          <a:xfrm>
            <a:off x="8069842" y="4006534"/>
            <a:ext cx="1717686" cy="1718100"/>
            <a:chOff x="1347125" y="349025"/>
            <a:chExt cx="4978800" cy="4980000"/>
          </a:xfrm>
        </p:grpSpPr>
        <p:sp>
          <p:nvSpPr>
            <p:cNvPr id="805" name="Google Shape;805;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8"/>
          <p:cNvGrpSpPr/>
          <p:nvPr/>
        </p:nvGrpSpPr>
        <p:grpSpPr>
          <a:xfrm>
            <a:off x="-40261" y="-268502"/>
            <a:ext cx="760263" cy="760446"/>
            <a:chOff x="1347125" y="349025"/>
            <a:chExt cx="4978800" cy="4980000"/>
          </a:xfrm>
        </p:grpSpPr>
        <p:sp>
          <p:nvSpPr>
            <p:cNvPr id="828" name="Google Shape;828;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8"/>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81168" y="62756"/>
            <a:ext cx="1804088" cy="451696"/>
          </a:xfrm>
          <a:prstGeom prst="rect">
            <a:avLst/>
          </a:prstGeom>
        </p:spPr>
      </p:pic>
      <p:pic>
        <p:nvPicPr>
          <p:cNvPr id="5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8962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9" r:id="rId8"/>
    <p:sldLayoutId id="2147483660" r:id="rId9"/>
    <p:sldLayoutId id="2147483661" r:id="rId10"/>
    <p:sldLayoutId id="2147483663" r:id="rId11"/>
    <p:sldLayoutId id="2147483664" r:id="rId12"/>
    <p:sldLayoutId id="2147483665" r:id="rId13"/>
    <p:sldLayoutId id="2147483688" r:id="rId14"/>
    <p:sldLayoutId id="2147483666" r:id="rId15"/>
    <p:sldLayoutId id="2147483675" r:id="rId16"/>
    <p:sldLayoutId id="2147483676" r:id="rId17"/>
    <p:sldLayoutId id="2147483687" r:id="rId18"/>
    <p:sldLayoutId id="2147483679" r:id="rId19"/>
    <p:sldLayoutId id="2147483681" r:id="rId20"/>
    <p:sldLayoutId id="2147483683" r:id="rId21"/>
    <p:sldLayoutId id="214748368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extLst>
      <p:ext uri="{BB962C8B-B14F-4D97-AF65-F5344CB8AC3E}">
        <p14:creationId xmlns:p14="http://schemas.microsoft.com/office/powerpoint/2010/main" val="278371185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microsoft.com/office/2007/relationships/hdphoto" Target="../media/hdphoto6.wdp"/></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video" Target="https://www.youtube.com/embed/7g-vlnSyifY?feature=oembed" TargetMode="External"/><Relationship Id="rId4" Type="http://schemas.openxmlformats.org/officeDocument/2006/relationships/image" Target="../media/image88.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microsoft.com/office/2007/relationships/hdphoto" Target="../media/hdphoto7.wdp"/></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video" Target="https://www.youtube.com/embed/ugPpqggay-w?feature=oembed" TargetMode="External"/><Relationship Id="rId4" Type="http://schemas.openxmlformats.org/officeDocument/2006/relationships/image" Target="../media/image92.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01.png"/><Relationship Id="rId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ideo" Target="https://www.youtube.com/embed/rkUILe3zv98" TargetMode="External"/><Relationship Id="rId5" Type="http://schemas.openxmlformats.org/officeDocument/2006/relationships/image" Target="../media/image12.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vdIBC7C6r80?start=1&amp;feature=oembed"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f3XllSQ8DJ0?feature=oembed"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N0vWlK1XQA4?start=12&amp;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video" Target="https://www.youtube.com/embed/ruvRijM7f50" TargetMode="External"/><Relationship Id="rId5" Type="http://schemas.openxmlformats.org/officeDocument/2006/relationships/image" Target="../media/image27.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video" Target="https://www.youtube.com/embed/jeCHKDxQQh0" TargetMode="External"/><Relationship Id="rId5" Type="http://schemas.openxmlformats.org/officeDocument/2006/relationships/image" Target="../media/image30.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video" Target="https://www.youtube.com/embed/YJ-pP3D0AAY" TargetMode="External"/><Relationship Id="rId5" Type="http://schemas.openxmlformats.org/officeDocument/2006/relationships/image" Target="../media/image33.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video" Target="https://www.youtube.com/embed/RNNxEoXuvuw" TargetMode="External"/><Relationship Id="rId5" Type="http://schemas.openxmlformats.org/officeDocument/2006/relationships/image" Target="../media/image36.jpe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5.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13.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Vx0Z6LplaMU?feature=oembed"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microsoft.com/office/2018/10/relationships/comments" Target="../comments/modernComment_21B_EF94610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2975858" y="1351471"/>
            <a:ext cx="6380923" cy="1304230"/>
          </a:xfrm>
          <a:prstGeom prst="rect">
            <a:avLst/>
          </a:prstGeom>
        </p:spPr>
        <p:txBody>
          <a:bodyPr spcFirstLastPara="1" wrap="square" lIns="91425" tIns="91425" rIns="91425" bIns="91425" anchor="ctr" anchorCtr="0">
            <a:noAutofit/>
          </a:bodyPr>
          <a:lstStyle/>
          <a:p>
            <a:pPr>
              <a:buClr>
                <a:schemeClr val="dk1"/>
              </a:buClr>
              <a:buSzPts val="1100"/>
            </a:pPr>
            <a:r>
              <a:rPr lang="en" dirty="0" err="1"/>
              <a:t>Extrusão</a:t>
            </a:r>
            <a:r>
              <a:rPr lang="en" dirty="0"/>
              <a:t> de Material</a:t>
            </a:r>
            <a:endParaRPr dirty="0"/>
          </a:p>
        </p:txBody>
      </p:sp>
      <p:sp>
        <p:nvSpPr>
          <p:cNvPr id="861" name="Google Shape;861;p41"/>
          <p:cNvSpPr txBox="1">
            <a:spLocks noGrp="1"/>
          </p:cNvSpPr>
          <p:nvPr>
            <p:ph type="subTitle" idx="1"/>
          </p:nvPr>
        </p:nvSpPr>
        <p:spPr>
          <a:xfrm>
            <a:off x="3675529" y="2894825"/>
            <a:ext cx="5468471" cy="465600"/>
          </a:xfrm>
          <a:prstGeom prst="rect">
            <a:avLst/>
          </a:prstGeom>
        </p:spPr>
        <p:txBody>
          <a:bodyPr spcFirstLastPara="1" wrap="square" lIns="91425" tIns="91425" rIns="91425" bIns="91425" anchor="t" anchorCtr="0">
            <a:noAutofit/>
          </a:bodyPr>
          <a:lstStyle/>
          <a:p>
            <a:pPr marL="0" indent="0">
              <a:buClr>
                <a:schemeClr val="dk1"/>
              </a:buClr>
              <a:buSzPts val="1100"/>
            </a:pPr>
            <a:r>
              <a:rPr lang="en" dirty="0"/>
              <a:t>Unidade de Aprendizagem A: </a:t>
            </a:r>
            <a:r>
              <a:rPr lang="pt-BR" b="1" dirty="0"/>
              <a:t>Visão geral da extrusão de material 3D (MEX)</a:t>
            </a:r>
            <a:endParaRPr dirty="0"/>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62" y="1490519"/>
            <a:ext cx="2985604" cy="26618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683916" y="2967012"/>
            <a:ext cx="5440898" cy="369000"/>
          </a:xfrm>
          <a:prstGeom prst="rect">
            <a:avLst/>
          </a:prstGeom>
        </p:spPr>
        <p:txBody>
          <a:bodyPr spcFirstLastPara="1" wrap="square" lIns="91425" tIns="91425" rIns="91425" bIns="91425" anchor="t" anchorCtr="0">
            <a:noAutofit/>
          </a:bodyPr>
          <a:lstStyle/>
          <a:p>
            <a:r>
              <a:rPr lang="en" sz="1200">
                <a:cs typeface="Roboto" panose="02000000000000000000" pitchFamily="2" charset="0"/>
              </a:rPr>
              <a:t>—</a:t>
            </a:r>
            <a:r>
              <a:rPr lang="pt-PT" sz="1200">
                <a:cs typeface="Roboto" panose="02000000000000000000" pitchFamily="2" charset="0"/>
              </a:rPr>
              <a:t>Definição do Processo de Extrusão de Material​ de acordo com a norma </a:t>
            </a:r>
            <a:r>
              <a:rPr lang="pt-PT" sz="1200">
                <a:effectLst/>
                <a:cs typeface="Roboto" panose="02000000000000000000" pitchFamily="2" charset="0"/>
              </a:rPr>
              <a:t>ISO/ASTM 52900</a:t>
            </a:r>
            <a:endParaRPr lang="pt-PT" sz="1200">
              <a:cs typeface="Roboto" panose="02000000000000000000" pitchFamily="2" charset="0"/>
            </a:endParaRPr>
          </a:p>
        </p:txBody>
      </p:sp>
      <p:sp>
        <p:nvSpPr>
          <p:cNvPr id="1064" name="Google Shape;1064;p45"/>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a:t>“Um processo de Manufatura Aditiva em que o material é gradualmente depositado através de um bocal ou orifício”</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922412" y="1138604"/>
            <a:ext cx="3888432" cy="40048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altLang="es-ES" b="1" dirty="0">
                <a:latin typeface="Muli"/>
              </a:rPr>
              <a:t>Acrilonitrila butadieno estireno</a:t>
            </a:r>
            <a:r>
              <a:rPr lang="pt-PT" altLang="es-ES" b="1" dirty="0" bmk="">
                <a:latin typeface="Muli"/>
              </a:rPr>
              <a:t>-ABS</a:t>
            </a:r>
          </a:p>
          <a:p>
            <a:pPr lvl="0" algn="just" eaLnBrk="0" fontAlgn="base" hangingPunct="0">
              <a:spcBef>
                <a:spcPct val="0"/>
              </a:spcBef>
              <a:spcAft>
                <a:spcPct val="0"/>
              </a:spcAft>
              <a:buClrTx/>
            </a:pPr>
            <a:r>
              <a:rPr lang="pt-PT" altLang="ja-JP" dirty="0">
                <a:latin typeface="Muli"/>
              </a:rPr>
              <a:t>O desafio associado ao uso de ABS é facto de este  ser </a:t>
            </a:r>
            <a:r>
              <a:rPr lang="pt-PT" altLang="ja-JP" dirty="0" err="1">
                <a:latin typeface="Muli"/>
              </a:rPr>
              <a:t>extrudido</a:t>
            </a:r>
            <a:r>
              <a:rPr lang="pt-PT" altLang="ja-JP" dirty="0">
                <a:latin typeface="Muli"/>
              </a:rPr>
              <a:t> a uma temperatura superior a outros materiais: a sua temperatura de transição vítrea é de ~105ºC. O ABS é amorfo, não tendo um ponto de fusão definido, sendo o standard para imprimir 230ºC.</a:t>
            </a:r>
          </a:p>
          <a:p>
            <a:pPr lvl="0" algn="just" eaLnBrk="0" fontAlgn="base" hangingPunct="0">
              <a:spcBef>
                <a:spcPct val="0"/>
              </a:spcBef>
              <a:spcAft>
                <a:spcPct val="0"/>
              </a:spcAft>
              <a:buClrTx/>
            </a:pPr>
            <a:endParaRPr lang="pt-PT" altLang="ja-JP" dirty="0">
              <a:latin typeface="Muli"/>
            </a:endParaRPr>
          </a:p>
          <a:p>
            <a:pPr lvl="0" algn="just" eaLnBrk="0" fontAlgn="base" hangingPunct="0">
              <a:spcBef>
                <a:spcPct val="0"/>
              </a:spcBef>
              <a:spcAft>
                <a:spcPct val="0"/>
              </a:spcAft>
              <a:buClrTx/>
            </a:pPr>
            <a:r>
              <a:rPr lang="pt-PT" altLang="ja-JP" dirty="0">
                <a:latin typeface="Muli"/>
              </a:rPr>
              <a:t>Não só tem melhor resistência mecânica que o </a:t>
            </a:r>
            <a:r>
              <a:rPr lang="pt-PT" altLang="ja-JP" dirty="0" err="1">
                <a:latin typeface="Muli"/>
              </a:rPr>
              <a:t>PLA</a:t>
            </a:r>
            <a:r>
              <a:rPr lang="pt-PT" altLang="ja-JP" dirty="0">
                <a:latin typeface="Muli"/>
              </a:rPr>
              <a:t>, como também a materiais corrosivos, tornando-o mais atraente para MEX. No entanto, é mais difícil de imprimir devido à sua tendência a empenar, devido ao seu fator de compressão Elevado.</a:t>
            </a:r>
            <a:endParaRPr lang="pt-PT" dirty="0">
              <a:latin typeface="Muli"/>
            </a:endParaRPr>
          </a:p>
        </p:txBody>
      </p:sp>
      <p:pic>
        <p:nvPicPr>
          <p:cNvPr id="4098" name="Picture 2">
            <a:extLst>
              <a:ext uri="{FF2B5EF4-FFF2-40B4-BE49-F238E27FC236}">
                <a16:creationId xmlns:a16="http://schemas.microsoft.com/office/drawing/2014/main" id="{2521BC79-A2F5-432A-8A37-A2F0E434A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26534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4">
            <a:extLst>
              <a:ext uri="{FF2B5EF4-FFF2-40B4-BE49-F238E27FC236}">
                <a16:creationId xmlns:a16="http://schemas.microsoft.com/office/drawing/2014/main" id="{6720C77A-3919-44E3-8658-DF49763C59A3}"/>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16858972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1074150" y="1131590"/>
            <a:ext cx="4433954"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altLang="ja-JP" b="1" dirty="0">
                <a:latin typeface="Muli"/>
              </a:rPr>
              <a:t>Ácido </a:t>
            </a:r>
            <a:r>
              <a:rPr lang="pt-PT" altLang="ja-JP" b="1" dirty="0" err="1">
                <a:latin typeface="Muli"/>
              </a:rPr>
              <a:t>Polilático</a:t>
            </a:r>
            <a:r>
              <a:rPr lang="pt-PT" altLang="ja-JP" b="1" dirty="0">
                <a:latin typeface="Muli"/>
              </a:rPr>
              <a:t>-PLA</a:t>
            </a:r>
          </a:p>
          <a:p>
            <a:pPr algn="just"/>
            <a:r>
              <a:rPr lang="pt-PT" altLang="ja-JP" dirty="0">
                <a:latin typeface="Muli"/>
              </a:rPr>
              <a:t>Este material, conhecido como ácido </a:t>
            </a:r>
            <a:r>
              <a:rPr lang="pt-PT" altLang="ja-JP" dirty="0" err="1">
                <a:latin typeface="Muli"/>
              </a:rPr>
              <a:t>poliático</a:t>
            </a:r>
            <a:r>
              <a:rPr lang="pt-PT" altLang="ja-JP" dirty="0">
                <a:latin typeface="Muli"/>
              </a:rPr>
              <a:t>, ou PLA, tem o benefício de ser biodegradável, ao contrário do ABS. O PLA é fabricado através de materiais renováveis, tal como  amido de milho, sendo que variantes utilizando cana de açúcar e tapioca também podem ser encontradas.</a:t>
            </a:r>
          </a:p>
          <a:p>
            <a:pPr algn="just"/>
            <a:endParaRPr lang="pt-PT" altLang="ja-JP" dirty="0">
              <a:latin typeface="Muli"/>
            </a:endParaRPr>
          </a:p>
          <a:p>
            <a:pPr algn="just"/>
            <a:r>
              <a:rPr lang="pt-PT" altLang="ja-JP" dirty="0">
                <a:latin typeface="Muli"/>
              </a:rPr>
              <a:t>PLA é um dos materiais mais fáceis de imprimir, tendo no entanto tendência a comprimir ligeiramente. Embora seja aconselhado, não é necessária a utilização de uma placa de construção aquecida para imprimir, ao contrário do ABS. PLA pode ser impresso a uma temperatura inferior ao ABS, nomeadamente entre os 190 e os 230ºC. O PLA tem um ponto de fusão baixo, à volta dos 145-186ºC, e pode ser transformado em filamento facilmente a temperaturas superiores a 185-190ºC</a:t>
            </a:r>
          </a:p>
          <a:p>
            <a:endParaRPr lang="pt-PT" dirty="0">
              <a:latin typeface="Muli"/>
            </a:endParaRPr>
          </a:p>
        </p:txBody>
      </p:sp>
      <p:pic>
        <p:nvPicPr>
          <p:cNvPr id="1026" name="Picture 2">
            <a:extLst>
              <a:ext uri="{FF2B5EF4-FFF2-40B4-BE49-F238E27FC236}">
                <a16:creationId xmlns:a16="http://schemas.microsoft.com/office/drawing/2014/main" id="{D2848187-2B76-4965-AAB8-ECCBD25E01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0112" y="1132965"/>
            <a:ext cx="3354834" cy="2466454"/>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D7DC4871-80EA-418F-AF37-873554A79D61}"/>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4202746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70215"/>
            <a:ext cx="8131868" cy="352138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altLang="ja-JP" b="1" dirty="0">
                <a:latin typeface="Muli"/>
              </a:rPr>
              <a:t>Ácido </a:t>
            </a:r>
            <a:r>
              <a:rPr lang="pt-PT" altLang="ja-JP" b="1" dirty="0" err="1">
                <a:latin typeface="Muli"/>
              </a:rPr>
              <a:t>Polilático</a:t>
            </a:r>
            <a:r>
              <a:rPr lang="pt-PT" altLang="ja-JP" b="1" dirty="0">
                <a:latin typeface="Muli"/>
              </a:rPr>
              <a:t>-PLA</a:t>
            </a:r>
          </a:p>
          <a:p>
            <a:pPr lvl="0" algn="just" eaLnBrk="0" fontAlgn="base" hangingPunct="0">
              <a:spcBef>
                <a:spcPct val="0"/>
              </a:spcBef>
              <a:spcAft>
                <a:spcPct val="0"/>
              </a:spcAft>
              <a:buClrTx/>
            </a:pPr>
            <a:r>
              <a:rPr lang="pt-PT" altLang="ja-JP" dirty="0">
                <a:latin typeface="Muli"/>
              </a:rPr>
              <a:t>PLA é difícil de manipular devido à sua alta velocidade de arrefecimento e solidificação. É também importante mencionar que as peças impressas neste material podem deteriorar em contacto com a água. No entanto, o material é consistente, de fácil uso, e está disponível numa vasta gama de cores, tornando-o adequado à impressão MEX. Por estas razões, várias pessoas preferem-no ao ABS. Ainda mais, é adequado para produtos de contacto com comida de utilização única, e comprime menos que o ABS ao arrefecer.  A compatibilidade biológica, bem como as suas boas características mecânica,  tornam o PLA numa alternativa popular para a indústria de embalagens, bem como para a área da biomedicina. No entanto, o PLA é menos duradouro que o ABS e é suscetível ao calor.</a:t>
            </a:r>
          </a:p>
          <a:p>
            <a:pPr lvl="0" algn="just" eaLnBrk="0" fontAlgn="base" hangingPunct="0">
              <a:spcBef>
                <a:spcPct val="0"/>
              </a:spcBef>
              <a:spcAft>
                <a:spcPct val="0"/>
              </a:spcAft>
              <a:buClrTx/>
            </a:pPr>
            <a:endParaRPr lang="pt-PT" altLang="ja-JP" dirty="0">
              <a:latin typeface="Muli"/>
            </a:endParaRPr>
          </a:p>
          <a:p>
            <a:pPr lvl="0" algn="just" eaLnBrk="0" fontAlgn="base" hangingPunct="0">
              <a:spcBef>
                <a:spcPct val="0"/>
              </a:spcBef>
              <a:spcAft>
                <a:spcPct val="0"/>
              </a:spcAft>
              <a:buClrTx/>
            </a:pPr>
            <a:r>
              <a:rPr lang="pt-PT" altLang="ja-JP" dirty="0">
                <a:latin typeface="Muli"/>
              </a:rPr>
              <a:t>O nome “ácido </a:t>
            </a:r>
            <a:r>
              <a:rPr lang="pt-PT" altLang="ja-JP" dirty="0" err="1">
                <a:latin typeface="Muli"/>
              </a:rPr>
              <a:t>poliático</a:t>
            </a:r>
            <a:r>
              <a:rPr lang="pt-PT" altLang="ja-JP" dirty="0">
                <a:latin typeface="Muli"/>
              </a:rPr>
              <a:t>” não é conforme com a nomenclatura IUPAC, e é potencialmente ambíguo, visto PLA não ser um poliácido (</a:t>
            </a:r>
            <a:r>
              <a:rPr lang="pt-PT" altLang="ja-JP" dirty="0" err="1">
                <a:latin typeface="Muli"/>
              </a:rPr>
              <a:t>polieletrólito</a:t>
            </a:r>
            <a:r>
              <a:rPr lang="pt-PT" altLang="ja-JP" dirty="0">
                <a:latin typeface="Muli"/>
              </a:rPr>
              <a:t>), mas sim um poliéster. O PLA tem um cristalinidade de cerca de 37%, uma temperatura de transição vítrea de 60-65ºC, uma temperatura de fusão de 173-178ºC, e um modulo de </a:t>
            </a:r>
            <a:r>
              <a:rPr lang="pt-PT" altLang="ja-JP" dirty="0" err="1">
                <a:latin typeface="Muli"/>
              </a:rPr>
              <a:t>Young</a:t>
            </a:r>
            <a:r>
              <a:rPr lang="pt-PT" altLang="ja-JP" dirty="0">
                <a:latin typeface="Muli"/>
              </a:rPr>
              <a:t> de 2.7-16 </a:t>
            </a:r>
            <a:r>
              <a:rPr lang="pt-PT" altLang="ja-JP" dirty="0" err="1">
                <a:latin typeface="Muli"/>
              </a:rPr>
              <a:t>GPa</a:t>
            </a:r>
            <a:endParaRPr lang="pt-PT" altLang="ja-JP" dirty="0">
              <a:latin typeface="Muli"/>
            </a:endParaRPr>
          </a:p>
          <a:p>
            <a:endParaRPr lang="pt-PT" dirty="0">
              <a:latin typeface="Muli"/>
            </a:endParaRPr>
          </a:p>
        </p:txBody>
      </p:sp>
      <p:sp>
        <p:nvSpPr>
          <p:cNvPr id="7" name="Título 4">
            <a:extLst>
              <a:ext uri="{FF2B5EF4-FFF2-40B4-BE49-F238E27FC236}">
                <a16:creationId xmlns:a16="http://schemas.microsoft.com/office/drawing/2014/main" id="{F7446ABA-F1D7-4208-BB40-540EC6E56F45}"/>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5142762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971600" y="1059582"/>
            <a:ext cx="7560840" cy="35974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err="1">
                <a:latin typeface="Muli"/>
              </a:rPr>
              <a:t>Politereftalato</a:t>
            </a:r>
            <a:r>
              <a:rPr lang="pt-PT" altLang="ja-JP" b="1" dirty="0">
                <a:latin typeface="Muli"/>
              </a:rPr>
              <a:t> de etileno-PET</a:t>
            </a:r>
          </a:p>
          <a:p>
            <a:pPr lvl="0" algn="just" eaLnBrk="0" fontAlgn="base" hangingPunct="0">
              <a:spcBef>
                <a:spcPct val="0"/>
              </a:spcBef>
              <a:spcAft>
                <a:spcPct val="0"/>
              </a:spcAft>
              <a:buClrTx/>
            </a:pPr>
            <a:r>
              <a:rPr lang="pt-PT" altLang="ja-JP" dirty="0" err="1">
                <a:latin typeface="Muli"/>
              </a:rPr>
              <a:t>Politereftalato</a:t>
            </a:r>
            <a:r>
              <a:rPr lang="pt-PT" altLang="ja-JP" dirty="0">
                <a:latin typeface="Muli"/>
              </a:rPr>
              <a:t> de etileno, ou PET, é um polímero </a:t>
            </a:r>
            <a:r>
              <a:rPr lang="pt-PT" altLang="ja-JP" dirty="0" err="1">
                <a:latin typeface="Muli"/>
              </a:rPr>
              <a:t>semi-cristalino</a:t>
            </a:r>
            <a:r>
              <a:rPr lang="pt-PT" altLang="ja-JP" dirty="0">
                <a:latin typeface="Muli"/>
              </a:rPr>
              <a:t>, da família dos poliésteres, geralmente empregado em garrafas de plástico descartáveis. PET é ideal para peças impressas em contacto com comida. O material é algo rígido, apresentando boa resistência química. De modo a obter os melhores resultados ao imprimir em PET, uma temperatura de 75-</a:t>
            </a:r>
            <a:r>
              <a:rPr lang="pt-PT" altLang="ja-JP" dirty="0" err="1">
                <a:latin typeface="Muli"/>
              </a:rPr>
              <a:t>90ºC</a:t>
            </a:r>
            <a:r>
              <a:rPr lang="pt-PT" altLang="ja-JP" dirty="0">
                <a:latin typeface="Muli"/>
              </a:rPr>
              <a:t> deve ser usada. PET é geralmente comercializado como um material translúcido, com variantes como o </a:t>
            </a:r>
            <a:r>
              <a:rPr lang="pt-PT" altLang="ja-JP" dirty="0" err="1">
                <a:latin typeface="Muli"/>
              </a:rPr>
              <a:t>PETG</a:t>
            </a:r>
            <a:r>
              <a:rPr lang="pt-PT" altLang="ja-JP" dirty="0">
                <a:latin typeface="Muli"/>
              </a:rPr>
              <a:t>, PETE, e </a:t>
            </a:r>
            <a:r>
              <a:rPr lang="pt-PT" altLang="ja-JP" dirty="0" err="1">
                <a:latin typeface="Muli"/>
              </a:rPr>
              <a:t>PETT</a:t>
            </a:r>
            <a:r>
              <a:rPr lang="pt-PT" altLang="ja-JP" dirty="0">
                <a:latin typeface="Muli"/>
              </a:rPr>
              <a:t> sendo também vendidos. O PET tem vantagens, como o facto de não libertar odores a imprimir, e de ser 100% reciclável.</a:t>
            </a:r>
          </a:p>
          <a:p>
            <a:pPr lvl="0" algn="just" eaLnBrk="0" fontAlgn="base" hangingPunct="0">
              <a:spcBef>
                <a:spcPct val="0"/>
              </a:spcBef>
              <a:spcAft>
                <a:spcPct val="0"/>
              </a:spcAft>
              <a:buClrTx/>
            </a:pPr>
            <a:endParaRPr lang="pt-PT" altLang="ja-JP" dirty="0">
              <a:latin typeface="Muli"/>
            </a:endParaRPr>
          </a:p>
          <a:p>
            <a:pPr lvl="0" algn="just" eaLnBrk="0" fontAlgn="base" hangingPunct="0">
              <a:spcBef>
                <a:spcPct val="0"/>
              </a:spcBef>
              <a:spcAft>
                <a:spcPct val="0"/>
              </a:spcAft>
              <a:buClrTx/>
            </a:pPr>
            <a:r>
              <a:rPr lang="pt-PT" altLang="ja-JP" dirty="0">
                <a:latin typeface="Muli"/>
              </a:rPr>
              <a:t>Este material é a segunda alternativa ao ABS. Ao contrário do ABS, PET não emite fumos quando derretido, mas é igualmente resistente e flexível</a:t>
            </a:r>
          </a:p>
          <a:p>
            <a:pPr lvl="0" algn="just" eaLnBrk="0" fontAlgn="base" hangingPunct="0">
              <a:spcBef>
                <a:spcPct val="0"/>
              </a:spcBef>
              <a:spcAft>
                <a:spcPct val="0"/>
              </a:spcAft>
              <a:buClrTx/>
            </a:pPr>
            <a:endParaRPr lang="pt-PT" altLang="ja-JP" dirty="0">
              <a:latin typeface="Muli"/>
            </a:endParaRPr>
          </a:p>
          <a:p>
            <a:pPr lvl="0" algn="just" eaLnBrk="0" fontAlgn="base" hangingPunct="0">
              <a:spcBef>
                <a:spcPct val="0"/>
              </a:spcBef>
              <a:spcAft>
                <a:spcPct val="0"/>
              </a:spcAft>
              <a:buClrTx/>
            </a:pPr>
            <a:r>
              <a:rPr lang="pt-PT" altLang="ja-JP" dirty="0">
                <a:latin typeface="Muli"/>
              </a:rPr>
              <a:t>Por fim, PET não necessita de uma placa de construção aquecida. O material tem um acabamento lustroso, é flexível, e é seguro, sob ponto de vista alimentar, o que o torna popular para vários produtos de consumidor. Os materiais PET para impressão 3D devem ser guardados em vácuo, ou outros recipientes que protejam contra a humidade.</a:t>
            </a:r>
          </a:p>
        </p:txBody>
      </p:sp>
      <p:sp>
        <p:nvSpPr>
          <p:cNvPr id="7" name="Título 4">
            <a:extLst>
              <a:ext uri="{FF2B5EF4-FFF2-40B4-BE49-F238E27FC236}">
                <a16:creationId xmlns:a16="http://schemas.microsoft.com/office/drawing/2014/main" id="{4754E69E-5B28-451B-AC27-E0DB73BB37AA}"/>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40248317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err="1">
                <a:latin typeface="Muli"/>
              </a:rPr>
              <a:t>Politereftalato</a:t>
            </a:r>
            <a:r>
              <a:rPr lang="pt-PT" altLang="ja-JP" b="1" dirty="0">
                <a:latin typeface="Muli"/>
              </a:rPr>
              <a:t> de etileno-PET</a:t>
            </a:r>
          </a:p>
          <a:p>
            <a:pPr lvl="0" eaLnBrk="0" fontAlgn="base" hangingPunct="0">
              <a:spcBef>
                <a:spcPct val="0"/>
              </a:spcBef>
              <a:spcAft>
                <a:spcPct val="0"/>
              </a:spcAft>
              <a:buClrTx/>
            </a:pPr>
            <a:endParaRPr lang="pt-PT" altLang="ja-JP" dirty="0">
              <a:latin typeface="Muli"/>
            </a:endParaRPr>
          </a:p>
          <a:p>
            <a:pPr lvl="0" eaLnBrk="0" fontAlgn="base" hangingPunct="0">
              <a:spcBef>
                <a:spcPct val="0"/>
              </a:spcBef>
              <a:spcAft>
                <a:spcPct val="0"/>
              </a:spcAft>
              <a:buClrTx/>
            </a:pPr>
            <a:r>
              <a:rPr lang="pt-PT" altLang="ja-JP" dirty="0">
                <a:latin typeface="Muli"/>
              </a:rPr>
              <a:t>A sua resistência mecânica é bastante superior ao PLA, é aprovado pela FDA para recipientes para comida/ferramentas para consumo de comida, quase não tem problemas de empeno, e não produz odores/fumos ao imprimir. O filamento PET não é </a:t>
            </a:r>
            <a:r>
              <a:rPr lang="pt-PT" altLang="ja-JP" dirty="0" err="1">
                <a:latin typeface="Muli"/>
              </a:rPr>
              <a:t>bio-degradável</a:t>
            </a:r>
            <a:r>
              <a:rPr lang="pt-PT" altLang="ja-JP" dirty="0">
                <a:latin typeface="Muli"/>
              </a:rPr>
              <a:t> mas é 100% reciclável. Filamento PET é conhecido pela sua claridade, tendo também boas propriedades de ligação ou “</a:t>
            </a:r>
            <a:r>
              <a:rPr lang="pt-PT" altLang="ja-JP" dirty="0" err="1">
                <a:latin typeface="Muli"/>
              </a:rPr>
              <a:t>bridging</a:t>
            </a:r>
            <a:r>
              <a:rPr lang="pt-PT" altLang="ja-JP" dirty="0">
                <a:latin typeface="Muli"/>
              </a:rPr>
              <a:t>”.</a:t>
            </a:r>
          </a:p>
        </p:txBody>
      </p:sp>
      <p:pic>
        <p:nvPicPr>
          <p:cNvPr id="2" name="Elementos multimedia en línea 1" title="PET Filament Review - 3D Printing - Testing Layers And Speed">
            <a:hlinkClick r:id="" action="ppaction://media"/>
            <a:extLst>
              <a:ext uri="{FF2B5EF4-FFF2-40B4-BE49-F238E27FC236}">
                <a16:creationId xmlns:a16="http://schemas.microsoft.com/office/drawing/2014/main" id="{6996D03A-75FE-432D-AAB7-333FC9849580}"/>
              </a:ext>
            </a:extLst>
          </p:cNvPr>
          <p:cNvPicPr>
            <a:picLocks noRot="1" noChangeAspect="1"/>
          </p:cNvPicPr>
          <p:nvPr>
            <a:videoFile r:link="rId1"/>
          </p:nvPr>
        </p:nvPicPr>
        <p:blipFill>
          <a:blip r:embed="rId4"/>
          <a:stretch>
            <a:fillRect/>
          </a:stretch>
        </p:blipFill>
        <p:spPr>
          <a:xfrm>
            <a:off x="2662522" y="2601742"/>
            <a:ext cx="3818956" cy="2157710"/>
          </a:xfrm>
          <a:prstGeom prst="rect">
            <a:avLst/>
          </a:prstGeom>
        </p:spPr>
      </p:pic>
      <p:sp>
        <p:nvSpPr>
          <p:cNvPr id="7" name="Título 4">
            <a:extLst>
              <a:ext uri="{FF2B5EF4-FFF2-40B4-BE49-F238E27FC236}">
                <a16:creationId xmlns:a16="http://schemas.microsoft.com/office/drawing/2014/main" id="{F60CC6CA-3AFA-43EF-88AA-9F80EED03F4D}"/>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1019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277731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a:latin typeface="Muli"/>
              </a:rPr>
              <a:t>Poliéster </a:t>
            </a:r>
            <a:r>
              <a:rPr lang="pt-PT" altLang="ja-JP" b="1" dirty="0" err="1">
                <a:latin typeface="Muli"/>
              </a:rPr>
              <a:t>glicolizado-PETG</a:t>
            </a:r>
            <a:endParaRPr lang="pt-PT" altLang="ja-JP" b="1" dirty="0">
              <a:latin typeface="Muli"/>
            </a:endParaRPr>
          </a:p>
          <a:p>
            <a:pPr lvl="0" algn="just" eaLnBrk="0" fontAlgn="base" hangingPunct="0">
              <a:spcBef>
                <a:spcPct val="0"/>
              </a:spcBef>
              <a:spcAft>
                <a:spcPct val="0"/>
              </a:spcAft>
              <a:buClrTx/>
            </a:pPr>
            <a:r>
              <a:rPr lang="pt-PT" altLang="ja-JP" dirty="0" err="1">
                <a:latin typeface="Muli"/>
              </a:rPr>
              <a:t>PETG</a:t>
            </a:r>
            <a:r>
              <a:rPr lang="pt-PT" altLang="ja-JP" dirty="0">
                <a:latin typeface="Muli"/>
              </a:rPr>
              <a:t>, ou poliéster </a:t>
            </a:r>
            <a:r>
              <a:rPr lang="pt-PT" altLang="ja-JP" dirty="0" err="1">
                <a:latin typeface="Muli"/>
              </a:rPr>
              <a:t>glicolizado</a:t>
            </a:r>
            <a:r>
              <a:rPr lang="pt-PT" altLang="ja-JP" dirty="0">
                <a:latin typeface="Muli"/>
              </a:rPr>
              <a:t>, é um termoplástico bastante utilizado no mercado AM, combinando a simplicidade de impressão de </a:t>
            </a:r>
            <a:r>
              <a:rPr lang="pt-PT" altLang="ja-JP" dirty="0" err="1">
                <a:latin typeface="Muli"/>
              </a:rPr>
              <a:t>PLA</a:t>
            </a:r>
            <a:r>
              <a:rPr lang="pt-PT" altLang="ja-JP" dirty="0">
                <a:latin typeface="Muli"/>
              </a:rPr>
              <a:t>, e a resistência mecânica do ABS. É uma variante do PET, misturado com glicol para alcançar uma série de características desejáveis para impressão 3D, tal como uma elevada transparência. É um plástico amorfo, que pode ser 100% reciclado. Tem a mesma composição química do PET. A adição do glicol reduz a sua rigidez, e portanto a sua fragilidade. O </a:t>
            </a:r>
            <a:r>
              <a:rPr lang="pt-PT" altLang="ja-JP" dirty="0" err="1">
                <a:latin typeface="Muli"/>
              </a:rPr>
              <a:t>PETG</a:t>
            </a:r>
            <a:r>
              <a:rPr lang="pt-PT" altLang="ja-JP" dirty="0">
                <a:latin typeface="Muli"/>
              </a:rPr>
              <a:t> é mais fácil de imprimir que o ABS, e permite a produção de produtos com um acabamento superficial liso e excelente resistência ao impacto, mas tem uma grande taxa de absorção de humidade do ar.</a:t>
            </a:r>
          </a:p>
          <a:p>
            <a:pPr lvl="0" algn="just" eaLnBrk="0" fontAlgn="base" hangingPunct="0">
              <a:spcBef>
                <a:spcPct val="0"/>
              </a:spcBef>
              <a:spcAft>
                <a:spcPct val="0"/>
              </a:spcAft>
              <a:buClrTx/>
            </a:pPr>
            <a:endParaRPr lang="pt-PT" altLang="ja-JP" dirty="0">
              <a:latin typeface="Muli"/>
            </a:endParaRPr>
          </a:p>
          <a:p>
            <a:pPr lvl="0" algn="just" eaLnBrk="0" fontAlgn="base" hangingPunct="0">
              <a:spcBef>
                <a:spcPct val="0"/>
              </a:spcBef>
              <a:spcAft>
                <a:spcPct val="0"/>
              </a:spcAft>
              <a:buClrTx/>
            </a:pPr>
            <a:r>
              <a:rPr lang="pt-PT" altLang="ja-JP" dirty="0">
                <a:latin typeface="Muli"/>
              </a:rPr>
              <a:t>Além do mais, </a:t>
            </a:r>
            <a:r>
              <a:rPr lang="pt-PT" altLang="ja-JP" dirty="0" err="1">
                <a:latin typeface="Muli"/>
              </a:rPr>
              <a:t>PETG</a:t>
            </a:r>
            <a:r>
              <a:rPr lang="pt-PT" altLang="ja-JP" dirty="0">
                <a:latin typeface="Muli"/>
              </a:rPr>
              <a:t> pode ser impresso a temperaturas inferiores ao ABS, com velocidade de deposição superior (até </a:t>
            </a:r>
            <a:r>
              <a:rPr lang="pt-PT" altLang="ja-JP" dirty="0" err="1">
                <a:latin typeface="Muli"/>
              </a:rPr>
              <a:t>100mm</a:t>
            </a:r>
            <a:r>
              <a:rPr lang="pt-PT" altLang="ja-JP" dirty="0">
                <a:latin typeface="Muli"/>
              </a:rPr>
              <a:t>/s), o que se traduz em impressões mais rápidas. Componentes em </a:t>
            </a:r>
            <a:r>
              <a:rPr lang="pt-PT" altLang="ja-JP" dirty="0" err="1">
                <a:latin typeface="Muli"/>
              </a:rPr>
              <a:t>PETG</a:t>
            </a:r>
            <a:r>
              <a:rPr lang="pt-PT" altLang="ja-JP" dirty="0">
                <a:latin typeface="Muli"/>
              </a:rPr>
              <a:t> são resistentes aos elementos, sendo utilizados regularmente em aplicações para jardins.</a:t>
            </a:r>
          </a:p>
          <a:p>
            <a:endParaRPr lang="pt-PT" dirty="0">
              <a:latin typeface="Muli"/>
            </a:endParaRPr>
          </a:p>
        </p:txBody>
      </p:sp>
      <p:sp>
        <p:nvSpPr>
          <p:cNvPr id="7" name="Título 4">
            <a:extLst>
              <a:ext uri="{FF2B5EF4-FFF2-40B4-BE49-F238E27FC236}">
                <a16:creationId xmlns:a16="http://schemas.microsoft.com/office/drawing/2014/main" id="{07401C2B-8CEA-4D7D-ADB7-406A5AAE11F6}"/>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14454607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3215564" y="1170067"/>
            <a:ext cx="5693119" cy="2736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a:latin typeface="Muli"/>
              </a:rPr>
              <a:t>Poliéster </a:t>
            </a:r>
            <a:r>
              <a:rPr lang="pt-PT" altLang="ja-JP" b="1" dirty="0" err="1">
                <a:latin typeface="Muli"/>
              </a:rPr>
              <a:t>glicolizado-PETG</a:t>
            </a:r>
            <a:endParaRPr lang="pt-PT" altLang="ja-JP" b="1" dirty="0">
              <a:latin typeface="Muli"/>
            </a:endParaRPr>
          </a:p>
          <a:p>
            <a:pPr lvl="0" algn="just" eaLnBrk="0" fontAlgn="base" hangingPunct="0">
              <a:spcBef>
                <a:spcPct val="0"/>
              </a:spcBef>
              <a:spcAft>
                <a:spcPct val="0"/>
              </a:spcAft>
              <a:buClrTx/>
            </a:pPr>
            <a:r>
              <a:rPr lang="pt-PT" altLang="ja-JP" dirty="0">
                <a:latin typeface="Muli"/>
              </a:rPr>
              <a:t>Outro argumento a favor é o seu uso como material de impressão 3D seguro de ponto de vista alimentar. </a:t>
            </a:r>
          </a:p>
          <a:p>
            <a:pPr lvl="0" algn="just" eaLnBrk="0" fontAlgn="base" hangingPunct="0">
              <a:spcBef>
                <a:spcPct val="0"/>
              </a:spcBef>
              <a:spcAft>
                <a:spcPct val="0"/>
              </a:spcAft>
              <a:buClrTx/>
            </a:pPr>
            <a:r>
              <a:rPr lang="pt-PT" altLang="ja-JP" dirty="0">
                <a:latin typeface="Muli"/>
              </a:rPr>
              <a:t>Ao usar em casa deve ser guardado em sacos de vácuo ou outro recipiente para proteger contra a humidade.</a:t>
            </a:r>
          </a:p>
          <a:p>
            <a:pPr lvl="0" algn="just" eaLnBrk="0" fontAlgn="base" hangingPunct="0">
              <a:spcBef>
                <a:spcPct val="0"/>
              </a:spcBef>
              <a:spcAft>
                <a:spcPct val="0"/>
              </a:spcAft>
              <a:buClrTx/>
            </a:pPr>
            <a:r>
              <a:rPr lang="pt-PT" altLang="ja-JP" dirty="0">
                <a:latin typeface="Muli"/>
              </a:rPr>
              <a:t>Principiantes em impressão 3D devem usar PETG aquando da procura de um material forte e relativamente fácil de imprimir.</a:t>
            </a:r>
          </a:p>
          <a:p>
            <a:pPr lvl="0" algn="just" eaLnBrk="0" fontAlgn="base" hangingPunct="0">
              <a:spcBef>
                <a:spcPct val="0"/>
              </a:spcBef>
              <a:spcAft>
                <a:spcPct val="0"/>
              </a:spcAft>
              <a:buClrTx/>
            </a:pPr>
            <a:r>
              <a:rPr lang="pt-PT" altLang="ja-JP" dirty="0">
                <a:latin typeface="Muli"/>
              </a:rPr>
              <a:t>O </a:t>
            </a:r>
            <a:r>
              <a:rPr lang="pt-PT" altLang="ja-JP" dirty="0" err="1">
                <a:latin typeface="Muli"/>
              </a:rPr>
              <a:t>PETG</a:t>
            </a:r>
            <a:r>
              <a:rPr lang="pt-PT" altLang="ja-JP" dirty="0">
                <a:latin typeface="Muli"/>
              </a:rPr>
              <a:t> é mais fácil de imprimir que o ABS, sendo no entanto mais resistente e técnico que o </a:t>
            </a:r>
            <a:r>
              <a:rPr lang="pt-PT" altLang="ja-JP" dirty="0" err="1">
                <a:latin typeface="Muli"/>
              </a:rPr>
              <a:t>PLA</a:t>
            </a:r>
            <a:r>
              <a:rPr lang="pt-PT" altLang="ja-JP" dirty="0">
                <a:latin typeface="Muli"/>
              </a:rPr>
              <a:t>. O </a:t>
            </a:r>
            <a:r>
              <a:rPr lang="pt-PT" altLang="ja-JP" dirty="0" err="1">
                <a:latin typeface="Muli"/>
              </a:rPr>
              <a:t>PETG</a:t>
            </a:r>
            <a:r>
              <a:rPr lang="pt-PT" altLang="ja-JP" dirty="0">
                <a:latin typeface="Muli"/>
              </a:rPr>
              <a:t> é resistente ao impacto e à abrasão, e apresenta alguma flexibilidade.</a:t>
            </a:r>
            <a:endParaRPr lang="pt-PT" dirty="0">
              <a:latin typeface="Muli"/>
            </a:endParaRPr>
          </a:p>
        </p:txBody>
      </p:sp>
      <p:pic>
        <p:nvPicPr>
          <p:cNvPr id="2050" name="Picture 2">
            <a:extLst>
              <a:ext uri="{FF2B5EF4-FFF2-40B4-BE49-F238E27FC236}">
                <a16:creationId xmlns:a16="http://schemas.microsoft.com/office/drawing/2014/main" id="{869067A5-9C05-4B0C-937D-374E47C9A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17" y="1269951"/>
            <a:ext cx="2952328" cy="224437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970BF39-5905-41D9-8BA6-C9678A6E8FA4}"/>
              </a:ext>
            </a:extLst>
          </p:cNvPr>
          <p:cNvSpPr txBox="1"/>
          <p:nvPr/>
        </p:nvSpPr>
        <p:spPr>
          <a:xfrm>
            <a:off x="1074150" y="3873549"/>
            <a:ext cx="6995700" cy="738664"/>
          </a:xfrm>
          <a:prstGeom prst="rect">
            <a:avLst/>
          </a:prstGeom>
          <a:noFill/>
        </p:spPr>
        <p:txBody>
          <a:bodyPr wrap="square">
            <a:spAutoFit/>
          </a:bodyPr>
          <a:lstStyle/>
          <a:p>
            <a:pPr lvl="0" algn="just" eaLnBrk="0" fontAlgn="base" hangingPunct="0">
              <a:spcBef>
                <a:spcPct val="0"/>
              </a:spcBef>
              <a:spcAft>
                <a:spcPct val="0"/>
              </a:spcAft>
              <a:buClrTx/>
            </a:pPr>
            <a:r>
              <a:rPr lang="pt-PT" altLang="ja-JP" dirty="0">
                <a:latin typeface="Muli"/>
              </a:rPr>
              <a:t>De acabamento brilhante e bons níveis de resistência mecânica, o PETG é uma ótima alternativa para partes de uso final. É frequentemente utilizado para imprimir protótipos funcionais, peças de alguma fadiga, e capas protetoras.</a:t>
            </a:r>
          </a:p>
        </p:txBody>
      </p:sp>
      <p:sp>
        <p:nvSpPr>
          <p:cNvPr id="9" name="Título 4">
            <a:extLst>
              <a:ext uri="{FF2B5EF4-FFF2-40B4-BE49-F238E27FC236}">
                <a16:creationId xmlns:a16="http://schemas.microsoft.com/office/drawing/2014/main" id="{0FD0C9EE-7192-4F57-97F8-01874A4226FA}"/>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41124493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C-Policarbonato 1,75mm Natural">
            <a:extLst>
              <a:ext uri="{FF2B5EF4-FFF2-40B4-BE49-F238E27FC236}">
                <a16:creationId xmlns:a16="http://schemas.microsoft.com/office/drawing/2014/main" id="{DA2B2FED-BF5D-483F-AA8F-EFAC507FFC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30" b="89738" l="6550" r="89738"/>
                    </a14:imgEffect>
                  </a14:imgLayer>
                </a14:imgProps>
              </a:ext>
              <a:ext uri="{28A0092B-C50C-407E-A947-70E740481C1C}">
                <a14:useLocalDpi xmlns:a14="http://schemas.microsoft.com/office/drawing/2010/main" val="0"/>
              </a:ext>
            </a:extLst>
          </a:blip>
          <a:srcRect/>
          <a:stretch>
            <a:fillRect/>
          </a:stretch>
        </p:blipFill>
        <p:spPr bwMode="auto">
          <a:xfrm>
            <a:off x="5884915" y="1076352"/>
            <a:ext cx="3151581" cy="315158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1BF13D89-2800-4D2D-A1B5-BC889CF4797E}"/>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
        <p:nvSpPr>
          <p:cNvPr id="8" name="Google Shape;1029;p44">
            <a:extLst>
              <a:ext uri="{FF2B5EF4-FFF2-40B4-BE49-F238E27FC236}">
                <a16:creationId xmlns:a16="http://schemas.microsoft.com/office/drawing/2014/main" id="{83CD17CB-D2B4-4EA0-A34C-FBB2F3B63513}"/>
              </a:ext>
            </a:extLst>
          </p:cNvPr>
          <p:cNvSpPr txBox="1">
            <a:spLocks/>
          </p:cNvSpPr>
          <p:nvPr/>
        </p:nvSpPr>
        <p:spPr>
          <a:xfrm>
            <a:off x="755576" y="1066059"/>
            <a:ext cx="5616624"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pt-PT" altLang="ja-JP" b="1" dirty="0">
                <a:latin typeface="Muli"/>
              </a:rPr>
              <a:t>Policarbonato-PC</a:t>
            </a:r>
          </a:p>
          <a:p>
            <a:pPr lvl="0" algn="just" eaLnBrk="0" fontAlgn="base" hangingPunct="0">
              <a:spcBef>
                <a:spcPct val="0"/>
              </a:spcBef>
              <a:spcAft>
                <a:spcPct val="0"/>
              </a:spcAft>
              <a:buClrTx/>
            </a:pPr>
            <a:r>
              <a:rPr lang="pt-PT" altLang="ja-JP" dirty="0">
                <a:latin typeface="Muli"/>
              </a:rPr>
              <a:t>PC é um dos plásticos de engenharia, contem grupos de carbonato na sua estrutura química. O PC é popular em impressão 3D devido às suas excelentes propriedades mecânicas (resistência à tração, flexão, e impacto), e boa resistência ao calor, até aos 140-</a:t>
            </a:r>
            <a:r>
              <a:rPr lang="pt-PT" altLang="ja-JP" dirty="0" err="1">
                <a:latin typeface="Muli"/>
              </a:rPr>
              <a:t>150ºC</a:t>
            </a:r>
            <a:r>
              <a:rPr lang="pt-PT" altLang="ja-JP" dirty="0">
                <a:latin typeface="Muli"/>
              </a:rPr>
              <a:t>. É deste modo usado frequentemente para aplicações como testes funcionais e ferramentas</a:t>
            </a:r>
          </a:p>
          <a:p>
            <a:pPr lvl="0" algn="just" eaLnBrk="0" fontAlgn="base" hangingPunct="0">
              <a:spcBef>
                <a:spcPct val="0"/>
              </a:spcBef>
              <a:spcAft>
                <a:spcPct val="0"/>
              </a:spcAft>
              <a:buClrTx/>
            </a:pPr>
            <a:r>
              <a:rPr lang="pt-PT" altLang="ja-JP" dirty="0">
                <a:latin typeface="Muli"/>
              </a:rPr>
              <a:t>PC, no entanto, é um plástico higroscópico, que significa que absorve humidade do ar. Para prevenir a degradação do filamento, este deve ser armazenado num ambiente seco. Este tem também tendência a apresentar “empeno”.</a:t>
            </a:r>
          </a:p>
        </p:txBody>
      </p:sp>
    </p:spTree>
    <p:extLst>
      <p:ext uri="{BB962C8B-B14F-4D97-AF65-F5344CB8AC3E}">
        <p14:creationId xmlns:p14="http://schemas.microsoft.com/office/powerpoint/2010/main" val="42469190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a:latin typeface="Muli"/>
              </a:rPr>
              <a:t>Policarbonato-PC</a:t>
            </a:r>
          </a:p>
          <a:p>
            <a:pPr lvl="0" algn="just" eaLnBrk="0" fontAlgn="base" hangingPunct="0">
              <a:spcBef>
                <a:spcPct val="0"/>
              </a:spcBef>
              <a:spcAft>
                <a:spcPct val="0"/>
              </a:spcAft>
              <a:buClrTx/>
            </a:pPr>
            <a:r>
              <a:rPr lang="pt-PT" altLang="ja-JP" dirty="0">
                <a:latin typeface="Muli"/>
              </a:rPr>
              <a:t>Quando o PC é impresso sem um ambiente aquecido, tensões residuais podem ser criadas no polímero, levando a que, como o andamento da impressão, estes eventualmente sobrepõem-se à adesão entre camadas ou entre a primeira camada e a placa de construção, causando distorções. Deste modo, é importante assumir  suficiente adesão através do controlo da temperatura da placa de construção e da câmara de impressão (placa de construção a 90-105ºC, câmara a ~250ºC), bem como ajustando o </a:t>
            </a:r>
            <a:r>
              <a:rPr lang="pt-PT" altLang="ja-JP" i="1" dirty="0">
                <a:latin typeface="Muli"/>
              </a:rPr>
              <a:t>offset</a:t>
            </a:r>
            <a:r>
              <a:rPr lang="pt-PT" altLang="ja-JP" dirty="0">
                <a:latin typeface="Muli"/>
              </a:rPr>
              <a:t> do bocal em relação à placa de construção .</a:t>
            </a:r>
          </a:p>
        </p:txBody>
      </p:sp>
      <p:pic>
        <p:nvPicPr>
          <p:cNvPr id="5122" name="Picture 2" descr="PC">
            <a:extLst>
              <a:ext uri="{FF2B5EF4-FFF2-40B4-BE49-F238E27FC236}">
                <a16:creationId xmlns:a16="http://schemas.microsoft.com/office/drawing/2014/main" id="{2D95E6F9-B550-4C02-ABBB-5819F4CD1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448041"/>
            <a:ext cx="2695575"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B148881E-B07C-4D6E-8E5A-4064170B12A7}"/>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23274336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31269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a:latin typeface="Muli"/>
              </a:rPr>
              <a:t>Poliuretano termoplástico-TPU</a:t>
            </a:r>
          </a:p>
          <a:p>
            <a:pPr lvl="0" eaLnBrk="0" fontAlgn="base" hangingPunct="0">
              <a:spcBef>
                <a:spcPct val="0"/>
              </a:spcBef>
              <a:spcAft>
                <a:spcPct val="0"/>
              </a:spcAft>
              <a:buClrTx/>
            </a:pPr>
            <a:r>
              <a:rPr lang="pt-PT" altLang="ja-JP">
                <a:latin typeface="Muli"/>
              </a:rPr>
              <a:t>TPU, ou poliuretano termoplástico, é um material popular e flexível, geralmente confunido com o TPE.</a:t>
            </a:r>
          </a:p>
          <a:p>
            <a:pPr lvl="0" eaLnBrk="0" fontAlgn="base" hangingPunct="0">
              <a:spcBef>
                <a:spcPct val="0"/>
              </a:spcBef>
              <a:spcAft>
                <a:spcPct val="0"/>
              </a:spcAft>
              <a:buClrTx/>
            </a:pPr>
            <a:endParaRPr lang="pt-PT" altLang="ja-JP">
              <a:latin typeface="Muli"/>
            </a:endParaRPr>
          </a:p>
          <a:p>
            <a:pPr lvl="0" eaLnBrk="0" fontAlgn="base" hangingPunct="0">
              <a:spcBef>
                <a:spcPct val="0"/>
              </a:spcBef>
              <a:spcAft>
                <a:spcPct val="0"/>
              </a:spcAft>
              <a:buClrTx/>
            </a:pPr>
            <a:r>
              <a:rPr lang="pt-PT" altLang="ja-JP">
                <a:latin typeface="Muli"/>
              </a:rPr>
              <a:t>A explicação simples, é que o TPU é um tipo de TPE, visto que TPE não se refere a um material específico, mas sim a uma gama de termoplásticos elásticos, aos quais  o TPU pertence.</a:t>
            </a:r>
          </a:p>
          <a:p>
            <a:pPr lvl="0" eaLnBrk="0" fontAlgn="base" hangingPunct="0">
              <a:spcBef>
                <a:spcPct val="0"/>
              </a:spcBef>
              <a:spcAft>
                <a:spcPct val="0"/>
              </a:spcAft>
              <a:buClrTx/>
            </a:pPr>
            <a:endParaRPr lang="pt-PT" altLang="ja-JP">
              <a:latin typeface="Muli"/>
            </a:endParaRPr>
          </a:p>
          <a:p>
            <a:pPr lvl="0" eaLnBrk="0" fontAlgn="base" hangingPunct="0">
              <a:spcBef>
                <a:spcPct val="0"/>
              </a:spcBef>
              <a:spcAft>
                <a:spcPct val="0"/>
              </a:spcAft>
              <a:buClrTx/>
            </a:pPr>
            <a:r>
              <a:rPr lang="pt-PT" altLang="ja-JP">
                <a:latin typeface="Muli"/>
              </a:rPr>
              <a:t>Recentemente, “TPU” tem vindo a ganhar popularidade sobre “TPE”, como termo e material. Hoje em dia, a maior parte da oferta de materiais flexíveis é baseada em TPU, com outros TPE caindo em popularidade devido a dificuldades de impressão.</a:t>
            </a:r>
          </a:p>
          <a:p>
            <a:pPr lvl="0" eaLnBrk="0" fontAlgn="base" hangingPunct="0">
              <a:spcBef>
                <a:spcPct val="0"/>
              </a:spcBef>
              <a:spcAft>
                <a:spcPct val="0"/>
              </a:spcAft>
              <a:buClrTx/>
            </a:pPr>
            <a:endParaRPr lang="pt-PT" altLang="ja-JP">
              <a:latin typeface="Muli"/>
            </a:endParaRPr>
          </a:p>
          <a:p>
            <a:pPr lvl="0" eaLnBrk="0" fontAlgn="base" hangingPunct="0">
              <a:spcBef>
                <a:spcPct val="0"/>
              </a:spcBef>
              <a:spcAft>
                <a:spcPct val="0"/>
              </a:spcAft>
              <a:buClrTx/>
            </a:pPr>
            <a:r>
              <a:rPr lang="pt-PT" altLang="ja-JP">
                <a:latin typeface="Muli"/>
              </a:rPr>
              <a:t>De modo a evitar confusões, estes são mais facilmente diferenciados com base na sua flexibilidade. Abaixo de uma Dureza de 90A , inclusive, são denominados de TPE, mesmo tendo TPU como base.</a:t>
            </a:r>
          </a:p>
        </p:txBody>
      </p:sp>
      <p:sp>
        <p:nvSpPr>
          <p:cNvPr id="7" name="Título 4">
            <a:extLst>
              <a:ext uri="{FF2B5EF4-FFF2-40B4-BE49-F238E27FC236}">
                <a16:creationId xmlns:a16="http://schemas.microsoft.com/office/drawing/2014/main" id="{C1622457-953B-4EED-A78D-BF9AC1360B50}"/>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356119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a:t>Extrusão de Material </a:t>
            </a:r>
          </a:p>
        </p:txBody>
      </p:sp>
      <p:sp>
        <p:nvSpPr>
          <p:cNvPr id="6" name="Google Shape;1029;p44"/>
          <p:cNvSpPr txBox="1">
            <a:spLocks/>
          </p:cNvSpPr>
          <p:nvPr/>
        </p:nvSpPr>
        <p:spPr>
          <a:xfrm>
            <a:off x="779049" y="138570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dirty="0">
                <a:solidFill>
                  <a:srgbClr val="262626"/>
                </a:solidFill>
                <a:latin typeface="Muli"/>
              </a:rPr>
              <a:t>O processo de Extrusão de Material​ produz partes através da deposição de filamento termoplástico derretido.</a:t>
            </a:r>
          </a:p>
          <a:p>
            <a:endParaRPr lang="pt-PT">
              <a:solidFill>
                <a:srgbClr val="262626"/>
              </a:solidFill>
              <a:latin typeface="Muli" panose="02000503000000000000" pitchFamily="2" charset="0"/>
            </a:endParaRPr>
          </a:p>
          <a:p>
            <a:r>
              <a:rPr lang="pt-PT" dirty="0">
                <a:solidFill>
                  <a:srgbClr val="262626"/>
                </a:solidFill>
                <a:latin typeface="Muli"/>
              </a:rPr>
              <a:t>Uma bobine de filamento é colocada na impressora e um tubo leva o material até à cabeça de extrusão. Quando o bocal de impressão chegar à temperatura desejada, um motor leva o filamento até ao bocal aquecido derretendo o mesmo. A impressora movimenta a cabeça de extrusão, depositando o material derretido na posição exata, onde este depois arrefece e solidifica. Quando a camada estiver completa, a plataforma desce e o processo é repetido construindo a peça camada por camada. </a:t>
            </a:r>
            <a:endParaRPr lang="pt-PT" dirty="0">
              <a:solidFill>
                <a:srgbClr val="262626"/>
              </a:solidFill>
              <a:latin typeface="Muli" panose="02000503000000000000" pitchFamily="2" charset="0"/>
            </a:endParaRPr>
          </a:p>
        </p:txBody>
      </p:sp>
    </p:spTree>
    <p:extLst>
      <p:ext uri="{BB962C8B-B14F-4D97-AF65-F5344CB8AC3E}">
        <p14:creationId xmlns:p14="http://schemas.microsoft.com/office/powerpoint/2010/main" val="14799509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a:latin typeface="Muli"/>
              </a:rPr>
              <a:t>Poliuretano termoplástico-</a:t>
            </a:r>
            <a:r>
              <a:rPr lang="pt-PT" altLang="ja-JP" b="1" dirty="0" err="1">
                <a:latin typeface="Muli"/>
              </a:rPr>
              <a:t>TPU</a:t>
            </a:r>
            <a:endParaRPr lang="pt-PT" altLang="ja-JP" b="1" dirty="0">
              <a:latin typeface="Muli"/>
            </a:endParaRPr>
          </a:p>
          <a:p>
            <a:pPr lvl="0" eaLnBrk="0" fontAlgn="base" hangingPunct="0">
              <a:spcBef>
                <a:spcPct val="0"/>
              </a:spcBef>
              <a:spcAft>
                <a:spcPct val="0"/>
              </a:spcAft>
              <a:buClrTx/>
            </a:pPr>
            <a:r>
              <a:rPr lang="pt-PT" altLang="ja-JP" dirty="0">
                <a:latin typeface="Muli"/>
              </a:rPr>
              <a:t>Devido à sua capacidade de se estender até 4.5 vezes o seu tamanho original sem fraturar, o </a:t>
            </a:r>
            <a:r>
              <a:rPr lang="pt-PT" altLang="ja-JP" dirty="0" err="1">
                <a:latin typeface="Muli"/>
              </a:rPr>
              <a:t>TPU</a:t>
            </a:r>
            <a:r>
              <a:rPr lang="pt-PT" altLang="ja-JP" dirty="0">
                <a:latin typeface="Muli"/>
              </a:rPr>
              <a:t> é uma boa escolha para impressões que requeiram níveis elevados de flexibilidade e resistência. O </a:t>
            </a:r>
            <a:r>
              <a:rPr lang="pt-PT" altLang="ja-JP" dirty="0" err="1">
                <a:latin typeface="Muli"/>
              </a:rPr>
              <a:t>TPU</a:t>
            </a:r>
            <a:r>
              <a:rPr lang="pt-PT" altLang="ja-JP" dirty="0">
                <a:latin typeface="Muli"/>
              </a:rPr>
              <a:t> é usado regularmente para a impressão de peças como rodas, molas, absorvedores de choque, etc.</a:t>
            </a:r>
          </a:p>
          <a:p>
            <a:pPr lvl="0" eaLnBrk="0" fontAlgn="base" hangingPunct="0">
              <a:spcBef>
                <a:spcPct val="0"/>
              </a:spcBef>
              <a:spcAft>
                <a:spcPct val="0"/>
              </a:spcAft>
              <a:buClrTx/>
            </a:pPr>
            <a:r>
              <a:rPr lang="pt-PT" altLang="ja-JP" dirty="0">
                <a:latin typeface="Muli"/>
              </a:rPr>
              <a:t>As desvantagens do </a:t>
            </a:r>
            <a:r>
              <a:rPr lang="pt-PT" altLang="ja-JP" dirty="0" err="1">
                <a:latin typeface="Muli"/>
              </a:rPr>
              <a:t>TPU</a:t>
            </a:r>
            <a:r>
              <a:rPr lang="pt-PT" altLang="ja-JP" dirty="0">
                <a:latin typeface="Muli"/>
              </a:rPr>
              <a:t> são a sua predisposição para </a:t>
            </a:r>
            <a:r>
              <a:rPr lang="pt-PT" altLang="ja-JP" dirty="0">
                <a:highlight>
                  <a:srgbClr val="FFFF00"/>
                </a:highlight>
                <a:latin typeface="Muli"/>
              </a:rPr>
              <a:t>“</a:t>
            </a:r>
            <a:r>
              <a:rPr lang="pt-PT" altLang="ja-JP" dirty="0" err="1">
                <a:highlight>
                  <a:srgbClr val="FFFF00"/>
                </a:highlight>
                <a:latin typeface="Muli"/>
              </a:rPr>
              <a:t>stringing</a:t>
            </a:r>
            <a:r>
              <a:rPr lang="pt-PT" altLang="ja-JP" dirty="0">
                <a:latin typeface="Muli"/>
              </a:rPr>
              <a:t>” e a dificuldade do seu pós-processamento.</a:t>
            </a:r>
          </a:p>
        </p:txBody>
      </p:sp>
      <p:pic>
        <p:nvPicPr>
          <p:cNvPr id="2" name="Elementos multimedia en línea 1" title="Fully assembled 3D-printable wrench made of flexible TPU filament">
            <a:hlinkClick r:id="" action="ppaction://media"/>
            <a:extLst>
              <a:ext uri="{FF2B5EF4-FFF2-40B4-BE49-F238E27FC236}">
                <a16:creationId xmlns:a16="http://schemas.microsoft.com/office/drawing/2014/main" id="{04D2D485-6E5B-44B1-A0A9-51F6BC04E680}"/>
              </a:ext>
            </a:extLst>
          </p:cNvPr>
          <p:cNvPicPr>
            <a:picLocks noRot="1" noChangeAspect="1"/>
          </p:cNvPicPr>
          <p:nvPr>
            <a:videoFile r:link="rId1"/>
          </p:nvPr>
        </p:nvPicPr>
        <p:blipFill>
          <a:blip r:embed="rId4"/>
          <a:stretch>
            <a:fillRect/>
          </a:stretch>
        </p:blipFill>
        <p:spPr>
          <a:xfrm>
            <a:off x="2195736" y="2571750"/>
            <a:ext cx="4276511" cy="2416228"/>
          </a:xfrm>
          <a:prstGeom prst="rect">
            <a:avLst/>
          </a:prstGeom>
        </p:spPr>
      </p:pic>
      <p:sp>
        <p:nvSpPr>
          <p:cNvPr id="7" name="Título 4">
            <a:extLst>
              <a:ext uri="{FF2B5EF4-FFF2-40B4-BE49-F238E27FC236}">
                <a16:creationId xmlns:a16="http://schemas.microsoft.com/office/drawing/2014/main" id="{5739565C-2E3D-4340-9EC7-7A196DE9C072}"/>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68292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1410042" y="1478037"/>
            <a:ext cx="6734317"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a:latin typeface="Muli"/>
              </a:rPr>
              <a:t>Nylon/PA</a:t>
            </a:r>
          </a:p>
          <a:p>
            <a:pPr lvl="0" algn="just" eaLnBrk="0" fontAlgn="base" hangingPunct="0">
              <a:spcBef>
                <a:spcPct val="0"/>
              </a:spcBef>
              <a:spcAft>
                <a:spcPct val="0"/>
              </a:spcAft>
              <a:buClrTx/>
            </a:pPr>
            <a:r>
              <a:rPr lang="pt-PT" altLang="ja-JP" dirty="0">
                <a:latin typeface="Muli"/>
              </a:rPr>
              <a:t>Dada a sua flexibilidade e resistência, o nylon é a escolha para uma gama variada de aplicações em MEX. É um filamento com várias características desejáveis, como grande flexibilidade, e resistência ao impacto e à abrasão. Adicionalmente, as suas propriedades mecânicas são próximas do ABS. No entanto, o Nylon requer uma placa de construção aquecido a 80ºC devido a problemas de adesão. Também deve ser guardado em ambiente seco visto ser também higroscópico, o que pode ter um impacto na qualidade de impressão. Em prática, absorve cerca de 10% em peso de água. Quando aquecido, a humidade ferve, afetando a adesão tanto à cama, como entre camadas, bem como o acabamento exterior. Em termos de temperatura de extrusão, esta deve ser de 220-</a:t>
            </a:r>
            <a:r>
              <a:rPr lang="pt-PT" altLang="ja-JP" dirty="0" err="1">
                <a:latin typeface="Muli"/>
              </a:rPr>
              <a:t>250ºC</a:t>
            </a:r>
            <a:endParaRPr lang="pt-PT" altLang="ja-JP" dirty="0">
              <a:latin typeface="Muli"/>
            </a:endParaRPr>
          </a:p>
        </p:txBody>
      </p:sp>
      <p:sp>
        <p:nvSpPr>
          <p:cNvPr id="10" name="Título 4">
            <a:extLst>
              <a:ext uri="{FF2B5EF4-FFF2-40B4-BE49-F238E27FC236}">
                <a16:creationId xmlns:a16="http://schemas.microsoft.com/office/drawing/2014/main" id="{5022CFD6-E0E9-4A48-B7EC-6A722F410C0F}"/>
              </a:ext>
            </a:extLst>
          </p:cNvPr>
          <p:cNvSpPr>
            <a:spLocks noGrp="1"/>
          </p:cNvSpPr>
          <p:nvPr>
            <p:ph type="title"/>
          </p:nvPr>
        </p:nvSpPr>
        <p:spPr>
          <a:xfrm>
            <a:off x="1074738" y="384175"/>
            <a:ext cx="6994525" cy="566738"/>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7520074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971600" y="1059582"/>
            <a:ext cx="4464496" cy="338068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pt-PT" altLang="ja-JP" b="1" dirty="0">
                <a:latin typeface="Muli"/>
              </a:rPr>
              <a:t>Nylon/PA</a:t>
            </a:r>
          </a:p>
          <a:p>
            <a:pPr lvl="0" algn="just" eaLnBrk="0" fontAlgn="base" hangingPunct="0">
              <a:spcBef>
                <a:spcPct val="0"/>
              </a:spcBef>
              <a:spcAft>
                <a:spcPct val="0"/>
              </a:spcAft>
              <a:buClrTx/>
            </a:pPr>
            <a:r>
              <a:rPr lang="pt-PT" altLang="ja-JP" dirty="0">
                <a:latin typeface="Muli"/>
              </a:rPr>
              <a:t>É recomendada a secagem do filamento antes de imprimir, sendo o melhor método para o fazer utilizando um forno (não caseiro).</a:t>
            </a:r>
          </a:p>
          <a:p>
            <a:pPr lvl="0" algn="just" eaLnBrk="0" fontAlgn="base" hangingPunct="0">
              <a:spcBef>
                <a:spcPct val="0"/>
              </a:spcBef>
              <a:spcAft>
                <a:spcPct val="0"/>
              </a:spcAft>
              <a:buClrTx/>
            </a:pPr>
            <a:endParaRPr lang="pt-PT" altLang="ja-JP" dirty="0">
              <a:latin typeface="Muli"/>
            </a:endParaRPr>
          </a:p>
          <a:p>
            <a:pPr lvl="0" algn="just" eaLnBrk="0" fontAlgn="base" hangingPunct="0">
              <a:spcBef>
                <a:spcPct val="0"/>
              </a:spcBef>
              <a:spcAft>
                <a:spcPct val="0"/>
              </a:spcAft>
              <a:buClrTx/>
            </a:pPr>
            <a:r>
              <a:rPr lang="pt-PT" altLang="ja-JP" dirty="0">
                <a:latin typeface="Muli"/>
              </a:rPr>
              <a:t>Os filamentos em Nylon são uma boa alternativa a PC, visto serem mais fáceis de imprimir. As peças em nylon têm também uma durabilidade mais elevada, sendo portanto ideal para partes que necessitem de boa resistência. Entre os filamentos MEX, a adesão entre camadas do Nylon é a superior, tornando-o o material ideal para peças que requeiram boa resistência à tração. Deste modo é frequentemente usado para imprimir ferramentas, dobradiças, ou componentes de máquina que necessitem de boa resistência.</a:t>
            </a:r>
          </a:p>
        </p:txBody>
      </p:sp>
      <p:pic>
        <p:nvPicPr>
          <p:cNvPr id="3074" name="Picture 2" descr="Nylon">
            <a:extLst>
              <a:ext uri="{FF2B5EF4-FFF2-40B4-BE49-F238E27FC236}">
                <a16:creationId xmlns:a16="http://schemas.microsoft.com/office/drawing/2014/main" id="{0580751E-4716-481E-BEBF-A980B668A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46091"/>
            <a:ext cx="1447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36B2174B-82BC-4CFF-9F29-966973FBCCEC}"/>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19863851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950449"/>
            <a:ext cx="8131868" cy="21973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pt-PT" altLang="ja-JP" b="1" dirty="0">
                <a:latin typeface="Muli"/>
              </a:rPr>
              <a:t>Poli(éter-éter-cetona)-</a:t>
            </a:r>
            <a:r>
              <a:rPr lang="pt-PT" altLang="ja-JP" b="1" dirty="0" err="1">
                <a:latin typeface="Muli"/>
              </a:rPr>
              <a:t>PEEK</a:t>
            </a:r>
            <a:endParaRPr lang="pt-PT" altLang="ja-JP" b="1" dirty="0">
              <a:latin typeface="Muli"/>
            </a:endParaRPr>
          </a:p>
          <a:p>
            <a:pPr algn="just" eaLnBrk="0" fontAlgn="base" hangingPunct="0">
              <a:spcBef>
                <a:spcPct val="0"/>
              </a:spcBef>
              <a:spcAft>
                <a:spcPct val="0"/>
              </a:spcAft>
              <a:buClrTx/>
            </a:pPr>
            <a:r>
              <a:rPr lang="pt-PT" altLang="ja-JP" dirty="0">
                <a:latin typeface="Muli"/>
              </a:rPr>
              <a:t>O PEEK é um polímero </a:t>
            </a:r>
            <a:r>
              <a:rPr lang="pt-PT" altLang="ja-JP" dirty="0" err="1">
                <a:latin typeface="Muli"/>
              </a:rPr>
              <a:t>semicristalino</a:t>
            </a:r>
            <a:r>
              <a:rPr lang="pt-PT" altLang="ja-JP" dirty="0">
                <a:latin typeface="Muli"/>
              </a:rPr>
              <a:t> na família da poli (</a:t>
            </a:r>
            <a:r>
              <a:rPr lang="pt-PT" altLang="ja-JP" dirty="0" err="1">
                <a:latin typeface="Muli"/>
              </a:rPr>
              <a:t>alril</a:t>
            </a:r>
            <a:r>
              <a:rPr lang="pt-PT" altLang="ja-JP" dirty="0">
                <a:latin typeface="Muli"/>
              </a:rPr>
              <a:t>-éter-cetona), ou PAEK, é um plástico “avançado”, devido à sua </a:t>
            </a:r>
            <a:r>
              <a:rPr lang="pt-PT" altLang="ja-JP" dirty="0" err="1">
                <a:latin typeface="Muli"/>
              </a:rPr>
              <a:t>temperature</a:t>
            </a:r>
            <a:r>
              <a:rPr lang="pt-PT" altLang="ja-JP" dirty="0">
                <a:latin typeface="Muli"/>
              </a:rPr>
              <a:t> de fusão elevada, de cerca de 343ºC, não sendo possível de processar para alguns hot </a:t>
            </a:r>
            <a:r>
              <a:rPr lang="pt-PT" altLang="ja-JP" dirty="0" err="1">
                <a:latin typeface="Muli"/>
              </a:rPr>
              <a:t>ends</a:t>
            </a:r>
            <a:r>
              <a:rPr lang="pt-PT" altLang="ja-JP" dirty="0">
                <a:latin typeface="Muli"/>
              </a:rPr>
              <a:t>. Com o progresso recente em MEX, filamentos </a:t>
            </a:r>
            <a:r>
              <a:rPr lang="pt-PT" altLang="ja-JP" dirty="0" err="1">
                <a:latin typeface="Muli"/>
              </a:rPr>
              <a:t>PEEK</a:t>
            </a:r>
            <a:r>
              <a:rPr lang="pt-PT" altLang="ja-JP" dirty="0">
                <a:latin typeface="Muli"/>
              </a:rPr>
              <a:t> para MEX em geral têm vindo a ser desenvolvidos.</a:t>
            </a:r>
          </a:p>
          <a:p>
            <a:pPr algn="just" eaLnBrk="0" fontAlgn="base" hangingPunct="0">
              <a:spcBef>
                <a:spcPct val="0"/>
              </a:spcBef>
              <a:spcAft>
                <a:spcPct val="0"/>
              </a:spcAft>
              <a:buClrTx/>
            </a:pPr>
            <a:endParaRPr lang="pt-PT" altLang="ja-JP" dirty="0">
              <a:latin typeface="Muli"/>
            </a:endParaRPr>
          </a:p>
          <a:p>
            <a:pPr algn="just" eaLnBrk="0" fontAlgn="base" hangingPunct="0">
              <a:spcBef>
                <a:spcPct val="0"/>
              </a:spcBef>
              <a:spcAft>
                <a:spcPct val="0"/>
              </a:spcAft>
              <a:buClrTx/>
            </a:pPr>
            <a:r>
              <a:rPr lang="pt-PT" altLang="ja-JP" dirty="0" err="1">
                <a:latin typeface="Muli"/>
              </a:rPr>
              <a:t>PEEK</a:t>
            </a:r>
            <a:r>
              <a:rPr lang="pt-PT" altLang="ja-JP" dirty="0">
                <a:latin typeface="Muli"/>
              </a:rPr>
              <a:t> apresenta várias vantagens, incluindo excelentes propriedades mecânicas e químicas (alta resistência à biodegradação e degradação térmica), o que lhe permite ser aplicado em condições extremas que requeiram altas temperaturas de serviço ou propriedades mecânicas, tal como ossos, rolamentos, pistões, bem como peças para a indústria automóvel e aeronáutica</a:t>
            </a:r>
          </a:p>
        </p:txBody>
      </p:sp>
      <p:pic>
        <p:nvPicPr>
          <p:cNvPr id="1028" name="Picture 4" descr="peek">
            <a:extLst>
              <a:ext uri="{FF2B5EF4-FFF2-40B4-BE49-F238E27FC236}">
                <a16:creationId xmlns:a16="http://schemas.microsoft.com/office/drawing/2014/main" id="{35A7FFBD-8EDC-42AD-9DA8-00FC60024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72941"/>
            <a:ext cx="2829694" cy="1819089"/>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111A6DC0-F198-4F0B-BE85-765632F3EDEC}"/>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31461327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6" name="Google Shape;3656;p61"/>
          <p:cNvSpPr/>
          <p:nvPr/>
        </p:nvSpPr>
        <p:spPr>
          <a:xfrm>
            <a:off x="1074149" y="1687624"/>
            <a:ext cx="7279525"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074149" y="1687623"/>
            <a:ext cx="7279525"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576231321"/>
              </p:ext>
            </p:extLst>
          </p:nvPr>
        </p:nvGraphicFramePr>
        <p:xfrm>
          <a:off x="1331640" y="1648737"/>
          <a:ext cx="6541954" cy="2762508"/>
        </p:xfrm>
        <a:graphic>
          <a:graphicData uri="http://schemas.openxmlformats.org/drawingml/2006/table">
            <a:tbl>
              <a:tblPr>
                <a:noFill/>
                <a:tableStyleId>{CC153E04-9E27-44B1-9A26-C33CE457BB0D}</a:tableStyleId>
              </a:tblPr>
              <a:tblGrid>
                <a:gridCol w="1020277">
                  <a:extLst>
                    <a:ext uri="{9D8B030D-6E8A-4147-A177-3AD203B41FA5}">
                      <a16:colId xmlns:a16="http://schemas.microsoft.com/office/drawing/2014/main" val="20000"/>
                    </a:ext>
                  </a:extLst>
                </a:gridCol>
                <a:gridCol w="798527">
                  <a:extLst>
                    <a:ext uri="{9D8B030D-6E8A-4147-A177-3AD203B41FA5}">
                      <a16:colId xmlns:a16="http://schemas.microsoft.com/office/drawing/2014/main" val="20001"/>
                    </a:ext>
                  </a:extLst>
                </a:gridCol>
                <a:gridCol w="944630">
                  <a:extLst>
                    <a:ext uri="{9D8B030D-6E8A-4147-A177-3AD203B41FA5}">
                      <a16:colId xmlns:a16="http://schemas.microsoft.com/office/drawing/2014/main" val="20002"/>
                    </a:ext>
                  </a:extLst>
                </a:gridCol>
                <a:gridCol w="944630">
                  <a:extLst>
                    <a:ext uri="{9D8B030D-6E8A-4147-A177-3AD203B41FA5}">
                      <a16:colId xmlns:a16="http://schemas.microsoft.com/office/drawing/2014/main" val="20003"/>
                    </a:ext>
                  </a:extLst>
                </a:gridCol>
                <a:gridCol w="944630">
                  <a:extLst>
                    <a:ext uri="{9D8B030D-6E8A-4147-A177-3AD203B41FA5}">
                      <a16:colId xmlns:a16="http://schemas.microsoft.com/office/drawing/2014/main" val="1386895757"/>
                    </a:ext>
                  </a:extLst>
                </a:gridCol>
                <a:gridCol w="944630">
                  <a:extLst>
                    <a:ext uri="{9D8B030D-6E8A-4147-A177-3AD203B41FA5}">
                      <a16:colId xmlns:a16="http://schemas.microsoft.com/office/drawing/2014/main" val="4289519118"/>
                    </a:ext>
                  </a:extLst>
                </a:gridCol>
                <a:gridCol w="944630">
                  <a:extLst>
                    <a:ext uri="{9D8B030D-6E8A-4147-A177-3AD203B41FA5}">
                      <a16:colId xmlns:a16="http://schemas.microsoft.com/office/drawing/2014/main" val="1417511575"/>
                    </a:ext>
                  </a:extLst>
                </a:gridCol>
              </a:tblGrid>
              <a:tr h="567692">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PLA</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ABS</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Nylon6</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PC</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PETG</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PEEK</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6544">
                <a:tc>
                  <a:txBody>
                    <a:bodyPr/>
                    <a:lstStyle/>
                    <a:p>
                      <a:pPr marL="0" marR="0" lvl="0" indent="0" algn="ctr" rtl="0">
                        <a:lnSpc>
                          <a:spcPct val="100000"/>
                        </a:lnSpc>
                        <a:spcBef>
                          <a:spcPts val="0"/>
                        </a:spcBef>
                        <a:spcAft>
                          <a:spcPts val="0"/>
                        </a:spcAft>
                        <a:buNone/>
                      </a:pPr>
                      <a:r>
                        <a:rPr lang="en" sz="700" b="1">
                          <a:solidFill>
                            <a:schemeClr val="dk2"/>
                          </a:solidFill>
                          <a:latin typeface="Muli"/>
                          <a:ea typeface="Muli"/>
                          <a:cs typeface="Muli"/>
                          <a:sym typeface="Muli"/>
                        </a:rPr>
                        <a:t>Temperatura de transição vítrea(ºC)</a:t>
                      </a:r>
                      <a:endParaRPr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53-64</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102-115</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47-57</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140-151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75-80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137-152</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12227">
                <a:tc>
                  <a:txBody>
                    <a:bodyPr/>
                    <a:lstStyle/>
                    <a:p>
                      <a:pPr marL="0" marR="0" lvl="0" indent="0" algn="ctr" rtl="0">
                        <a:lnSpc>
                          <a:spcPct val="100000"/>
                        </a:lnSpc>
                        <a:spcBef>
                          <a:spcPts val="0"/>
                        </a:spcBef>
                        <a:spcAft>
                          <a:spcPts val="0"/>
                        </a:spcAft>
                        <a:buNone/>
                      </a:pPr>
                      <a:r>
                        <a:rPr lang="es-ES" sz="700" b="1">
                          <a:solidFill>
                            <a:schemeClr val="dk2"/>
                          </a:solidFill>
                          <a:latin typeface="Muli"/>
                          <a:ea typeface="Muli"/>
                          <a:cs typeface="Muli"/>
                          <a:sym typeface="Muli"/>
                        </a:rPr>
                        <a:t>Temperatura de </a:t>
                      </a:r>
                      <a:r>
                        <a:rPr lang="es-ES" sz="700" b="1" err="1">
                          <a:solidFill>
                            <a:schemeClr val="dk2"/>
                          </a:solidFill>
                          <a:latin typeface="Muli"/>
                          <a:ea typeface="Muli"/>
                          <a:cs typeface="Muli"/>
                          <a:sym typeface="Muli"/>
                        </a:rPr>
                        <a:t>fusão</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r>
                        <a:rPr lang="es-ES" sz="700" b="1">
                          <a:solidFill>
                            <a:schemeClr val="dk2"/>
                          </a:solidFill>
                          <a:latin typeface="Muli"/>
                          <a:ea typeface="Muli"/>
                          <a:cs typeface="Muli"/>
                          <a:sym typeface="Muli"/>
                        </a:rPr>
                        <a:t> </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145-186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220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335-343</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12227">
                <a:tc>
                  <a:txBody>
                    <a:bodyPr/>
                    <a:lstStyle/>
                    <a:p>
                      <a:pPr marL="0" marR="0" lvl="0" indent="0" algn="ctr" rtl="0">
                        <a:lnSpc>
                          <a:spcPct val="100000"/>
                        </a:lnSpc>
                        <a:spcBef>
                          <a:spcPts val="0"/>
                        </a:spcBef>
                        <a:spcAft>
                          <a:spcPts val="0"/>
                        </a:spcAft>
                        <a:buNone/>
                      </a:pPr>
                      <a:r>
                        <a:rPr lang="es-ES" sz="700" b="1">
                          <a:solidFill>
                            <a:schemeClr val="dk2"/>
                          </a:solidFill>
                          <a:latin typeface="Muli"/>
                          <a:ea typeface="Muli"/>
                          <a:cs typeface="Muli"/>
                          <a:sym typeface="Muli"/>
                        </a:rPr>
                        <a:t>Temperatura de </a:t>
                      </a:r>
                      <a:r>
                        <a:rPr lang="es-ES" sz="700" b="1" err="1">
                          <a:solidFill>
                            <a:schemeClr val="dk2"/>
                          </a:solidFill>
                          <a:latin typeface="Muli"/>
                          <a:ea typeface="Muli"/>
                          <a:cs typeface="Muli"/>
                          <a:sym typeface="Muli"/>
                        </a:rPr>
                        <a:t>deflexão</a:t>
                      </a:r>
                      <a:r>
                        <a:rPr lang="es-ES" sz="700" b="1">
                          <a:solidFill>
                            <a:schemeClr val="dk2"/>
                          </a:solidFill>
                          <a:latin typeface="Muli"/>
                          <a:ea typeface="Muli"/>
                          <a:cs typeface="Muli"/>
                          <a:sym typeface="Muli"/>
                        </a:rPr>
                        <a:t> térmica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9781">
                <a:tc>
                  <a:txBody>
                    <a:bodyPr/>
                    <a:lstStyle/>
                    <a:p>
                      <a:pPr marL="0" marR="0" lvl="0" indent="0" algn="ctr" rtl="0">
                        <a:lnSpc>
                          <a:spcPct val="100000"/>
                        </a:lnSpc>
                        <a:spcBef>
                          <a:spcPts val="0"/>
                        </a:spcBef>
                        <a:spcAft>
                          <a:spcPts val="0"/>
                        </a:spcAft>
                        <a:buNone/>
                      </a:pPr>
                      <a:r>
                        <a:rPr lang="es-ES" sz="700" b="1">
                          <a:solidFill>
                            <a:schemeClr val="dk2"/>
                          </a:solidFill>
                          <a:latin typeface="Muli"/>
                          <a:ea typeface="Muli"/>
                          <a:cs typeface="Muli"/>
                          <a:sym typeface="Muli"/>
                        </a:rPr>
                        <a:t>Modulo de Young (</a:t>
                      </a:r>
                      <a:r>
                        <a:rPr lang="es-ES" sz="700" b="1" err="1">
                          <a:solidFill>
                            <a:schemeClr val="dk2"/>
                          </a:solidFill>
                          <a:latin typeface="Muli"/>
                          <a:ea typeface="Muli"/>
                          <a:cs typeface="Muli"/>
                          <a:sym typeface="Muli"/>
                        </a:rPr>
                        <a:t>Gpa</a:t>
                      </a:r>
                      <a:r>
                        <a:rPr lang="es-ES" sz="700" b="1">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1.2-3.0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1.8-2.39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2.8-3.1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2.34</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0.9-1.1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3.56</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12227">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Tensão</a:t>
                      </a:r>
                      <a:r>
                        <a:rPr lang="es-ES" sz="700" b="1">
                          <a:solidFill>
                            <a:schemeClr val="dk2"/>
                          </a:solidFill>
                          <a:latin typeface="Muli"/>
                          <a:ea typeface="Muli"/>
                          <a:cs typeface="Muli"/>
                          <a:sym typeface="Muli"/>
                        </a:rPr>
                        <a:t> máxima(</a:t>
                      </a:r>
                      <a:r>
                        <a:rPr lang="es-ES" sz="700" b="1" err="1">
                          <a:solidFill>
                            <a:schemeClr val="dk2"/>
                          </a:solidFill>
                          <a:latin typeface="Muli"/>
                          <a:ea typeface="Muli"/>
                          <a:cs typeface="Muli"/>
                          <a:sym typeface="Muli"/>
                        </a:rPr>
                        <a:t>Mpa</a:t>
                      </a:r>
                      <a:r>
                        <a:rPr lang="es-ES" sz="700" b="1">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25-65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62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55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9781">
                <a:tc>
                  <a:txBody>
                    <a:bodyPr/>
                    <a:lstStyle/>
                    <a:p>
                      <a:pPr marL="0" marR="0" lvl="0" indent="0" algn="ctr" rtl="0">
                        <a:lnSpc>
                          <a:spcPct val="100000"/>
                        </a:lnSpc>
                        <a:spcBef>
                          <a:spcPts val="0"/>
                        </a:spcBef>
                        <a:spcAft>
                          <a:spcPts val="0"/>
                        </a:spcAft>
                        <a:buNone/>
                      </a:pPr>
                      <a:r>
                        <a:rPr lang="es-ES" sz="700" b="1">
                          <a:solidFill>
                            <a:schemeClr val="dk2"/>
                          </a:solidFill>
                          <a:latin typeface="Muli"/>
                          <a:ea typeface="Muli"/>
                          <a:cs typeface="Muli"/>
                          <a:sym typeface="Muli"/>
                        </a:rPr>
                        <a:t>Temperatura de </a:t>
                      </a:r>
                      <a:r>
                        <a:rPr lang="es-ES" sz="700" b="1" err="1">
                          <a:solidFill>
                            <a:schemeClr val="dk2"/>
                          </a:solidFill>
                          <a:latin typeface="Muli"/>
                          <a:ea typeface="Muli"/>
                          <a:cs typeface="Muli"/>
                          <a:sym typeface="Muli"/>
                        </a:rPr>
                        <a:t>impressão</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190-220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220-270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260-310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360-450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52029">
                <a:tc>
                  <a:txBody>
                    <a:bodyPr/>
                    <a:lstStyle/>
                    <a:p>
                      <a:pPr marL="0" marR="0" lvl="0" indent="0" algn="ctr" rtl="0">
                        <a:lnSpc>
                          <a:spcPct val="100000"/>
                        </a:lnSpc>
                        <a:spcBef>
                          <a:spcPts val="0"/>
                        </a:spcBef>
                        <a:spcAft>
                          <a:spcPts val="0"/>
                        </a:spcAft>
                        <a:buNone/>
                      </a:pPr>
                      <a:r>
                        <a:rPr lang="es-ES" sz="700" b="1">
                          <a:solidFill>
                            <a:schemeClr val="dk2"/>
                          </a:solidFill>
                          <a:latin typeface="Muli"/>
                          <a:ea typeface="Muli"/>
                          <a:cs typeface="Muli"/>
                          <a:sym typeface="Muli"/>
                        </a:rPr>
                        <a:t>Temperatura do build-plate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45-60</a:t>
                      </a: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95-110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70-90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80-120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dirty="0">
                          <a:solidFill>
                            <a:schemeClr val="dk2"/>
                          </a:solidFill>
                          <a:latin typeface="Muli"/>
                          <a:ea typeface="Muli"/>
                          <a:cs typeface="Muli"/>
                          <a:sym typeface="Muli"/>
                        </a:rPr>
                        <a:t>120-150</a:t>
                      </a:r>
                      <a:endParaRPr sz="700" u="none" strike="noStrike" cap="none" dirty="0">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
        <p:nvSpPr>
          <p:cNvPr id="8" name="CuadroTexto 7">
            <a:extLst>
              <a:ext uri="{FF2B5EF4-FFF2-40B4-BE49-F238E27FC236}">
                <a16:creationId xmlns:a16="http://schemas.microsoft.com/office/drawing/2014/main" id="{46E2B073-658D-4359-A5B4-FA842BD72F9C}"/>
              </a:ext>
            </a:extLst>
          </p:cNvPr>
          <p:cNvSpPr txBox="1"/>
          <p:nvPr/>
        </p:nvSpPr>
        <p:spPr>
          <a:xfrm>
            <a:off x="575048" y="1139627"/>
            <a:ext cx="8568952" cy="307777"/>
          </a:xfrm>
          <a:prstGeom prst="rect">
            <a:avLst/>
          </a:prstGeom>
          <a:noFill/>
        </p:spPr>
        <p:txBody>
          <a:bodyPr wrap="square">
            <a:spAutoFit/>
          </a:bodyPr>
          <a:lstStyle/>
          <a:p>
            <a:pPr lvl="0" eaLnBrk="0" fontAlgn="base" hangingPunct="0">
              <a:spcBef>
                <a:spcPct val="0"/>
              </a:spcBef>
              <a:spcAft>
                <a:spcPct val="0"/>
              </a:spcAft>
              <a:buClrTx/>
            </a:pPr>
            <a:r>
              <a:rPr lang="pt-PT" altLang="ja-JP" dirty="0">
                <a:latin typeface="Muli"/>
              </a:rPr>
              <a:t>A tabela compara os materiais processáveis em termos de propriedades mecânicas e parâmetros de impressão</a:t>
            </a:r>
          </a:p>
        </p:txBody>
      </p:sp>
      <p:sp>
        <p:nvSpPr>
          <p:cNvPr id="9" name="Título 4">
            <a:extLst>
              <a:ext uri="{FF2B5EF4-FFF2-40B4-BE49-F238E27FC236}">
                <a16:creationId xmlns:a16="http://schemas.microsoft.com/office/drawing/2014/main" id="{29105519-04CB-467B-9A83-840A56C85B52}"/>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12533281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n-US" err="1"/>
              <a:t>Polímeros</a:t>
            </a:r>
            <a:r>
              <a:rPr lang="en-US"/>
              <a:t>. </a:t>
            </a:r>
            <a:r>
              <a:rPr lang="en-US" err="1"/>
              <a:t>Características</a:t>
            </a:r>
            <a:r>
              <a:rPr lang="en-US"/>
              <a:t> e </a:t>
            </a:r>
            <a:r>
              <a:rPr lang="en-US" err="1"/>
              <a:t>efeitos</a:t>
            </a:r>
            <a:endParaRPr lang="es-ES"/>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2050" name="Picture 2">
            <a:extLst>
              <a:ext uri="{FF2B5EF4-FFF2-40B4-BE49-F238E27FC236}">
                <a16:creationId xmlns:a16="http://schemas.microsoft.com/office/drawing/2014/main" id="{4A10026D-479B-4199-9BAE-28566DEB9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56" y="977910"/>
            <a:ext cx="3515469" cy="407371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4749021" y="1059582"/>
            <a:ext cx="4019526"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latin typeface="Muli"/>
              </a:rPr>
              <a:t>Para avaliar as características de vários polímeros em MEX, cada material está avaliado numa escala de 1 (baixo) a 5 (elevado), Segundo os critérios seguintes:</a:t>
            </a:r>
          </a:p>
          <a:p>
            <a:pPr algn="just"/>
            <a:r>
              <a:rPr lang="pt-PT" dirty="0">
                <a:highlight>
                  <a:srgbClr val="FFFF00"/>
                </a:highlight>
                <a:latin typeface="Muli"/>
              </a:rPr>
              <a:t>??????</a:t>
            </a:r>
          </a:p>
          <a:p>
            <a:pPr algn="just"/>
            <a:r>
              <a:rPr lang="pt-PT" dirty="0">
                <a:latin typeface="Muli"/>
              </a:rPr>
              <a:t>Esta avaliação é relativa a MEX, podendo ser diferente se se tivesse tido em conta outras tecnologias.</a:t>
            </a:r>
          </a:p>
        </p:txBody>
      </p:sp>
    </p:spTree>
    <p:extLst>
      <p:ext uri="{BB962C8B-B14F-4D97-AF65-F5344CB8AC3E}">
        <p14:creationId xmlns:p14="http://schemas.microsoft.com/office/powerpoint/2010/main" val="37620755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899592" y="1050110"/>
            <a:ext cx="7941444" cy="34664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latin typeface="Muli"/>
              </a:rPr>
              <a:t>A escolha do material depende do que o utilizador pretende imprimir, estando os polímeros MEX mais comuns listados a seguir, seguindo critérios-chave para a escolha do material (tirando custo), nomeadamente:</a:t>
            </a:r>
          </a:p>
          <a:p>
            <a:pPr marL="285750" indent="-285750" algn="just">
              <a:buFont typeface="Arial" panose="020B0604020202020204" pitchFamily="34" charset="0"/>
              <a:buChar char="•"/>
            </a:pPr>
            <a:r>
              <a:rPr lang="pt-PT" b="1" dirty="0">
                <a:latin typeface="Muli"/>
              </a:rPr>
              <a:t>Facilidade de impressão: </a:t>
            </a:r>
            <a:r>
              <a:rPr lang="pt-PT" dirty="0">
                <a:latin typeface="Muli"/>
              </a:rPr>
              <a:t>Quão fácil o material é de imprimir: adesão à placa de construção velocidade máxima de impressão, frequência de falha de impressão, precisão de extrusão, facilidade de alimentação do fio, etc.</a:t>
            </a:r>
          </a:p>
          <a:p>
            <a:pPr marL="285750" indent="-285750" algn="just">
              <a:buFont typeface="Arial" panose="020B0604020202020204" pitchFamily="34" charset="0"/>
              <a:buChar char="•"/>
            </a:pPr>
            <a:r>
              <a:rPr lang="pt-PT" b="1" dirty="0">
                <a:latin typeface="Muli"/>
              </a:rPr>
              <a:t>Qualidade visual: </a:t>
            </a:r>
            <a:r>
              <a:rPr lang="pt-PT" dirty="0">
                <a:highlight>
                  <a:srgbClr val="FFFF00"/>
                </a:highlight>
                <a:latin typeface="Muli"/>
              </a:rPr>
              <a:t>Quão bem o objeto final se parece </a:t>
            </a:r>
            <a:r>
              <a:rPr lang="pt-PT" dirty="0">
                <a:latin typeface="Muli"/>
              </a:rPr>
              <a:t>(rugosidade, </a:t>
            </a:r>
            <a:r>
              <a:rPr lang="pt-PT" dirty="0" err="1">
                <a:latin typeface="Muli"/>
              </a:rPr>
              <a:t>etc</a:t>
            </a:r>
            <a:r>
              <a:rPr lang="pt-PT" dirty="0">
                <a:latin typeface="Muli"/>
              </a:rPr>
              <a:t>).</a:t>
            </a:r>
          </a:p>
          <a:p>
            <a:pPr marL="285750" indent="-285750" algn="just">
              <a:buFont typeface="Arial" panose="020B0604020202020204" pitchFamily="34" charset="0"/>
              <a:buChar char="•"/>
            </a:pPr>
            <a:r>
              <a:rPr lang="pt-PT" b="1" dirty="0">
                <a:latin typeface="Muli"/>
              </a:rPr>
              <a:t>Tensão máxima: </a:t>
            </a:r>
            <a:r>
              <a:rPr lang="pt-PT" dirty="0">
                <a:latin typeface="Muli"/>
              </a:rPr>
              <a:t>Tensão máxima a que o objeto pode ser submetido antes de fraturar ao tracionar lentamente.</a:t>
            </a:r>
          </a:p>
          <a:p>
            <a:pPr marL="285750" indent="-285750" algn="just">
              <a:buFont typeface="Arial" panose="020B0604020202020204" pitchFamily="34" charset="0"/>
              <a:buChar char="•"/>
            </a:pPr>
            <a:r>
              <a:rPr lang="pt-PT" b="1" dirty="0">
                <a:latin typeface="Muli"/>
              </a:rPr>
              <a:t>Extensão à fratura: </a:t>
            </a:r>
            <a:r>
              <a:rPr lang="pt-PT" dirty="0">
                <a:latin typeface="Muli"/>
              </a:rPr>
              <a:t>Extensão máxima que o objeto pode esticar antes de fraturar.</a:t>
            </a:r>
          </a:p>
          <a:p>
            <a:pPr marL="285750" indent="-285750" algn="just">
              <a:buFont typeface="Arial" panose="020B0604020202020204" pitchFamily="34" charset="0"/>
              <a:buChar char="•"/>
            </a:pPr>
            <a:r>
              <a:rPr lang="pt-PT" b="1" dirty="0">
                <a:latin typeface="Muli"/>
              </a:rPr>
              <a:t>Resistência ao impacto: </a:t>
            </a:r>
            <a:r>
              <a:rPr lang="pt-PT" dirty="0">
                <a:latin typeface="Muli"/>
              </a:rPr>
              <a:t>Energia necessária para quebrar o objeto com um impacto repentino.</a:t>
            </a:r>
          </a:p>
          <a:p>
            <a:pPr marL="285750" indent="-285750" algn="just">
              <a:buFont typeface="Arial" panose="020B0604020202020204" pitchFamily="34" charset="0"/>
              <a:buChar char="•"/>
            </a:pPr>
            <a:r>
              <a:rPr lang="pt-PT" b="1" dirty="0">
                <a:latin typeface="Muli"/>
              </a:rPr>
              <a:t>Adesão entre camadas (isotropia)</a:t>
            </a:r>
            <a:r>
              <a:rPr lang="pt-PT" dirty="0">
                <a:latin typeface="Muli"/>
              </a:rPr>
              <a:t>: Quão boa é a adesão entre as camadas depositadas do material.</a:t>
            </a:r>
          </a:p>
          <a:p>
            <a:pPr marL="285750" indent="-285750" algn="just">
              <a:buFont typeface="Arial" panose="020B0604020202020204" pitchFamily="34" charset="0"/>
              <a:buChar char="•"/>
            </a:pPr>
            <a:r>
              <a:rPr lang="pt-PT" b="1" dirty="0">
                <a:latin typeface="Muli"/>
              </a:rPr>
              <a:t>Resistência ao calor: </a:t>
            </a:r>
            <a:r>
              <a:rPr lang="pt-PT" dirty="0">
                <a:latin typeface="Muli"/>
              </a:rPr>
              <a:t>Temperatura máxima a que o objeto pode ser submetido antes de deformar e amolecer.</a:t>
            </a:r>
          </a:p>
        </p:txBody>
      </p:sp>
      <p:sp>
        <p:nvSpPr>
          <p:cNvPr id="8" name="Título 4">
            <a:extLst>
              <a:ext uri="{FF2B5EF4-FFF2-40B4-BE49-F238E27FC236}">
                <a16:creationId xmlns:a16="http://schemas.microsoft.com/office/drawing/2014/main" id="{1DA7EBFE-10B9-4C7B-8742-93D1F15972D7}"/>
              </a:ext>
            </a:extLst>
          </p:cNvPr>
          <p:cNvSpPr>
            <a:spLocks noGrp="1"/>
          </p:cNvSpPr>
          <p:nvPr>
            <p:ph type="title"/>
          </p:nvPr>
        </p:nvSpPr>
        <p:spPr>
          <a:xfrm>
            <a:off x="1074738" y="384175"/>
            <a:ext cx="6994525" cy="566738"/>
          </a:xfrm>
        </p:spPr>
        <p:txBody>
          <a:bodyPr/>
          <a:lstStyle/>
          <a:p>
            <a:r>
              <a:rPr lang="en-US" err="1"/>
              <a:t>Polímeros</a:t>
            </a:r>
            <a:r>
              <a:rPr lang="en-US"/>
              <a:t>. </a:t>
            </a:r>
            <a:r>
              <a:rPr lang="en-US" err="1"/>
              <a:t>Características</a:t>
            </a:r>
            <a:r>
              <a:rPr lang="en-US"/>
              <a:t> e </a:t>
            </a:r>
            <a:r>
              <a:rPr lang="en-US" err="1"/>
              <a:t>efeitos</a:t>
            </a:r>
            <a:endParaRPr lang="es-ES"/>
          </a:p>
        </p:txBody>
      </p:sp>
    </p:spTree>
    <p:extLst>
      <p:ext uri="{BB962C8B-B14F-4D97-AF65-F5344CB8AC3E}">
        <p14:creationId xmlns:p14="http://schemas.microsoft.com/office/powerpoint/2010/main" val="37889768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3074" name="Picture 2">
            <a:extLst>
              <a:ext uri="{FF2B5EF4-FFF2-40B4-BE49-F238E27FC236}">
                <a16:creationId xmlns:a16="http://schemas.microsoft.com/office/drawing/2014/main" id="{54845CE1-7D92-490F-AD9B-714D52B02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39" y="1085482"/>
            <a:ext cx="2894513" cy="22191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7431D56-88C7-447F-830A-13963AC21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13" y="10854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C6C201-9370-44F4-8870-7AA8B7D05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606" y="2901583"/>
            <a:ext cx="2892522" cy="2217600"/>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4">
            <a:extLst>
              <a:ext uri="{FF2B5EF4-FFF2-40B4-BE49-F238E27FC236}">
                <a16:creationId xmlns:a16="http://schemas.microsoft.com/office/drawing/2014/main" id="{DB0E5640-9B52-4B67-A9AE-F44AA048F2D5}"/>
              </a:ext>
            </a:extLst>
          </p:cNvPr>
          <p:cNvSpPr>
            <a:spLocks noGrp="1"/>
          </p:cNvSpPr>
          <p:nvPr>
            <p:ph type="title"/>
          </p:nvPr>
        </p:nvSpPr>
        <p:spPr>
          <a:xfrm>
            <a:off x="1074738" y="384175"/>
            <a:ext cx="6994525" cy="566738"/>
          </a:xfrm>
        </p:spPr>
        <p:txBody>
          <a:bodyPr/>
          <a:lstStyle/>
          <a:p>
            <a:r>
              <a:rPr lang="en-US" err="1"/>
              <a:t>Polímeros</a:t>
            </a:r>
            <a:r>
              <a:rPr lang="en-US"/>
              <a:t>. </a:t>
            </a:r>
            <a:r>
              <a:rPr lang="en-US" err="1"/>
              <a:t>Características</a:t>
            </a:r>
            <a:r>
              <a:rPr lang="en-US"/>
              <a:t> e </a:t>
            </a:r>
            <a:r>
              <a:rPr lang="en-US" err="1"/>
              <a:t>efeitos</a:t>
            </a:r>
            <a:endParaRPr lang="es-ES"/>
          </a:p>
        </p:txBody>
      </p:sp>
    </p:spTree>
    <p:extLst>
      <p:ext uri="{BB962C8B-B14F-4D97-AF65-F5344CB8AC3E}">
        <p14:creationId xmlns:p14="http://schemas.microsoft.com/office/powerpoint/2010/main" val="7003533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5122" name="Picture 2">
            <a:extLst>
              <a:ext uri="{FF2B5EF4-FFF2-40B4-BE49-F238E27FC236}">
                <a16:creationId xmlns:a16="http://schemas.microsoft.com/office/drawing/2014/main" id="{29539AAD-77AC-49A6-92D5-A66C53A5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644" y="28597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A58B6A-11F1-4155-99D9-D4C8825A6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8912888-40B4-4D95-B97F-11ECEFC5E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48"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4">
            <a:extLst>
              <a:ext uri="{FF2B5EF4-FFF2-40B4-BE49-F238E27FC236}">
                <a16:creationId xmlns:a16="http://schemas.microsoft.com/office/drawing/2014/main" id="{C61AE6D6-1127-43F8-8CA4-ECEF4293C9BA}"/>
              </a:ext>
            </a:extLst>
          </p:cNvPr>
          <p:cNvSpPr>
            <a:spLocks noGrp="1"/>
          </p:cNvSpPr>
          <p:nvPr>
            <p:ph type="title"/>
          </p:nvPr>
        </p:nvSpPr>
        <p:spPr>
          <a:xfrm>
            <a:off x="1074738" y="384175"/>
            <a:ext cx="6994525" cy="566738"/>
          </a:xfrm>
        </p:spPr>
        <p:txBody>
          <a:bodyPr/>
          <a:lstStyle/>
          <a:p>
            <a:r>
              <a:rPr lang="en-US" err="1"/>
              <a:t>Polímeros</a:t>
            </a:r>
            <a:r>
              <a:rPr lang="en-US"/>
              <a:t>. </a:t>
            </a:r>
            <a:r>
              <a:rPr lang="en-US" err="1"/>
              <a:t>Características</a:t>
            </a:r>
            <a:r>
              <a:rPr lang="en-US"/>
              <a:t> e </a:t>
            </a:r>
            <a:r>
              <a:rPr lang="en-US" err="1"/>
              <a:t>efeitos</a:t>
            </a:r>
            <a:endParaRPr lang="es-ES"/>
          </a:p>
        </p:txBody>
      </p:sp>
    </p:spTree>
    <p:extLst>
      <p:ext uri="{BB962C8B-B14F-4D97-AF65-F5344CB8AC3E}">
        <p14:creationId xmlns:p14="http://schemas.microsoft.com/office/powerpoint/2010/main" val="22936665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t-PT" dirty="0"/>
              <a:t>O material mais fácil de imprimir em MEX é</a:t>
            </a:r>
            <a:r>
              <a:rPr lang="es-ES" dirty="0"/>
              <a:t>…</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a:solidFill>
                  <a:schemeClr val="tx1"/>
                </a:solidFill>
                <a:latin typeface="Muli" panose="02000503000000000000" pitchFamily="2" charset="0"/>
              </a:rPr>
              <a:t>ABS</a:t>
            </a:r>
          </a:p>
          <a:p>
            <a:pPr marL="285750" indent="-285750">
              <a:buFont typeface="Arial" panose="020B0604020202020204" pitchFamily="34" charset="0"/>
              <a:buChar char="•"/>
            </a:pPr>
            <a:r>
              <a:rPr lang="en-US">
                <a:solidFill>
                  <a:srgbClr val="FF0000"/>
                </a:solidFill>
              </a:rPr>
              <a:t>PLA</a:t>
            </a:r>
          </a:p>
          <a:p>
            <a:pPr marL="285750" indent="-285750">
              <a:buFont typeface="Arial" panose="020B0604020202020204" pitchFamily="34" charset="0"/>
              <a:buChar char="•"/>
            </a:pPr>
            <a:r>
              <a:rPr lang="en-US" b="0" i="0">
                <a:solidFill>
                  <a:schemeClr val="tx1"/>
                </a:solidFill>
                <a:effectLst/>
                <a:latin typeface="Muli" panose="02000503000000000000" pitchFamily="2" charset="0"/>
              </a:rPr>
              <a:t>PC</a:t>
            </a:r>
          </a:p>
          <a:p>
            <a:pPr marL="285750" indent="-285750">
              <a:buFont typeface="Arial" panose="020B0604020202020204" pitchFamily="34" charset="0"/>
              <a:buChar char="•"/>
            </a:pPr>
            <a:r>
              <a:rPr lang="en-US">
                <a:solidFill>
                  <a:schemeClr val="tx1"/>
                </a:solidFill>
                <a:latin typeface="Muli" panose="02000503000000000000" pitchFamily="2" charset="0"/>
              </a:rPr>
              <a:t>TPU</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078101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rcRect/>
          <a:stretch/>
        </p:blipFill>
        <p:spPr>
          <a:xfrm>
            <a:off x="4716016" y="1027092"/>
            <a:ext cx="3672408" cy="3560882"/>
          </a:xfrm>
          <a:prstGeom prst="rect">
            <a:avLst/>
          </a:prstGeom>
        </p:spPr>
      </p:pic>
      <p:sp>
        <p:nvSpPr>
          <p:cNvPr id="5" name="Título 4"/>
          <p:cNvSpPr>
            <a:spLocks noGrp="1"/>
          </p:cNvSpPr>
          <p:nvPr>
            <p:ph type="title"/>
          </p:nvPr>
        </p:nvSpPr>
        <p:spPr>
          <a:xfrm>
            <a:off x="971600" y="411510"/>
            <a:ext cx="6995700" cy="566400"/>
          </a:xfrm>
        </p:spPr>
        <p:txBody>
          <a:bodyPr/>
          <a:lstStyle/>
          <a:p>
            <a:r>
              <a:rPr lang="pt-PT">
                <a:latin typeface="Roboto"/>
                <a:ea typeface="Roboto"/>
              </a:rPr>
              <a:t>MEX terminologia </a:t>
            </a:r>
            <a:endParaRPr lang="pt-PT"/>
          </a:p>
        </p:txBody>
      </p:sp>
      <p:sp>
        <p:nvSpPr>
          <p:cNvPr id="6" name="Google Shape;1029;p44"/>
          <p:cNvSpPr txBox="1">
            <a:spLocks/>
          </p:cNvSpPr>
          <p:nvPr/>
        </p:nvSpPr>
        <p:spPr>
          <a:xfrm>
            <a:off x="1115616" y="1131590"/>
            <a:ext cx="36004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a:latin typeface="Muli"/>
              </a:rPr>
              <a:t>FDM</a:t>
            </a:r>
          </a:p>
          <a:p>
            <a:r>
              <a:rPr lang="pt-PT">
                <a:latin typeface="Muli"/>
              </a:rPr>
              <a:t>A tecnologia de Extrusão de Material​ foi inicialmente desenvolvida nos anos 80s por S. Scott </a:t>
            </a:r>
            <a:r>
              <a:rPr lang="pt-PT" err="1">
                <a:latin typeface="Muli"/>
              </a:rPr>
              <a:t>Crump</a:t>
            </a:r>
            <a:r>
              <a:rPr lang="pt-PT">
                <a:latin typeface="Muli"/>
              </a:rPr>
              <a:t> sob o nome registado de </a:t>
            </a:r>
            <a:r>
              <a:rPr lang="pt-PT" err="1">
                <a:latin typeface="Muli"/>
              </a:rPr>
              <a:t>fused</a:t>
            </a:r>
            <a:r>
              <a:rPr lang="pt-PT">
                <a:latin typeface="Muli"/>
              </a:rPr>
              <a:t> </a:t>
            </a:r>
            <a:r>
              <a:rPr lang="pt-PT" err="1">
                <a:latin typeface="Muli"/>
              </a:rPr>
              <a:t>deposition</a:t>
            </a:r>
            <a:r>
              <a:rPr lang="pt-PT">
                <a:latin typeface="Muli"/>
              </a:rPr>
              <a:t> </a:t>
            </a:r>
            <a:r>
              <a:rPr lang="pt-PT" err="1">
                <a:latin typeface="Muli"/>
              </a:rPr>
              <a:t>modeling</a:t>
            </a:r>
            <a:r>
              <a:rPr lang="pt-PT">
                <a:latin typeface="Muli"/>
              </a:rPr>
              <a:t> (FDM). O nome e a abreviação FDM estão patenteados pela </a:t>
            </a:r>
            <a:r>
              <a:rPr lang="pt-PT" err="1">
                <a:latin typeface="Muli"/>
              </a:rPr>
              <a:t>Stratasys</a:t>
            </a:r>
            <a:r>
              <a:rPr lang="pt-PT">
                <a:latin typeface="Muli"/>
              </a:rPr>
              <a:t> </a:t>
            </a:r>
            <a:r>
              <a:rPr lang="pt-PT" err="1">
                <a:latin typeface="Muli"/>
              </a:rPr>
              <a:t>Inc</a:t>
            </a:r>
            <a:r>
              <a:rPr lang="pt-PT">
                <a:latin typeface="Muli"/>
              </a:rPr>
              <a:t>, uma empresa </a:t>
            </a:r>
            <a:r>
              <a:rPr lang="pt-PT" err="1">
                <a:latin typeface="Muli"/>
              </a:rPr>
              <a:t>co-fundada</a:t>
            </a:r>
            <a:r>
              <a:rPr lang="pt-PT">
                <a:latin typeface="Muli"/>
              </a:rPr>
              <a:t> por Scott </a:t>
            </a:r>
            <a:r>
              <a:rPr lang="pt-PT" err="1">
                <a:latin typeface="Muli"/>
              </a:rPr>
              <a:t>Crump</a:t>
            </a:r>
            <a:r>
              <a:rPr lang="pt-PT" dirty="0">
                <a:latin typeface="Muli"/>
              </a:rPr>
              <a:t>.</a:t>
            </a:r>
            <a:endParaRPr lang="pt-PT" b="1" dirty="0">
              <a:latin typeface="Muli"/>
            </a:endParaRPr>
          </a:p>
          <a:p>
            <a:endParaRPr lang="pt-PT">
              <a:latin typeface="Muli"/>
            </a:endParaRPr>
          </a:p>
          <a:p>
            <a:endParaRPr lang="pt-PT" b="1">
              <a:latin typeface="Muli"/>
            </a:endParaRPr>
          </a:p>
          <a:p>
            <a:r>
              <a:rPr lang="pt-PT" b="1">
                <a:latin typeface="Muli"/>
              </a:rPr>
              <a:t>FFF</a:t>
            </a:r>
          </a:p>
          <a:p>
            <a:r>
              <a:rPr lang="pt-PT" err="1">
                <a:latin typeface="Muli"/>
              </a:rPr>
              <a:t>Fused</a:t>
            </a:r>
            <a:r>
              <a:rPr lang="pt-PT">
                <a:latin typeface="Muli"/>
              </a:rPr>
              <a:t> </a:t>
            </a:r>
            <a:r>
              <a:rPr lang="pt-PT" err="1">
                <a:latin typeface="Muli"/>
              </a:rPr>
              <a:t>filament</a:t>
            </a:r>
            <a:r>
              <a:rPr lang="pt-PT">
                <a:latin typeface="Muli"/>
              </a:rPr>
              <a:t> </a:t>
            </a:r>
            <a:r>
              <a:rPr lang="pt-PT" err="1">
                <a:latin typeface="Muli"/>
              </a:rPr>
              <a:t>fabrication</a:t>
            </a:r>
            <a:r>
              <a:rPr lang="pt-PT">
                <a:latin typeface="Muli"/>
              </a:rPr>
              <a:t> (FFF) é outro tipo de fabrico desta categoria que foi desenvolvido por membros do projeto </a:t>
            </a:r>
            <a:r>
              <a:rPr lang="pt-PT" err="1">
                <a:latin typeface="Muli"/>
              </a:rPr>
              <a:t>RepRap</a:t>
            </a:r>
            <a:r>
              <a:rPr lang="pt-PT">
                <a:latin typeface="Muli"/>
              </a:rPr>
              <a:t> e o seu uso e utilização por outros não está restrito. </a:t>
            </a:r>
          </a:p>
          <a:p>
            <a:endParaRPr lang="es-ES">
              <a:latin typeface="Muli"/>
            </a:endParaRPr>
          </a:p>
        </p:txBody>
      </p:sp>
    </p:spTree>
    <p:extLst>
      <p:ext uri="{BB962C8B-B14F-4D97-AF65-F5344CB8AC3E}">
        <p14:creationId xmlns:p14="http://schemas.microsoft.com/office/powerpoint/2010/main" val="4299358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
        <p:nvSpPr>
          <p:cNvPr id="6" name="Google Shape;1029;p44"/>
          <p:cNvSpPr txBox="1">
            <a:spLocks/>
          </p:cNvSpPr>
          <p:nvPr/>
        </p:nvSpPr>
        <p:spPr>
          <a:xfrm>
            <a:off x="988521" y="3162577"/>
            <a:ext cx="7166957" cy="17796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latin typeface="Muli"/>
              </a:rPr>
              <a:t>A facilidade de impressão significa o quão fácil é de imprimir uma matéria-prima em termos de adesão à placa de construção, velocidade de impressão máxima, facilidade de alimentação do fio, frequência de falhas, e a qualidade visual da impressão, determinada pela qualidade superficial, tal como a rugosidade superficial. Estes pontos de vista serão uma mais-valia ao escolher materiais para impressão MEX. Hoje em dia, com o aumento da procura por materiais multifuncionais, a investigação tem vindo a ser desenvolvida no sentido de desenvolver filamentos de materiais compósitos poliméricos, através da mistura de </a:t>
            </a:r>
            <a:r>
              <a:rPr lang="pt-PT" dirty="0" err="1">
                <a:latin typeface="Muli"/>
              </a:rPr>
              <a:t>nanomateriais</a:t>
            </a:r>
            <a:r>
              <a:rPr lang="pt-PT" dirty="0">
                <a:latin typeface="Muli"/>
              </a:rPr>
              <a:t> de carbono, biomateriais, metais, e cerâmicos com outros polímeros.</a:t>
            </a:r>
          </a:p>
        </p:txBody>
      </p:sp>
      <p:pic>
        <p:nvPicPr>
          <p:cNvPr id="6146" name="Picture 2">
            <a:extLst>
              <a:ext uri="{FF2B5EF4-FFF2-40B4-BE49-F238E27FC236}">
                <a16:creationId xmlns:a16="http://schemas.microsoft.com/office/drawing/2014/main" id="{83A2E682-6E46-457D-B02C-E852E11DD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581" y="1608837"/>
            <a:ext cx="2520280" cy="155374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CE4EC42-EB59-49AD-A38D-26F575803832}"/>
              </a:ext>
            </a:extLst>
          </p:cNvPr>
          <p:cNvSpPr txBox="1"/>
          <p:nvPr/>
        </p:nvSpPr>
        <p:spPr>
          <a:xfrm>
            <a:off x="1074149" y="986309"/>
            <a:ext cx="7471943" cy="523220"/>
          </a:xfrm>
          <a:prstGeom prst="rect">
            <a:avLst/>
          </a:prstGeom>
          <a:noFill/>
        </p:spPr>
        <p:txBody>
          <a:bodyPr wrap="square">
            <a:spAutoFit/>
          </a:bodyPr>
          <a:lstStyle/>
          <a:p>
            <a:pPr algn="just"/>
            <a:r>
              <a:rPr lang="pt-PT" dirty="0">
                <a:latin typeface="Muli"/>
              </a:rPr>
              <a:t>Devido à vasta seleção de matérias-primas, é importante conhecer as propriedades dos materiais e facilidade de impressão aquando da escolha do polímero certo para o produto final.</a:t>
            </a:r>
          </a:p>
        </p:txBody>
      </p:sp>
    </p:spTree>
    <p:extLst>
      <p:ext uri="{BB962C8B-B14F-4D97-AF65-F5344CB8AC3E}">
        <p14:creationId xmlns:p14="http://schemas.microsoft.com/office/powerpoint/2010/main" val="34016792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13159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Compósitos poliméricos </a:t>
            </a:r>
          </a:p>
          <a:p>
            <a:r>
              <a:rPr lang="pt-PT" dirty="0">
                <a:latin typeface="Muli"/>
              </a:rPr>
              <a:t>Os processos MEX permitem deposição de camadas discretas e heterogéneas de material para um compósito laminado. A matéria-prima pode alternativamente ser formulada antes da deposição para um compósito de matriz. Os aditivos adicionados ao material polimérico devem ser tais que originem um </a:t>
            </a:r>
            <a:r>
              <a:rPr lang="pt-PT" dirty="0" err="1">
                <a:latin typeface="Muli"/>
              </a:rPr>
              <a:t>extrudido</a:t>
            </a:r>
            <a:r>
              <a:rPr lang="pt-PT" dirty="0">
                <a:latin typeface="Muli"/>
              </a:rPr>
              <a:t> com baixa viscosidade suficiente para </a:t>
            </a:r>
            <a:r>
              <a:rPr lang="pt-PT" dirty="0" err="1">
                <a:latin typeface="Muli"/>
              </a:rPr>
              <a:t>extrudir</a:t>
            </a:r>
            <a:r>
              <a:rPr lang="pt-PT" dirty="0">
                <a:latin typeface="Muli"/>
              </a:rPr>
              <a:t>, para alem de providenciar resistência suficiente durante o processo de deposição.</a:t>
            </a:r>
          </a:p>
        </p:txBody>
      </p:sp>
      <p:pic>
        <p:nvPicPr>
          <p:cNvPr id="2050" name="Picture 2">
            <a:extLst>
              <a:ext uri="{FF2B5EF4-FFF2-40B4-BE49-F238E27FC236}">
                <a16:creationId xmlns:a16="http://schemas.microsoft.com/office/drawing/2014/main" id="{FEA22F8D-EA3F-4F87-A2A8-BD1E0B1D6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859782"/>
            <a:ext cx="5329890" cy="175125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6890FCB9-C891-4EA5-9A8D-AA506FEFAB14}"/>
              </a:ext>
            </a:extLst>
          </p:cNvPr>
          <p:cNvSpPr>
            <a:spLocks noGrp="1"/>
          </p:cNvSpPr>
          <p:nvPr>
            <p:ph type="title"/>
          </p:nvPr>
        </p:nvSpPr>
        <p:spPr>
          <a:xfrm>
            <a:off x="1074738" y="384175"/>
            <a:ext cx="6994525" cy="566738"/>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24803808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0F7ED"/>
        </a:solidFill>
        <a:effectLst/>
      </p:bgPr>
    </p:bg>
    <p:spTree>
      <p:nvGrpSpPr>
        <p:cNvPr id="1" name=""/>
        <p:cNvGrpSpPr/>
        <p:nvPr/>
      </p:nvGrpSpPr>
      <p:grpSpPr>
        <a:xfrm>
          <a:off x="0" y="0"/>
          <a:ext cx="0" cy="0"/>
          <a:chOff x="0" y="0"/>
          <a:chExt cx="0" cy="0"/>
        </a:xfrm>
      </p:grpSpPr>
      <p:sp>
        <p:nvSpPr>
          <p:cNvPr id="6" name="Google Shape;1029;p44"/>
          <p:cNvSpPr txBox="1">
            <a:spLocks/>
          </p:cNvSpPr>
          <p:nvPr/>
        </p:nvSpPr>
        <p:spPr>
          <a:xfrm>
            <a:off x="1115616" y="1131590"/>
            <a:ext cx="4824536" cy="38079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Filamentos de compósitos poliméricos</a:t>
            </a:r>
          </a:p>
          <a:p>
            <a:pPr algn="just"/>
            <a:r>
              <a:rPr lang="pt-PT" dirty="0">
                <a:latin typeface="Muli"/>
              </a:rPr>
              <a:t>A matéria prima geralmente consiste: em uma matriz polimérica, um agente adesivo, um plastificante, e um tensioativo, bem como de fazes secundárias, tais como partículas ou fibras de metal, cerâmicos, ou outros polímeros. O agente adesivo aumenta a flexibilidade da peça, o plastificante melhora a reologia, e os tensioativos mudam o carácter dispersivo da fase secundária.</a:t>
            </a:r>
          </a:p>
          <a:p>
            <a:pPr algn="just"/>
            <a:endParaRPr lang="pt-PT" dirty="0">
              <a:latin typeface="Muli"/>
            </a:endParaRPr>
          </a:p>
          <a:p>
            <a:pPr algn="just"/>
            <a:r>
              <a:rPr lang="pt-PT" dirty="0">
                <a:latin typeface="Muli"/>
              </a:rPr>
              <a:t>Com o aumento da procura por peças funcionais customizadas, o desenvolvimento de compósitos para impressão 3D foi acentuado, trazendo vantagens em termos de custo e de otimização de estrutura. Dependendo no propósito do produto final, tais como o fabrico de produtos eletrónicos e implantes ósseos artificiais, diferentes tipos de compósito foram criados, englobando fibras de carbono, metais, biomateriais, e cerâmicos são empregados</a:t>
            </a:r>
            <a:endParaRPr lang="en-US" dirty="0">
              <a:latin typeface="Muli"/>
            </a:endParaRPr>
          </a:p>
        </p:txBody>
      </p:sp>
      <p:pic>
        <p:nvPicPr>
          <p:cNvPr id="3" name="Imagen 2">
            <a:extLst>
              <a:ext uri="{FF2B5EF4-FFF2-40B4-BE49-F238E27FC236}">
                <a16:creationId xmlns:a16="http://schemas.microsoft.com/office/drawing/2014/main" id="{FE260EBF-55A6-43B8-A996-28B1252D2D78}"/>
              </a:ext>
            </a:extLst>
          </p:cNvPr>
          <p:cNvPicPr>
            <a:picLocks noChangeAspect="1"/>
          </p:cNvPicPr>
          <p:nvPr/>
        </p:nvPicPr>
        <p:blipFill rotWithShape="1">
          <a:blip r:embed="rId3"/>
          <a:srcRect l="20664" t="19476" r="23606" b="23698"/>
          <a:stretch/>
        </p:blipFill>
        <p:spPr>
          <a:xfrm>
            <a:off x="6300192" y="1995686"/>
            <a:ext cx="1944216" cy="1982437"/>
          </a:xfrm>
          <a:prstGeom prst="rect">
            <a:avLst/>
          </a:prstGeom>
        </p:spPr>
      </p:pic>
      <p:sp>
        <p:nvSpPr>
          <p:cNvPr id="7" name="Título 4">
            <a:extLst>
              <a:ext uri="{FF2B5EF4-FFF2-40B4-BE49-F238E27FC236}">
                <a16:creationId xmlns:a16="http://schemas.microsoft.com/office/drawing/2014/main" id="{FCFAEB12-7509-4EDB-A51E-28289238EA0A}"/>
              </a:ext>
            </a:extLst>
          </p:cNvPr>
          <p:cNvSpPr>
            <a:spLocks noGrp="1"/>
          </p:cNvSpPr>
          <p:nvPr>
            <p:ph type="title"/>
          </p:nvPr>
        </p:nvSpPr>
        <p:spPr>
          <a:xfrm>
            <a:off x="1074150" y="384048"/>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8585839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47614"/>
            <a:ext cx="3563991" cy="3456384"/>
          </a:xfrm>
          <a:prstGeom prst="rect">
            <a:avLst/>
          </a:prstGeom>
        </p:spPr>
      </p:pic>
      <p:sp>
        <p:nvSpPr>
          <p:cNvPr id="6" name="Google Shape;1029;p44"/>
          <p:cNvSpPr txBox="1">
            <a:spLocks/>
          </p:cNvSpPr>
          <p:nvPr/>
        </p:nvSpPr>
        <p:spPr>
          <a:xfrm>
            <a:off x="4247559" y="1347614"/>
            <a:ext cx="4788938" cy="29301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b="1" dirty="0">
                <a:latin typeface="Muli"/>
              </a:rPr>
              <a:t>Filamentos compostos usando nanomateriais de carbono</a:t>
            </a:r>
          </a:p>
          <a:p>
            <a:r>
              <a:rPr lang="pt-BR" dirty="0">
                <a:latin typeface="Muli"/>
              </a:rPr>
              <a:t>À medida que a procura por produtos funcionais personalizados aumenta, a impressão 3D para compósitos Nanomateriais de carbono, como grafeno/grafite e nanotubo de carbono (CNT), são ativamente utilizados como materiais de reforço devido à alta estabilidade elétrica e térmica, baixa densidade e boas propriedades mecânicas. resistência, rigidez e tenacidade).Os compósitos de carbono com alta </a:t>
            </a:r>
            <a:r>
              <a:rPr lang="pt-BR">
                <a:latin typeface="Muli"/>
              </a:rPr>
              <a:t>condutividade eletrónica </a:t>
            </a:r>
            <a:r>
              <a:rPr lang="pt-BR" dirty="0">
                <a:latin typeface="Muli"/>
              </a:rPr>
              <a:t>são atraentes em muitas aplicações potenciais, especialmente no campo </a:t>
            </a:r>
            <a:r>
              <a:rPr lang="pt-BR">
                <a:latin typeface="Muli"/>
              </a:rPr>
              <a:t>da eletrónica</a:t>
            </a:r>
            <a:r>
              <a:rPr lang="pt-BR" dirty="0">
                <a:latin typeface="Muli"/>
              </a:rPr>
              <a:t>, incluindo dispositivos de armazenamento de energia, sensores e estruturas eletricamente condutoras.</a:t>
            </a:r>
            <a:endParaRPr lang="en-US" dirty="0">
              <a:latin typeface="Muli"/>
            </a:endParaRPr>
          </a:p>
        </p:txBody>
      </p:sp>
      <p:sp>
        <p:nvSpPr>
          <p:cNvPr id="7" name="Título 4">
            <a:extLst>
              <a:ext uri="{FF2B5EF4-FFF2-40B4-BE49-F238E27FC236}">
                <a16:creationId xmlns:a16="http://schemas.microsoft.com/office/drawing/2014/main" id="{EEB835E8-EA0B-459E-AB72-60762451CEC1}"/>
              </a:ext>
            </a:extLst>
          </p:cNvPr>
          <p:cNvSpPr>
            <a:spLocks noGrp="1"/>
          </p:cNvSpPr>
          <p:nvPr>
            <p:ph type="title"/>
          </p:nvPr>
        </p:nvSpPr>
        <p:spPr>
          <a:xfrm>
            <a:off x="1074150" y="384048"/>
            <a:ext cx="6995700" cy="566400"/>
          </a:xfrm>
        </p:spPr>
        <p:txBody>
          <a:bodyPr/>
          <a:lstStyle/>
          <a:p>
            <a:r>
              <a:rPr lang="es-ES" dirty="0" err="1">
                <a:latin typeface="Roboto"/>
                <a:ea typeface="Roboto"/>
              </a:rPr>
              <a:t>Materiais</a:t>
            </a:r>
            <a:r>
              <a:rPr lang="es-ES" dirty="0">
                <a:latin typeface="Roboto"/>
                <a:ea typeface="Roboto"/>
              </a:rPr>
              <a:t> </a:t>
            </a:r>
            <a:r>
              <a:rPr lang="es-ES" dirty="0" err="1">
                <a:latin typeface="Roboto"/>
                <a:ea typeface="Roboto"/>
              </a:rPr>
              <a:t>processáveis</a:t>
            </a:r>
            <a:r>
              <a:rPr lang="es-ES" dirty="0">
                <a:latin typeface="Roboto"/>
                <a:ea typeface="Roboto"/>
              </a:rPr>
              <a:t> MEX</a:t>
            </a:r>
          </a:p>
        </p:txBody>
      </p:sp>
    </p:spTree>
    <p:extLst>
      <p:ext uri="{BB962C8B-B14F-4D97-AF65-F5344CB8AC3E}">
        <p14:creationId xmlns:p14="http://schemas.microsoft.com/office/powerpoint/2010/main" val="29366945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latin typeface="Muli"/>
              </a:rPr>
              <a:t>Filamentos compósitos com </a:t>
            </a:r>
            <a:r>
              <a:rPr lang="pt-PT" b="1" dirty="0" err="1">
                <a:latin typeface="Muli"/>
              </a:rPr>
              <a:t>nanomateriais</a:t>
            </a:r>
            <a:r>
              <a:rPr lang="pt-PT" b="1" dirty="0">
                <a:latin typeface="Muli"/>
              </a:rPr>
              <a:t> de carbono </a:t>
            </a:r>
          </a:p>
          <a:p>
            <a:pPr algn="just"/>
            <a:r>
              <a:rPr lang="pt-PT" dirty="0">
                <a:latin typeface="Muli"/>
              </a:rPr>
              <a:t>A impressão 3D permite a manipulação da estrutura dos componentes, superando as limitações de eletrónicos e dispositivos eletroquímicos (e.g. compromisso entre potência e energia de elétrodos convencionais, falta de escalabilidade e custo elevado para produzir sensores de alta resolução). Estes permitem melhor desempenho em termos de elevada área de energia, densidade de potência, e alta sensibilidade, quando comparados com elétrodos e sensores convencionais.</a:t>
            </a:r>
          </a:p>
        </p:txBody>
      </p:sp>
      <p:pic>
        <p:nvPicPr>
          <p:cNvPr id="1026" name="Picture 2">
            <a:extLst>
              <a:ext uri="{FF2B5EF4-FFF2-40B4-BE49-F238E27FC236}">
                <a16:creationId xmlns:a16="http://schemas.microsoft.com/office/drawing/2014/main" id="{070F0F70-110F-42C0-900C-32DEC315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1" y="2787774"/>
            <a:ext cx="3752328" cy="1971678"/>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C2E77E4A-DD05-4276-ABAA-1824FC91C51E}"/>
              </a:ext>
            </a:extLst>
          </p:cNvPr>
          <p:cNvSpPr>
            <a:spLocks noGrp="1"/>
          </p:cNvSpPr>
          <p:nvPr>
            <p:ph type="title"/>
          </p:nvPr>
        </p:nvSpPr>
        <p:spPr>
          <a:xfrm>
            <a:off x="1074150" y="384048"/>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33679987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971600" y="1059582"/>
            <a:ext cx="4392488" cy="38172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Filamentos compósitos com uso de metais</a:t>
            </a:r>
          </a:p>
          <a:p>
            <a:pPr algn="just"/>
            <a:r>
              <a:rPr lang="pt-PT" dirty="0">
                <a:latin typeface="Muli"/>
              </a:rPr>
              <a:t>Filamentos de metal/polímero são também ativamente utilizados em dispositivos de armazenamento de energia, semicondutores, e circuitos. Os filamentos estão disponíveis em diversos materiais, desde cobre e bronze a ferro e aço inoxidável.</a:t>
            </a:r>
          </a:p>
          <a:p>
            <a:pPr algn="just"/>
            <a:r>
              <a:rPr lang="pt-PT" dirty="0">
                <a:latin typeface="Muli"/>
              </a:rPr>
              <a:t>O metal é um bom material de reforço em peças de estrutura devido às suas propriedades mecânicas superiores, tais como rigidez, tenacidade, e resistência. Em comparação com a impressão em metal puro, os compósitos reforçados com metal são fáceis de imprimir porque não necessitam de uma extrusora a alta temperatura e são rentáveis devido a não necessitarem de uma distribuição de potência específica. Entre outros, cobre, alumínio e aço inoxidável em forma de pó são ativamente utilizados como reforço para filamentos. </a:t>
            </a:r>
          </a:p>
        </p:txBody>
      </p:sp>
      <p:pic>
        <p:nvPicPr>
          <p:cNvPr id="3074" name="Picture 2" descr="Different variations of prints using metal-composite filaments">
            <a:extLst>
              <a:ext uri="{FF2B5EF4-FFF2-40B4-BE49-F238E27FC236}">
                <a16:creationId xmlns:a16="http://schemas.microsoft.com/office/drawing/2014/main" id="{7DA95504-696C-490E-957F-28862BF0E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9622"/>
            <a:ext cx="3262622" cy="2448272"/>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EAB83AC1-C475-442F-A183-8C33A41A2696}"/>
              </a:ext>
            </a:extLst>
          </p:cNvPr>
          <p:cNvSpPr>
            <a:spLocks noGrp="1"/>
          </p:cNvSpPr>
          <p:nvPr>
            <p:ph type="title"/>
          </p:nvPr>
        </p:nvSpPr>
        <p:spPr>
          <a:xfrm>
            <a:off x="1074738" y="384175"/>
            <a:ext cx="6994525" cy="566738"/>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11467489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109410" y="950448"/>
            <a:ext cx="3960440" cy="33346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Filamentos compósitos com uso de biomateriais</a:t>
            </a:r>
          </a:p>
          <a:p>
            <a:pPr algn="just"/>
            <a:r>
              <a:rPr lang="pt-PT" dirty="0">
                <a:latin typeface="Muli"/>
              </a:rPr>
              <a:t>Os filamentos que contêm biomateriais destinam-se não só a fabricar implantes personalizados, como osso artificial, mas também a mitigar o impacto ambiental dos resíduos plásticos sobre o planeta. Em vez de utilizar plástico derivado do petróleo, como o nylon e o PET, os de base biológica, provenientes de matérias-primas neutras em carbono como a lignina, podem ajudar a reduzir a poluição ambiental. </a:t>
            </a:r>
          </a:p>
          <a:p>
            <a:pPr algn="just"/>
            <a:endParaRPr lang="pt-PT" dirty="0">
              <a:latin typeface="Muli"/>
            </a:endParaRPr>
          </a:p>
          <a:p>
            <a:pPr algn="just"/>
            <a:r>
              <a:rPr lang="pt-PT" dirty="0">
                <a:latin typeface="Muli"/>
              </a:rPr>
              <a:t>Filamento ecológico pode ser fabricado através da adição de lignina ao </a:t>
            </a:r>
            <a:r>
              <a:rPr lang="pt-PT" dirty="0" err="1">
                <a:latin typeface="Muli"/>
              </a:rPr>
              <a:t>PLA</a:t>
            </a:r>
            <a:r>
              <a:rPr lang="pt-PT" dirty="0">
                <a:latin typeface="Muli"/>
              </a:rPr>
              <a:t>.  A lignina, em particular, é abundante nas partes fibrosas de várias plantas.</a:t>
            </a:r>
            <a:endParaRPr lang="en-US" dirty="0">
              <a:latin typeface="Muli"/>
            </a:endParaRPr>
          </a:p>
        </p:txBody>
      </p:sp>
      <p:pic>
        <p:nvPicPr>
          <p:cNvPr id="5124" name="Picture 4" descr="Eco-friendly 3D filament">
            <a:extLst>
              <a:ext uri="{FF2B5EF4-FFF2-40B4-BE49-F238E27FC236}">
                <a16:creationId xmlns:a16="http://schemas.microsoft.com/office/drawing/2014/main" id="{51D4E7D3-F82A-41AF-9203-AA5C8AA09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91884"/>
            <a:ext cx="3391470" cy="262816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D86A8BE3-4FF2-4279-BB76-91D6A2F8D983}"/>
              </a:ext>
            </a:extLst>
          </p:cNvPr>
          <p:cNvSpPr>
            <a:spLocks noGrp="1"/>
          </p:cNvSpPr>
          <p:nvPr>
            <p:ph type="title"/>
          </p:nvPr>
        </p:nvSpPr>
        <p:spPr>
          <a:xfrm>
            <a:off x="1074150" y="384048"/>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18195456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3816424"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Filamentos compósitos com uso de biomateriais</a:t>
            </a:r>
          </a:p>
          <a:p>
            <a:pPr algn="just"/>
            <a:r>
              <a:rPr lang="pt-PT" dirty="0">
                <a:latin typeface="Muli"/>
              </a:rPr>
              <a:t>Em comparação com os polímeros à base de petróleo, o </a:t>
            </a:r>
            <a:r>
              <a:rPr lang="pt-PT" dirty="0" err="1">
                <a:latin typeface="Muli"/>
              </a:rPr>
              <a:t>PLA</a:t>
            </a:r>
            <a:r>
              <a:rPr lang="pt-PT" dirty="0">
                <a:latin typeface="Muli"/>
              </a:rPr>
              <a:t>, que tem uma menor pegada de carbono na produção, pode ser misturado com lignina para tornar os filamentos compostos mais ecológicos, sem degradação mecânica. Com a adição de lignina, os filamentos </a:t>
            </a:r>
            <a:r>
              <a:rPr lang="pt-PT" dirty="0" err="1">
                <a:latin typeface="Muli"/>
              </a:rPr>
              <a:t>PLA</a:t>
            </a:r>
            <a:r>
              <a:rPr lang="pt-PT" dirty="0">
                <a:latin typeface="Muli"/>
              </a:rPr>
              <a:t> tornaram-se mais ecológicos sem comprometer o módulo de elasticidade.</a:t>
            </a:r>
            <a:endParaRPr lang="en-US" dirty="0">
              <a:latin typeface="Muli"/>
            </a:endParaRPr>
          </a:p>
        </p:txBody>
      </p:sp>
      <p:pic>
        <p:nvPicPr>
          <p:cNvPr id="7172" name="Picture 4" descr="3D printed parts with Francofil biocomposite filaments.">
            <a:extLst>
              <a:ext uri="{FF2B5EF4-FFF2-40B4-BE49-F238E27FC236}">
                <a16:creationId xmlns:a16="http://schemas.microsoft.com/office/drawing/2014/main" id="{EE79B9A9-8DF8-4BB4-95FF-49F9E7BBB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540" y="1145432"/>
            <a:ext cx="4263632" cy="253153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305D3132-C13F-499A-A1A7-33197F548115}"/>
              </a:ext>
            </a:extLst>
          </p:cNvPr>
          <p:cNvSpPr>
            <a:spLocks noGrp="1"/>
          </p:cNvSpPr>
          <p:nvPr>
            <p:ph type="title"/>
          </p:nvPr>
        </p:nvSpPr>
        <p:spPr>
          <a:xfrm>
            <a:off x="1074738" y="384175"/>
            <a:ext cx="6994525" cy="566738"/>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21298872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950448"/>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Filamentos compósitos com uso de cerâmicos</a:t>
            </a:r>
          </a:p>
          <a:p>
            <a:pPr algn="just"/>
            <a:r>
              <a:rPr lang="pt-PT" dirty="0">
                <a:latin typeface="Muli"/>
              </a:rPr>
              <a:t>A elevada resistência mecânica e rigidez, boa estabilidade térmica e química, e o desempenho ótico e elétrico exequível dos materiais cerâmicos tornam estes versáteis. Os componentes cerâmicos são geralmente produzidos utilizando tecnologias convencionais, tais como moldagem por injeção, fundição em molde e fundição em gel, mas leva muito tempo a processar e limita a flexibilidade do design. Os materiais cerâmicos são amplamente utilizados como fillers para a impressão MEX para várias aplicações, incluindo os campos biomédicos e eletrónicos. Os compósitos cerâmicos produzidos com MEX podem alcançar alta qualidade (por exemplo, homogeneidade, precisão dimensional e propriedades mecânicas) quando impressos com parâmetros otimizados, incluindo espessura de camada e orientação da peça.</a:t>
            </a:r>
          </a:p>
        </p:txBody>
      </p:sp>
      <p:pic>
        <p:nvPicPr>
          <p:cNvPr id="4100" name="Picture 4">
            <a:extLst>
              <a:ext uri="{FF2B5EF4-FFF2-40B4-BE49-F238E27FC236}">
                <a16:creationId xmlns:a16="http://schemas.microsoft.com/office/drawing/2014/main" id="{AC2A44F1-C327-4CF7-9ABF-682DD636A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942"/>
          <a:stretch/>
        </p:blipFill>
        <p:spPr bwMode="auto">
          <a:xfrm>
            <a:off x="2123728" y="3219822"/>
            <a:ext cx="4176464" cy="1803671"/>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BBB4AD96-305F-4A15-B118-A62CA5BEC516}"/>
              </a:ext>
            </a:extLst>
          </p:cNvPr>
          <p:cNvSpPr>
            <a:spLocks noGrp="1"/>
          </p:cNvSpPr>
          <p:nvPr>
            <p:ph type="title"/>
          </p:nvPr>
        </p:nvSpPr>
        <p:spPr>
          <a:xfrm>
            <a:off x="1074738" y="384175"/>
            <a:ext cx="6994525" cy="566738"/>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37793476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84355" y="1120341"/>
            <a:ext cx="5179059" cy="2902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Filamentos compósitos com uso de fibras</a:t>
            </a:r>
          </a:p>
          <a:p>
            <a:pPr algn="just"/>
            <a:r>
              <a:rPr lang="pt-PT" dirty="0">
                <a:latin typeface="Muli"/>
              </a:rPr>
              <a:t>Os compósitos poliméricos reforçados com fibras têm grande potencial em indústrias estruturais, incluindo aplicações aeroespaciais, automóveis, e energéticas, devido às suas elevadas propriedades mecânicas e peso reduzido. Tanto as fibras descontínuas (por exemplo, fibras de vidro e de carbono cortadas, fibras de basalto curtas) como as fibras contínuas (por exemplo, fibras de vidro, de carbono e de aramida), são utilizadas como reforços para o compósito, mas os compósitos contínuos reforçados com fibras apresentam um elevado desempenho em comparação com os compósitos descontínuos reforçados com fibras. Isto porque as fibras contínuas têm uma longa proporção de aspeto e normalmente têm uma orientação alinhada nos compósitos. </a:t>
            </a:r>
            <a:endParaRPr lang="en-US" dirty="0">
              <a:latin typeface="Muli"/>
            </a:endParaRPr>
          </a:p>
        </p:txBody>
      </p:sp>
      <p:pic>
        <p:nvPicPr>
          <p:cNvPr id="5124" name="Picture 4" descr="FormFutura CarbonFil 3D Printing Filament">
            <a:extLst>
              <a:ext uri="{FF2B5EF4-FFF2-40B4-BE49-F238E27FC236}">
                <a16:creationId xmlns:a16="http://schemas.microsoft.com/office/drawing/2014/main" id="{CC619DA6-EA7E-4796-A8DA-6D822C20C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268897"/>
            <a:ext cx="3132128" cy="223723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88BCD251-3782-4D1F-89AA-74326EABD33C}"/>
              </a:ext>
            </a:extLst>
          </p:cNvPr>
          <p:cNvSpPr txBox="1"/>
          <p:nvPr/>
        </p:nvSpPr>
        <p:spPr>
          <a:xfrm>
            <a:off x="1074150" y="4031771"/>
            <a:ext cx="6977022" cy="954107"/>
          </a:xfrm>
          <a:prstGeom prst="rect">
            <a:avLst/>
          </a:prstGeom>
          <a:noFill/>
        </p:spPr>
        <p:txBody>
          <a:bodyPr wrap="square">
            <a:spAutoFit/>
          </a:bodyPr>
          <a:lstStyle/>
          <a:p>
            <a:pPr algn="just"/>
            <a:r>
              <a:rPr lang="pt-PT" dirty="0">
                <a:latin typeface="Muli"/>
              </a:rPr>
              <a:t>Atualmente, a impressão 3D para compósitos reforçados com fibra tem vindo a ser estudada ativamente para o fabrico de aplicações estruturais utilizando propriedades mecânicas altas e flexibilidade de design de impressão 3D. Um exemplo que utiliza compósitos de fibra contínua é a impressão 3D de lemes para aviões. </a:t>
            </a:r>
          </a:p>
        </p:txBody>
      </p:sp>
      <p:sp>
        <p:nvSpPr>
          <p:cNvPr id="8" name="Título 4">
            <a:extLst>
              <a:ext uri="{FF2B5EF4-FFF2-40B4-BE49-F238E27FC236}">
                <a16:creationId xmlns:a16="http://schemas.microsoft.com/office/drawing/2014/main" id="{2AF529F5-B63B-4719-B582-B4DE6C67188F}"/>
              </a:ext>
            </a:extLst>
          </p:cNvPr>
          <p:cNvSpPr>
            <a:spLocks noGrp="1"/>
          </p:cNvSpPr>
          <p:nvPr>
            <p:ph type="title"/>
          </p:nvPr>
        </p:nvSpPr>
        <p:spPr>
          <a:xfrm>
            <a:off x="1074150" y="384048"/>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MEX</a:t>
            </a:r>
          </a:p>
        </p:txBody>
      </p:sp>
    </p:spTree>
    <p:extLst>
      <p:ext uri="{BB962C8B-B14F-4D97-AF65-F5344CB8AC3E}">
        <p14:creationId xmlns:p14="http://schemas.microsoft.com/office/powerpoint/2010/main" val="1466762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r>
              <a:rPr lang="pt-PT"/>
              <a:t>Processo MEX </a:t>
            </a:r>
            <a:endParaRPr/>
          </a:p>
        </p:txBody>
      </p:sp>
      <p:pic>
        <p:nvPicPr>
          <p:cNvPr id="52" name="Imagen 51">
            <a:extLst>
              <a:ext uri="{FF2B5EF4-FFF2-40B4-BE49-F238E27FC236}">
                <a16:creationId xmlns:a16="http://schemas.microsoft.com/office/drawing/2014/main" id="{01B9E56F-EE52-4FC4-ABFE-0EF791F6FA8A}"/>
              </a:ext>
            </a:extLst>
          </p:cNvPr>
          <p:cNvPicPr>
            <a:picLocks noChangeAspect="1"/>
          </p:cNvPicPr>
          <p:nvPr/>
        </p:nvPicPr>
        <p:blipFill>
          <a:blip r:embed="rId3"/>
          <a:stretch>
            <a:fillRect/>
          </a:stretch>
        </p:blipFill>
        <p:spPr>
          <a:xfrm>
            <a:off x="0" y="1789895"/>
            <a:ext cx="9144000" cy="1773648"/>
          </a:xfrm>
          <a:prstGeom prst="rect">
            <a:avLst/>
          </a:prstGeom>
        </p:spPr>
      </p:pic>
    </p:spTree>
    <p:extLst>
      <p:ext uri="{BB962C8B-B14F-4D97-AF65-F5344CB8AC3E}">
        <p14:creationId xmlns:p14="http://schemas.microsoft.com/office/powerpoint/2010/main" val="21727325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t>Seleção</a:t>
            </a:r>
            <a:r>
              <a:rPr lang="es-ES"/>
              <a:t> de </a:t>
            </a:r>
            <a:r>
              <a:rPr lang="es-ES" err="1"/>
              <a:t>materiais</a:t>
            </a:r>
            <a:endParaRPr lang="es-ES"/>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latin typeface="Muli"/>
              </a:rPr>
              <a:t>Há algumas considerações que devem ser tidas em conta aquando da seleção do material que melhor se adapta às necessidades. Estas considerações incluem aspetos como:  a aplicação, função, geometria e pós-</a:t>
            </a:r>
          </a:p>
          <a:p>
            <a:pPr algn="just"/>
            <a:r>
              <a:rPr lang="pt-PT" dirty="0">
                <a:latin typeface="Muli"/>
              </a:rPr>
              <a:t>processamento. </a:t>
            </a:r>
          </a:p>
          <a:p>
            <a:pPr marL="285750" indent="-285750" algn="just">
              <a:buFont typeface="Arial" panose="020B0604020202020204" pitchFamily="34" charset="0"/>
              <a:buChar char="•"/>
            </a:pPr>
            <a:endParaRPr lang="en-US" dirty="0">
              <a:latin typeface="Muli"/>
            </a:endParaRPr>
          </a:p>
          <a:p>
            <a:pPr marL="285750" indent="-285750" algn="just">
              <a:buFont typeface="Arial" panose="020B0604020202020204" pitchFamily="34" charset="0"/>
              <a:buChar char="•"/>
            </a:pPr>
            <a:r>
              <a:rPr lang="pt-PT" b="1" i="1" dirty="0">
                <a:latin typeface="Muli"/>
              </a:rPr>
              <a:t>Aplicação.</a:t>
            </a:r>
            <a:r>
              <a:rPr lang="pt-PT" i="1" dirty="0">
                <a:latin typeface="Muli"/>
              </a:rPr>
              <a:t> </a:t>
            </a:r>
            <a:r>
              <a:rPr lang="pt-PT" dirty="0">
                <a:latin typeface="Muli"/>
              </a:rPr>
              <a:t>Ao escolher um material para um determinado projeto, é importante assegurar que o material possa cumprir com as especificações exigidas para o projeto. Por exemplo, alguns projetos requerem materiais que proporcionem capacidades de esterilização, biocompatibilidade, certificações da FDA, certificações ignífugas, resistência química, ou outras certificações que possam ser críticas.</a:t>
            </a:r>
            <a:endParaRPr lang="en-US" dirty="0">
              <a:latin typeface="Muli"/>
            </a:endParaRPr>
          </a:p>
          <a:p>
            <a:pPr marL="285750" indent="-285750" algn="just">
              <a:buFont typeface="Arial" panose="020B0604020202020204" pitchFamily="34" charset="0"/>
              <a:buChar char="•"/>
            </a:pPr>
            <a:r>
              <a:rPr lang="pt-PT" b="1" i="1" dirty="0">
                <a:latin typeface="Muli"/>
              </a:rPr>
              <a:t>Função. </a:t>
            </a:r>
            <a:r>
              <a:rPr lang="pt-PT" dirty="0">
                <a:latin typeface="Muli"/>
              </a:rPr>
              <a:t>Os materiais MEX são submetidos a testes intensivos de modo a responder ao tipo de tensões que pode suportar e ao nível de carga ambiental no qual o material se destacará. A capacidade de um material para funcionar numa determinada aplicação, em parte no design.</a:t>
            </a:r>
          </a:p>
          <a:p>
            <a:pPr marL="285750" indent="-285750" algn="just">
              <a:buFont typeface="Arial" panose="020B0604020202020204" pitchFamily="34" charset="0"/>
              <a:buChar char="•"/>
            </a:pPr>
            <a:r>
              <a:rPr lang="pt-PT" b="1" i="1" dirty="0">
                <a:latin typeface="Muli"/>
              </a:rPr>
              <a:t>Geometria. </a:t>
            </a:r>
            <a:r>
              <a:rPr lang="en-US" dirty="0">
                <a:latin typeface="Muli"/>
              </a:rPr>
              <a:t> </a:t>
            </a:r>
            <a:r>
              <a:rPr lang="pt-PT" dirty="0">
                <a:latin typeface="Muli"/>
              </a:rPr>
              <a:t>É importante considerar as tolerâncias dimensionais, as espessuras das paredes do design, e o nível mínimo de resolução ao escolher um material para MEX. </a:t>
            </a:r>
          </a:p>
          <a:p>
            <a:pPr marL="285750" indent="-285750" algn="just">
              <a:buFont typeface="Arial" panose="020B0604020202020204" pitchFamily="34" charset="0"/>
              <a:buChar char="•"/>
            </a:pPr>
            <a:r>
              <a:rPr lang="pt-PT" b="1" dirty="0">
                <a:latin typeface="Muli"/>
              </a:rPr>
              <a:t>Pós-processamento</a:t>
            </a:r>
            <a:r>
              <a:rPr lang="pt-PT" dirty="0">
                <a:latin typeface="Muli"/>
              </a:rPr>
              <a:t>. Alguns materiais de impressão 3D podem ser mais adequados a alguns métodos de pós-processamento do que outros. </a:t>
            </a:r>
            <a:endParaRPr lang="en-US" dirty="0">
              <a:latin typeface="Muli"/>
            </a:endParaRPr>
          </a:p>
        </p:txBody>
      </p:sp>
    </p:spTree>
    <p:extLst>
      <p:ext uri="{BB962C8B-B14F-4D97-AF65-F5344CB8AC3E}">
        <p14:creationId xmlns:p14="http://schemas.microsoft.com/office/powerpoint/2010/main" val="31062068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err="1"/>
              <a:t>Associe</a:t>
            </a:r>
            <a:r>
              <a:rPr lang="es-ES" dirty="0"/>
              <a:t> o material MEX </a:t>
            </a:r>
            <a:r>
              <a:rPr lang="es-ES" dirty="0" err="1"/>
              <a:t>às</a:t>
            </a:r>
            <a:r>
              <a:rPr lang="es-ES" dirty="0"/>
              <a:t> </a:t>
            </a:r>
            <a:r>
              <a:rPr lang="es-ES" dirty="0" err="1"/>
              <a:t>suas</a:t>
            </a:r>
            <a:r>
              <a:rPr lang="es-ES" dirty="0"/>
              <a:t> </a:t>
            </a:r>
            <a:r>
              <a:rPr lang="es-ES" dirty="0" err="1"/>
              <a:t>aplicações</a:t>
            </a:r>
            <a:r>
              <a:rPr lang="es-ES" dirty="0"/>
              <a:t>*</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buClr>
                <a:srgbClr val="343434"/>
              </a:buClr>
              <a:buSzPts val="1200"/>
              <a:buFont typeface="Arial" panose="020B0604020202020204" pitchFamily="34" charset="0"/>
              <a:buChar char="•"/>
              <a:defRPr>
                <a:solidFill>
                  <a:schemeClr val="tx1"/>
                </a:solidFill>
                <a:latin typeface="Muli"/>
                <a:ea typeface="Muli"/>
                <a:cs typeface="Muli"/>
              </a:defRPr>
            </a:lvl1pPr>
            <a:lvl2pPr marL="914400" indent="-304800" algn="ctr">
              <a:buClr>
                <a:srgbClr val="343434"/>
              </a:buClr>
              <a:buSzPts val="1200"/>
              <a:buFont typeface="Muli"/>
              <a:buNone/>
              <a:defRPr sz="1200">
                <a:solidFill>
                  <a:srgbClr val="343434"/>
                </a:solidFill>
                <a:latin typeface="Muli"/>
                <a:ea typeface="Muli"/>
                <a:cs typeface="Muli"/>
              </a:defRPr>
            </a:lvl2pPr>
            <a:lvl3pPr marL="1371600" indent="-304800" algn="ctr">
              <a:buClr>
                <a:srgbClr val="343434"/>
              </a:buClr>
              <a:buSzPts val="1200"/>
              <a:buFont typeface="Muli"/>
              <a:buNone/>
              <a:defRPr sz="1200">
                <a:solidFill>
                  <a:srgbClr val="343434"/>
                </a:solidFill>
                <a:latin typeface="Muli"/>
                <a:ea typeface="Muli"/>
                <a:cs typeface="Muli"/>
              </a:defRPr>
            </a:lvl3pPr>
            <a:lvl4pPr marL="1828800" indent="-304800" algn="ctr">
              <a:buClr>
                <a:srgbClr val="343434"/>
              </a:buClr>
              <a:buSzPts val="1200"/>
              <a:buFont typeface="Muli"/>
              <a:buNone/>
              <a:defRPr sz="1200">
                <a:solidFill>
                  <a:srgbClr val="343434"/>
                </a:solidFill>
                <a:latin typeface="Muli"/>
                <a:ea typeface="Muli"/>
                <a:cs typeface="Muli"/>
              </a:defRPr>
            </a:lvl4pPr>
            <a:lvl5pPr marL="2286000" indent="-304800" algn="ctr">
              <a:buClr>
                <a:srgbClr val="343434"/>
              </a:buClr>
              <a:buSzPts val="1200"/>
              <a:buFont typeface="Muli"/>
              <a:buNone/>
              <a:defRPr sz="1200">
                <a:solidFill>
                  <a:srgbClr val="343434"/>
                </a:solidFill>
                <a:latin typeface="Muli"/>
                <a:ea typeface="Muli"/>
                <a:cs typeface="Muli"/>
              </a:defRPr>
            </a:lvl5pPr>
            <a:lvl6pPr marL="2743200" indent="-304800" algn="ctr">
              <a:buClr>
                <a:srgbClr val="343434"/>
              </a:buClr>
              <a:buSzPts val="1200"/>
              <a:buFont typeface="Muli"/>
              <a:buNone/>
              <a:defRPr sz="1200">
                <a:solidFill>
                  <a:srgbClr val="343434"/>
                </a:solidFill>
                <a:latin typeface="Muli"/>
                <a:ea typeface="Muli"/>
                <a:cs typeface="Muli"/>
              </a:defRPr>
            </a:lvl6pPr>
            <a:lvl7pPr marL="3200400" indent="-304800" algn="ctr">
              <a:buClr>
                <a:srgbClr val="343434"/>
              </a:buClr>
              <a:buSzPts val="1200"/>
              <a:buFont typeface="Muli"/>
              <a:buNone/>
              <a:defRPr sz="1200">
                <a:solidFill>
                  <a:srgbClr val="343434"/>
                </a:solidFill>
                <a:latin typeface="Muli"/>
                <a:ea typeface="Muli"/>
                <a:cs typeface="Muli"/>
              </a:defRPr>
            </a:lvl7pPr>
            <a:lvl8pPr marL="3657600" indent="-304800" algn="ctr">
              <a:buClr>
                <a:srgbClr val="343434"/>
              </a:buClr>
              <a:buSzPts val="1200"/>
              <a:buFont typeface="Muli"/>
              <a:buNone/>
              <a:defRPr sz="1200">
                <a:solidFill>
                  <a:srgbClr val="343434"/>
                </a:solidFill>
                <a:latin typeface="Muli"/>
                <a:ea typeface="Muli"/>
                <a:cs typeface="Muli"/>
              </a:defRPr>
            </a:lvl8pPr>
            <a:lvl9pPr marL="4114800" indent="-304800" algn="ctr">
              <a:buClr>
                <a:srgbClr val="343434"/>
              </a:buClr>
              <a:buSzPts val="1200"/>
              <a:buFont typeface="Muli"/>
              <a:buNone/>
              <a:defRPr sz="1200">
                <a:solidFill>
                  <a:srgbClr val="343434"/>
                </a:solidFill>
                <a:latin typeface="Muli"/>
                <a:ea typeface="Muli"/>
                <a:cs typeface="Muli"/>
              </a:defRPr>
            </a:lvl9pPr>
          </a:lstStyle>
          <a:p>
            <a:r>
              <a:rPr lang="en-US" dirty="0"/>
              <a:t>PLA- </a:t>
            </a:r>
            <a:r>
              <a:rPr lang="pt-PT" dirty="0"/>
              <a:t>embalagens alimentares com base biológica</a:t>
            </a:r>
            <a:endParaRPr lang="en-US" dirty="0"/>
          </a:p>
          <a:p>
            <a:r>
              <a:rPr lang="en-US" dirty="0"/>
              <a:t>ABS- </a:t>
            </a:r>
            <a:r>
              <a:rPr lang="en-US" dirty="0" err="1"/>
              <a:t>Peças</a:t>
            </a:r>
            <a:r>
              <a:rPr lang="en-US" dirty="0"/>
              <a:t> LEGO</a:t>
            </a:r>
          </a:p>
          <a:p>
            <a:r>
              <a:rPr lang="en-US" dirty="0"/>
              <a:t>Nylon/PA-C</a:t>
            </a:r>
            <a:r>
              <a:rPr lang="es-ES" dirty="0" err="1"/>
              <a:t>omponentes</a:t>
            </a:r>
            <a:r>
              <a:rPr lang="es-ES" dirty="0"/>
              <a:t> de máquinas</a:t>
            </a:r>
            <a:endParaRPr lang="en-US" dirty="0"/>
          </a:p>
          <a:p>
            <a:r>
              <a:rPr lang="en-US" dirty="0" err="1"/>
              <a:t>PETG</a:t>
            </a:r>
            <a:r>
              <a:rPr lang="en-US" dirty="0"/>
              <a:t>- </a:t>
            </a:r>
            <a:r>
              <a:rPr lang="en-US" dirty="0" err="1"/>
              <a:t>partes</a:t>
            </a:r>
            <a:r>
              <a:rPr lang="en-US" dirty="0"/>
              <a:t> </a:t>
            </a:r>
            <a:r>
              <a:rPr lang="en-US" dirty="0" err="1"/>
              <a:t>transparentes</a:t>
            </a:r>
            <a:endParaRPr lang="en-US" dirty="0"/>
          </a:p>
          <a:p>
            <a:endParaRPr lang="en-US" dirty="0"/>
          </a:p>
          <a:p>
            <a:pPr marL="0" indent="0">
              <a:buNone/>
            </a:pPr>
            <a:endParaRPr lang="en-US" dirty="0"/>
          </a:p>
        </p:txBody>
      </p:sp>
    </p:spTree>
    <p:extLst>
      <p:ext uri="{BB962C8B-B14F-4D97-AF65-F5344CB8AC3E}">
        <p14:creationId xmlns:p14="http://schemas.microsoft.com/office/powerpoint/2010/main" val="34356137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Resumo</a:t>
            </a:r>
            <a:endParaRPr dirty="0"/>
          </a:p>
        </p:txBody>
      </p:sp>
      <p:sp>
        <p:nvSpPr>
          <p:cNvPr id="3958" name="Google Shape;3958;p72"/>
          <p:cNvSpPr txBox="1">
            <a:spLocks noGrp="1"/>
          </p:cNvSpPr>
          <p:nvPr>
            <p:ph type="subTitle" idx="1"/>
          </p:nvPr>
        </p:nvSpPr>
        <p:spPr>
          <a:xfrm>
            <a:off x="1074149" y="1201089"/>
            <a:ext cx="4134345" cy="411000"/>
          </a:xfrm>
          <a:prstGeom prst="rect">
            <a:avLst/>
          </a:prstGeom>
        </p:spPr>
        <p:txBody>
          <a:bodyPr spcFirstLastPara="1" wrap="square" lIns="91425" tIns="91425" rIns="91425" bIns="91425" anchor="t" anchorCtr="0">
            <a:noAutofit/>
          </a:bodyPr>
          <a:lstStyle/>
          <a:p>
            <a:pPr marL="0" lvl="0" indent="0"/>
            <a:r>
              <a:rPr lang="pt-PT" dirty="0"/>
              <a:t>A impressão 3D diz respeito a um processo de construção de objetos através da criação de camadas sucessivas de um determinado material</a:t>
            </a:r>
          </a:p>
        </p:txBody>
      </p:sp>
      <p:sp>
        <p:nvSpPr>
          <p:cNvPr id="3959" name="Google Shape;3959;p72"/>
          <p:cNvSpPr txBox="1">
            <a:spLocks noGrp="1"/>
          </p:cNvSpPr>
          <p:nvPr>
            <p:ph type="subTitle" idx="2"/>
          </p:nvPr>
        </p:nvSpPr>
        <p:spPr>
          <a:xfrm>
            <a:off x="1074149" y="2468125"/>
            <a:ext cx="3577981" cy="411000"/>
          </a:xfrm>
          <a:prstGeom prst="rect">
            <a:avLst/>
          </a:prstGeom>
        </p:spPr>
        <p:txBody>
          <a:bodyPr spcFirstLastPara="1" wrap="square" lIns="91425" tIns="91425" rIns="91425" bIns="91425" anchor="t" anchorCtr="0">
            <a:noAutofit/>
          </a:bodyPr>
          <a:lstStyle/>
          <a:p>
            <a:pPr marL="0" indent="0"/>
            <a:r>
              <a:rPr lang="pt-PT" dirty="0"/>
              <a:t>A Extrusão de Material​ (MEX) é um processo de impressão 3D no qual material é seletivamente dispensado através de um </a:t>
            </a:r>
            <a:r>
              <a:rPr lang="pt-PT" dirty="0" err="1"/>
              <a:t>extrusor</a:t>
            </a:r>
            <a:endParaRPr lang="pt-PT" dirty="0"/>
          </a:p>
        </p:txBody>
      </p:sp>
      <p:sp>
        <p:nvSpPr>
          <p:cNvPr id="3960" name="Google Shape;3960;p72"/>
          <p:cNvSpPr txBox="1">
            <a:spLocks noGrp="1"/>
          </p:cNvSpPr>
          <p:nvPr>
            <p:ph type="subTitle" idx="3"/>
          </p:nvPr>
        </p:nvSpPr>
        <p:spPr>
          <a:xfrm>
            <a:off x="1074150" y="3272449"/>
            <a:ext cx="3413531" cy="805621"/>
          </a:xfrm>
          <a:prstGeom prst="rect">
            <a:avLst/>
          </a:prstGeom>
        </p:spPr>
        <p:txBody>
          <a:bodyPr spcFirstLastPara="1" wrap="square" lIns="91425" tIns="91425" rIns="91425" bIns="91425" anchor="t" anchorCtr="0">
            <a:noAutofit/>
          </a:bodyPr>
          <a:lstStyle/>
          <a:p>
            <a:pPr marL="0" lvl="0" indent="0"/>
            <a:r>
              <a:rPr lang="pt-PT"/>
              <a:t>Entre exemplos de MEX é possível encontrar aplicações para COVID-19, arte, ou medicina</a:t>
            </a:r>
          </a:p>
        </p:txBody>
      </p:sp>
      <p:sp>
        <p:nvSpPr>
          <p:cNvPr id="3962" name="Google Shape;3962;p72"/>
          <p:cNvSpPr txBox="1">
            <a:spLocks noGrp="1"/>
          </p:cNvSpPr>
          <p:nvPr>
            <p:ph type="subTitle" idx="5"/>
          </p:nvPr>
        </p:nvSpPr>
        <p:spPr>
          <a:xfrm>
            <a:off x="1074150" y="1906250"/>
            <a:ext cx="3475726" cy="411000"/>
          </a:xfrm>
          <a:prstGeom prst="rect">
            <a:avLst/>
          </a:prstGeom>
        </p:spPr>
        <p:txBody>
          <a:bodyPr spcFirstLastPara="1" wrap="square" lIns="91425" tIns="91425" rIns="91425" bIns="91425" anchor="t" anchorCtr="0">
            <a:noAutofit/>
          </a:bodyPr>
          <a:lstStyle/>
          <a:p>
            <a:pPr marL="0" lvl="0" indent="0"/>
            <a:r>
              <a:rPr lang="pt-PT" dirty="0"/>
              <a:t>Um total de sete categorias de processos foram estabelecidas</a:t>
            </a:r>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00512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56347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72"/>
          <p:cNvSpPr/>
          <p:nvPr/>
        </p:nvSpPr>
        <p:spPr>
          <a:xfrm>
            <a:off x="761000" y="3364261"/>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Tree>
    <p:extLst>
      <p:ext uri="{BB962C8B-B14F-4D97-AF65-F5344CB8AC3E}">
        <p14:creationId xmlns:p14="http://schemas.microsoft.com/office/powerpoint/2010/main" val="17368874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Resumo</a:t>
            </a:r>
            <a:endParaRPr dirty="0"/>
          </a:p>
        </p:txBody>
      </p:sp>
      <p:sp>
        <p:nvSpPr>
          <p:cNvPr id="3958" name="Google Shape;3958;p72"/>
          <p:cNvSpPr txBox="1">
            <a:spLocks noGrp="1"/>
          </p:cNvSpPr>
          <p:nvPr>
            <p:ph type="subTitle" idx="1"/>
          </p:nvPr>
        </p:nvSpPr>
        <p:spPr>
          <a:xfrm>
            <a:off x="1070461" y="1998347"/>
            <a:ext cx="3934400" cy="411000"/>
          </a:xfrm>
          <a:prstGeom prst="rect">
            <a:avLst/>
          </a:prstGeom>
        </p:spPr>
        <p:txBody>
          <a:bodyPr spcFirstLastPara="1" wrap="square" lIns="91425" tIns="91425" rIns="91425" bIns="91425" anchor="t" anchorCtr="0">
            <a:noAutofit/>
          </a:bodyPr>
          <a:lstStyle/>
          <a:p>
            <a:pPr marL="0" lvl="0" indent="0"/>
            <a:r>
              <a:rPr lang="pt-PT"/>
              <a:t>Os polímeros mais comuns em MEX são ABS, PLA, PET, PC, TPU e Nylon</a:t>
            </a:r>
          </a:p>
        </p:txBody>
      </p:sp>
      <p:sp>
        <p:nvSpPr>
          <p:cNvPr id="3959" name="Google Shape;3959;p72"/>
          <p:cNvSpPr txBox="1">
            <a:spLocks noGrp="1"/>
          </p:cNvSpPr>
          <p:nvPr>
            <p:ph type="subTitle" idx="2"/>
          </p:nvPr>
        </p:nvSpPr>
        <p:spPr>
          <a:xfrm>
            <a:off x="1074150" y="2516624"/>
            <a:ext cx="3475726" cy="411000"/>
          </a:xfrm>
          <a:prstGeom prst="rect">
            <a:avLst/>
          </a:prstGeom>
        </p:spPr>
        <p:txBody>
          <a:bodyPr spcFirstLastPara="1" wrap="square" lIns="91425" tIns="91425" rIns="91425" bIns="91425" anchor="t" anchorCtr="0">
            <a:noAutofit/>
          </a:bodyPr>
          <a:lstStyle/>
          <a:p>
            <a:pPr marL="0" lvl="0" indent="0"/>
            <a:r>
              <a:rPr lang="pt-PT" dirty="0"/>
              <a:t>Hoje em dia há filamentos de compósitos poliméricos, criados misturando nano materiais de carbono, biomateriais, metais, e cerâmicos em polímeros.</a:t>
            </a:r>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14366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611972"/>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
        <p:nvSpPr>
          <p:cNvPr id="44" name="CuadroTexto 43">
            <a:extLst>
              <a:ext uri="{FF2B5EF4-FFF2-40B4-BE49-F238E27FC236}">
                <a16:creationId xmlns:a16="http://schemas.microsoft.com/office/drawing/2014/main" id="{8481F768-A15F-4C92-9C3A-0EB2D64F5CC6}"/>
              </a:ext>
            </a:extLst>
          </p:cNvPr>
          <p:cNvSpPr txBox="1"/>
          <p:nvPr/>
        </p:nvSpPr>
        <p:spPr>
          <a:xfrm>
            <a:off x="1070461" y="1318618"/>
            <a:ext cx="4083430" cy="738664"/>
          </a:xfrm>
          <a:prstGeom prst="rect">
            <a:avLst/>
          </a:prstGeom>
          <a:noFill/>
        </p:spPr>
        <p:txBody>
          <a:bodyPr wrap="square">
            <a:spAutoFit/>
          </a:bodyPr>
          <a:lstStyle/>
          <a:p>
            <a:pPr marL="0" lvl="0" indent="0"/>
            <a:r>
              <a:rPr lang="pt-PT">
                <a:solidFill>
                  <a:schemeClr val="dk2"/>
                </a:solidFill>
                <a:latin typeface="Muli"/>
                <a:sym typeface="Muli"/>
              </a:rPr>
              <a:t>As materias primas mais comuns para MEX são polímeros, polímeros infindidos com metais, e compósitos</a:t>
            </a:r>
          </a:p>
        </p:txBody>
      </p:sp>
    </p:spTree>
    <p:extLst>
      <p:ext uri="{BB962C8B-B14F-4D97-AF65-F5344CB8AC3E}">
        <p14:creationId xmlns:p14="http://schemas.microsoft.com/office/powerpoint/2010/main" val="36389934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sp>
        <p:nvSpPr>
          <p:cNvPr id="4030" name="Google Shape;4030;p73"/>
          <p:cNvSpPr txBox="1">
            <a:spLocks noGrp="1"/>
          </p:cNvSpPr>
          <p:nvPr>
            <p:ph type="title"/>
          </p:nvPr>
        </p:nvSpPr>
        <p:spPr>
          <a:xfrm>
            <a:off x="2234124" y="2150850"/>
            <a:ext cx="7223641"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solidFill>
                  <a:schemeClr val="lt2"/>
                </a:solidFill>
              </a:rPr>
              <a:t>Ótimo!! É um especialista</a:t>
            </a:r>
            <a:endParaRPr sz="4400" dirty="0">
              <a:solidFill>
                <a:schemeClr val="lt2"/>
              </a:solidFill>
            </a:endParaRPr>
          </a:p>
        </p:txBody>
      </p:sp>
    </p:spTree>
    <p:extLst>
      <p:ext uri="{BB962C8B-B14F-4D97-AF65-F5344CB8AC3E}">
        <p14:creationId xmlns:p14="http://schemas.microsoft.com/office/powerpoint/2010/main" val="3027328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292080" y="3420904"/>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5199255" y="3282354"/>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34375" y="3499714"/>
            <a:ext cx="3566793" cy="1289459"/>
          </a:xfrm>
          <a:prstGeom prst="rect">
            <a:avLst/>
          </a:prstGeom>
        </p:spPr>
        <p:txBody>
          <a:bodyPr spcFirstLastPara="1" wrap="square" lIns="91425" tIns="91425" rIns="91425" bIns="91425" anchor="ctr" anchorCtr="0">
            <a:noAutofit/>
          </a:bodyPr>
          <a:lstStyle/>
          <a:p>
            <a:pPr algn="ctr"/>
            <a:r>
              <a:rPr lang="pt-PT"/>
              <a:t>Peças desenvolvidas por Extrusão de Material​</a:t>
            </a: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00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CuadroTexto 80">
            <a:extLst>
              <a:ext uri="{FF2B5EF4-FFF2-40B4-BE49-F238E27FC236}">
                <a16:creationId xmlns:a16="http://schemas.microsoft.com/office/drawing/2014/main" id="{01DFCD52-C7BE-4718-B597-B042652C4166}"/>
              </a:ext>
            </a:extLst>
          </p:cNvPr>
          <p:cNvSpPr txBox="1"/>
          <p:nvPr/>
        </p:nvSpPr>
        <p:spPr>
          <a:xfrm>
            <a:off x="2817535" y="4646053"/>
            <a:ext cx="5337462" cy="307777"/>
          </a:xfrm>
          <a:prstGeom prst="rect">
            <a:avLst/>
          </a:prstGeom>
          <a:noFill/>
        </p:spPr>
        <p:txBody>
          <a:bodyPr wrap="square">
            <a:spAutoFit/>
          </a:bodyPr>
          <a:lstStyle/>
          <a:p>
            <a:r>
              <a:rPr lang="es-ES" sz="1400" b="0" i="0" u="none" strike="noStrike" baseline="0">
                <a:latin typeface="Muli" panose="02000503000000000000"/>
              </a:rPr>
              <a:t>https://youtu.be/UdDMJnUWVkA</a:t>
            </a:r>
            <a:endParaRPr lang="es-ES">
              <a:latin typeface="Muli" panose="02000503000000000000"/>
            </a:endParaRPr>
          </a:p>
        </p:txBody>
      </p:sp>
      <p:pic>
        <p:nvPicPr>
          <p:cNvPr id="3" name="rkUILe3zv98"/>
          <p:cNvPicPr>
            <a:picLocks noRot="1" noChangeAspect="1"/>
          </p:cNvPicPr>
          <p:nvPr>
            <a:videoFile r:link="rId1"/>
          </p:nvPr>
        </p:nvPicPr>
        <p:blipFill>
          <a:blip r:embed="rId5"/>
          <a:stretch>
            <a:fillRect/>
          </a:stretch>
        </p:blipFill>
        <p:spPr>
          <a:xfrm>
            <a:off x="640575" y="170580"/>
            <a:ext cx="7902830" cy="4445342"/>
          </a:xfrm>
          <a:prstGeom prst="rect">
            <a:avLst/>
          </a:prstGeom>
        </p:spPr>
      </p:pic>
    </p:spTree>
    <p:extLst>
      <p:ext uri="{BB962C8B-B14F-4D97-AF65-F5344CB8AC3E}">
        <p14:creationId xmlns:p14="http://schemas.microsoft.com/office/powerpoint/2010/main" val="15146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a:latin typeface="Roboto"/>
                <a:ea typeface="Roboto"/>
              </a:rPr>
              <a:t>Exemplos MEX . COVID-19</a:t>
            </a:r>
          </a:p>
        </p:txBody>
      </p:sp>
      <p:sp>
        <p:nvSpPr>
          <p:cNvPr id="8" name="Rectangle 5"/>
          <p:cNvSpPr/>
          <p:nvPr/>
        </p:nvSpPr>
        <p:spPr>
          <a:xfrm>
            <a:off x="1545779" y="2975369"/>
            <a:ext cx="1308720" cy="276999"/>
          </a:xfrm>
          <a:prstGeom prst="rect">
            <a:avLst/>
          </a:prstGeom>
        </p:spPr>
        <p:txBody>
          <a:bodyPr wrap="square" lIns="91440" tIns="45720" rIns="91440" bIns="45720" anchor="t">
            <a:spAutoFit/>
          </a:bodyPr>
          <a:lstStyle/>
          <a:p>
            <a:pPr algn="just"/>
            <a:r>
              <a:rPr lang="en-GB" sz="1200" b="1" dirty="0">
                <a:solidFill>
                  <a:schemeClr val="accent1"/>
                </a:solidFill>
                <a:latin typeface="Muli"/>
              </a:rPr>
              <a:t>Anel de </a:t>
            </a:r>
            <a:r>
              <a:rPr lang="en-GB" sz="1200" b="1" dirty="0" err="1">
                <a:solidFill>
                  <a:schemeClr val="accent1"/>
                </a:solidFill>
                <a:latin typeface="Muli"/>
              </a:rPr>
              <a:t>sabão</a:t>
            </a:r>
            <a:endParaRPr lang="pt-PT" dirty="0" err="1">
              <a:solidFill>
                <a:schemeClr val="accent1"/>
              </a:solidFill>
            </a:endParaRPr>
          </a:p>
        </p:txBody>
      </p:sp>
      <p:pic>
        <p:nvPicPr>
          <p:cNvPr id="1026" name="Picture 2">
            <a:extLst>
              <a:ext uri="{FF2B5EF4-FFF2-40B4-BE49-F238E27FC236}">
                <a16:creationId xmlns:a16="http://schemas.microsoft.com/office/drawing/2014/main" id="{16A1BE58-9716-485C-968E-C5F96AEB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75606"/>
            <a:ext cx="2829694" cy="1616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resión 3D covid-19">
            <a:extLst>
              <a:ext uri="{FF2B5EF4-FFF2-40B4-BE49-F238E27FC236}">
                <a16:creationId xmlns:a16="http://schemas.microsoft.com/office/drawing/2014/main" id="{D9E3A6FA-10AA-4429-9887-5AA5244A1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10106"/>
            <a:ext cx="2829694" cy="1616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4BBFBF11-24F9-49D2-B034-595D185EF9E4}"/>
              </a:ext>
            </a:extLst>
          </p:cNvPr>
          <p:cNvSpPr/>
          <p:nvPr/>
        </p:nvSpPr>
        <p:spPr>
          <a:xfrm>
            <a:off x="4716016" y="2976359"/>
            <a:ext cx="3913584" cy="276999"/>
          </a:xfrm>
          <a:prstGeom prst="rect">
            <a:avLst/>
          </a:prstGeom>
        </p:spPr>
        <p:txBody>
          <a:bodyPr wrap="square" lIns="91440" tIns="45720" rIns="91440" bIns="45720" anchor="t">
            <a:spAutoFit/>
          </a:bodyPr>
          <a:lstStyle/>
          <a:p>
            <a:pPr algn="just"/>
            <a:r>
              <a:rPr lang="en-GB" sz="1200" b="1" dirty="0" err="1">
                <a:solidFill>
                  <a:schemeClr val="accent1"/>
                </a:solidFill>
                <a:latin typeface="Muli"/>
              </a:rPr>
              <a:t>Máscara</a:t>
            </a:r>
            <a:r>
              <a:rPr lang="en-GB" sz="1200" b="1" dirty="0">
                <a:solidFill>
                  <a:schemeClr val="accent1"/>
                </a:solidFill>
                <a:latin typeface="Muli"/>
              </a:rPr>
              <a:t> de </a:t>
            </a:r>
            <a:r>
              <a:rPr lang="en-GB" sz="1200" b="1" dirty="0" err="1">
                <a:solidFill>
                  <a:schemeClr val="accent1"/>
                </a:solidFill>
                <a:latin typeface="Muli"/>
              </a:rPr>
              <a:t>snorkeling</a:t>
            </a:r>
            <a:r>
              <a:rPr lang="en-GB" sz="1200" b="1" dirty="0">
                <a:solidFill>
                  <a:schemeClr val="accent1"/>
                </a:solidFill>
                <a:latin typeface="Muli"/>
              </a:rPr>
              <a:t> Decathlon para hospitals</a:t>
            </a:r>
          </a:p>
        </p:txBody>
      </p:sp>
      <p:pic>
        <p:nvPicPr>
          <p:cNvPr id="1030" name="Picture 6" descr="impresión 3D covid-19">
            <a:extLst>
              <a:ext uri="{FF2B5EF4-FFF2-40B4-BE49-F238E27FC236}">
                <a16:creationId xmlns:a16="http://schemas.microsoft.com/office/drawing/2014/main" id="{4A7E42AA-B641-4921-9E1D-9E6F088D9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315597"/>
            <a:ext cx="2316310" cy="13236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id="{4ABC99B6-A41D-49A9-9635-D0DE9C363C92}"/>
              </a:ext>
            </a:extLst>
          </p:cNvPr>
          <p:cNvSpPr/>
          <p:nvPr/>
        </p:nvSpPr>
        <p:spPr>
          <a:xfrm>
            <a:off x="2854499" y="4759452"/>
            <a:ext cx="2829693" cy="276999"/>
          </a:xfrm>
          <a:prstGeom prst="rect">
            <a:avLst/>
          </a:prstGeom>
        </p:spPr>
        <p:txBody>
          <a:bodyPr wrap="square" lIns="91440" tIns="45720" rIns="91440" bIns="45720" anchor="t">
            <a:spAutoFit/>
          </a:bodyPr>
          <a:lstStyle/>
          <a:p>
            <a:pPr algn="ctr"/>
            <a:r>
              <a:rPr lang="pt-PT" sz="1200" b="1" dirty="0">
                <a:solidFill>
                  <a:schemeClr val="accent1"/>
                </a:solidFill>
                <a:latin typeface="Muli"/>
              </a:rPr>
              <a:t>Puxador de porta </a:t>
            </a:r>
            <a:r>
              <a:rPr lang="pt-PT" sz="1200" b="1" i="1" dirty="0" err="1">
                <a:solidFill>
                  <a:schemeClr val="accent1"/>
                </a:solidFill>
                <a:latin typeface="Muli"/>
              </a:rPr>
              <a:t>Contactless</a:t>
            </a:r>
            <a:r>
              <a:rPr lang="en-GB" sz="1200" b="1" i="1" dirty="0">
                <a:solidFill>
                  <a:schemeClr val="accent1"/>
                </a:solidFill>
                <a:latin typeface="Muli"/>
              </a:rPr>
              <a:t> </a:t>
            </a:r>
          </a:p>
        </p:txBody>
      </p:sp>
    </p:spTree>
    <p:extLst>
      <p:ext uri="{BB962C8B-B14F-4D97-AF65-F5344CB8AC3E}">
        <p14:creationId xmlns:p14="http://schemas.microsoft.com/office/powerpoint/2010/main" val="24767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a:latin typeface="Roboto"/>
                <a:ea typeface="Roboto"/>
              </a:rPr>
              <a:t>Exemplos MEX. COVID-19</a:t>
            </a:r>
          </a:p>
        </p:txBody>
      </p:sp>
      <p:pic>
        <p:nvPicPr>
          <p:cNvPr id="2" name="Elementos multimedia en línea 1" title="PULSE: Changing habits for the better">
            <a:hlinkClick r:id="" action="ppaction://media"/>
            <a:extLst>
              <a:ext uri="{FF2B5EF4-FFF2-40B4-BE49-F238E27FC236}">
                <a16:creationId xmlns:a16="http://schemas.microsoft.com/office/drawing/2014/main" id="{3C74554C-F692-41C3-BB67-D1EEA9390E8B}"/>
              </a:ext>
            </a:extLst>
          </p:cNvPr>
          <p:cNvPicPr>
            <a:picLocks noRot="1" noChangeAspect="1"/>
          </p:cNvPicPr>
          <p:nvPr>
            <a:videoFile r:link="rId1"/>
          </p:nvPr>
        </p:nvPicPr>
        <p:blipFill>
          <a:blip r:embed="rId4"/>
          <a:stretch>
            <a:fillRect/>
          </a:stretch>
        </p:blipFill>
        <p:spPr>
          <a:xfrm>
            <a:off x="1691680" y="1203598"/>
            <a:ext cx="5972203" cy="3374295"/>
          </a:xfrm>
          <a:prstGeom prst="rect">
            <a:avLst/>
          </a:prstGeom>
        </p:spPr>
      </p:pic>
    </p:spTree>
    <p:extLst>
      <p:ext uri="{BB962C8B-B14F-4D97-AF65-F5344CB8AC3E}">
        <p14:creationId xmlns:p14="http://schemas.microsoft.com/office/powerpoint/2010/main" val="12234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22700" y="3003798"/>
            <a:ext cx="3201300" cy="1296144"/>
          </a:xfrm>
          <a:prstGeom prst="rect">
            <a:avLst/>
          </a:prstGeom>
        </p:spPr>
        <p:txBody>
          <a:bodyPr spcFirstLastPara="1" wrap="square" lIns="91425" tIns="91425" rIns="91425" bIns="91425" anchor="ctr" anchorCtr="0">
            <a:noAutofit/>
          </a:bodyPr>
          <a:lstStyle/>
          <a:p>
            <a:pPr algn="ctr"/>
            <a:r>
              <a:rPr lang="en-US" sz="1100" b="0" dirty="0"/>
              <a:t>O </a:t>
            </a:r>
            <a:r>
              <a:rPr lang="en-US" sz="1100" b="0" dirty="0" err="1"/>
              <a:t>Biodonostia</a:t>
            </a:r>
            <a:r>
              <a:rPr lang="en-US" sz="1100" b="0" dirty="0"/>
              <a:t> Health Research Institute </a:t>
            </a:r>
            <a:r>
              <a:rPr lang="en-US" sz="1100" b="0" dirty="0" err="1"/>
              <a:t>criou</a:t>
            </a:r>
            <a:r>
              <a:rPr lang="en-US" sz="1100" b="0" dirty="0"/>
              <a:t> um </a:t>
            </a:r>
            <a:r>
              <a:rPr lang="en-US" sz="1100" b="0" dirty="0" err="1"/>
              <a:t>modelo</a:t>
            </a:r>
            <a:r>
              <a:rPr lang="en-US" sz="1100" b="0" dirty="0"/>
              <a:t> </a:t>
            </a:r>
            <a:r>
              <a:rPr lang="en-US" sz="1100" b="0" dirty="0" err="1"/>
              <a:t>preciso</a:t>
            </a:r>
            <a:r>
              <a:rPr lang="en-US" sz="1100" b="0" dirty="0"/>
              <a:t> e </a:t>
            </a:r>
            <a:r>
              <a:rPr lang="en-US" sz="1100" b="0" dirty="0" err="1"/>
              <a:t>anatomicamente</a:t>
            </a:r>
            <a:r>
              <a:rPr lang="en-US" sz="1100" b="0" dirty="0"/>
              <a:t> </a:t>
            </a:r>
            <a:r>
              <a:rPr lang="en-US" sz="1100" b="0" dirty="0" err="1"/>
              <a:t>correto</a:t>
            </a:r>
            <a:r>
              <a:rPr lang="en-US" sz="1100" b="0" dirty="0"/>
              <a:t> de </a:t>
            </a:r>
            <a:r>
              <a:rPr lang="en-US" sz="1100" b="0" dirty="0" err="1"/>
              <a:t>uma</a:t>
            </a:r>
            <a:r>
              <a:rPr lang="en-US" sz="1100" b="0" dirty="0"/>
              <a:t> </a:t>
            </a:r>
            <a:r>
              <a:rPr lang="en-US" sz="1100" b="0" dirty="0" err="1"/>
              <a:t>parede</a:t>
            </a:r>
            <a:r>
              <a:rPr lang="en-US" sz="1100" b="0" dirty="0"/>
              <a:t> </a:t>
            </a:r>
            <a:r>
              <a:rPr lang="en-US" sz="1100" b="0" dirty="0" err="1"/>
              <a:t>torácica</a:t>
            </a:r>
            <a:r>
              <a:rPr lang="en-US" sz="1100" b="0" dirty="0"/>
              <a:t> </a:t>
            </a:r>
            <a:r>
              <a:rPr lang="en-US" sz="1100" b="0" dirty="0" err="1"/>
              <a:t>em</a:t>
            </a:r>
            <a:r>
              <a:rPr lang="en-US" sz="1100" b="0" dirty="0"/>
              <a:t> 3D para </a:t>
            </a:r>
            <a:r>
              <a:rPr lang="en-US" sz="1100" b="0" dirty="0" err="1"/>
              <a:t>planear</a:t>
            </a:r>
            <a:r>
              <a:rPr lang="en-US" sz="1100" b="0" dirty="0"/>
              <a:t> e </a:t>
            </a:r>
            <a:r>
              <a:rPr lang="en-US" sz="1100" b="0" dirty="0" err="1"/>
              <a:t>executar</a:t>
            </a:r>
            <a:r>
              <a:rPr lang="en-US" sz="1100" b="0" dirty="0"/>
              <a:t> a </a:t>
            </a:r>
            <a:r>
              <a:rPr lang="en-US" sz="1100" b="0" dirty="0" err="1"/>
              <a:t>operação</a:t>
            </a:r>
            <a:r>
              <a:rPr lang="en-US" sz="1100" b="0" dirty="0"/>
              <a:t> no </a:t>
            </a:r>
            <a:r>
              <a:rPr lang="en-US" sz="1100" b="0" dirty="0" err="1"/>
              <a:t>modelo</a:t>
            </a:r>
            <a:r>
              <a:rPr lang="en-US" sz="1100" b="0" dirty="0"/>
              <a:t> 3D antes da </a:t>
            </a:r>
            <a:r>
              <a:rPr lang="en-US" sz="1100" b="0" dirty="0" err="1"/>
              <a:t>cirurgia</a:t>
            </a:r>
            <a:r>
              <a:rPr lang="en-US" sz="1100" b="0" dirty="0"/>
              <a:t> com </a:t>
            </a:r>
            <a:r>
              <a:rPr lang="en-US" sz="1100" b="0" dirty="0" err="1"/>
              <a:t>uma</a:t>
            </a:r>
            <a:r>
              <a:rPr lang="en-US" sz="1100" b="0" dirty="0"/>
              <a:t> Stratasys </a:t>
            </a:r>
            <a:r>
              <a:rPr lang="en-US" sz="1100" b="0" dirty="0" err="1"/>
              <a:t>Fortus</a:t>
            </a:r>
            <a:r>
              <a:rPr lang="en-US" sz="1100" b="0" dirty="0"/>
              <a:t> 450mc. Isto </a:t>
            </a:r>
            <a:r>
              <a:rPr lang="en-US" sz="1100" b="0" dirty="0" err="1"/>
              <a:t>significou</a:t>
            </a:r>
            <a:r>
              <a:rPr lang="en-US" sz="1100" b="0" dirty="0"/>
              <a:t> </a:t>
            </a:r>
            <a:r>
              <a:rPr lang="en-US" sz="1100" b="0" dirty="0" err="1"/>
              <a:t>uma</a:t>
            </a:r>
            <a:r>
              <a:rPr lang="en-US" sz="1100" b="0" dirty="0"/>
              <a:t> </a:t>
            </a:r>
            <a:r>
              <a:rPr lang="en-US" sz="1100" b="0" dirty="0" err="1"/>
              <a:t>redução</a:t>
            </a:r>
            <a:r>
              <a:rPr lang="en-US" sz="1100" b="0" dirty="0"/>
              <a:t> </a:t>
            </a:r>
            <a:r>
              <a:rPr lang="en-US" sz="1100" b="0" dirty="0" err="1"/>
              <a:t>significativa</a:t>
            </a:r>
            <a:r>
              <a:rPr lang="en-US" sz="1100" b="0" dirty="0"/>
              <a:t> no tempo sob </a:t>
            </a:r>
            <a:r>
              <a:rPr lang="en-US" sz="1100" b="0" dirty="0" err="1"/>
              <a:t>anestesia</a:t>
            </a:r>
            <a:r>
              <a:rPr lang="en-US" sz="1100" b="0" dirty="0"/>
              <a:t>, e para o hospital, a </a:t>
            </a:r>
            <a:r>
              <a:rPr lang="en-US" sz="1100" b="0" dirty="0" err="1"/>
              <a:t>diminuição</a:t>
            </a:r>
            <a:r>
              <a:rPr lang="en-US" sz="1100" b="0" dirty="0"/>
              <a:t> do tempo </a:t>
            </a:r>
            <a:r>
              <a:rPr lang="en-US" sz="1100" b="0" dirty="0" err="1"/>
              <a:t>nas</a:t>
            </a:r>
            <a:r>
              <a:rPr lang="en-US" sz="1100" b="0" dirty="0"/>
              <a:t> </a:t>
            </a:r>
            <a:r>
              <a:rPr lang="en-US" sz="1100" b="0" dirty="0" err="1"/>
              <a:t>salas</a:t>
            </a:r>
            <a:r>
              <a:rPr lang="en-US" sz="1100" b="0" dirty="0"/>
              <a:t> de </a:t>
            </a:r>
            <a:r>
              <a:rPr lang="en-US" sz="1100" b="0" dirty="0" err="1"/>
              <a:t>cirurgia</a:t>
            </a:r>
            <a:r>
              <a:rPr lang="en-US" sz="1100" b="0" dirty="0"/>
              <a:t> </a:t>
            </a:r>
            <a:r>
              <a:rPr lang="en-US" sz="1100" b="0" dirty="0" err="1"/>
              <a:t>permite</a:t>
            </a:r>
            <a:r>
              <a:rPr lang="en-US" sz="1100" b="0" dirty="0"/>
              <a:t> </a:t>
            </a:r>
            <a:r>
              <a:rPr lang="en-US" sz="1100" b="0" dirty="0" err="1"/>
              <a:t>poupar</a:t>
            </a:r>
            <a:r>
              <a:rPr lang="en-US" sz="1100" b="0" dirty="0"/>
              <a:t> custos.</a:t>
            </a:r>
            <a:endParaRPr lang="es-ES" sz="1050" b="0"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091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dirty="0">
                <a:latin typeface="Roboto"/>
                <a:ea typeface="Roboto"/>
              </a:rPr>
              <a:t>Exemplos MEX. Arte</a:t>
            </a:r>
          </a:p>
        </p:txBody>
      </p:sp>
      <p:pic>
        <p:nvPicPr>
          <p:cNvPr id="2" name="Elementos multimedia en línea 1" title="Silent Orchestra">
            <a:hlinkClick r:id="" action="ppaction://media"/>
            <a:extLst>
              <a:ext uri="{FF2B5EF4-FFF2-40B4-BE49-F238E27FC236}">
                <a16:creationId xmlns:a16="http://schemas.microsoft.com/office/drawing/2014/main" id="{39F4E7E4-8620-4062-B40F-FD9DE8A383EB}"/>
              </a:ext>
            </a:extLst>
          </p:cNvPr>
          <p:cNvPicPr>
            <a:picLocks noRot="1" noChangeAspect="1"/>
          </p:cNvPicPr>
          <p:nvPr>
            <a:videoFile r:link="rId1"/>
          </p:nvPr>
        </p:nvPicPr>
        <p:blipFill>
          <a:blip r:embed="rId4"/>
          <a:stretch>
            <a:fillRect/>
          </a:stretch>
        </p:blipFill>
        <p:spPr>
          <a:xfrm>
            <a:off x="1339287" y="1075216"/>
            <a:ext cx="6465426" cy="3652966"/>
          </a:xfrm>
          <a:prstGeom prst="rect">
            <a:avLst/>
          </a:prstGeom>
        </p:spPr>
      </p:pic>
    </p:spTree>
    <p:extLst>
      <p:ext uri="{BB962C8B-B14F-4D97-AF65-F5344CB8AC3E}">
        <p14:creationId xmlns:p14="http://schemas.microsoft.com/office/powerpoint/2010/main" val="35421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Conteúdo</a:t>
            </a:r>
            <a:endParaRPr dirty="0" err="1"/>
          </a:p>
        </p:txBody>
      </p:sp>
      <p:sp>
        <p:nvSpPr>
          <p:cNvPr id="1016" name="Google Shape;1016;p43"/>
          <p:cNvSpPr txBox="1">
            <a:spLocks noGrp="1"/>
          </p:cNvSpPr>
          <p:nvPr>
            <p:ph type="subTitle" idx="5"/>
          </p:nvPr>
        </p:nvSpPr>
        <p:spPr>
          <a:xfrm>
            <a:off x="4024419" y="1675850"/>
            <a:ext cx="2528777" cy="308100"/>
          </a:xfrm>
          <a:prstGeom prst="rect">
            <a:avLst/>
          </a:prstGeom>
        </p:spPr>
        <p:txBody>
          <a:bodyPr spcFirstLastPara="1" wrap="square" lIns="91425" tIns="91425" rIns="91425" bIns="91425" anchor="t" anchorCtr="0">
            <a:noAutofit/>
          </a:bodyPr>
          <a:lstStyle/>
          <a:p>
            <a:pPr marL="0" indent="0"/>
            <a:r>
              <a:rPr lang="en" dirty="0"/>
              <a:t>V</a:t>
            </a:r>
            <a:r>
              <a:rPr lang="pt-PT" dirty="0" err="1"/>
              <a:t>isão</a:t>
            </a:r>
            <a:r>
              <a:rPr lang="pt-PT" dirty="0"/>
              <a:t> Geral do Processo de Extrusão de Material​</a:t>
            </a:r>
            <a:r>
              <a:rPr lang="en" dirty="0"/>
              <a:t> </a:t>
            </a:r>
            <a:endParaRPr dirty="0"/>
          </a:p>
        </p:txBody>
      </p:sp>
      <p:sp>
        <p:nvSpPr>
          <p:cNvPr id="1017" name="Google Shape;1017;p43"/>
          <p:cNvSpPr txBox="1">
            <a:spLocks noGrp="1"/>
          </p:cNvSpPr>
          <p:nvPr>
            <p:ph type="subTitle" idx="6"/>
          </p:nvPr>
        </p:nvSpPr>
        <p:spPr>
          <a:xfrm>
            <a:off x="1200877" y="3515042"/>
            <a:ext cx="2805067"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a:t>Visão Geral de Materiais Poliméricos, suas propriedades e aplicações </a:t>
            </a:r>
          </a:p>
        </p:txBody>
      </p:sp>
      <p:sp>
        <p:nvSpPr>
          <p:cNvPr id="1018" name="Google Shape;1018;p43"/>
          <p:cNvSpPr txBox="1">
            <a:spLocks noGrp="1"/>
          </p:cNvSpPr>
          <p:nvPr>
            <p:ph type="subTitle" idx="7"/>
          </p:nvPr>
        </p:nvSpPr>
        <p:spPr>
          <a:xfrm>
            <a:off x="1200878" y="1675850"/>
            <a:ext cx="1979400"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Introdução</a:t>
            </a:r>
            <a:endParaRPr/>
          </a:p>
        </p:txBody>
      </p:sp>
      <p:sp>
        <p:nvSpPr>
          <p:cNvPr id="1019" name="Google Shape;1019;p43"/>
          <p:cNvSpPr txBox="1">
            <a:spLocks noGrp="1"/>
          </p:cNvSpPr>
          <p:nvPr>
            <p:ph type="subTitle" idx="8"/>
          </p:nvPr>
        </p:nvSpPr>
        <p:spPr>
          <a:xfrm>
            <a:off x="4024420" y="3515050"/>
            <a:ext cx="1979400"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Conclusão</a:t>
            </a:r>
            <a:endParaRPr/>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022" name="Google Shape;1022;p43"/>
          <p:cNvSpPr txBox="1">
            <a:spLocks noGrp="1"/>
          </p:cNvSpPr>
          <p:nvPr>
            <p:ph type="title" idx="14"/>
          </p:nvPr>
        </p:nvSpPr>
        <p:spPr>
          <a:xfrm>
            <a:off x="4028501"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023" name="Google Shape;1023;p43"/>
          <p:cNvSpPr txBox="1">
            <a:spLocks noGrp="1"/>
          </p:cNvSpPr>
          <p:nvPr>
            <p:ph type="title" idx="15"/>
          </p:nvPr>
        </p:nvSpPr>
        <p:spPr>
          <a:xfrm>
            <a:off x="4028501"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extLst>
      <p:ext uri="{BB962C8B-B14F-4D97-AF65-F5344CB8AC3E}">
        <p14:creationId xmlns:p14="http://schemas.microsoft.com/office/powerpoint/2010/main" val="2647582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22700" y="3003798"/>
            <a:ext cx="3201300" cy="1296144"/>
          </a:xfrm>
          <a:prstGeom prst="rect">
            <a:avLst/>
          </a:prstGeom>
        </p:spPr>
        <p:txBody>
          <a:bodyPr spcFirstLastPara="1" wrap="square" lIns="91425" tIns="91425" rIns="91425" bIns="91425" anchor="ctr" anchorCtr="0">
            <a:noAutofit/>
          </a:bodyPr>
          <a:lstStyle/>
          <a:p>
            <a:pPr algn="ctr"/>
            <a:r>
              <a:rPr lang="pt-PT" sz="1050" b="0"/>
              <a:t>A </a:t>
            </a:r>
            <a:r>
              <a:rPr lang="pt-PT" sz="1050" b="0" err="1"/>
              <a:t>SpaceX</a:t>
            </a:r>
            <a:r>
              <a:rPr lang="pt-PT" sz="1050" b="0"/>
              <a:t> criou fatos e capacetes espaciais que podem ser facilmente replicados por impressoras 3D caseiras. Cada capacete contem uma viseira, válvulas, trancas e microfones, e o fato vai ao encontro com os requisitos ser usado em viagens espaciais.</a:t>
            </a: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2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487957"/>
            <a:ext cx="6995700" cy="566400"/>
          </a:xfrm>
        </p:spPr>
        <p:txBody>
          <a:bodyPr/>
          <a:lstStyle/>
          <a:p>
            <a:r>
              <a:rPr lang="es-ES" dirty="0" err="1">
                <a:latin typeface="Roboto"/>
                <a:ea typeface="Roboto"/>
              </a:rPr>
              <a:t>Exemplos</a:t>
            </a:r>
            <a:r>
              <a:rPr lang="es-ES" dirty="0">
                <a:latin typeface="Roboto"/>
                <a:ea typeface="Roboto"/>
              </a:rPr>
              <a:t> MEX. </a:t>
            </a:r>
            <a:r>
              <a:rPr lang="es-ES" dirty="0" err="1">
                <a:latin typeface="Roboto"/>
                <a:ea typeface="Roboto"/>
              </a:rPr>
              <a:t>Aplicações</a:t>
            </a:r>
            <a:r>
              <a:rPr lang="es-ES" dirty="0">
                <a:latin typeface="Roboto"/>
                <a:ea typeface="Roboto"/>
              </a:rPr>
              <a:t> de Consumidor</a:t>
            </a:r>
          </a:p>
        </p:txBody>
      </p:sp>
      <p:sp>
        <p:nvSpPr>
          <p:cNvPr id="8" name="Rectangle 5"/>
          <p:cNvSpPr/>
          <p:nvPr/>
        </p:nvSpPr>
        <p:spPr>
          <a:xfrm>
            <a:off x="611560" y="3590895"/>
            <a:ext cx="2951728" cy="276999"/>
          </a:xfrm>
          <a:prstGeom prst="rect">
            <a:avLst/>
          </a:prstGeom>
        </p:spPr>
        <p:txBody>
          <a:bodyPr wrap="square" lIns="91440" tIns="45720" rIns="91440" bIns="45720" anchor="t">
            <a:spAutoFit/>
          </a:bodyPr>
          <a:lstStyle/>
          <a:p>
            <a:pPr algn="ctr"/>
            <a:r>
              <a:rPr lang="en-GB" sz="1200" b="1" dirty="0" err="1">
                <a:solidFill>
                  <a:schemeClr val="accent1"/>
                </a:solidFill>
                <a:latin typeface="Muli"/>
              </a:rPr>
              <a:t>Dispensador</a:t>
            </a:r>
            <a:r>
              <a:rPr lang="en-GB" sz="1200" b="1" dirty="0">
                <a:solidFill>
                  <a:schemeClr val="accent1"/>
                </a:solidFill>
                <a:latin typeface="Muli"/>
              </a:rPr>
              <a:t> de </a:t>
            </a:r>
            <a:r>
              <a:rPr lang="en-GB" sz="1200" b="1" dirty="0" err="1">
                <a:solidFill>
                  <a:schemeClr val="accent1"/>
                </a:solidFill>
                <a:latin typeface="Muli"/>
              </a:rPr>
              <a:t>cápsulas</a:t>
            </a:r>
            <a:r>
              <a:rPr lang="en-GB" sz="1200" b="1" dirty="0">
                <a:solidFill>
                  <a:schemeClr val="accent1"/>
                </a:solidFill>
                <a:latin typeface="Muli"/>
              </a:rPr>
              <a:t> de café</a:t>
            </a:r>
            <a:endParaRPr lang="en-GB" sz="1200" b="1" dirty="0">
              <a:solidFill>
                <a:schemeClr val="accent1"/>
              </a:solidFill>
              <a:latin typeface="Muli" panose="02000503000000000000" pitchFamily="2" charset="0"/>
            </a:endParaRPr>
          </a:p>
        </p:txBody>
      </p:sp>
      <p:sp>
        <p:nvSpPr>
          <p:cNvPr id="10" name="Rectangle 5">
            <a:extLst>
              <a:ext uri="{FF2B5EF4-FFF2-40B4-BE49-F238E27FC236}">
                <a16:creationId xmlns:a16="http://schemas.microsoft.com/office/drawing/2014/main" id="{4BBFBF11-24F9-49D2-B034-595D185EF9E4}"/>
              </a:ext>
            </a:extLst>
          </p:cNvPr>
          <p:cNvSpPr/>
          <p:nvPr/>
        </p:nvSpPr>
        <p:spPr>
          <a:xfrm>
            <a:off x="4247664" y="3590895"/>
            <a:ext cx="1690998" cy="276999"/>
          </a:xfrm>
          <a:prstGeom prst="rect">
            <a:avLst/>
          </a:prstGeom>
        </p:spPr>
        <p:txBody>
          <a:bodyPr wrap="square" lIns="91440" tIns="45720" rIns="91440" bIns="45720" anchor="t">
            <a:spAutoFit/>
          </a:bodyPr>
          <a:lstStyle/>
          <a:p>
            <a:pPr algn="just"/>
            <a:r>
              <a:rPr lang="en-GB" sz="1200" b="1" dirty="0" err="1">
                <a:solidFill>
                  <a:schemeClr val="accent1"/>
                </a:solidFill>
                <a:latin typeface="Muli"/>
              </a:rPr>
              <a:t>Prateleira</a:t>
            </a:r>
            <a:r>
              <a:rPr lang="en-GB" sz="1200" b="1" dirty="0">
                <a:solidFill>
                  <a:schemeClr val="accent1"/>
                </a:solidFill>
                <a:latin typeface="Muli"/>
              </a:rPr>
              <a:t> modular</a:t>
            </a:r>
          </a:p>
        </p:txBody>
      </p:sp>
      <p:sp>
        <p:nvSpPr>
          <p:cNvPr id="12" name="Rectangle 5">
            <a:extLst>
              <a:ext uri="{FF2B5EF4-FFF2-40B4-BE49-F238E27FC236}">
                <a16:creationId xmlns:a16="http://schemas.microsoft.com/office/drawing/2014/main" id="{4ABC99B6-A41D-49A9-9635-D0DE9C363C92}"/>
              </a:ext>
            </a:extLst>
          </p:cNvPr>
          <p:cNvSpPr/>
          <p:nvPr/>
        </p:nvSpPr>
        <p:spPr>
          <a:xfrm>
            <a:off x="6228184" y="3590895"/>
            <a:ext cx="2829693" cy="276999"/>
          </a:xfrm>
          <a:prstGeom prst="rect">
            <a:avLst/>
          </a:prstGeom>
        </p:spPr>
        <p:txBody>
          <a:bodyPr wrap="square" lIns="91440" tIns="45720" rIns="91440" bIns="45720" anchor="t">
            <a:spAutoFit/>
          </a:bodyPr>
          <a:lstStyle/>
          <a:p>
            <a:pPr algn="ctr"/>
            <a:r>
              <a:rPr lang="en-GB" sz="1200" b="1" dirty="0" err="1">
                <a:solidFill>
                  <a:schemeClr val="accent1"/>
                </a:solidFill>
                <a:latin typeface="Muli"/>
              </a:rPr>
              <a:t>Organizador</a:t>
            </a:r>
            <a:r>
              <a:rPr lang="en-GB" sz="1200" b="1" dirty="0">
                <a:solidFill>
                  <a:schemeClr val="accent1"/>
                </a:solidFill>
                <a:latin typeface="Muli"/>
              </a:rPr>
              <a:t> de </a:t>
            </a:r>
            <a:r>
              <a:rPr lang="en-GB" sz="1200" b="1" dirty="0" err="1">
                <a:solidFill>
                  <a:schemeClr val="accent1"/>
                </a:solidFill>
                <a:latin typeface="Muli"/>
              </a:rPr>
              <a:t>secretária</a:t>
            </a:r>
          </a:p>
        </p:txBody>
      </p:sp>
      <p:pic>
        <p:nvPicPr>
          <p:cNvPr id="9" name="Picture 12" descr="Image of Cool Things to 3D Print: Coffee Capsule Dispenser">
            <a:extLst>
              <a:ext uri="{FF2B5EF4-FFF2-40B4-BE49-F238E27FC236}">
                <a16:creationId xmlns:a16="http://schemas.microsoft.com/office/drawing/2014/main" id="{D04368A1-8339-4998-B239-3381ACAFEEE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584" y="1119212"/>
            <a:ext cx="2519680" cy="2389505"/>
          </a:xfrm>
          <a:prstGeom prst="rect">
            <a:avLst/>
          </a:prstGeom>
          <a:noFill/>
          <a:ln>
            <a:noFill/>
          </a:ln>
        </p:spPr>
      </p:pic>
      <p:pic>
        <p:nvPicPr>
          <p:cNvPr id="11" name="Picture 15">
            <a:extLst>
              <a:ext uri="{FF2B5EF4-FFF2-40B4-BE49-F238E27FC236}">
                <a16:creationId xmlns:a16="http://schemas.microsoft.com/office/drawing/2014/main" id="{9D66469C-249F-4716-89DE-CB5319292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8085" y="1618957"/>
            <a:ext cx="2519680" cy="1889760"/>
          </a:xfrm>
          <a:prstGeom prst="rect">
            <a:avLst/>
          </a:prstGeom>
        </p:spPr>
      </p:pic>
      <p:pic>
        <p:nvPicPr>
          <p:cNvPr id="13" name="Picture 9" descr="A picture containing indoor, floor&#10;&#10;Description automatically generated">
            <a:extLst>
              <a:ext uri="{FF2B5EF4-FFF2-40B4-BE49-F238E27FC236}">
                <a16:creationId xmlns:a16="http://schemas.microsoft.com/office/drawing/2014/main" id="{2B4EEFEF-2706-438E-A57F-F284902A67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6"/>
          <a:stretch/>
        </p:blipFill>
        <p:spPr bwMode="auto">
          <a:xfrm>
            <a:off x="6448586" y="1618957"/>
            <a:ext cx="2519680" cy="1885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305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s multimedia en línea 1" title="Large FDM 3D Printed large Vase">
            <a:hlinkClick r:id="" action="ppaction://media"/>
            <a:extLst>
              <a:ext uri="{FF2B5EF4-FFF2-40B4-BE49-F238E27FC236}">
                <a16:creationId xmlns:a16="http://schemas.microsoft.com/office/drawing/2014/main" id="{6377B8DB-DB41-43AB-A220-0547A87A70FF}"/>
              </a:ext>
            </a:extLst>
          </p:cNvPr>
          <p:cNvPicPr>
            <a:picLocks noRot="1" noChangeAspect="1"/>
          </p:cNvPicPr>
          <p:nvPr>
            <a:videoFile r:link="rId1"/>
          </p:nvPr>
        </p:nvPicPr>
        <p:blipFill>
          <a:blip r:embed="rId4"/>
          <a:stretch>
            <a:fillRect/>
          </a:stretch>
        </p:blipFill>
        <p:spPr>
          <a:xfrm>
            <a:off x="1511660" y="1301268"/>
            <a:ext cx="6120680" cy="3458184"/>
          </a:xfrm>
          <a:prstGeom prst="rect">
            <a:avLst/>
          </a:prstGeom>
        </p:spPr>
      </p:pic>
      <p:sp>
        <p:nvSpPr>
          <p:cNvPr id="7" name="Título 4">
            <a:extLst>
              <a:ext uri="{FF2B5EF4-FFF2-40B4-BE49-F238E27FC236}">
                <a16:creationId xmlns:a16="http://schemas.microsoft.com/office/drawing/2014/main" id="{FE8ADC4D-5FEF-15D3-762F-EA527C6AEF95}"/>
              </a:ext>
            </a:extLst>
          </p:cNvPr>
          <p:cNvSpPr txBox="1">
            <a:spLocks/>
          </p:cNvSpPr>
          <p:nvPr/>
        </p:nvSpPr>
        <p:spPr>
          <a:xfrm>
            <a:off x="1074150" y="487957"/>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s-ES" dirty="0" err="1">
                <a:latin typeface="Roboto"/>
                <a:ea typeface="Roboto"/>
              </a:rPr>
              <a:t>Exemplos</a:t>
            </a:r>
            <a:r>
              <a:rPr lang="es-ES" dirty="0">
                <a:latin typeface="Roboto"/>
                <a:ea typeface="Roboto"/>
              </a:rPr>
              <a:t> MEX. </a:t>
            </a:r>
            <a:r>
              <a:rPr lang="es-ES" dirty="0" err="1">
                <a:latin typeface="Roboto"/>
                <a:ea typeface="Roboto"/>
              </a:rPr>
              <a:t>Aplicações</a:t>
            </a:r>
            <a:r>
              <a:rPr lang="es-ES" dirty="0">
                <a:latin typeface="Roboto"/>
                <a:ea typeface="Roboto"/>
              </a:rPr>
              <a:t> de Consumidor</a:t>
            </a:r>
          </a:p>
        </p:txBody>
      </p:sp>
    </p:spTree>
    <p:extLst>
      <p:ext uri="{BB962C8B-B14F-4D97-AF65-F5344CB8AC3E}">
        <p14:creationId xmlns:p14="http://schemas.microsoft.com/office/powerpoint/2010/main" val="2637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741567" y="2876275"/>
            <a:ext cx="5520108" cy="369000"/>
          </a:xfrm>
          <a:prstGeom prst="rect">
            <a:avLst/>
          </a:prstGeom>
        </p:spPr>
        <p:txBody>
          <a:bodyPr spcFirstLastPara="1" wrap="square" lIns="91425" tIns="91425" rIns="91425" bIns="91425" anchor="t" anchorCtr="0">
            <a:noAutofit/>
          </a:bodyPr>
          <a:lstStyle/>
          <a:p>
            <a:r>
              <a:rPr lang="pt-PT" sz="1200" dirty="0">
                <a:cs typeface="Roboto" panose="02000000000000000000" pitchFamily="2" charset="0"/>
              </a:rPr>
              <a:t>—Definição do processo de Leito de Pó (PBF) de acordo com a norma </a:t>
            </a:r>
            <a:r>
              <a:rPr lang="pt-PT" sz="1200" dirty="0">
                <a:effectLst/>
                <a:cs typeface="Roboto" panose="02000000000000000000" pitchFamily="2" charset="0"/>
              </a:rPr>
              <a:t>ISO/ASTM 52900</a:t>
            </a:r>
            <a:endParaRPr lang="pt-PT" sz="1200" b="0" dirty="0">
              <a:cs typeface="Roboto" panose="02000000000000000000" pitchFamily="2" charset="0"/>
            </a:endParaRPr>
          </a:p>
          <a:p>
            <a:pPr marL="0" lvl="0" indent="0" algn="r">
              <a:spcBef>
                <a:spcPts val="0"/>
              </a:spcBef>
              <a:spcAft>
                <a:spcPts val="0"/>
              </a:spcAft>
              <a:buNone/>
            </a:pP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847924"/>
            <a:ext cx="4401900" cy="1227882"/>
          </a:xfrm>
          <a:prstGeom prst="rect">
            <a:avLst/>
          </a:prstGeom>
        </p:spPr>
        <p:txBody>
          <a:bodyPr spcFirstLastPara="1" wrap="square" lIns="91425" tIns="91425" rIns="91425" bIns="91425" anchor="t" anchorCtr="0">
            <a:noAutofit/>
          </a:bodyPr>
          <a:lstStyle/>
          <a:p>
            <a:pPr marL="0" indent="0"/>
            <a:r>
              <a:rPr lang="pt-PT" dirty="0"/>
              <a:t>“Um processo de Manufatura Aditiva onde energia térmica funde de forma seletiva regiões de uma camada de pó”</a:t>
            </a:r>
          </a:p>
        </p:txBody>
      </p:sp>
    </p:spTree>
    <p:extLst>
      <p:ext uri="{BB962C8B-B14F-4D97-AF65-F5344CB8AC3E}">
        <p14:creationId xmlns:p14="http://schemas.microsoft.com/office/powerpoint/2010/main" val="158255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67494"/>
            <a:ext cx="6995700" cy="566400"/>
          </a:xfrm>
        </p:spPr>
        <p:txBody>
          <a:bodyPr/>
          <a:lstStyle/>
          <a:p>
            <a:r>
              <a:rPr lang="es-ES" dirty="0" err="1"/>
              <a:t>Leito</a:t>
            </a:r>
            <a:r>
              <a:rPr lang="es-ES" dirty="0"/>
              <a:t> de </a:t>
            </a:r>
            <a:r>
              <a:rPr lang="es-ES" dirty="0" err="1"/>
              <a:t>Pó</a:t>
            </a:r>
            <a:r>
              <a:rPr lang="es-ES" dirty="0"/>
              <a:t> / </a:t>
            </a:r>
            <a:r>
              <a:rPr lang="es-ES" dirty="0" err="1"/>
              <a:t>Powder</a:t>
            </a:r>
            <a:r>
              <a:rPr lang="es-ES" dirty="0"/>
              <a:t> </a:t>
            </a:r>
            <a:r>
              <a:rPr lang="es-ES" dirty="0" err="1"/>
              <a:t>Bed</a:t>
            </a:r>
            <a:r>
              <a:rPr lang="es-ES" dirty="0"/>
              <a:t> </a:t>
            </a:r>
            <a:r>
              <a:rPr lang="es-ES" dirty="0" err="1"/>
              <a:t>Fusion</a:t>
            </a:r>
            <a:endParaRPr lang="es-ES" dirty="0"/>
          </a:p>
        </p:txBody>
      </p:sp>
      <p:sp>
        <p:nvSpPr>
          <p:cNvPr id="6" name="Google Shape;1029;p44"/>
          <p:cNvSpPr txBox="1">
            <a:spLocks/>
          </p:cNvSpPr>
          <p:nvPr/>
        </p:nvSpPr>
        <p:spPr>
          <a:xfrm>
            <a:off x="971600" y="833894"/>
            <a:ext cx="6862673" cy="19895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sz="1200" dirty="0"/>
              <a:t>Leito de Pó ou </a:t>
            </a:r>
            <a:r>
              <a:rPr lang="pt-PT" sz="1200" dirty="0" err="1"/>
              <a:t>Powder</a:t>
            </a:r>
            <a:r>
              <a:rPr lang="pt-PT" sz="1200" dirty="0"/>
              <a:t> </a:t>
            </a:r>
            <a:r>
              <a:rPr lang="pt-PT" sz="1200" dirty="0" err="1"/>
              <a:t>Bed</a:t>
            </a:r>
            <a:r>
              <a:rPr lang="pt-PT" sz="1200" dirty="0"/>
              <a:t> </a:t>
            </a:r>
            <a:r>
              <a:rPr lang="pt-PT" sz="1200" dirty="0" err="1"/>
              <a:t>Fusion</a:t>
            </a:r>
            <a:r>
              <a:rPr lang="pt-PT" sz="1200" dirty="0"/>
              <a:t> (PBF) é um processo que produz peças utilizando uma força de energia para fundir seletivamente ou sintetizar partículas em pó para formar um objeto inteiro</a:t>
            </a:r>
            <a:r>
              <a:rPr lang="pt-PT" sz="1200" b="0" i="0" dirty="0">
                <a:effectLst/>
              </a:rPr>
              <a:t>. </a:t>
            </a:r>
            <a:r>
              <a:rPr lang="pt-PT" sz="1200" dirty="0"/>
              <a:t>O </a:t>
            </a:r>
            <a:r>
              <a:rPr lang="pt-PT" sz="1200" b="0" i="0" dirty="0">
                <a:effectLst/>
              </a:rPr>
              <a:t>material </a:t>
            </a:r>
            <a:r>
              <a:rPr lang="pt-PT" sz="1200" dirty="0"/>
              <a:t>em pó é aquecido até imediatamente abaixo do seu ponto de fusão e espalhado sobre </a:t>
            </a:r>
            <a:r>
              <a:rPr lang="pt-PT" sz="1200" b="0" i="0" dirty="0">
                <a:effectLst/>
              </a:rPr>
              <a:t>a </a:t>
            </a:r>
            <a:r>
              <a:rPr lang="pt-PT" sz="1200" dirty="0"/>
              <a:t>plataforma de construção numa camada muito fina</a:t>
            </a:r>
            <a:r>
              <a:rPr lang="pt-PT" sz="1200" b="0" i="0" dirty="0">
                <a:effectLst/>
              </a:rPr>
              <a:t>. </a:t>
            </a:r>
            <a:r>
              <a:rPr lang="pt-PT" sz="1200" dirty="0"/>
              <a:t>Um </a:t>
            </a:r>
            <a:r>
              <a:rPr lang="pt-PT" sz="1200" b="0" i="0" dirty="0">
                <a:effectLst/>
              </a:rPr>
              <a:t>laser </a:t>
            </a:r>
            <a:r>
              <a:rPr lang="pt-PT" sz="1200" dirty="0"/>
              <a:t>ou feixe de eletrões é então dirigido através da superfície do pó</a:t>
            </a:r>
            <a:r>
              <a:rPr lang="pt-PT" sz="1200" b="0" i="0" dirty="0">
                <a:effectLst/>
              </a:rPr>
              <a:t>, </a:t>
            </a:r>
            <a:r>
              <a:rPr lang="pt-PT" sz="1200" dirty="0"/>
              <a:t>fundindo as partículas para formar uma única secção transversal de impressão.</a:t>
            </a:r>
          </a:p>
          <a:p>
            <a:pPr algn="just"/>
            <a:endParaRPr lang="pt-PT" sz="1200" dirty="0">
              <a:solidFill>
                <a:srgbClr val="262626"/>
              </a:solidFill>
              <a:latin typeface="Muli" panose="02000503000000000000" pitchFamily="2" charset="0"/>
            </a:endParaRPr>
          </a:p>
          <a:p>
            <a:pPr algn="just"/>
            <a:r>
              <a:rPr lang="pt-PT" sz="1200" dirty="0"/>
              <a:t>Após cada camada</a:t>
            </a:r>
            <a:r>
              <a:rPr lang="pt-PT" sz="1200" b="0" i="0" dirty="0">
                <a:effectLst/>
              </a:rPr>
              <a:t>, </a:t>
            </a:r>
            <a:r>
              <a:rPr lang="pt-PT" sz="1200" dirty="0"/>
              <a:t>a plataforma de construção é baixada e o processo é repetido</a:t>
            </a:r>
            <a:r>
              <a:rPr lang="pt-PT" sz="1200" b="0" i="0" dirty="0">
                <a:effectLst/>
              </a:rPr>
              <a:t>. </a:t>
            </a:r>
            <a:r>
              <a:rPr lang="pt-PT" sz="1200" dirty="0"/>
              <a:t>Cada nova camada é fundida com a anterior até que todas as camadas tenham sido fundidas num único objeto</a:t>
            </a:r>
            <a:r>
              <a:rPr lang="pt-PT" sz="1200" b="0" i="0" dirty="0">
                <a:effectLst/>
              </a:rPr>
              <a:t>. </a:t>
            </a:r>
            <a:r>
              <a:rPr lang="pt-PT" sz="1200" dirty="0"/>
              <a:t>Como as camadas são construídas umas sobre as outras, as partículas não fundidas atuam como uma estrutura de suporte para a impressão, eliminando assim a necessidade da maioria das estruturas de suporte separadas. Uma vez concluída a impressão, o excesso de pó de suporte é removido e reciclado.</a:t>
            </a:r>
          </a:p>
          <a:p>
            <a:pPr algn="just"/>
            <a:endParaRPr lang="pt-PT" sz="1200" dirty="0">
              <a:solidFill>
                <a:srgbClr val="262626"/>
              </a:solidFill>
              <a:latin typeface="Muli" panose="02000503000000000000" pitchFamily="2" charset="0"/>
            </a:endParaRPr>
          </a:p>
          <a:p>
            <a:pPr algn="just"/>
            <a:r>
              <a:rPr lang="pt-PT" sz="1200" dirty="0"/>
              <a:t>Muitas impressoras 3D utilizam tecnologia PBF. Diferentes tipos de impressora podem imprimir em muitos materiais diferentes, mas os mais comuns são </a:t>
            </a:r>
            <a:r>
              <a:rPr lang="pt-PT" sz="1200" dirty="0" err="1"/>
              <a:t>Selective</a:t>
            </a:r>
            <a:r>
              <a:rPr lang="pt-PT" sz="1200" dirty="0"/>
              <a:t> Laser </a:t>
            </a:r>
            <a:r>
              <a:rPr lang="pt-PT" sz="1200" dirty="0" err="1"/>
              <a:t>Sintering</a:t>
            </a:r>
            <a:r>
              <a:rPr lang="pt-PT" sz="1200" dirty="0"/>
              <a:t> (SLS), </a:t>
            </a:r>
            <a:r>
              <a:rPr lang="pt-PT" sz="1200" dirty="0" err="1"/>
              <a:t>Direct</a:t>
            </a:r>
            <a:r>
              <a:rPr lang="pt-PT" sz="1200" dirty="0"/>
              <a:t> Metal Laser </a:t>
            </a:r>
            <a:r>
              <a:rPr lang="pt-PT" sz="1200" dirty="0" err="1"/>
              <a:t>Sintering</a:t>
            </a:r>
            <a:r>
              <a:rPr lang="pt-PT" sz="1200" dirty="0"/>
              <a:t> (DMLS), </a:t>
            </a:r>
            <a:r>
              <a:rPr lang="pt-PT" sz="1200" dirty="0" err="1"/>
              <a:t>Selective</a:t>
            </a:r>
            <a:r>
              <a:rPr lang="pt-PT" sz="1200" dirty="0"/>
              <a:t> Laser </a:t>
            </a:r>
            <a:r>
              <a:rPr lang="pt-PT" sz="1200" dirty="0" err="1"/>
              <a:t>Melting</a:t>
            </a:r>
            <a:r>
              <a:rPr lang="pt-PT" sz="1200" dirty="0"/>
              <a:t> (SLM), </a:t>
            </a:r>
            <a:r>
              <a:rPr lang="pt-PT" sz="1200" dirty="0" err="1"/>
              <a:t>HP's</a:t>
            </a:r>
            <a:r>
              <a:rPr lang="pt-PT" sz="1200" dirty="0"/>
              <a:t> </a:t>
            </a:r>
            <a:r>
              <a:rPr lang="pt-PT" sz="1200" dirty="0" err="1"/>
              <a:t>multi-jet</a:t>
            </a:r>
            <a:r>
              <a:rPr lang="pt-PT" sz="1200" dirty="0"/>
              <a:t> </a:t>
            </a:r>
            <a:r>
              <a:rPr lang="pt-PT" sz="1200" dirty="0" err="1"/>
              <a:t>fusion</a:t>
            </a:r>
            <a:r>
              <a:rPr lang="pt-PT" sz="1200" dirty="0"/>
              <a:t> (MJF), </a:t>
            </a:r>
            <a:r>
              <a:rPr lang="pt-PT" sz="1200" dirty="0" err="1"/>
              <a:t>High</a:t>
            </a:r>
            <a:r>
              <a:rPr lang="pt-PT" sz="1200" dirty="0"/>
              <a:t> Speed </a:t>
            </a:r>
            <a:r>
              <a:rPr lang="pt-PT" sz="1200" dirty="0" err="1"/>
              <a:t>Sintering</a:t>
            </a:r>
            <a:r>
              <a:rPr lang="pt-PT" sz="1200" dirty="0"/>
              <a:t> (HSS) </a:t>
            </a:r>
            <a:r>
              <a:rPr lang="pt-PT" sz="1200" dirty="0" err="1"/>
              <a:t>and</a:t>
            </a:r>
            <a:r>
              <a:rPr lang="pt-PT" sz="1200" dirty="0"/>
              <a:t> </a:t>
            </a:r>
            <a:r>
              <a:rPr lang="pt-PT" sz="1200" dirty="0" err="1"/>
              <a:t>Electron</a:t>
            </a:r>
            <a:r>
              <a:rPr lang="pt-PT" sz="1200" dirty="0"/>
              <a:t> </a:t>
            </a:r>
            <a:r>
              <a:rPr lang="pt-PT" sz="1200" dirty="0" err="1"/>
              <a:t>Beam</a:t>
            </a:r>
            <a:r>
              <a:rPr lang="pt-PT" sz="1200" dirty="0"/>
              <a:t> </a:t>
            </a:r>
            <a:r>
              <a:rPr lang="pt-PT" sz="1200" dirty="0" err="1"/>
              <a:t>Melting</a:t>
            </a:r>
            <a:r>
              <a:rPr lang="pt-PT" sz="1200" dirty="0"/>
              <a:t> (EBM). SLS é o mais comum para plásticos, e DMLS e SLM são os mais comuns para metais </a:t>
            </a:r>
          </a:p>
          <a:p>
            <a:pPr algn="l"/>
            <a:endParaRPr lang="pt-PT" b="0" i="0" dirty="0">
              <a:solidFill>
                <a:srgbClr val="262626"/>
              </a:solidFill>
              <a:effectLst/>
              <a:latin typeface="Muli" panose="02000503000000000000" pitchFamily="2" charset="0"/>
            </a:endParaRPr>
          </a:p>
          <a:p>
            <a:endParaRPr lang="pt-PT" dirty="0">
              <a:latin typeface="Muli" panose="02000503000000000000" pitchFamily="2" charset="0"/>
            </a:endParaRPr>
          </a:p>
        </p:txBody>
      </p:sp>
    </p:spTree>
    <p:extLst>
      <p:ext uri="{BB962C8B-B14F-4D97-AF65-F5344CB8AC3E}">
        <p14:creationId xmlns:p14="http://schemas.microsoft.com/office/powerpoint/2010/main" val="3642142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r>
              <a:rPr lang="es-ES" err="1"/>
              <a:t>Processo</a:t>
            </a:r>
            <a:r>
              <a:rPr lang="es-ES"/>
              <a:t> </a:t>
            </a:r>
            <a:r>
              <a:rPr lang="es-ES" err="1"/>
              <a:t>Powder</a:t>
            </a:r>
            <a:r>
              <a:rPr lang="es-ES"/>
              <a:t> </a:t>
            </a:r>
            <a:r>
              <a:rPr lang="es-ES" err="1"/>
              <a:t>Bed</a:t>
            </a:r>
            <a:r>
              <a:rPr lang="es-ES"/>
              <a:t> </a:t>
            </a:r>
            <a:r>
              <a:rPr lang="es-ES" err="1"/>
              <a:t>Fusion</a:t>
            </a:r>
            <a:r>
              <a:rPr lang="en"/>
              <a:t> (SLS)</a:t>
            </a:r>
            <a:endParaRPr/>
          </a:p>
        </p:txBody>
      </p:sp>
      <p:pic>
        <p:nvPicPr>
          <p:cNvPr id="4" name="Imagen 3">
            <a:extLst>
              <a:ext uri="{FF2B5EF4-FFF2-40B4-BE49-F238E27FC236}">
                <a16:creationId xmlns:a16="http://schemas.microsoft.com/office/drawing/2014/main" id="{428EA5BD-439F-41AB-A472-26AD15D2EE87}"/>
              </a:ext>
            </a:extLst>
          </p:cNvPr>
          <p:cNvPicPr>
            <a:picLocks noChangeAspect="1"/>
          </p:cNvPicPr>
          <p:nvPr/>
        </p:nvPicPr>
        <p:blipFill>
          <a:blip r:embed="rId3"/>
          <a:stretch>
            <a:fillRect/>
          </a:stretch>
        </p:blipFill>
        <p:spPr>
          <a:xfrm>
            <a:off x="0" y="1549620"/>
            <a:ext cx="9144000" cy="2044259"/>
          </a:xfrm>
          <a:prstGeom prst="rect">
            <a:avLst/>
          </a:prstGeom>
        </p:spPr>
      </p:pic>
    </p:spTree>
    <p:extLst>
      <p:ext uri="{BB962C8B-B14F-4D97-AF65-F5344CB8AC3E}">
        <p14:creationId xmlns:p14="http://schemas.microsoft.com/office/powerpoint/2010/main" val="194182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r>
              <a:rPr lang="es-ES" err="1"/>
              <a:t>Processo</a:t>
            </a:r>
            <a:r>
              <a:rPr lang="es-ES"/>
              <a:t> </a:t>
            </a:r>
            <a:r>
              <a:rPr lang="es-ES" err="1"/>
              <a:t>Powder</a:t>
            </a:r>
            <a:r>
              <a:rPr lang="es-ES"/>
              <a:t> </a:t>
            </a:r>
            <a:r>
              <a:rPr lang="es-ES" err="1"/>
              <a:t>Bed</a:t>
            </a:r>
            <a:r>
              <a:rPr lang="es-ES"/>
              <a:t> </a:t>
            </a:r>
            <a:r>
              <a:rPr lang="es-ES" err="1"/>
              <a:t>Fusion</a:t>
            </a:r>
            <a:r>
              <a:rPr lang="en"/>
              <a:t> (</a:t>
            </a:r>
            <a:r>
              <a:rPr lang="en" err="1"/>
              <a:t>Multijet</a:t>
            </a:r>
            <a:r>
              <a:rPr lang="en"/>
              <a:t>)</a:t>
            </a:r>
            <a:endParaRPr/>
          </a:p>
        </p:txBody>
      </p:sp>
      <p:pic>
        <p:nvPicPr>
          <p:cNvPr id="5" name="Imagen 4">
            <a:extLst>
              <a:ext uri="{FF2B5EF4-FFF2-40B4-BE49-F238E27FC236}">
                <a16:creationId xmlns:a16="http://schemas.microsoft.com/office/drawing/2014/main" id="{431A9A71-3DA4-4819-BA49-8DFCA7E2672A}"/>
              </a:ext>
            </a:extLst>
          </p:cNvPr>
          <p:cNvPicPr>
            <a:picLocks noChangeAspect="1"/>
          </p:cNvPicPr>
          <p:nvPr/>
        </p:nvPicPr>
        <p:blipFill>
          <a:blip r:embed="rId3"/>
          <a:stretch>
            <a:fillRect/>
          </a:stretch>
        </p:blipFill>
        <p:spPr>
          <a:xfrm>
            <a:off x="1187624" y="1059582"/>
            <a:ext cx="6367767" cy="3600400"/>
          </a:xfrm>
          <a:prstGeom prst="rect">
            <a:avLst/>
          </a:prstGeom>
        </p:spPr>
      </p:pic>
    </p:spTree>
    <p:extLst>
      <p:ext uri="{BB962C8B-B14F-4D97-AF65-F5344CB8AC3E}">
        <p14:creationId xmlns:p14="http://schemas.microsoft.com/office/powerpoint/2010/main" val="673770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algn="ctr"/>
            <a:r>
              <a:rPr lang="pt-PT"/>
              <a:t>Peças desenvolvidas em PBF </a:t>
            </a: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1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uvRijM7f50"/>
          <p:cNvPicPr>
            <a:picLocks noRot="1" noChangeAspect="1"/>
          </p:cNvPicPr>
          <p:nvPr>
            <a:videoFile r:link="rId1"/>
          </p:nvPr>
        </p:nvPicPr>
        <p:blipFill>
          <a:blip r:embed="rId5"/>
          <a:stretch>
            <a:fillRect/>
          </a:stretch>
        </p:blipFill>
        <p:spPr>
          <a:xfrm>
            <a:off x="806258" y="474427"/>
            <a:ext cx="7110434" cy="3999619"/>
          </a:xfrm>
          <a:prstGeom prst="rect">
            <a:avLst/>
          </a:prstGeom>
        </p:spPr>
      </p:pic>
    </p:spTree>
    <p:extLst>
      <p:ext uri="{BB962C8B-B14F-4D97-AF65-F5344CB8AC3E}">
        <p14:creationId xmlns:p14="http://schemas.microsoft.com/office/powerpoint/2010/main" val="3530626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709716" y="2876275"/>
            <a:ext cx="5550584" cy="369000"/>
          </a:xfrm>
          <a:prstGeom prst="rect">
            <a:avLst/>
          </a:prstGeom>
        </p:spPr>
        <p:txBody>
          <a:bodyPr spcFirstLastPara="1" wrap="square" lIns="91425" tIns="91425" rIns="91425" bIns="91425" anchor="t" anchorCtr="0">
            <a:noAutofit/>
          </a:bodyPr>
          <a:lstStyle/>
          <a:p>
            <a:r>
              <a:rPr lang="pt-PT" sz="1200" dirty="0">
                <a:cs typeface="Roboto" panose="02000000000000000000" pitchFamily="2" charset="0"/>
              </a:rPr>
              <a:t>—Definição do processo de </a:t>
            </a:r>
            <a:r>
              <a:rPr lang="pt-PT" sz="1200" dirty="0" err="1">
                <a:cs typeface="Roboto" panose="02000000000000000000" pitchFamily="2" charset="0"/>
              </a:rPr>
              <a:t>Vat</a:t>
            </a:r>
            <a:r>
              <a:rPr lang="pt-PT" sz="1200" dirty="0">
                <a:cs typeface="Roboto" panose="02000000000000000000" pitchFamily="2" charset="0"/>
              </a:rPr>
              <a:t> Fotopolimerização de acordo com a norma  </a:t>
            </a:r>
            <a:r>
              <a:rPr lang="pt-PT" sz="1200" dirty="0">
                <a:effectLst/>
                <a:cs typeface="Roboto" panose="02000000000000000000" pitchFamily="2" charset="0"/>
              </a:rPr>
              <a:t>ISO/ASTM 52900</a:t>
            </a:r>
            <a:endParaRPr lang="pt-PT" sz="1200" dirty="0">
              <a:cs typeface="Roboto" panose="02000000000000000000" pitchFamily="2" charset="0"/>
            </a:endParaRPr>
          </a:p>
        </p:txBody>
      </p:sp>
      <p:sp>
        <p:nvSpPr>
          <p:cNvPr id="1064" name="Google Shape;1064;p45"/>
          <p:cNvSpPr txBox="1">
            <a:spLocks noGrp="1"/>
          </p:cNvSpPr>
          <p:nvPr>
            <p:ph type="subTitle" idx="1"/>
          </p:nvPr>
        </p:nvSpPr>
        <p:spPr>
          <a:xfrm>
            <a:off x="2384421" y="1767243"/>
            <a:ext cx="4577289" cy="909300"/>
          </a:xfrm>
          <a:prstGeom prst="rect">
            <a:avLst/>
          </a:prstGeom>
        </p:spPr>
        <p:txBody>
          <a:bodyPr spcFirstLastPara="1" wrap="square" lIns="91425" tIns="91425" rIns="91425" bIns="91425" anchor="t" anchorCtr="0">
            <a:noAutofit/>
          </a:bodyPr>
          <a:lstStyle/>
          <a:p>
            <a:pPr marL="0" indent="0"/>
            <a:r>
              <a:rPr lang="en-US"/>
              <a:t>“</a:t>
            </a:r>
            <a:r>
              <a:rPr lang="pt-PT"/>
              <a:t>Processo de Manufatura Aditiva onde um líquido foto-polimérico num VAT é curado seletivamente através de polimerização ativada por luz”</a:t>
            </a:r>
          </a:p>
        </p:txBody>
      </p:sp>
    </p:spTree>
    <p:extLst>
      <p:ext uri="{BB962C8B-B14F-4D97-AF65-F5344CB8AC3E}">
        <p14:creationId xmlns:p14="http://schemas.microsoft.com/office/powerpoint/2010/main" val="21106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205607" y="778841"/>
            <a:ext cx="4897024" cy="841800"/>
          </a:xfrm>
          <a:prstGeom prst="rect">
            <a:avLst/>
          </a:prstGeom>
        </p:spPr>
        <p:txBody>
          <a:bodyPr spcFirstLastPara="1" wrap="square" lIns="91425" tIns="91425" rIns="91425" bIns="91425" anchor="t" anchorCtr="0">
            <a:noAutofit/>
          </a:bodyPr>
          <a:lstStyle/>
          <a:p>
            <a:r>
              <a:rPr lang="en" dirty="0"/>
              <a:t>Resultados de Aprendizagem</a:t>
            </a:r>
            <a:endParaRPr lang="pt-PT" dirty="0" err="1"/>
          </a:p>
        </p:txBody>
      </p:sp>
      <p:sp>
        <p:nvSpPr>
          <p:cNvPr id="1077" name="Google Shape;1077;p47"/>
          <p:cNvSpPr txBox="1">
            <a:spLocks noGrp="1"/>
          </p:cNvSpPr>
          <p:nvPr>
            <p:ph type="subTitle" idx="1"/>
          </p:nvPr>
        </p:nvSpPr>
        <p:spPr>
          <a:xfrm>
            <a:off x="0" y="1230464"/>
            <a:ext cx="5538400" cy="37609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2"/>
                </a:solidFill>
              </a:rPr>
              <a:t>Nesta </a:t>
            </a:r>
            <a:r>
              <a:rPr lang="en-GB" dirty="0" err="1">
                <a:solidFill>
                  <a:schemeClr val="dk2"/>
                </a:solidFill>
              </a:rPr>
              <a:t>unidade</a:t>
            </a:r>
            <a:r>
              <a:rPr lang="en-GB" dirty="0">
                <a:solidFill>
                  <a:schemeClr val="dk2"/>
                </a:solidFill>
              </a:rPr>
              <a:t>, o </a:t>
            </a:r>
            <a:r>
              <a:rPr lang="en-GB" dirty="0" err="1">
                <a:solidFill>
                  <a:schemeClr val="dk2"/>
                </a:solidFill>
              </a:rPr>
              <a:t>formando</a:t>
            </a:r>
            <a:r>
              <a:rPr lang="en-GB" dirty="0">
                <a:solidFill>
                  <a:schemeClr val="dk2"/>
                </a:solidFill>
              </a:rPr>
              <a:t> </a:t>
            </a:r>
            <a:r>
              <a:rPr lang="en-GB" dirty="0" err="1">
                <a:solidFill>
                  <a:schemeClr val="dk2"/>
                </a:solidFill>
              </a:rPr>
              <a:t>irá</a:t>
            </a:r>
            <a:r>
              <a:rPr lang="en-GB" dirty="0">
                <a:solidFill>
                  <a:schemeClr val="dk2"/>
                </a:solidFill>
              </a:rPr>
              <a:t> </a:t>
            </a:r>
            <a:r>
              <a:rPr lang="en-GB" dirty="0" err="1">
                <a:solidFill>
                  <a:schemeClr val="dk2"/>
                </a:solidFill>
              </a:rPr>
              <a:t>aprender</a:t>
            </a:r>
            <a:r>
              <a:rPr lang="en-GB" dirty="0">
                <a:solidFill>
                  <a:schemeClr val="dk2"/>
                </a:solidFill>
              </a:rPr>
              <a:t> a : </a:t>
            </a:r>
          </a:p>
          <a:p>
            <a:pPr marL="0" indent="0">
              <a:buNone/>
            </a:pPr>
            <a:endParaRPr lang="en-US" dirty="0">
              <a:solidFill>
                <a:schemeClr val="dk2"/>
              </a:solidFill>
            </a:endParaRPr>
          </a:p>
          <a:p>
            <a:pPr indent="-317500">
              <a:buClr>
                <a:schemeClr val="dk2"/>
              </a:buClr>
              <a:buSzPts val="1400"/>
            </a:pPr>
            <a:r>
              <a:rPr lang="pt-PT" dirty="0">
                <a:solidFill>
                  <a:schemeClr val="dk2"/>
                </a:solidFill>
              </a:rPr>
              <a:t>Distinguir peças de impressão 3D produzidas por MEX de outro processos de impressão com polímeros</a:t>
            </a:r>
          </a:p>
          <a:p>
            <a:pPr indent="-317500">
              <a:buClr>
                <a:schemeClr val="dk2"/>
              </a:buClr>
              <a:buSzPts val="1400"/>
            </a:pPr>
            <a:r>
              <a:rPr lang="pt-PT" dirty="0">
                <a:solidFill>
                  <a:schemeClr val="dk2"/>
                </a:solidFill>
              </a:rPr>
              <a:t>Listar as vantagens e limitações de MEX em relação a outros processos de impressão 3D com polímeros, incluindo a sua aplicabilidade de acordo com as características do processo</a:t>
            </a:r>
          </a:p>
          <a:p>
            <a:pPr indent="-317500">
              <a:buClr>
                <a:schemeClr val="dk2"/>
              </a:buClr>
              <a:buSzPts val="1400"/>
            </a:pPr>
            <a:r>
              <a:rPr lang="pt-PT" dirty="0">
                <a:solidFill>
                  <a:schemeClr val="dk2"/>
                </a:solidFill>
              </a:rPr>
              <a:t>Identificar Materiais Poliméricos </a:t>
            </a:r>
            <a:r>
              <a:rPr lang="pt-PT" dirty="0" err="1">
                <a:solidFill>
                  <a:schemeClr val="dk2"/>
                </a:solidFill>
              </a:rPr>
              <a:t>paraMEX</a:t>
            </a:r>
            <a:r>
              <a:rPr lang="pt-PT" dirty="0">
                <a:solidFill>
                  <a:schemeClr val="dk2"/>
                </a:solidFill>
              </a:rPr>
              <a:t> de acordo com o uso médico específico e aplicações da vida real </a:t>
            </a:r>
          </a:p>
          <a:p>
            <a:pPr indent="-317500">
              <a:buClr>
                <a:schemeClr val="dk2"/>
              </a:buClr>
              <a:buSzPts val="1400"/>
            </a:pPr>
            <a:r>
              <a:rPr lang="pt-PT" dirty="0">
                <a:solidFill>
                  <a:schemeClr val="dk2"/>
                </a:solidFill>
              </a:rPr>
              <a:t>Reconhecer exemplos de aplicações de MEX, incluindo no sector biomédico.</a:t>
            </a: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VAT </a:t>
            </a:r>
            <a:r>
              <a:rPr lang="es-ES" dirty="0" err="1">
                <a:latin typeface="Roboto"/>
                <a:ea typeface="Roboto"/>
              </a:rPr>
              <a:t>Fotopolimerização</a:t>
            </a:r>
            <a:endParaRPr lang="es-ES" dirty="0">
              <a:latin typeface="Roboto"/>
              <a:ea typeface="Roboto"/>
            </a:endParaRPr>
          </a:p>
        </p:txBody>
      </p:sp>
      <p:sp>
        <p:nvSpPr>
          <p:cNvPr id="6" name="Google Shape;1029;p44"/>
          <p:cNvSpPr txBox="1">
            <a:spLocks/>
          </p:cNvSpPr>
          <p:nvPr/>
        </p:nvSpPr>
        <p:spPr>
          <a:xfrm>
            <a:off x="755576" y="113159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pPr>
            <a:r>
              <a:rPr lang="pt-PT" altLang="es-ES" dirty="0">
                <a:solidFill>
                  <a:schemeClr val="tx1"/>
                </a:solidFill>
                <a:latin typeface="Muli"/>
                <a:ea typeface="MS Mincho"/>
                <a:cs typeface="Calibri"/>
              </a:rPr>
              <a:t>A tecnologia de VAT Fotopolimerização utiliza um resina foto-polimérica que é curada por uma fonte de luz. As formas mais comuns de VAT Fotopolimerização são SLA (</a:t>
            </a:r>
            <a:r>
              <a:rPr lang="pt-PT" altLang="es-ES" dirty="0" err="1">
                <a:solidFill>
                  <a:schemeClr val="tx1"/>
                </a:solidFill>
                <a:latin typeface="Muli"/>
                <a:ea typeface="MS Mincho"/>
                <a:cs typeface="Calibri"/>
              </a:rPr>
              <a:t>Stereolithography</a:t>
            </a:r>
            <a:r>
              <a:rPr lang="pt-PT" altLang="es-ES" dirty="0">
                <a:solidFill>
                  <a:schemeClr val="tx1"/>
                </a:solidFill>
                <a:latin typeface="Muli"/>
                <a:ea typeface="MS Mincho"/>
                <a:cs typeface="Calibri"/>
              </a:rPr>
              <a:t>) e DLP (</a:t>
            </a:r>
            <a:r>
              <a:rPr lang="pt-PT" altLang="es-ES" dirty="0" err="1">
                <a:solidFill>
                  <a:schemeClr val="tx1"/>
                </a:solidFill>
                <a:latin typeface="Muli"/>
                <a:ea typeface="MS Mincho"/>
                <a:cs typeface="Calibri"/>
              </a:rPr>
              <a:t>Directed</a:t>
            </a:r>
            <a:r>
              <a:rPr lang="pt-PT" altLang="es-ES" dirty="0">
                <a:solidFill>
                  <a:schemeClr val="tx1"/>
                </a:solidFill>
                <a:latin typeface="Muli"/>
                <a:ea typeface="MS Mincho"/>
                <a:cs typeface="Calibri"/>
              </a:rPr>
              <a:t> Light </a:t>
            </a:r>
            <a:r>
              <a:rPr lang="pt-PT" altLang="es-ES" dirty="0" err="1">
                <a:solidFill>
                  <a:schemeClr val="tx1"/>
                </a:solidFill>
                <a:latin typeface="Muli"/>
                <a:ea typeface="MS Mincho"/>
                <a:cs typeface="Calibri"/>
              </a:rPr>
              <a:t>Processing</a:t>
            </a:r>
            <a:r>
              <a:rPr lang="pt-PT" altLang="es-ES" dirty="0">
                <a:solidFill>
                  <a:schemeClr val="tx1"/>
                </a:solidFill>
                <a:latin typeface="Muli"/>
                <a:ea typeface="MS Mincho"/>
                <a:cs typeface="Calibri"/>
              </a:rPr>
              <a:t>). Uma vez que ambas as tecnologias de VAT Fotopolimerização  utilizam mecanismos semelhantes para produzir peças, por simplicidade são tratadas igualmente quando se discutem tópicos como o pós-processamento ou benefícios e limitações.</a:t>
            </a:r>
          </a:p>
          <a:p>
            <a:pPr>
              <a:spcBef>
                <a:spcPct val="0"/>
              </a:spcBef>
              <a:spcAft>
                <a:spcPct val="0"/>
              </a:spcAft>
              <a:buClrTx/>
            </a:pPr>
            <a:endParaRPr lang="pt-PT" altLang="es-ES" dirty="0">
              <a:solidFill>
                <a:schemeClr val="tx1"/>
              </a:solidFill>
              <a:latin typeface="Muli"/>
              <a:ea typeface="MS Mincho"/>
              <a:cs typeface="Calibri"/>
            </a:endParaRPr>
          </a:p>
          <a:p>
            <a:pPr marL="285750" indent="-285750" eaLnBrk="0" fontAlgn="base" hangingPunct="0">
              <a:spcBef>
                <a:spcPct val="0"/>
              </a:spcBef>
              <a:spcAft>
                <a:spcPct val="0"/>
              </a:spcAft>
              <a:buClrTx/>
              <a:buFont typeface="Arial" panose="020B0604020202020204" pitchFamily="34" charset="0"/>
              <a:buChar char="•"/>
            </a:pPr>
            <a:r>
              <a:rPr lang="pt-PT" altLang="ja-JP" b="1" dirty="0" err="1">
                <a:solidFill>
                  <a:schemeClr val="tx1"/>
                </a:solidFill>
                <a:latin typeface="Muli"/>
                <a:ea typeface="MS Mincho"/>
                <a:cs typeface="Calibri"/>
              </a:rPr>
              <a:t>S</a:t>
            </a:r>
            <a:r>
              <a:rPr lang="pt-PT" altLang="ja-JP" b="1" dirty="0" err="1" bmk="">
                <a:solidFill>
                  <a:schemeClr val="tx1"/>
                </a:solidFill>
                <a:latin typeface="Muli"/>
                <a:ea typeface="MS Mincho"/>
                <a:cs typeface="Calibri"/>
              </a:rPr>
              <a:t>tereolithography</a:t>
            </a:r>
            <a:r>
              <a:rPr lang="pt-PT" altLang="ja-JP" b="1" dirty="0" bmk="">
                <a:solidFill>
                  <a:schemeClr val="tx1"/>
                </a:solidFill>
                <a:latin typeface="Muli"/>
                <a:ea typeface="MS Mincho"/>
                <a:cs typeface="Calibri"/>
              </a:rPr>
              <a:t> (SLA)</a:t>
            </a:r>
            <a:r>
              <a:rPr lang="pt-PT" altLang="ja-JP" dirty="0" bmk="">
                <a:solidFill>
                  <a:schemeClr val="tx1"/>
                </a:solidFill>
                <a:latin typeface="Muli"/>
                <a:ea typeface="MS Mincho"/>
                <a:cs typeface="Calibri"/>
              </a:rPr>
              <a:t>. SLA é conhecida por ser a tecnologia original de impressão 3D. O próprio termo </a:t>
            </a:r>
            <a:r>
              <a:rPr lang="pt-PT" altLang="ja-JP" dirty="0" err="1" bmk="">
                <a:solidFill>
                  <a:schemeClr val="tx1"/>
                </a:solidFill>
                <a:latin typeface="Muli"/>
                <a:ea typeface="MS Mincho"/>
                <a:cs typeface="Calibri"/>
              </a:rPr>
              <a:t>Stereolithography</a:t>
            </a:r>
            <a:r>
              <a:rPr lang="pt-PT" altLang="ja-JP" dirty="0" bmk="">
                <a:solidFill>
                  <a:schemeClr val="tx1"/>
                </a:solidFill>
                <a:latin typeface="Muli"/>
                <a:ea typeface="MS Mincho"/>
                <a:cs typeface="Calibri"/>
              </a:rPr>
              <a:t> foi cunhado por Charles W. Hull, que patenteou a tecnologia em 1986 e fundou a empresa 3D </a:t>
            </a:r>
            <a:r>
              <a:rPr lang="pt-PT" altLang="ja-JP" dirty="0" err="1" bmk="">
                <a:solidFill>
                  <a:schemeClr val="tx1"/>
                </a:solidFill>
                <a:latin typeface="Muli"/>
                <a:ea typeface="MS Mincho"/>
                <a:cs typeface="Calibri"/>
              </a:rPr>
              <a:t>Systems</a:t>
            </a:r>
            <a:r>
              <a:rPr lang="pt-PT" altLang="ja-JP" dirty="0" bmk="">
                <a:solidFill>
                  <a:schemeClr val="tx1"/>
                </a:solidFill>
                <a:latin typeface="Muli"/>
                <a:ea typeface="MS Mincho"/>
                <a:cs typeface="Calibri"/>
              </a:rPr>
              <a:t> para a comercializar. O processo utiliza espelhos, conhecidos como galvanómetros ou </a:t>
            </a:r>
            <a:r>
              <a:rPr lang="pt-PT" altLang="ja-JP" dirty="0" err="1" bmk="">
                <a:solidFill>
                  <a:schemeClr val="tx1"/>
                </a:solidFill>
                <a:latin typeface="Muli"/>
                <a:ea typeface="MS Mincho"/>
                <a:cs typeface="Calibri"/>
              </a:rPr>
              <a:t>galvos</a:t>
            </a:r>
            <a:r>
              <a:rPr lang="pt-PT" altLang="ja-JP" dirty="0" bmk="">
                <a:solidFill>
                  <a:schemeClr val="tx1"/>
                </a:solidFill>
                <a:latin typeface="Muli"/>
                <a:ea typeface="MS Mincho"/>
                <a:cs typeface="Calibri"/>
              </a:rPr>
              <a:t>, (um no eixo x e outro no eixo y) para apontar rapidamente um raio laser através de uma </a:t>
            </a:r>
            <a:r>
              <a:rPr lang="pt-PT" altLang="ja-JP" dirty="0" err="1" bmk="">
                <a:solidFill>
                  <a:schemeClr val="tx1"/>
                </a:solidFill>
                <a:latin typeface="Muli"/>
                <a:ea typeface="MS Mincho"/>
                <a:cs typeface="Calibri"/>
              </a:rPr>
              <a:t>vat</a:t>
            </a:r>
            <a:r>
              <a:rPr lang="pt-PT" altLang="ja-JP" dirty="0" bmk="">
                <a:solidFill>
                  <a:schemeClr val="tx1"/>
                </a:solidFill>
                <a:latin typeface="Muli"/>
                <a:ea typeface="MS Mincho"/>
                <a:cs typeface="Calibri"/>
              </a:rPr>
              <a:t>, que é a área de impressão, curando e solidificando a resina à medida que esta vai avançando. Este processo decompõe o desenho, camada por camada, numa série de pontos e linhas que são dadas aos </a:t>
            </a:r>
            <a:r>
              <a:rPr lang="pt-PT" altLang="ja-JP" dirty="0" err="1" bmk="">
                <a:solidFill>
                  <a:schemeClr val="tx1"/>
                </a:solidFill>
                <a:latin typeface="Muli"/>
                <a:ea typeface="MS Mincho"/>
                <a:cs typeface="Calibri"/>
              </a:rPr>
              <a:t>galvos</a:t>
            </a:r>
            <a:r>
              <a:rPr lang="pt-PT" altLang="ja-JP" dirty="0" bmk="">
                <a:solidFill>
                  <a:schemeClr val="tx1"/>
                </a:solidFill>
                <a:latin typeface="Muli"/>
                <a:ea typeface="MS Mincho"/>
                <a:cs typeface="Calibri"/>
              </a:rPr>
              <a:t> como um conjunto de coordenadas. A maioria das máquinas de SLA utilizam um laser de estado sólido para curar peças. </a:t>
            </a:r>
            <a:endParaRPr lang="pt-PT" altLang="ja-JP" dirty="0">
              <a:solidFill>
                <a:schemeClr val="tx1"/>
              </a:solidFill>
              <a:latin typeface="Muli"/>
              <a:ea typeface="MS Mincho"/>
              <a:cs typeface="Calibri"/>
            </a:endParaRPr>
          </a:p>
          <a:p>
            <a:pPr marL="285750" indent="-285750">
              <a:spcBef>
                <a:spcPct val="0"/>
              </a:spcBef>
              <a:spcAft>
                <a:spcPct val="0"/>
              </a:spcAft>
              <a:buClrTx/>
              <a:buFont typeface="Arial" panose="020B0604020202020204" pitchFamily="34" charset="0"/>
              <a:buChar char="•"/>
            </a:pPr>
            <a:endParaRPr lang="pt-PT" altLang="ja-JP" dirty="0" bmk="">
              <a:solidFill>
                <a:schemeClr val="tx1"/>
              </a:solidFill>
              <a:latin typeface="Muli"/>
              <a:ea typeface="MS Mincho"/>
              <a:cs typeface="Calibri"/>
            </a:endParaRPr>
          </a:p>
          <a:p>
            <a:endParaRPr lang="es-ES" dirty="0">
              <a:latin typeface="Muli" panose="02000503000000000000" pitchFamily="2" charset="0"/>
            </a:endParaRPr>
          </a:p>
        </p:txBody>
      </p:sp>
    </p:spTree>
    <p:extLst>
      <p:ext uri="{BB962C8B-B14F-4D97-AF65-F5344CB8AC3E}">
        <p14:creationId xmlns:p14="http://schemas.microsoft.com/office/powerpoint/2010/main" val="3676437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latin typeface="Roboto"/>
                <a:ea typeface="Roboto"/>
              </a:rPr>
              <a:t>VAT </a:t>
            </a:r>
            <a:r>
              <a:rPr lang="es-ES" dirty="0" err="1">
                <a:latin typeface="Roboto"/>
                <a:ea typeface="Roboto"/>
              </a:rPr>
              <a:t>Fotopolimerização</a:t>
            </a:r>
            <a:r>
              <a:rPr lang="es-ES" dirty="0">
                <a:latin typeface="Roboto"/>
                <a:ea typeface="Roboto"/>
              </a:rPr>
              <a:t> </a:t>
            </a:r>
          </a:p>
        </p:txBody>
      </p:sp>
      <p:sp>
        <p:nvSpPr>
          <p:cNvPr id="6" name="Google Shape;1029;p44"/>
          <p:cNvSpPr txBox="1">
            <a:spLocks/>
          </p:cNvSpPr>
          <p:nvPr/>
        </p:nvSpPr>
        <p:spPr>
          <a:xfrm>
            <a:off x="779049" y="138570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eaLnBrk="0" fontAlgn="base" hangingPunct="0">
              <a:spcBef>
                <a:spcPct val="0"/>
              </a:spcBef>
              <a:spcAft>
                <a:spcPct val="0"/>
              </a:spcAft>
              <a:buClrTx/>
              <a:buFont typeface="Arial" panose="020B0604020202020204" pitchFamily="34" charset="0"/>
              <a:buChar char="•"/>
            </a:pPr>
            <a:r>
              <a:rPr lang="pt-PT" altLang="ja-JP" b="1" dirty="0" err="1" bmk="">
                <a:solidFill>
                  <a:schemeClr val="tx1"/>
                </a:solidFill>
                <a:latin typeface="Muli"/>
                <a:ea typeface="MS Mincho"/>
                <a:cs typeface="Calibri"/>
              </a:rPr>
              <a:t>Directed</a:t>
            </a:r>
            <a:r>
              <a:rPr lang="pt-PT" altLang="ja-JP" b="1" dirty="0" bmk="">
                <a:solidFill>
                  <a:schemeClr val="tx1"/>
                </a:solidFill>
                <a:latin typeface="Muli"/>
                <a:ea typeface="MS Mincho"/>
                <a:cs typeface="Calibri"/>
              </a:rPr>
              <a:t> Light </a:t>
            </a:r>
            <a:r>
              <a:rPr lang="pt-PT" altLang="ja-JP" b="1" dirty="0" err="1" bmk="">
                <a:solidFill>
                  <a:schemeClr val="tx1"/>
                </a:solidFill>
                <a:latin typeface="Muli"/>
                <a:ea typeface="MS Mincho"/>
                <a:cs typeface="Calibri"/>
              </a:rPr>
              <a:t>Processing</a:t>
            </a:r>
            <a:r>
              <a:rPr lang="pt-PT" altLang="ja-JP" b="1" dirty="0" bmk="">
                <a:solidFill>
                  <a:schemeClr val="tx1"/>
                </a:solidFill>
                <a:latin typeface="Muli"/>
                <a:ea typeface="MS Mincho"/>
                <a:cs typeface="Calibri"/>
              </a:rPr>
              <a:t> (DLP)</a:t>
            </a:r>
            <a:r>
              <a:rPr lang="pt-PT" altLang="ja-JP" dirty="0" bmk="">
                <a:solidFill>
                  <a:schemeClr val="tx1"/>
                </a:solidFill>
                <a:latin typeface="Muli"/>
                <a:ea typeface="MS Mincho"/>
                <a:cs typeface="Calibri"/>
              </a:rPr>
              <a:t>. O processo funciona através da utilização de um projetor. Este projetor cura uma resina foto-polimérica, uma camada de cada vez, curando as áreas selecionadas para serem solidificadas de acordo com o modelo da impressora 3D e deixando as áreas circundantes por curar. Uma vez terminada uma camada, a peça é puxada para cima por uma altura de camada (por exemplo, 50 </a:t>
            </a:r>
            <a:r>
              <a:rPr lang="pt-PT" altLang="ja-JP" dirty="0" err="1" bmk="">
                <a:solidFill>
                  <a:schemeClr val="tx1"/>
                </a:solidFill>
                <a:latin typeface="Muli"/>
                <a:ea typeface="MS Mincho"/>
                <a:cs typeface="Calibri"/>
              </a:rPr>
              <a:t>microns</a:t>
            </a:r>
            <a:r>
              <a:rPr lang="pt-PT" altLang="ja-JP" dirty="0" bmk="">
                <a:solidFill>
                  <a:schemeClr val="tx1"/>
                </a:solidFill>
                <a:latin typeface="Muli"/>
                <a:ea typeface="MS Mincho"/>
                <a:cs typeface="Calibri"/>
              </a:rPr>
              <a:t>) e o processo repete-se novamente. </a:t>
            </a:r>
            <a:endParaRPr lang="pt-PT" dirty="0">
              <a:solidFill>
                <a:schemeClr val="tx1"/>
              </a:solidFill>
              <a:latin typeface="Muli"/>
              <a:ea typeface="MS Mincho"/>
              <a:cs typeface="Calibri"/>
            </a:endParaRPr>
          </a:p>
          <a:p>
            <a:pPr marL="285750" indent="-285750">
              <a:spcBef>
                <a:spcPct val="0"/>
              </a:spcBef>
              <a:spcAft>
                <a:spcPct val="0"/>
              </a:spcAft>
              <a:buClrTx/>
              <a:buFont typeface="Arial" panose="020B0604020202020204" pitchFamily="34" charset="0"/>
              <a:buChar char="•"/>
            </a:pPr>
            <a:endParaRPr lang="pt-PT" altLang="ja-JP" dirty="0">
              <a:solidFill>
                <a:schemeClr val="tx1"/>
              </a:solidFill>
              <a:latin typeface="Muli"/>
              <a:ea typeface="MS Mincho"/>
              <a:cs typeface="Calibri"/>
            </a:endParaRPr>
          </a:p>
          <a:p>
            <a:pPr>
              <a:spcBef>
                <a:spcPct val="0"/>
              </a:spcBef>
              <a:spcAft>
                <a:spcPct val="0"/>
              </a:spcAft>
              <a:buClrTx/>
            </a:pPr>
            <a:r>
              <a:rPr lang="pt-PT" altLang="ja-JP" dirty="0">
                <a:solidFill>
                  <a:schemeClr val="tx1"/>
                </a:solidFill>
                <a:latin typeface="Muli"/>
                <a:ea typeface="MS Mincho"/>
                <a:cs typeface="Calibri"/>
              </a:rPr>
              <a:t>O DLP é em geral muito semelhante ao SLA. No entanto, existem diferenças subtis. Em primeiro lugar, enquanto o DLP usa um projetor, o SLA, em vez disso  usa um laser UV para curar a resina. Ao imprimir, a peça é levantada da resina camada por camada, mas utilizando DLP, toda a camada pode ser criada numa única projeção de imagem digital, enquanto que com SLA o laser UV precisa de digitalizar a área selecionada para o rastrear. Isto significa que o DLP é o mais rápido do que o SLA na maioria dos casos. </a:t>
            </a:r>
          </a:p>
          <a:p>
            <a:endParaRPr lang="es-ES" dirty="0">
              <a:latin typeface="Muli" panose="02000503000000000000" pitchFamily="2" charset="0"/>
              <a:ea typeface="MS Mincho" panose="02020609040205080304" pitchFamily="49" charset="-128"/>
            </a:endParaRPr>
          </a:p>
        </p:txBody>
      </p:sp>
    </p:spTree>
    <p:extLst>
      <p:ext uri="{BB962C8B-B14F-4D97-AF65-F5344CB8AC3E}">
        <p14:creationId xmlns:p14="http://schemas.microsoft.com/office/powerpoint/2010/main" val="52631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r>
              <a:rPr lang="es-ES" dirty="0" err="1"/>
              <a:t>Processo</a:t>
            </a:r>
            <a:r>
              <a:rPr lang="es-ES" dirty="0"/>
              <a:t> </a:t>
            </a:r>
            <a:r>
              <a:rPr lang="es-ES" dirty="0" err="1"/>
              <a:t>Vat</a:t>
            </a:r>
            <a:r>
              <a:rPr lang="es-ES" dirty="0"/>
              <a:t> </a:t>
            </a:r>
            <a:r>
              <a:rPr lang="es-ES" dirty="0" err="1"/>
              <a:t>Fotopolimerização</a:t>
            </a:r>
            <a:r>
              <a:rPr lang="es-ES" dirty="0"/>
              <a:t> </a:t>
            </a:r>
            <a:r>
              <a:rPr lang="en" dirty="0"/>
              <a:t>(SLA)</a:t>
            </a:r>
            <a:endParaRPr dirty="0"/>
          </a:p>
        </p:txBody>
      </p:sp>
      <p:pic>
        <p:nvPicPr>
          <p:cNvPr id="4" name="Imagen 3">
            <a:extLst>
              <a:ext uri="{FF2B5EF4-FFF2-40B4-BE49-F238E27FC236}">
                <a16:creationId xmlns:a16="http://schemas.microsoft.com/office/drawing/2014/main" id="{D9F859DA-AB07-4DB8-AE3F-43A38194B3B8}"/>
              </a:ext>
            </a:extLst>
          </p:cNvPr>
          <p:cNvPicPr>
            <a:picLocks noChangeAspect="1"/>
          </p:cNvPicPr>
          <p:nvPr/>
        </p:nvPicPr>
        <p:blipFill>
          <a:blip r:embed="rId3"/>
          <a:stretch>
            <a:fillRect/>
          </a:stretch>
        </p:blipFill>
        <p:spPr>
          <a:xfrm>
            <a:off x="0" y="1665645"/>
            <a:ext cx="9144000" cy="1812209"/>
          </a:xfrm>
          <a:prstGeom prst="rect">
            <a:avLst/>
          </a:prstGeom>
        </p:spPr>
      </p:pic>
    </p:spTree>
    <p:extLst>
      <p:ext uri="{BB962C8B-B14F-4D97-AF65-F5344CB8AC3E}">
        <p14:creationId xmlns:p14="http://schemas.microsoft.com/office/powerpoint/2010/main" val="99697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4981927" y="3058050"/>
            <a:ext cx="3629379" cy="1131300"/>
          </a:xfrm>
          <a:prstGeom prst="rect">
            <a:avLst/>
          </a:prstGeom>
        </p:spPr>
        <p:txBody>
          <a:bodyPr spcFirstLastPara="1" wrap="square" lIns="91425" tIns="91425" rIns="91425" bIns="91425" anchor="ctr" anchorCtr="0">
            <a:noAutofit/>
          </a:bodyPr>
          <a:lstStyle/>
          <a:p>
            <a:pPr algn="ctr"/>
            <a:r>
              <a:rPr lang="pt-PT" dirty="0"/>
              <a:t>Peças desenvolvidas por </a:t>
            </a:r>
            <a:r>
              <a:rPr lang="pt-PT" dirty="0" err="1"/>
              <a:t>Vat</a:t>
            </a:r>
            <a:r>
              <a:rPr lang="pt-PT" dirty="0"/>
              <a:t> Fotopolimerização </a:t>
            </a:r>
            <a:endParaRPr lang="en"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8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jeCHKDxQQh0"/>
          <p:cNvPicPr>
            <a:picLocks noRot="1" noChangeAspect="1"/>
          </p:cNvPicPr>
          <p:nvPr>
            <a:videoFile r:link="rId1"/>
          </p:nvPr>
        </p:nvPicPr>
        <p:blipFill>
          <a:blip r:embed="rId5"/>
          <a:stretch>
            <a:fillRect/>
          </a:stretch>
        </p:blipFill>
        <p:spPr>
          <a:xfrm>
            <a:off x="487411" y="295085"/>
            <a:ext cx="7151825" cy="4022901"/>
          </a:xfrm>
          <a:prstGeom prst="rect">
            <a:avLst/>
          </a:prstGeom>
        </p:spPr>
      </p:pic>
    </p:spTree>
    <p:extLst>
      <p:ext uri="{BB962C8B-B14F-4D97-AF65-F5344CB8AC3E}">
        <p14:creationId xmlns:p14="http://schemas.microsoft.com/office/powerpoint/2010/main" val="225742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966686" y="2876275"/>
            <a:ext cx="4909570" cy="369000"/>
          </a:xfrm>
          <a:prstGeom prst="rect">
            <a:avLst/>
          </a:prstGeom>
        </p:spPr>
        <p:txBody>
          <a:bodyPr spcFirstLastPara="1" wrap="square" lIns="91425" tIns="91425" rIns="91425" bIns="91425" anchor="t" anchorCtr="0">
            <a:noAutofit/>
          </a:bodyPr>
          <a:lstStyle/>
          <a:p>
            <a:r>
              <a:rPr lang="en" sz="1200" dirty="0">
                <a:cs typeface="Roboto" panose="02000000000000000000" pitchFamily="2" charset="0"/>
              </a:rPr>
              <a:t>—</a:t>
            </a:r>
            <a:r>
              <a:rPr lang="pt-PT" sz="1200" dirty="0">
                <a:cs typeface="Roboto" panose="02000000000000000000" pitchFamily="2" charset="0"/>
              </a:rPr>
              <a:t>Definição do processo de </a:t>
            </a:r>
            <a:r>
              <a:rPr lang="pt-PT" sz="1200" dirty="0" err="1">
                <a:cs typeface="Roboto" panose="02000000000000000000" pitchFamily="2" charset="0"/>
              </a:rPr>
              <a:t>Jateamento</a:t>
            </a:r>
            <a:r>
              <a:rPr lang="pt-PT" sz="1200" dirty="0">
                <a:cs typeface="Roboto" panose="02000000000000000000" pitchFamily="2" charset="0"/>
              </a:rPr>
              <a:t> de Material de acordo com a norma ISO</a:t>
            </a:r>
            <a:r>
              <a:rPr lang="pt-PT" sz="1200" dirty="0">
                <a:effectLst/>
                <a:cs typeface="Roboto" panose="02000000000000000000" pitchFamily="2" charset="0"/>
              </a:rPr>
              <a:t>/ASTM 52900</a:t>
            </a:r>
            <a:endParaRPr lang="pt-PT" sz="1200" dirty="0">
              <a:cs typeface="Roboto" panose="02000000000000000000" pitchFamily="2" charset="0"/>
            </a:endParaRPr>
          </a:p>
        </p:txBody>
      </p:sp>
      <p:sp>
        <p:nvSpPr>
          <p:cNvPr id="1064" name="Google Shape;1064;p45"/>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p>
            <a:pPr marL="0" indent="0"/>
            <a:r>
              <a:rPr lang="pt-PT"/>
              <a:t>“Processo de Manufatura Aditiva em que gotículas de material são depositadas seletivamente”</a:t>
            </a:r>
          </a:p>
        </p:txBody>
      </p:sp>
    </p:spTree>
    <p:extLst>
      <p:ext uri="{BB962C8B-B14F-4D97-AF65-F5344CB8AC3E}">
        <p14:creationId xmlns:p14="http://schemas.microsoft.com/office/powerpoint/2010/main" val="4030090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err="1">
                <a:latin typeface="Roboto"/>
                <a:ea typeface="Roboto"/>
              </a:rPr>
              <a:t>Jateamento</a:t>
            </a:r>
            <a:r>
              <a:rPr lang="en-US" dirty="0">
                <a:latin typeface="Roboto"/>
                <a:ea typeface="Roboto"/>
              </a:rPr>
              <a:t> de Material /</a:t>
            </a:r>
            <a:r>
              <a:rPr lang="es-ES" dirty="0">
                <a:latin typeface="Roboto"/>
                <a:ea typeface="Roboto"/>
              </a:rPr>
              <a:t>Material </a:t>
            </a:r>
            <a:r>
              <a:rPr lang="es-ES" dirty="0" err="1">
                <a:latin typeface="Roboto"/>
                <a:ea typeface="Roboto"/>
              </a:rPr>
              <a:t>Jetting</a:t>
            </a:r>
            <a:endParaRPr lang="es-ES" dirty="0"/>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solidFill>
                  <a:schemeClr val="tx1"/>
                </a:solidFill>
                <a:latin typeface="Muli"/>
                <a:ea typeface="MS Mincho"/>
                <a:cs typeface="Calibri"/>
              </a:rPr>
              <a:t>Jateamento</a:t>
            </a:r>
            <a:r>
              <a:rPr lang="en-US" dirty="0">
                <a:solidFill>
                  <a:schemeClr val="tx1"/>
                </a:solidFill>
                <a:latin typeface="Muli"/>
                <a:ea typeface="MS Mincho"/>
                <a:cs typeface="Calibri"/>
              </a:rPr>
              <a:t> de Material  </a:t>
            </a:r>
            <a:r>
              <a:rPr lang="en-US" b="0" i="0" dirty="0" err="1">
                <a:solidFill>
                  <a:srgbClr val="0A0A0A"/>
                </a:solidFill>
                <a:effectLst/>
                <a:latin typeface="Open Sans" panose="020B0606030504020204" pitchFamily="34" charset="0"/>
              </a:rPr>
              <a:t>ou</a:t>
            </a:r>
            <a:r>
              <a:rPr lang="en-US" b="0" i="0" dirty="0">
                <a:solidFill>
                  <a:srgbClr val="0A0A0A"/>
                </a:solidFill>
                <a:effectLst/>
                <a:latin typeface="Open Sans" panose="020B0606030504020204" pitchFamily="34" charset="0"/>
              </a:rPr>
              <a:t> </a:t>
            </a:r>
            <a:r>
              <a:rPr lang="pt-PT" dirty="0">
                <a:solidFill>
                  <a:schemeClr val="tx1"/>
                </a:solidFill>
                <a:latin typeface="Muli"/>
                <a:ea typeface="MS Mincho"/>
                <a:cs typeface="Calibri"/>
              </a:rPr>
              <a:t>Material </a:t>
            </a:r>
            <a:r>
              <a:rPr lang="pt-PT" dirty="0" err="1">
                <a:solidFill>
                  <a:schemeClr val="tx1"/>
                </a:solidFill>
                <a:latin typeface="Muli"/>
                <a:ea typeface="MS Mincho"/>
                <a:cs typeface="Calibri"/>
              </a:rPr>
              <a:t>jetting</a:t>
            </a:r>
            <a:r>
              <a:rPr lang="pt-PT" dirty="0">
                <a:solidFill>
                  <a:schemeClr val="tx1"/>
                </a:solidFill>
                <a:latin typeface="Muli"/>
                <a:ea typeface="MS Mincho"/>
                <a:cs typeface="Calibri"/>
              </a:rPr>
              <a:t> corresponde a um processo que produz peças por jato de pequenas gostas de material líquido sobre a plataforma de construção e solidificando-as com calor ou luz. Muito semelhante ao processo padrão 2D de </a:t>
            </a:r>
            <a:r>
              <a:rPr lang="pt-PT" dirty="0" err="1">
                <a:solidFill>
                  <a:schemeClr val="tx1"/>
                </a:solidFill>
                <a:latin typeface="Muli"/>
                <a:ea typeface="MS Mincho"/>
                <a:cs typeface="Calibri"/>
              </a:rPr>
              <a:t>ink</a:t>
            </a:r>
            <a:r>
              <a:rPr lang="pt-PT" dirty="0">
                <a:solidFill>
                  <a:schemeClr val="tx1"/>
                </a:solidFill>
                <a:latin typeface="Muli"/>
                <a:ea typeface="MS Mincho"/>
                <a:cs typeface="Calibri"/>
              </a:rPr>
              <a:t> </a:t>
            </a:r>
            <a:r>
              <a:rPr lang="pt-PT" dirty="0" err="1">
                <a:solidFill>
                  <a:schemeClr val="tx1"/>
                </a:solidFill>
                <a:latin typeface="Muli"/>
                <a:ea typeface="MS Mincho"/>
                <a:cs typeface="Calibri"/>
              </a:rPr>
              <a:t>jetting</a:t>
            </a:r>
            <a:r>
              <a:rPr lang="pt-PT" dirty="0">
                <a:solidFill>
                  <a:schemeClr val="tx1"/>
                </a:solidFill>
                <a:latin typeface="Muli"/>
                <a:ea typeface="MS Mincho"/>
                <a:cs typeface="Calibri"/>
              </a:rPr>
              <a:t>, uma cabeça de impressão com centenas de jatos de material desloca-se sobre uma plataforma de construção, depositando material ao longo do eixo X, varrendo para trás e para a frente como os limpa </a:t>
            </a:r>
            <a:r>
              <a:rPr lang="pt-PT" dirty="0" err="1">
                <a:solidFill>
                  <a:schemeClr val="tx1"/>
                </a:solidFill>
                <a:latin typeface="Muli"/>
                <a:ea typeface="MS Mincho"/>
                <a:cs typeface="Calibri"/>
              </a:rPr>
              <a:t>pára-brisas</a:t>
            </a:r>
            <a:r>
              <a:rPr lang="pt-PT" dirty="0">
                <a:solidFill>
                  <a:schemeClr val="tx1"/>
                </a:solidFill>
                <a:latin typeface="Muli"/>
                <a:ea typeface="MS Mincho"/>
                <a:cs typeface="Calibri"/>
              </a:rPr>
              <a:t> num carro e cobrindo uma camada inteira numa única passagem. Uma cabeça de impressão pode transportar jatos para múltiplos materiais, permitindo a utilização de diferentes materiais para uma só impressão</a:t>
            </a:r>
          </a:p>
          <a:p>
            <a:endParaRPr lang="pt-PT" dirty="0" bmk="">
              <a:solidFill>
                <a:schemeClr val="tx1"/>
              </a:solidFill>
              <a:latin typeface="Muli"/>
              <a:ea typeface="MS Mincho"/>
              <a:cs typeface="Calibri"/>
            </a:endParaRPr>
          </a:p>
          <a:p>
            <a:r>
              <a:rPr lang="pt-PT" dirty="0">
                <a:solidFill>
                  <a:schemeClr val="tx1"/>
                </a:solidFill>
                <a:latin typeface="Muli"/>
              </a:rPr>
              <a:t>Dentro da categoria de Material </a:t>
            </a:r>
            <a:r>
              <a:rPr lang="pt-PT" dirty="0" err="1">
                <a:solidFill>
                  <a:schemeClr val="tx1"/>
                </a:solidFill>
                <a:latin typeface="Muli"/>
              </a:rPr>
              <a:t>Jetting</a:t>
            </a:r>
            <a:r>
              <a:rPr lang="pt-PT" dirty="0">
                <a:solidFill>
                  <a:schemeClr val="tx1"/>
                </a:solidFill>
                <a:latin typeface="Muli"/>
              </a:rPr>
              <a:t>, existem algumas tecnologias de impressão distintas. As três mais comuns são </a:t>
            </a:r>
            <a:r>
              <a:rPr lang="pt-PT" dirty="0" err="1">
                <a:solidFill>
                  <a:schemeClr val="tx1"/>
                </a:solidFill>
                <a:latin typeface="Muli"/>
              </a:rPr>
              <a:t>PolyJet</a:t>
            </a:r>
            <a:r>
              <a:rPr lang="pt-PT" dirty="0">
                <a:solidFill>
                  <a:schemeClr val="tx1"/>
                </a:solidFill>
                <a:latin typeface="Muli"/>
              </a:rPr>
              <a:t>, </a:t>
            </a:r>
            <a:r>
              <a:rPr lang="pt-PT" dirty="0" err="1">
                <a:solidFill>
                  <a:schemeClr val="tx1"/>
                </a:solidFill>
                <a:latin typeface="Muli"/>
              </a:rPr>
              <a:t>NanoParticle</a:t>
            </a:r>
            <a:r>
              <a:rPr lang="pt-PT" dirty="0">
                <a:solidFill>
                  <a:schemeClr val="tx1"/>
                </a:solidFill>
                <a:latin typeface="Muli"/>
              </a:rPr>
              <a:t> </a:t>
            </a:r>
            <a:r>
              <a:rPr lang="pt-PT" dirty="0" err="1">
                <a:solidFill>
                  <a:schemeClr val="tx1"/>
                </a:solidFill>
                <a:latin typeface="Muli"/>
              </a:rPr>
              <a:t>Jetting</a:t>
            </a:r>
            <a:r>
              <a:rPr lang="pt-PT" dirty="0">
                <a:solidFill>
                  <a:schemeClr val="tx1"/>
                </a:solidFill>
                <a:latin typeface="Muli"/>
              </a:rPr>
              <a:t> (NPJ), e </a:t>
            </a:r>
            <a:r>
              <a:rPr lang="pt-PT" dirty="0" err="1">
                <a:solidFill>
                  <a:schemeClr val="tx1"/>
                </a:solidFill>
                <a:latin typeface="Muli"/>
              </a:rPr>
              <a:t>Drop-on</a:t>
            </a:r>
            <a:r>
              <a:rPr lang="pt-PT" dirty="0">
                <a:solidFill>
                  <a:schemeClr val="tx1"/>
                </a:solidFill>
                <a:latin typeface="Muli"/>
              </a:rPr>
              <a:t> </a:t>
            </a:r>
            <a:r>
              <a:rPr lang="pt-PT" dirty="0" err="1">
                <a:solidFill>
                  <a:schemeClr val="tx1"/>
                </a:solidFill>
                <a:latin typeface="Muli"/>
              </a:rPr>
              <a:t>Demand</a:t>
            </a:r>
            <a:r>
              <a:rPr lang="pt-PT" dirty="0">
                <a:solidFill>
                  <a:schemeClr val="tx1"/>
                </a:solidFill>
                <a:latin typeface="Muli"/>
              </a:rPr>
              <a:t> (DOD). </a:t>
            </a:r>
            <a:r>
              <a:rPr lang="pt-PT" dirty="0" err="1">
                <a:solidFill>
                  <a:schemeClr val="tx1"/>
                </a:solidFill>
                <a:latin typeface="Muli"/>
              </a:rPr>
              <a:t>PolyJet</a:t>
            </a:r>
            <a:r>
              <a:rPr lang="pt-PT" dirty="0">
                <a:solidFill>
                  <a:schemeClr val="tx1"/>
                </a:solidFill>
                <a:latin typeface="Muli"/>
              </a:rPr>
              <a:t> é de longe a mais popular das três. </a:t>
            </a:r>
            <a:endParaRPr lang="pt-PT" dirty="0">
              <a:solidFill>
                <a:schemeClr val="tx1"/>
              </a:solidFill>
              <a:latin typeface="Muli" panose="02000503000000000000" pitchFamily="2" charset="0"/>
            </a:endParaRPr>
          </a:p>
          <a:p>
            <a:pPr algn="l"/>
            <a:endParaRPr lang="pt-PT" b="0" i="0" dirty="0">
              <a:solidFill>
                <a:schemeClr val="tx1"/>
              </a:solidFill>
              <a:effectLst/>
              <a:latin typeface="Muli" panose="02000503000000000000" pitchFamily="2" charset="0"/>
            </a:endParaRPr>
          </a:p>
          <a:p>
            <a:pPr marL="285750" indent="-285750">
              <a:buFont typeface="Arial" panose="020B0604020202020204" pitchFamily="34" charset="0"/>
              <a:buChar char="•"/>
            </a:pPr>
            <a:r>
              <a:rPr lang="pt-PT" b="1" dirty="0" err="1">
                <a:solidFill>
                  <a:schemeClr val="tx1"/>
                </a:solidFill>
                <a:latin typeface="Muli"/>
              </a:rPr>
              <a:t>PolyJet</a:t>
            </a:r>
            <a:r>
              <a:rPr lang="pt-PT" b="1" dirty="0">
                <a:solidFill>
                  <a:schemeClr val="tx1"/>
                </a:solidFill>
                <a:latin typeface="Muli"/>
              </a:rPr>
              <a:t> </a:t>
            </a:r>
            <a:r>
              <a:rPr lang="pt-PT" dirty="0">
                <a:solidFill>
                  <a:schemeClr val="tx1"/>
                </a:solidFill>
                <a:latin typeface="Muli"/>
              </a:rPr>
              <a:t>é a primeira tecnologia de Material </a:t>
            </a:r>
            <a:r>
              <a:rPr lang="pt-PT" dirty="0" err="1">
                <a:solidFill>
                  <a:schemeClr val="tx1"/>
                </a:solidFill>
                <a:latin typeface="Muli"/>
              </a:rPr>
              <a:t>Jetting</a:t>
            </a:r>
            <a:r>
              <a:rPr lang="pt-PT" dirty="0">
                <a:solidFill>
                  <a:schemeClr val="tx1"/>
                </a:solidFill>
                <a:latin typeface="Muli"/>
              </a:rPr>
              <a:t>, que está patenteada e é propriedade da </a:t>
            </a:r>
            <a:r>
              <a:rPr lang="pt-PT" b="1" dirty="0" err="1">
                <a:solidFill>
                  <a:schemeClr val="tx1"/>
                </a:solidFill>
                <a:latin typeface="Muli"/>
              </a:rPr>
              <a:t>Stratasys</a:t>
            </a:r>
            <a:r>
              <a:rPr lang="pt-PT" dirty="0">
                <a:solidFill>
                  <a:schemeClr val="tx1"/>
                </a:solidFill>
                <a:latin typeface="Muli"/>
              </a:rPr>
              <a:t>. Deposita resina foto-polimérica e material de suporte de fácil remoção, que depois é curado por uma luz UV.</a:t>
            </a:r>
            <a:endParaRPr lang="pt-PT" dirty="0">
              <a:solidFill>
                <a:schemeClr val="tx1"/>
              </a:solidFill>
              <a:latin typeface="Muli" panose="02000503000000000000" pitchFamily="2" charset="0"/>
            </a:endParaRPr>
          </a:p>
          <a:p>
            <a:endParaRPr lang="es-ES" dirty="0">
              <a:latin typeface="Muli" panose="02000503000000000000" pitchFamily="2" charset="0"/>
            </a:endParaRPr>
          </a:p>
        </p:txBody>
      </p:sp>
    </p:spTree>
    <p:extLst>
      <p:ext uri="{BB962C8B-B14F-4D97-AF65-F5344CB8AC3E}">
        <p14:creationId xmlns:p14="http://schemas.microsoft.com/office/powerpoint/2010/main" val="813990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r>
              <a:rPr lang="es-ES" err="1"/>
              <a:t>Processo</a:t>
            </a:r>
            <a:r>
              <a:rPr lang="es-ES"/>
              <a:t> Material Jetting </a:t>
            </a:r>
            <a:r>
              <a:rPr lang="en"/>
              <a:t> (</a:t>
            </a:r>
            <a:r>
              <a:rPr lang="en" err="1"/>
              <a:t>Polyjet</a:t>
            </a:r>
            <a:r>
              <a:rPr lang="en" dirty="0"/>
              <a:t>)</a:t>
            </a:r>
            <a:endParaRPr dirty="0"/>
          </a:p>
        </p:txBody>
      </p:sp>
      <p:pic>
        <p:nvPicPr>
          <p:cNvPr id="4" name="Imagen 3">
            <a:extLst>
              <a:ext uri="{FF2B5EF4-FFF2-40B4-BE49-F238E27FC236}">
                <a16:creationId xmlns:a16="http://schemas.microsoft.com/office/drawing/2014/main" id="{93930599-C077-44E0-A51D-D3E7ADA6AE45}"/>
              </a:ext>
            </a:extLst>
          </p:cNvPr>
          <p:cNvPicPr>
            <a:picLocks noChangeAspect="1"/>
          </p:cNvPicPr>
          <p:nvPr/>
        </p:nvPicPr>
        <p:blipFill rotWithShape="1">
          <a:blip r:embed="rId3"/>
          <a:srcRect t="37928"/>
          <a:stretch/>
        </p:blipFill>
        <p:spPr>
          <a:xfrm>
            <a:off x="0" y="1547200"/>
            <a:ext cx="9144000" cy="1918036"/>
          </a:xfrm>
          <a:prstGeom prst="rect">
            <a:avLst/>
          </a:prstGeom>
        </p:spPr>
      </p:pic>
    </p:spTree>
    <p:extLst>
      <p:ext uri="{BB962C8B-B14F-4D97-AF65-F5344CB8AC3E}">
        <p14:creationId xmlns:p14="http://schemas.microsoft.com/office/powerpoint/2010/main" val="2772254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014271" y="3105115"/>
            <a:ext cx="3678669" cy="1017000"/>
          </a:xfrm>
          <a:prstGeom prst="rect">
            <a:avLst/>
          </a:prstGeom>
        </p:spPr>
        <p:txBody>
          <a:bodyPr spcFirstLastPara="1" wrap="square" lIns="91425" tIns="91425" rIns="91425" bIns="91425" anchor="ctr" anchorCtr="0">
            <a:noAutofit/>
          </a:bodyPr>
          <a:lstStyle/>
          <a:p>
            <a:pPr algn="ctr"/>
            <a:r>
              <a:rPr lang="pt-PT"/>
              <a:t>Peças desenvolvidas com Material </a:t>
            </a:r>
            <a:r>
              <a:rPr lang="pt-PT" err="1"/>
              <a:t>jetting</a:t>
            </a:r>
            <a:endParaRPr lang="pt-PT"/>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788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YJ-pP3D0AAY"/>
          <p:cNvPicPr>
            <a:picLocks noRot="1" noChangeAspect="1"/>
          </p:cNvPicPr>
          <p:nvPr>
            <a:videoFile r:link="rId1"/>
          </p:nvPr>
        </p:nvPicPr>
        <p:blipFill>
          <a:blip r:embed="rId5"/>
          <a:stretch>
            <a:fillRect/>
          </a:stretch>
        </p:blipFill>
        <p:spPr>
          <a:xfrm>
            <a:off x="539552" y="303498"/>
            <a:ext cx="7971632" cy="4484043"/>
          </a:xfrm>
          <a:prstGeom prst="rect">
            <a:avLst/>
          </a:prstGeom>
        </p:spPr>
      </p:pic>
    </p:spTree>
    <p:extLst>
      <p:ext uri="{BB962C8B-B14F-4D97-AF65-F5344CB8AC3E}">
        <p14:creationId xmlns:p14="http://schemas.microsoft.com/office/powerpoint/2010/main" val="1960513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sz="2700" dirty="0"/>
              <a:t>Introdução</a:t>
            </a:r>
          </a:p>
        </p:txBody>
      </p:sp>
      <p:sp>
        <p:nvSpPr>
          <p:cNvPr id="1029" name="Google Shape;1029;p44"/>
          <p:cNvSpPr txBox="1">
            <a:spLocks noGrp="1"/>
          </p:cNvSpPr>
          <p:nvPr>
            <p:ph type="subTitle" idx="1"/>
          </p:nvPr>
        </p:nvSpPr>
        <p:spPr>
          <a:xfrm>
            <a:off x="599755" y="1559758"/>
            <a:ext cx="4030301" cy="2436106"/>
          </a:xfrm>
          <a:prstGeom prst="rect">
            <a:avLst/>
          </a:prstGeom>
        </p:spPr>
        <p:txBody>
          <a:bodyPr spcFirstLastPara="1" wrap="square" lIns="91425" tIns="91425" rIns="91425" bIns="91425" anchor="t" anchorCtr="0">
            <a:noAutofit/>
          </a:bodyPr>
          <a:lstStyle/>
          <a:p>
            <a:pPr marL="0" indent="0"/>
            <a:r>
              <a:rPr lang="pt-PT" dirty="0"/>
              <a:t>Nesta unidade o formando irá obter um conhecimento básico sobre</a:t>
            </a:r>
            <a:r>
              <a:rPr lang="en-US" dirty="0"/>
              <a:t>: </a:t>
            </a:r>
          </a:p>
          <a:p>
            <a:pPr marL="0" lvl="0" indent="0"/>
            <a:endParaRPr lang="en-US" dirty="0"/>
          </a:p>
          <a:p>
            <a:pPr indent="-317500">
              <a:buSzPts val="1400"/>
              <a:buFont typeface="Muli"/>
              <a:buChar char="●"/>
            </a:pPr>
            <a:r>
              <a:rPr lang="pt-PT" dirty="0"/>
              <a:t>Processo de Extrusão de Material​</a:t>
            </a:r>
          </a:p>
          <a:p>
            <a:pPr lvl="0" indent="-317500">
              <a:buSzPts val="1400"/>
              <a:buFont typeface="Muli"/>
              <a:buChar char="●"/>
            </a:pPr>
            <a:r>
              <a:rPr lang="pt-PT" dirty="0"/>
              <a:t>Características de Materiais Poliméricos e os seus efeitos em impressão 3D</a:t>
            </a:r>
          </a:p>
          <a:p>
            <a:pPr indent="-317500">
              <a:buSzPts val="1400"/>
              <a:buFont typeface="Muli"/>
              <a:buChar char="●"/>
            </a:pPr>
            <a:r>
              <a:rPr lang="pt-PT" dirty="0"/>
              <a:t>Potencial e limitações de Materiais Poliméricos no processo MEX </a:t>
            </a:r>
          </a:p>
          <a:p>
            <a:pPr lvl="0" indent="-317500">
              <a:buSzPts val="1400"/>
              <a:buFont typeface="Muli"/>
              <a:buChar char="●"/>
            </a:pPr>
            <a:r>
              <a:rPr lang="pt-PT" dirty="0"/>
              <a:t>Aplicações no quotidiano</a:t>
            </a:r>
          </a:p>
          <a:p>
            <a:pPr marL="285750" lvl="0" indent="-285750">
              <a:buFont typeface="Arial" panose="020B0604020202020204" pitchFamily="34" charset="0"/>
              <a:buChar char="•"/>
            </a:pPr>
            <a:endParaRPr lang="en-US"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39" y="935474"/>
            <a:ext cx="3736856" cy="3188214"/>
          </a:xfrm>
          <a:prstGeom prst="rect">
            <a:avLst/>
          </a:prstGeom>
        </p:spPr>
      </p:pic>
    </p:spTree>
    <p:extLst>
      <p:ext uri="{BB962C8B-B14F-4D97-AF65-F5344CB8AC3E}">
        <p14:creationId xmlns:p14="http://schemas.microsoft.com/office/powerpoint/2010/main" val="1894593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2184401" y="2876275"/>
            <a:ext cx="4847770" cy="369000"/>
          </a:xfrm>
          <a:prstGeom prst="rect">
            <a:avLst/>
          </a:prstGeom>
        </p:spPr>
        <p:txBody>
          <a:bodyPr spcFirstLastPara="1" wrap="square" lIns="91425" tIns="91425" rIns="91425" bIns="91425" anchor="t" anchorCtr="0">
            <a:noAutofit/>
          </a:bodyPr>
          <a:lstStyle/>
          <a:p>
            <a:r>
              <a:rPr lang="pt-PT" sz="1200">
                <a:cs typeface="Roboto" panose="02000000000000000000" pitchFamily="2" charset="0"/>
              </a:rPr>
              <a:t>—</a:t>
            </a:r>
            <a:r>
              <a:rPr lang="pt-PT" sz="1200"/>
              <a:t>Definição do processo de Binder </a:t>
            </a:r>
            <a:r>
              <a:rPr lang="pt-PT" sz="1200" err="1"/>
              <a:t>Jetting</a:t>
            </a:r>
            <a:r>
              <a:rPr lang="pt-PT" sz="1200"/>
              <a:t> de acordo com a norma  </a:t>
            </a:r>
            <a:r>
              <a:rPr lang="pt-PT" sz="1200">
                <a:effectLst/>
                <a:cs typeface="Roboto" panose="02000000000000000000" pitchFamily="2" charset="0"/>
              </a:rPr>
              <a:t>ISO/ASTM 52900</a:t>
            </a:r>
            <a:endParaRPr lang="pt-PT" sz="1200">
              <a:cs typeface="Roboto" panose="02000000000000000000" pitchFamily="2" charset="0"/>
            </a:endParaRPr>
          </a:p>
        </p:txBody>
      </p:sp>
      <p:sp>
        <p:nvSpPr>
          <p:cNvPr id="1064" name="Google Shape;1064;p45"/>
          <p:cNvSpPr txBox="1">
            <a:spLocks noGrp="1"/>
          </p:cNvSpPr>
          <p:nvPr>
            <p:ph type="subTitle" idx="1"/>
          </p:nvPr>
        </p:nvSpPr>
        <p:spPr>
          <a:xfrm>
            <a:off x="2370975" y="1707654"/>
            <a:ext cx="4530568" cy="1227881"/>
          </a:xfrm>
          <a:prstGeom prst="rect">
            <a:avLst/>
          </a:prstGeom>
        </p:spPr>
        <p:txBody>
          <a:bodyPr spcFirstLastPara="1" wrap="square" lIns="91425" tIns="91425" rIns="91425" bIns="91425" anchor="t" anchorCtr="0">
            <a:noAutofit/>
          </a:bodyPr>
          <a:lstStyle/>
          <a:p>
            <a:pPr marL="0" indent="0"/>
            <a:r>
              <a:rPr lang="pt-PT"/>
              <a:t>“Processo de Manufatura Aditiva em que um agente de ligação líquido é depositado seletivamente para unir materiais em pó”</a:t>
            </a:r>
          </a:p>
        </p:txBody>
      </p:sp>
    </p:spTree>
    <p:extLst>
      <p:ext uri="{BB962C8B-B14F-4D97-AF65-F5344CB8AC3E}">
        <p14:creationId xmlns:p14="http://schemas.microsoft.com/office/powerpoint/2010/main" val="3505209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Binder </a:t>
            </a:r>
            <a:r>
              <a:rPr lang="es-ES" err="1"/>
              <a:t>Jetting</a:t>
            </a:r>
            <a:endParaRPr lang="es-ES"/>
          </a:p>
        </p:txBody>
      </p:sp>
      <p:sp>
        <p:nvSpPr>
          <p:cNvPr id="6" name="Google Shape;1029;p44"/>
          <p:cNvSpPr txBox="1">
            <a:spLocks/>
          </p:cNvSpPr>
          <p:nvPr/>
        </p:nvSpPr>
        <p:spPr>
          <a:xfrm>
            <a:off x="779049" y="138570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dirty="0">
                <a:solidFill>
                  <a:srgbClr val="262626"/>
                </a:solidFill>
                <a:latin typeface="Muli"/>
              </a:rPr>
              <a:t>Binder </a:t>
            </a:r>
            <a:r>
              <a:rPr lang="pt-PT" dirty="0" err="1">
                <a:solidFill>
                  <a:srgbClr val="262626"/>
                </a:solidFill>
                <a:latin typeface="Muli"/>
              </a:rPr>
              <a:t>jetting</a:t>
            </a:r>
            <a:r>
              <a:rPr lang="pt-PT" dirty="0">
                <a:solidFill>
                  <a:srgbClr val="262626"/>
                </a:solidFill>
                <a:latin typeface="Muli"/>
              </a:rPr>
              <a:t> produz peças através da deposição seletiva de um agente aglutinante sobre uma camada de pó. A plataforma de construção é coberta com uma camada muito fina de material em pó. Uma cabeça de impressão coberta com orifícios passa por cima da camada, depositando o agente onde a impressão deve ser formada. As impressora de Binder </a:t>
            </a:r>
            <a:r>
              <a:rPr lang="pt-PT" dirty="0" err="1">
                <a:solidFill>
                  <a:srgbClr val="262626"/>
                </a:solidFill>
                <a:latin typeface="Muli"/>
              </a:rPr>
              <a:t>jetting</a:t>
            </a:r>
            <a:r>
              <a:rPr lang="pt-PT" dirty="0">
                <a:solidFill>
                  <a:srgbClr val="262626"/>
                </a:solidFill>
                <a:latin typeface="Muli"/>
              </a:rPr>
              <a:t> também podem imprimir a cores, depositando tinta colorida após a deposição do agente de ligação, e antes de uma nova camada de pó.</a:t>
            </a:r>
          </a:p>
          <a:p>
            <a:endParaRPr lang="pt-PT" b="0" i="0" dirty="0">
              <a:solidFill>
                <a:srgbClr val="262626"/>
              </a:solidFill>
              <a:effectLst/>
              <a:latin typeface="Muli" panose="02000503000000000000" pitchFamily="2" charset="0"/>
            </a:endParaRPr>
          </a:p>
          <a:p>
            <a:r>
              <a:rPr lang="pt-PT" dirty="0">
                <a:solidFill>
                  <a:srgbClr val="262626"/>
                </a:solidFill>
                <a:latin typeface="Muli"/>
              </a:rPr>
              <a:t>Uma vez terminada a camada final, a peça é deixada a curar até que solidifique totalmente. Após serem retirados do pó, a maior partes dos materiais está pronto a ser utilizado. Contudo, se as peças forem para uso funcional, a maioria precisa de ser infiltrada e </a:t>
            </a:r>
            <a:r>
              <a:rPr lang="pt-PT" dirty="0" err="1">
                <a:solidFill>
                  <a:srgbClr val="262626"/>
                </a:solidFill>
                <a:latin typeface="Muli"/>
              </a:rPr>
              <a:t>sinterizada</a:t>
            </a:r>
            <a:r>
              <a:rPr lang="pt-PT" dirty="0">
                <a:solidFill>
                  <a:srgbClr val="262626"/>
                </a:solidFill>
                <a:latin typeface="Muli"/>
              </a:rPr>
              <a:t>, provocando uma redução no seu tamanho até 40%.</a:t>
            </a:r>
          </a:p>
          <a:p>
            <a:endParaRPr lang="pt-PT" dirty="0">
              <a:solidFill>
                <a:srgbClr val="262626"/>
              </a:solidFill>
              <a:latin typeface="Muli"/>
            </a:endParaRPr>
          </a:p>
        </p:txBody>
      </p:sp>
    </p:spTree>
    <p:extLst>
      <p:ext uri="{BB962C8B-B14F-4D97-AF65-F5344CB8AC3E}">
        <p14:creationId xmlns:p14="http://schemas.microsoft.com/office/powerpoint/2010/main" val="3496267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r>
              <a:rPr lang="pt-PT"/>
              <a:t>Processo Binder </a:t>
            </a:r>
            <a:r>
              <a:rPr lang="pt-PT" err="1"/>
              <a:t>Jetting</a:t>
            </a:r>
            <a:r>
              <a:rPr lang="pt-PT"/>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9646"/>
            <a:ext cx="9144000" cy="1664208"/>
          </a:xfrm>
          <a:prstGeom prst="rect">
            <a:avLst/>
          </a:prstGeom>
        </p:spPr>
      </p:pic>
    </p:spTree>
    <p:extLst>
      <p:ext uri="{BB962C8B-B14F-4D97-AF65-F5344CB8AC3E}">
        <p14:creationId xmlns:p14="http://schemas.microsoft.com/office/powerpoint/2010/main" val="4242548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123021" y="3198931"/>
            <a:ext cx="3467113" cy="1017000"/>
          </a:xfrm>
          <a:prstGeom prst="rect">
            <a:avLst/>
          </a:prstGeom>
        </p:spPr>
        <p:txBody>
          <a:bodyPr spcFirstLastPara="1" wrap="square" lIns="91425" tIns="91425" rIns="91425" bIns="91425" anchor="ctr" anchorCtr="0">
            <a:noAutofit/>
          </a:bodyPr>
          <a:lstStyle/>
          <a:p>
            <a:pPr algn="ctr"/>
            <a:r>
              <a:rPr lang="pt-PT"/>
              <a:t>Peças desenvolvidas por Binder </a:t>
            </a:r>
            <a:r>
              <a:rPr lang="pt-PT" err="1"/>
              <a:t>jetting</a:t>
            </a:r>
            <a:r>
              <a:rPr lang="pt-PT"/>
              <a:t> </a:t>
            </a:r>
            <a:endParaRPr lang="en"/>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786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RNNxEoXuvuw"/>
          <p:cNvPicPr>
            <a:picLocks noRot="1" noChangeAspect="1"/>
          </p:cNvPicPr>
          <p:nvPr>
            <a:videoFile r:link="rId1"/>
          </p:nvPr>
        </p:nvPicPr>
        <p:blipFill>
          <a:blip r:embed="rId5"/>
          <a:stretch>
            <a:fillRect/>
          </a:stretch>
        </p:blipFill>
        <p:spPr>
          <a:xfrm>
            <a:off x="219516" y="123478"/>
            <a:ext cx="7886836" cy="4436345"/>
          </a:xfrm>
          <a:prstGeom prst="rect">
            <a:avLst/>
          </a:prstGeom>
        </p:spPr>
      </p:pic>
    </p:spTree>
    <p:extLst>
      <p:ext uri="{BB962C8B-B14F-4D97-AF65-F5344CB8AC3E}">
        <p14:creationId xmlns:p14="http://schemas.microsoft.com/office/powerpoint/2010/main" val="987947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r>
              <a:rPr lang="pt-PT"/>
              <a:t>Selecione a frase certa</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pt-PT">
                <a:solidFill>
                  <a:srgbClr val="FF0000"/>
                </a:solidFill>
              </a:rPr>
              <a:t>FDM/FFF são marcas comerciais de Extrusão de Material​</a:t>
            </a:r>
            <a:r>
              <a:rPr lang="pt-PT" dirty="0">
                <a:solidFill>
                  <a:srgbClr val="FF0000"/>
                </a:solidFill>
              </a:rPr>
              <a:t> </a:t>
            </a:r>
          </a:p>
          <a:p>
            <a:pPr marL="285750" indent="-285750">
              <a:buFont typeface="Arial" panose="020B0604020202020204" pitchFamily="34" charset="0"/>
              <a:buChar char="•"/>
            </a:pPr>
            <a:r>
              <a:rPr lang="pt-PT" b="0" i="0">
                <a:solidFill>
                  <a:srgbClr val="262626"/>
                </a:solidFill>
                <a:effectLst/>
              </a:rPr>
              <a:t>Binder </a:t>
            </a:r>
            <a:r>
              <a:rPr lang="pt-PT" b="0" i="0" err="1">
                <a:solidFill>
                  <a:srgbClr val="262626"/>
                </a:solidFill>
                <a:effectLst/>
              </a:rPr>
              <a:t>Jetting</a:t>
            </a:r>
            <a:r>
              <a:rPr lang="pt-PT" b="0" i="0">
                <a:solidFill>
                  <a:srgbClr val="262626"/>
                </a:solidFill>
                <a:effectLst/>
              </a:rPr>
              <a:t> </a:t>
            </a:r>
            <a:r>
              <a:rPr lang="pt-PT">
                <a:solidFill>
                  <a:srgbClr val="262626"/>
                </a:solidFill>
              </a:rPr>
              <a:t>utiliza filamentos</a:t>
            </a:r>
          </a:p>
          <a:p>
            <a:pPr marL="285750" indent="-285750">
              <a:buFont typeface="Arial" panose="020B0604020202020204" pitchFamily="34" charset="0"/>
              <a:buChar char="•"/>
            </a:pPr>
            <a:r>
              <a:rPr lang="pt-PT" err="1">
                <a:solidFill>
                  <a:schemeClr val="tx1"/>
                </a:solidFill>
              </a:rPr>
              <a:t>PolyJet</a:t>
            </a:r>
            <a:r>
              <a:rPr lang="pt-PT">
                <a:solidFill>
                  <a:schemeClr val="tx1"/>
                </a:solidFill>
              </a:rPr>
              <a:t> é a tecnologia menos popular em </a:t>
            </a:r>
            <a:r>
              <a:rPr lang="pt-PT" b="0" i="0">
                <a:solidFill>
                  <a:schemeClr val="tx1"/>
                </a:solidFill>
                <a:effectLst/>
              </a:rPr>
              <a:t>Material </a:t>
            </a:r>
            <a:r>
              <a:rPr lang="pt-PT" b="0" i="0" err="1">
                <a:solidFill>
                  <a:schemeClr val="tx1"/>
                </a:solidFill>
                <a:effectLst/>
              </a:rPr>
              <a:t>Jetting</a:t>
            </a:r>
            <a:endParaRPr lang="pt-PT" b="0" i="0">
              <a:solidFill>
                <a:schemeClr val="tx1"/>
              </a:solidFill>
              <a:effectLst/>
            </a:endParaRPr>
          </a:p>
          <a:p>
            <a:pPr marL="285750" indent="-285750">
              <a:buFont typeface="Arial" panose="020B0604020202020204" pitchFamily="34" charset="0"/>
              <a:buChar char="•"/>
            </a:pPr>
            <a:r>
              <a:rPr lang="pt-PT">
                <a:solidFill>
                  <a:schemeClr val="tx1"/>
                </a:solidFill>
              </a:rPr>
              <a:t>SLA e SLS são a mesma tecnologia, mas a primeira é uma marca comercial. </a:t>
            </a:r>
          </a:p>
          <a:p>
            <a:pPr marL="285750" indent="-285750">
              <a:buFont typeface="Arial" panose="020B0604020202020204" pitchFamily="34" charset="0"/>
              <a:buChar char="•"/>
            </a:pP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a:latin typeface="Roboto"/>
                <a:ea typeface="Roboto"/>
              </a:rPr>
              <a:t>Materiais de impressão 3D</a:t>
            </a:r>
          </a:p>
        </p:txBody>
      </p:sp>
      <p:sp>
        <p:nvSpPr>
          <p:cNvPr id="6" name="Google Shape;1029;p44"/>
          <p:cNvSpPr txBox="1">
            <a:spLocks/>
          </p:cNvSpPr>
          <p:nvPr/>
        </p:nvSpPr>
        <p:spPr>
          <a:xfrm>
            <a:off x="323528" y="1294073"/>
            <a:ext cx="3168352" cy="9361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dirty="0">
                <a:solidFill>
                  <a:srgbClr val="262626"/>
                </a:solidFill>
                <a:latin typeface="Muli"/>
              </a:rPr>
              <a:t>A maioria dos materiais de impressão 3D podem ser separados em dois grupos: polímeros e metais</a:t>
            </a:r>
            <a:endParaRPr lang="pt-PT" dirty="0">
              <a:solidFill>
                <a:srgbClr val="262626"/>
              </a:solidFill>
              <a:latin typeface="Muli" panose="02000503000000000000" pitchFamily="2" charset="0"/>
            </a:endParaRPr>
          </a:p>
        </p:txBody>
      </p:sp>
      <p:pic>
        <p:nvPicPr>
          <p:cNvPr id="4" name="Imagen 3">
            <a:extLst>
              <a:ext uri="{FF2B5EF4-FFF2-40B4-BE49-F238E27FC236}">
                <a16:creationId xmlns:a16="http://schemas.microsoft.com/office/drawing/2014/main" id="{E4855482-EF91-44E7-9B8E-9CA3813AC9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063869"/>
            <a:ext cx="4660973" cy="3671062"/>
          </a:xfrm>
          <a:prstGeom prst="rect">
            <a:avLst/>
          </a:prstGeom>
          <a:noFill/>
          <a:ln>
            <a:noFill/>
          </a:ln>
        </p:spPr>
      </p:pic>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Tree>
    <p:extLst>
      <p:ext uri="{BB962C8B-B14F-4D97-AF65-F5344CB8AC3E}">
        <p14:creationId xmlns:p14="http://schemas.microsoft.com/office/powerpoint/2010/main" val="4221793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28733"/>
            <a:ext cx="6995700" cy="566400"/>
          </a:xfrm>
        </p:spPr>
        <p:txBody>
          <a:bodyPr/>
          <a:lstStyle/>
          <a:p>
            <a:r>
              <a:rPr lang="es-ES" dirty="0" err="1"/>
              <a:t>Matéria</a:t>
            </a:r>
            <a:r>
              <a:rPr lang="es-ES" dirty="0"/>
              <a:t> prima</a:t>
            </a:r>
            <a:endParaRPr lang="es-ES" dirty="0">
              <a:latin typeface="Roboto"/>
              <a:ea typeface="Roboto"/>
            </a:endParaRPr>
          </a:p>
        </p:txBody>
      </p:sp>
      <p:sp>
        <p:nvSpPr>
          <p:cNvPr id="6" name="Google Shape;1029;p44"/>
          <p:cNvSpPr txBox="1">
            <a:spLocks/>
          </p:cNvSpPr>
          <p:nvPr/>
        </p:nvSpPr>
        <p:spPr>
          <a:xfrm>
            <a:off x="899592" y="1131590"/>
            <a:ext cx="4032447" cy="30243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dirty="0">
                <a:latin typeface="Muli"/>
              </a:rPr>
              <a:t>Segundo a norma ISO/ASTM 52900:2015, a </a:t>
            </a:r>
            <a:r>
              <a:rPr lang="pt-PT" b="1" dirty="0">
                <a:latin typeface="Muli"/>
              </a:rPr>
              <a:t>matéria prima/</a:t>
            </a:r>
            <a:r>
              <a:rPr lang="pt-PT" b="1" dirty="0" err="1">
                <a:latin typeface="Muli"/>
              </a:rPr>
              <a:t>feedstock</a:t>
            </a:r>
            <a:r>
              <a:rPr lang="pt-PT" dirty="0">
                <a:latin typeface="Muli"/>
              </a:rPr>
              <a:t> é fornecido a granel para o processo de manufatura aditiva. MEX utiliza principalmente filamentos para as impressões.</a:t>
            </a:r>
          </a:p>
          <a:p>
            <a:r>
              <a:rPr lang="pt-PT" dirty="0">
                <a:latin typeface="Muli"/>
              </a:rPr>
              <a:t>A matéria-prima é transformada em </a:t>
            </a:r>
            <a:r>
              <a:rPr lang="pt-PT" dirty="0" err="1">
                <a:latin typeface="Muli"/>
              </a:rPr>
              <a:t>pellets</a:t>
            </a:r>
            <a:r>
              <a:rPr lang="pt-PT" dirty="0">
                <a:latin typeface="Muli"/>
              </a:rPr>
              <a:t> e posteriormente em filamento.</a:t>
            </a:r>
          </a:p>
          <a:p>
            <a:r>
              <a:rPr lang="pt-PT" dirty="0">
                <a:latin typeface="Muli"/>
              </a:rPr>
              <a:t>Por exemplo, para o filamento PLA, o processo começa com a fermentação do milho (milho para Ácido Láctico), condensação (</a:t>
            </a:r>
            <a:r>
              <a:rPr lang="pt-PT" dirty="0" err="1">
                <a:latin typeface="Muli"/>
              </a:rPr>
              <a:t>Lactide</a:t>
            </a:r>
            <a:r>
              <a:rPr lang="pt-PT" dirty="0">
                <a:latin typeface="Muli"/>
              </a:rPr>
              <a:t>) e polimerização (Ácido </a:t>
            </a:r>
            <a:r>
              <a:rPr lang="pt-PT" dirty="0" err="1">
                <a:latin typeface="Muli"/>
              </a:rPr>
              <a:t>Poliático</a:t>
            </a:r>
            <a:r>
              <a:rPr lang="pt-PT" dirty="0">
                <a:latin typeface="Muli"/>
              </a:rPr>
              <a:t>; PLA). </a:t>
            </a:r>
          </a:p>
          <a:p>
            <a:r>
              <a:rPr lang="pt-PT" dirty="0">
                <a:latin typeface="Muli"/>
              </a:rPr>
              <a:t>Após isto, o material é transformado em </a:t>
            </a:r>
            <a:r>
              <a:rPr lang="pt-PT" dirty="0" err="1">
                <a:latin typeface="Muli"/>
              </a:rPr>
              <a:t>pellets</a:t>
            </a:r>
            <a:r>
              <a:rPr lang="pt-PT" dirty="0">
                <a:latin typeface="Muli"/>
              </a:rPr>
              <a:t> e depois </a:t>
            </a:r>
            <a:r>
              <a:rPr lang="pt-PT" dirty="0" err="1">
                <a:latin typeface="Muli"/>
              </a:rPr>
              <a:t>extrudido</a:t>
            </a:r>
            <a:r>
              <a:rPr lang="pt-PT" dirty="0">
                <a:latin typeface="Muli"/>
              </a:rPr>
              <a:t> dando origem ao filamento pronto para ser utilizado. </a:t>
            </a:r>
            <a:endParaRPr lang="pt-PT" dirty="0"/>
          </a:p>
        </p:txBody>
      </p:sp>
      <p:pic>
        <p:nvPicPr>
          <p:cNvPr id="4" name="Imagen 3">
            <a:extLst>
              <a:ext uri="{FF2B5EF4-FFF2-40B4-BE49-F238E27FC236}">
                <a16:creationId xmlns:a16="http://schemas.microsoft.com/office/drawing/2014/main" id="{6DA37E47-F378-450A-ADED-5934328A8A3C}"/>
              </a:ext>
            </a:extLst>
          </p:cNvPr>
          <p:cNvPicPr>
            <a:picLocks noChangeAspect="1"/>
          </p:cNvPicPr>
          <p:nvPr/>
        </p:nvPicPr>
        <p:blipFill>
          <a:blip r:embed="rId3"/>
          <a:stretch>
            <a:fillRect/>
          </a:stretch>
        </p:blipFill>
        <p:spPr>
          <a:xfrm>
            <a:off x="5148064" y="1463858"/>
            <a:ext cx="2816536" cy="2359800"/>
          </a:xfrm>
          <a:prstGeom prst="rect">
            <a:avLst/>
          </a:prstGeom>
        </p:spPr>
      </p:pic>
    </p:spTree>
    <p:extLst>
      <p:ext uri="{BB962C8B-B14F-4D97-AF65-F5344CB8AC3E}">
        <p14:creationId xmlns:p14="http://schemas.microsoft.com/office/powerpoint/2010/main" val="4192270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xfrm>
            <a:off x="221869" y="1246687"/>
            <a:ext cx="2724900" cy="864372"/>
          </a:xfrm>
          <a:prstGeom prst="rect">
            <a:avLst/>
          </a:prstGeom>
        </p:spPr>
        <p:txBody>
          <a:bodyPr spcFirstLastPara="1" wrap="square" lIns="91425" tIns="91425" rIns="91425" bIns="91425" anchor="b" anchorCtr="0">
            <a:noAutofit/>
          </a:bodyPr>
          <a:lstStyle/>
          <a:p>
            <a:pPr lvl="0"/>
            <a:r>
              <a:rPr lang="es-ES" dirty="0" err="1"/>
              <a:t>Matéria</a:t>
            </a:r>
            <a:r>
              <a:rPr lang="es-ES" dirty="0"/>
              <a:t>-prima</a:t>
            </a:r>
            <a:br>
              <a:rPr lang="es-ES" dirty="0"/>
            </a:br>
            <a:r>
              <a:rPr lang="es-ES" dirty="0" err="1"/>
              <a:t>Materiais</a:t>
            </a:r>
            <a:r>
              <a:rPr lang="es-ES" dirty="0"/>
              <a:t> para MEX </a:t>
            </a:r>
            <a:endParaRPr dirty="0"/>
          </a:p>
        </p:txBody>
      </p:sp>
      <p:sp>
        <p:nvSpPr>
          <p:cNvPr id="3625" name="Google Shape;3625;p59"/>
          <p:cNvSpPr txBox="1">
            <a:spLocks noGrp="1"/>
          </p:cNvSpPr>
          <p:nvPr>
            <p:ph type="subTitle" idx="4"/>
          </p:nvPr>
        </p:nvSpPr>
        <p:spPr>
          <a:xfrm>
            <a:off x="3533400" y="1842710"/>
            <a:ext cx="2177400" cy="369000"/>
          </a:xfrm>
          <a:prstGeom prst="rect">
            <a:avLst/>
          </a:prstGeom>
        </p:spPr>
        <p:txBody>
          <a:bodyPr spcFirstLastPara="1" wrap="square" lIns="91425" tIns="91425" rIns="91425" bIns="91425" anchor="t" anchorCtr="0">
            <a:noAutofit/>
          </a:bodyPr>
          <a:lstStyle/>
          <a:p>
            <a:pPr marL="0" indent="0"/>
            <a:r>
              <a:rPr lang="pt-PT"/>
              <a:t>Polímeros </a:t>
            </a:r>
          </a:p>
        </p:txBody>
      </p:sp>
      <p:sp>
        <p:nvSpPr>
          <p:cNvPr id="3626" name="Google Shape;3626;p59"/>
          <p:cNvSpPr txBox="1">
            <a:spLocks noGrp="1"/>
          </p:cNvSpPr>
          <p:nvPr>
            <p:ph type="subTitle" idx="5"/>
          </p:nvPr>
        </p:nvSpPr>
        <p:spPr>
          <a:xfrm>
            <a:off x="6333400" y="1842710"/>
            <a:ext cx="2177400" cy="369000"/>
          </a:xfrm>
          <a:prstGeom prst="rect">
            <a:avLst/>
          </a:prstGeom>
        </p:spPr>
        <p:txBody>
          <a:bodyPr spcFirstLastPara="1" wrap="square" lIns="91425" tIns="91425" rIns="91425" bIns="91425" anchor="t" anchorCtr="0">
            <a:noAutofit/>
          </a:bodyPr>
          <a:lstStyle/>
          <a:p>
            <a:pPr marL="0" lvl="0" indent="0"/>
            <a:r>
              <a:rPr lang="pt-PT"/>
              <a:t>Compósitos</a:t>
            </a:r>
          </a:p>
        </p:txBody>
      </p:sp>
      <p:sp>
        <p:nvSpPr>
          <p:cNvPr id="3627" name="Google Shape;3627;p59"/>
          <p:cNvSpPr txBox="1">
            <a:spLocks noGrp="1"/>
          </p:cNvSpPr>
          <p:nvPr>
            <p:ph type="subTitle" idx="6"/>
          </p:nvPr>
        </p:nvSpPr>
        <p:spPr>
          <a:xfrm>
            <a:off x="4927175" y="3858934"/>
            <a:ext cx="2177400" cy="369000"/>
          </a:xfrm>
          <a:prstGeom prst="rect">
            <a:avLst/>
          </a:prstGeom>
        </p:spPr>
        <p:txBody>
          <a:bodyPr spcFirstLastPara="1" wrap="square" lIns="91425" tIns="91425" rIns="91425" bIns="91425" anchor="t" anchorCtr="0">
            <a:noAutofit/>
          </a:bodyPr>
          <a:lstStyle/>
          <a:p>
            <a:pPr marL="0" indent="0"/>
            <a:r>
              <a:rPr lang="pt-PT"/>
              <a:t>Polímeros com componentes metálicos</a:t>
            </a:r>
          </a:p>
        </p:txBody>
      </p:sp>
      <p:sp>
        <p:nvSpPr>
          <p:cNvPr id="16" name="CuadroTexto 15">
            <a:extLst>
              <a:ext uri="{FF2B5EF4-FFF2-40B4-BE49-F238E27FC236}">
                <a16:creationId xmlns:a16="http://schemas.microsoft.com/office/drawing/2014/main" id="{83A1C374-BCC0-48D6-BFD2-B79DDE0B423C}"/>
              </a:ext>
            </a:extLst>
          </p:cNvPr>
          <p:cNvSpPr txBox="1"/>
          <p:nvPr/>
        </p:nvSpPr>
        <p:spPr>
          <a:xfrm>
            <a:off x="82238" y="2027210"/>
            <a:ext cx="3004162" cy="1169551"/>
          </a:xfrm>
          <a:prstGeom prst="rect">
            <a:avLst/>
          </a:prstGeom>
          <a:noFill/>
        </p:spPr>
        <p:txBody>
          <a:bodyPr wrap="square" lIns="91440" tIns="45720" rIns="91440" bIns="45720" anchor="t">
            <a:spAutoFit/>
          </a:bodyPr>
          <a:lstStyle/>
          <a:p>
            <a:r>
              <a:rPr lang="pt-PT" dirty="0">
                <a:solidFill>
                  <a:srgbClr val="262626"/>
                </a:solidFill>
                <a:latin typeface="Muli"/>
              </a:rPr>
              <a:t>Existem vários tipos de materiais que podem ser utilizados na impressão 3D, mas ao longo desta unidade iremos foca três deles:</a:t>
            </a:r>
          </a:p>
          <a:p>
            <a:endParaRPr lang="en-US" dirty="0">
              <a:solidFill>
                <a:srgbClr val="262626"/>
              </a:solidFill>
              <a:latin typeface="Muli" panose="02000503000000000000" pitchFamily="2" charset="0"/>
            </a:endParaRPr>
          </a:p>
        </p:txBody>
      </p:sp>
      <p:pic>
        <p:nvPicPr>
          <p:cNvPr id="4" name="Imagen 3">
            <a:extLst>
              <a:ext uri="{FF2B5EF4-FFF2-40B4-BE49-F238E27FC236}">
                <a16:creationId xmlns:a16="http://schemas.microsoft.com/office/drawing/2014/main" id="{BA38C556-880A-4264-A9EC-41C5599D7164}"/>
              </a:ext>
            </a:extLst>
          </p:cNvPr>
          <p:cNvPicPr>
            <a:picLocks noChangeAspect="1"/>
          </p:cNvPicPr>
          <p:nvPr/>
        </p:nvPicPr>
        <p:blipFill>
          <a:blip r:embed="rId3"/>
          <a:stretch>
            <a:fillRect/>
          </a:stretch>
        </p:blipFill>
        <p:spPr>
          <a:xfrm>
            <a:off x="4316629" y="535593"/>
            <a:ext cx="610546" cy="1275606"/>
          </a:xfrm>
          <a:prstGeom prst="rect">
            <a:avLst/>
          </a:prstGeom>
        </p:spPr>
      </p:pic>
      <p:pic>
        <p:nvPicPr>
          <p:cNvPr id="12" name="Imagen 11">
            <a:extLst>
              <a:ext uri="{FF2B5EF4-FFF2-40B4-BE49-F238E27FC236}">
                <a16:creationId xmlns:a16="http://schemas.microsoft.com/office/drawing/2014/main" id="{A6F97545-49BD-4A78-92AB-1A2449FC7257}"/>
              </a:ext>
            </a:extLst>
          </p:cNvPr>
          <p:cNvPicPr>
            <a:picLocks noChangeAspect="1"/>
          </p:cNvPicPr>
          <p:nvPr/>
        </p:nvPicPr>
        <p:blipFill>
          <a:blip r:embed="rId4"/>
          <a:stretch>
            <a:fillRect/>
          </a:stretch>
        </p:blipFill>
        <p:spPr>
          <a:xfrm>
            <a:off x="5247168" y="2931791"/>
            <a:ext cx="1537413" cy="753271"/>
          </a:xfrm>
          <a:prstGeom prst="rect">
            <a:avLst/>
          </a:prstGeom>
        </p:spPr>
      </p:pic>
      <p:pic>
        <p:nvPicPr>
          <p:cNvPr id="14" name="Imagen 13">
            <a:extLst>
              <a:ext uri="{FF2B5EF4-FFF2-40B4-BE49-F238E27FC236}">
                <a16:creationId xmlns:a16="http://schemas.microsoft.com/office/drawing/2014/main" id="{E322A7D2-7611-4257-8E16-6A01D34A9CA9}"/>
              </a:ext>
            </a:extLst>
          </p:cNvPr>
          <p:cNvPicPr>
            <a:picLocks noChangeAspect="1"/>
          </p:cNvPicPr>
          <p:nvPr/>
        </p:nvPicPr>
        <p:blipFill>
          <a:blip r:embed="rId5"/>
          <a:stretch>
            <a:fillRect/>
          </a:stretch>
        </p:blipFill>
        <p:spPr>
          <a:xfrm>
            <a:off x="6876256" y="682175"/>
            <a:ext cx="1127015" cy="1129024"/>
          </a:xfrm>
          <a:prstGeom prst="rect">
            <a:avLst/>
          </a:prstGeom>
        </p:spPr>
      </p:pic>
    </p:spTree>
    <p:extLst>
      <p:ext uri="{BB962C8B-B14F-4D97-AF65-F5344CB8AC3E}">
        <p14:creationId xmlns:p14="http://schemas.microsoft.com/office/powerpoint/2010/main" val="2204096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60"/>
          <p:cNvSpPr txBox="1">
            <a:spLocks noGrp="1"/>
          </p:cNvSpPr>
          <p:nvPr>
            <p:ph type="title"/>
          </p:nvPr>
        </p:nvSpPr>
        <p:spPr>
          <a:xfrm>
            <a:off x="97251" y="1651539"/>
            <a:ext cx="3294000" cy="1260900"/>
          </a:xfrm>
          <a:prstGeom prst="rect">
            <a:avLst/>
          </a:prstGeom>
        </p:spPr>
        <p:txBody>
          <a:bodyPr spcFirstLastPara="1" wrap="square" lIns="91425" tIns="91425" rIns="91425" bIns="91425" anchor="b" anchorCtr="0">
            <a:noAutofit/>
          </a:bodyPr>
          <a:lstStyle/>
          <a:p>
            <a:pPr algn="ctr"/>
            <a:r>
              <a:rPr lang="pt-PT"/>
              <a:t>Materiais MEX.</a:t>
            </a:r>
            <a:br>
              <a:rPr lang="pt-PT"/>
            </a:br>
            <a:r>
              <a:rPr lang="pt-PT"/>
              <a:t>Polímeros</a:t>
            </a:r>
          </a:p>
        </p:txBody>
      </p:sp>
      <p:sp>
        <p:nvSpPr>
          <p:cNvPr id="3636" name="Google Shape;3636;p60"/>
          <p:cNvSpPr/>
          <p:nvPr/>
        </p:nvSpPr>
        <p:spPr>
          <a:xfrm>
            <a:off x="3347864" y="997650"/>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60"/>
          <p:cNvSpPr/>
          <p:nvPr/>
        </p:nvSpPr>
        <p:spPr>
          <a:xfrm>
            <a:off x="3347864" y="1891063"/>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60"/>
          <p:cNvSpPr/>
          <p:nvPr/>
        </p:nvSpPr>
        <p:spPr>
          <a:xfrm>
            <a:off x="3347864" y="278448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60"/>
          <p:cNvSpPr/>
          <p:nvPr/>
        </p:nvSpPr>
        <p:spPr>
          <a:xfrm>
            <a:off x="3347864" y="373013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60"/>
          <p:cNvSpPr txBox="1">
            <a:spLocks noGrp="1"/>
          </p:cNvSpPr>
          <p:nvPr>
            <p:ph type="subTitle" idx="1"/>
          </p:nvPr>
        </p:nvSpPr>
        <p:spPr>
          <a:xfrm>
            <a:off x="3986501" y="989700"/>
            <a:ext cx="4297910" cy="563400"/>
          </a:xfrm>
          <a:prstGeom prst="rect">
            <a:avLst/>
          </a:prstGeom>
        </p:spPr>
        <p:txBody>
          <a:bodyPr spcFirstLastPara="1" wrap="square" lIns="91425" tIns="91425" rIns="91425" bIns="91425" anchor="t" anchorCtr="0">
            <a:noAutofit/>
          </a:bodyPr>
          <a:lstStyle/>
          <a:p>
            <a:pPr marL="0" indent="0"/>
            <a:r>
              <a:rPr lang="pt-PT" dirty="0">
                <a:solidFill>
                  <a:srgbClr val="262626"/>
                </a:solidFill>
              </a:rPr>
              <a:t>Os </a:t>
            </a:r>
            <a:r>
              <a:rPr lang="pt-PT" b="1" dirty="0">
                <a:solidFill>
                  <a:srgbClr val="262626"/>
                </a:solidFill>
              </a:rPr>
              <a:t>polímeros</a:t>
            </a:r>
            <a:r>
              <a:rPr lang="pt-PT" dirty="0">
                <a:solidFill>
                  <a:srgbClr val="262626"/>
                </a:solidFill>
              </a:rPr>
              <a:t> vêm em diferentes formas e a sua diversidade de propriedades </a:t>
            </a:r>
            <a:r>
              <a:rPr lang="pt-PT" dirty="0" err="1">
                <a:solidFill>
                  <a:srgbClr val="262626"/>
                </a:solidFill>
              </a:rPr>
              <a:t>tornam-os</a:t>
            </a:r>
            <a:r>
              <a:rPr lang="pt-PT" dirty="0">
                <a:solidFill>
                  <a:srgbClr val="262626"/>
                </a:solidFill>
              </a:rPr>
              <a:t> indicados para uma vasta gama de aplicações.</a:t>
            </a:r>
            <a:endParaRPr lang="en-US" dirty="0">
              <a:solidFill>
                <a:srgbClr val="262626"/>
              </a:solidFill>
              <a:latin typeface="Muli" panose="02000503000000000000" pitchFamily="2" charset="0"/>
            </a:endParaRPr>
          </a:p>
        </p:txBody>
      </p:sp>
      <p:sp>
        <p:nvSpPr>
          <p:cNvPr id="3641" name="Google Shape;3641;p60"/>
          <p:cNvSpPr txBox="1">
            <a:spLocks noGrp="1"/>
          </p:cNvSpPr>
          <p:nvPr>
            <p:ph type="subTitle" idx="2"/>
          </p:nvPr>
        </p:nvSpPr>
        <p:spPr>
          <a:xfrm>
            <a:off x="3986500" y="1881275"/>
            <a:ext cx="4451527" cy="563400"/>
          </a:xfrm>
          <a:prstGeom prst="rect">
            <a:avLst/>
          </a:prstGeom>
        </p:spPr>
        <p:txBody>
          <a:bodyPr spcFirstLastPara="1" wrap="square" lIns="91425" tIns="91425" rIns="91425" bIns="91425" anchor="t" anchorCtr="0">
            <a:noAutofit/>
          </a:bodyPr>
          <a:lstStyle/>
          <a:p>
            <a:pPr marL="0" indent="0"/>
            <a:r>
              <a:rPr lang="pt-PT" dirty="0">
                <a:solidFill>
                  <a:srgbClr val="262626"/>
                </a:solidFill>
              </a:rPr>
              <a:t>Os polímeros são encontrados em tudo, desde adesivos a dispositivos biomédicos.</a:t>
            </a:r>
          </a:p>
        </p:txBody>
      </p:sp>
      <p:sp>
        <p:nvSpPr>
          <p:cNvPr id="3642" name="Google Shape;3642;p60"/>
          <p:cNvSpPr txBox="1">
            <a:spLocks noGrp="1"/>
          </p:cNvSpPr>
          <p:nvPr>
            <p:ph type="subTitle" idx="3"/>
          </p:nvPr>
        </p:nvSpPr>
        <p:spPr>
          <a:xfrm>
            <a:off x="3986500" y="2757013"/>
            <a:ext cx="4667551" cy="563400"/>
          </a:xfrm>
          <a:prstGeom prst="rect">
            <a:avLst/>
          </a:prstGeom>
        </p:spPr>
        <p:txBody>
          <a:bodyPr spcFirstLastPara="1" wrap="square" lIns="91425" tIns="91425" rIns="91425" bIns="91425" anchor="t" anchorCtr="0">
            <a:noAutofit/>
          </a:bodyPr>
          <a:lstStyle/>
          <a:p>
            <a:pPr marL="0" indent="0"/>
            <a:r>
              <a:rPr lang="pt-PT">
                <a:solidFill>
                  <a:srgbClr val="262626"/>
                </a:solidFill>
              </a:rPr>
              <a:t>Atualmente, a industria dos polímeros é maior do que as industrias do aço, alumínio e cobre juntas.</a:t>
            </a:r>
          </a:p>
        </p:txBody>
      </p:sp>
      <p:sp>
        <p:nvSpPr>
          <p:cNvPr id="3643" name="Google Shape;3643;p60"/>
          <p:cNvSpPr txBox="1">
            <a:spLocks noGrp="1"/>
          </p:cNvSpPr>
          <p:nvPr>
            <p:ph type="subTitle" idx="4"/>
          </p:nvPr>
        </p:nvSpPr>
        <p:spPr>
          <a:xfrm>
            <a:off x="3986500" y="3722200"/>
            <a:ext cx="3947471" cy="563400"/>
          </a:xfrm>
          <a:prstGeom prst="rect">
            <a:avLst/>
          </a:prstGeom>
        </p:spPr>
        <p:txBody>
          <a:bodyPr spcFirstLastPara="1" wrap="square" lIns="91425" tIns="91425" rIns="91425" bIns="91425" anchor="t" anchorCtr="0">
            <a:noAutofit/>
          </a:bodyPr>
          <a:lstStyle/>
          <a:p>
            <a:pPr marL="0" indent="0"/>
            <a:r>
              <a:rPr lang="pt-PT" dirty="0">
                <a:solidFill>
                  <a:srgbClr val="262626"/>
                </a:solidFill>
              </a:rPr>
              <a:t>Para serem utilizados em impressão 3, os polímeros estão geralmente sob forma de: filamento, resina e pó.</a:t>
            </a:r>
            <a:endParaRPr lang="pt-PT" dirty="0"/>
          </a:p>
        </p:txBody>
      </p:sp>
      <p:cxnSp>
        <p:nvCxnSpPr>
          <p:cNvPr id="3648" name="Google Shape;3648;p60"/>
          <p:cNvCxnSpPr>
            <a:endCxn id="3637" idx="0"/>
          </p:cNvCxnSpPr>
          <p:nvPr/>
        </p:nvCxnSpPr>
        <p:spPr>
          <a:xfrm flipH="1">
            <a:off x="3621464" y="1555063"/>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49" name="Google Shape;3649;p60"/>
          <p:cNvCxnSpPr/>
          <p:nvPr/>
        </p:nvCxnSpPr>
        <p:spPr>
          <a:xfrm flipH="1">
            <a:off x="3621464" y="2450025"/>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50" name="Google Shape;3650;p60"/>
          <p:cNvCxnSpPr/>
          <p:nvPr/>
        </p:nvCxnSpPr>
        <p:spPr>
          <a:xfrm flipH="1">
            <a:off x="3621464" y="3363063"/>
            <a:ext cx="9600" cy="336000"/>
          </a:xfrm>
          <a:prstGeom prst="straightConnector1">
            <a:avLst/>
          </a:prstGeom>
          <a:noFill/>
          <a:ln w="19050" cap="flat" cmpd="sng">
            <a:solidFill>
              <a:schemeClr val="accent2"/>
            </a:solidFill>
            <a:prstDash val="dot"/>
            <a:round/>
            <a:headEnd type="none" w="med" len="med"/>
            <a:tailEnd type="none" w="med" len="med"/>
          </a:ln>
        </p:spPr>
      </p:cxnSp>
      <p:grpSp>
        <p:nvGrpSpPr>
          <p:cNvPr id="18" name="Google Shape;13156;p87">
            <a:extLst>
              <a:ext uri="{FF2B5EF4-FFF2-40B4-BE49-F238E27FC236}">
                <a16:creationId xmlns:a16="http://schemas.microsoft.com/office/drawing/2014/main" id="{4C6C2000-C17E-4FFA-9297-57F9C5924A9F}"/>
              </a:ext>
            </a:extLst>
          </p:cNvPr>
          <p:cNvGrpSpPr/>
          <p:nvPr/>
        </p:nvGrpSpPr>
        <p:grpSpPr>
          <a:xfrm>
            <a:off x="3454587" y="1993960"/>
            <a:ext cx="349497" cy="349524"/>
            <a:chOff x="-63252250" y="1930850"/>
            <a:chExt cx="319000" cy="319025"/>
          </a:xfrm>
          <a:solidFill>
            <a:srgbClr val="FF7414"/>
          </a:solidFill>
        </p:grpSpPr>
        <p:sp>
          <p:nvSpPr>
            <p:cNvPr id="19" name="Google Shape;13157;p87">
              <a:extLst>
                <a:ext uri="{FF2B5EF4-FFF2-40B4-BE49-F238E27FC236}">
                  <a16:creationId xmlns:a16="http://schemas.microsoft.com/office/drawing/2014/main" id="{21C51D56-881A-4718-9FD6-62088073873B}"/>
                </a:ext>
              </a:extLst>
            </p:cNvPr>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158;p87">
              <a:extLst>
                <a:ext uri="{FF2B5EF4-FFF2-40B4-BE49-F238E27FC236}">
                  <a16:creationId xmlns:a16="http://schemas.microsoft.com/office/drawing/2014/main" id="{FBC80A70-024E-4F46-91D0-5E7F6564733F}"/>
                </a:ext>
              </a:extLst>
            </p:cNvPr>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2614;p85">
            <a:extLst>
              <a:ext uri="{FF2B5EF4-FFF2-40B4-BE49-F238E27FC236}">
                <a16:creationId xmlns:a16="http://schemas.microsoft.com/office/drawing/2014/main" id="{405BD29D-06E5-4134-84E7-8EDD69F6DDF7}"/>
              </a:ext>
            </a:extLst>
          </p:cNvPr>
          <p:cNvGrpSpPr/>
          <p:nvPr/>
        </p:nvGrpSpPr>
        <p:grpSpPr>
          <a:xfrm>
            <a:off x="3482687" y="2907497"/>
            <a:ext cx="313210" cy="303018"/>
            <a:chOff x="3270550" y="832575"/>
            <a:chExt cx="499375" cy="483125"/>
          </a:xfrm>
          <a:solidFill>
            <a:srgbClr val="FF7414"/>
          </a:solidFill>
        </p:grpSpPr>
        <p:sp>
          <p:nvSpPr>
            <p:cNvPr id="22" name="Google Shape;12615;p85">
              <a:extLst>
                <a:ext uri="{FF2B5EF4-FFF2-40B4-BE49-F238E27FC236}">
                  <a16:creationId xmlns:a16="http://schemas.microsoft.com/office/drawing/2014/main" id="{D97CB3B7-105A-4F14-8321-FE11B85440F0}"/>
                </a:ext>
              </a:extLst>
            </p:cNvPr>
            <p:cNvSpPr/>
            <p:nvPr/>
          </p:nvSpPr>
          <p:spPr>
            <a:xfrm>
              <a:off x="3270550" y="865975"/>
              <a:ext cx="463725" cy="449725"/>
            </a:xfrm>
            <a:custGeom>
              <a:avLst/>
              <a:gdLst/>
              <a:ahLst/>
              <a:cxnLst/>
              <a:rect l="l" t="t" r="r" b="b"/>
              <a:pathLst>
                <a:path w="18549" h="17989" extrusionOk="0">
                  <a:moveTo>
                    <a:pt x="4823" y="1361"/>
                  </a:moveTo>
                  <a:lnTo>
                    <a:pt x="9177" y="8619"/>
                  </a:lnTo>
                  <a:cubicBezTo>
                    <a:pt x="9237" y="8716"/>
                    <a:pt x="9325" y="8794"/>
                    <a:pt x="9427" y="8843"/>
                  </a:cubicBezTo>
                  <a:lnTo>
                    <a:pt x="17136" y="12345"/>
                  </a:lnTo>
                  <a:cubicBezTo>
                    <a:pt x="15653" y="15102"/>
                    <a:pt x="12779" y="16856"/>
                    <a:pt x="9663" y="16856"/>
                  </a:cubicBezTo>
                  <a:cubicBezTo>
                    <a:pt x="4958" y="16856"/>
                    <a:pt x="1133" y="13031"/>
                    <a:pt x="1133" y="8326"/>
                  </a:cubicBezTo>
                  <a:cubicBezTo>
                    <a:pt x="1133" y="5573"/>
                    <a:pt x="2534" y="2952"/>
                    <a:pt x="4823" y="1361"/>
                  </a:cubicBezTo>
                  <a:close/>
                  <a:moveTo>
                    <a:pt x="5005" y="0"/>
                  </a:moveTo>
                  <a:cubicBezTo>
                    <a:pt x="4907" y="0"/>
                    <a:pt x="4807" y="26"/>
                    <a:pt x="4717" y="80"/>
                  </a:cubicBezTo>
                  <a:cubicBezTo>
                    <a:pt x="3313" y="926"/>
                    <a:pt x="2141" y="2106"/>
                    <a:pt x="1311" y="3516"/>
                  </a:cubicBezTo>
                  <a:cubicBezTo>
                    <a:pt x="453" y="4975"/>
                    <a:pt x="1" y="6636"/>
                    <a:pt x="1" y="8326"/>
                  </a:cubicBezTo>
                  <a:cubicBezTo>
                    <a:pt x="1" y="10896"/>
                    <a:pt x="1009" y="13321"/>
                    <a:pt x="2839" y="15150"/>
                  </a:cubicBezTo>
                  <a:cubicBezTo>
                    <a:pt x="4669" y="16980"/>
                    <a:pt x="7093" y="17989"/>
                    <a:pt x="9663" y="17989"/>
                  </a:cubicBezTo>
                  <a:cubicBezTo>
                    <a:pt x="13410" y="17989"/>
                    <a:pt x="16846" y="15757"/>
                    <a:pt x="18419" y="12306"/>
                  </a:cubicBezTo>
                  <a:cubicBezTo>
                    <a:pt x="18549" y="12022"/>
                    <a:pt x="18422" y="11687"/>
                    <a:pt x="18138" y="11557"/>
                  </a:cubicBezTo>
                  <a:lnTo>
                    <a:pt x="10058" y="7886"/>
                  </a:lnTo>
                  <a:lnTo>
                    <a:pt x="5493" y="277"/>
                  </a:lnTo>
                  <a:cubicBezTo>
                    <a:pt x="5387" y="99"/>
                    <a:pt x="5198" y="0"/>
                    <a:pt x="50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12616;p85">
              <a:extLst>
                <a:ext uri="{FF2B5EF4-FFF2-40B4-BE49-F238E27FC236}">
                  <a16:creationId xmlns:a16="http://schemas.microsoft.com/office/drawing/2014/main" id="{2C3FEE7A-B9E9-4546-88F2-7FA1F5C44761}"/>
                </a:ext>
              </a:extLst>
            </p:cNvPr>
            <p:cNvSpPr/>
            <p:nvPr/>
          </p:nvSpPr>
          <p:spPr>
            <a:xfrm>
              <a:off x="3562600" y="876075"/>
              <a:ext cx="207325" cy="241775"/>
            </a:xfrm>
            <a:custGeom>
              <a:avLst/>
              <a:gdLst/>
              <a:ahLst/>
              <a:cxnLst/>
              <a:rect l="l" t="t" r="r" b="b"/>
              <a:pathLst>
                <a:path w="8293" h="9671" extrusionOk="0">
                  <a:moveTo>
                    <a:pt x="4204" y="1437"/>
                  </a:moveTo>
                  <a:cubicBezTo>
                    <a:pt x="5680" y="2826"/>
                    <a:pt x="6517" y="4764"/>
                    <a:pt x="6511" y="6790"/>
                  </a:cubicBezTo>
                  <a:cubicBezTo>
                    <a:pt x="6511" y="7300"/>
                    <a:pt x="6459" y="7811"/>
                    <a:pt x="6354" y="8309"/>
                  </a:cubicBezTo>
                  <a:lnTo>
                    <a:pt x="1468" y="6090"/>
                  </a:lnTo>
                  <a:lnTo>
                    <a:pt x="4204" y="1437"/>
                  </a:lnTo>
                  <a:close/>
                  <a:moveTo>
                    <a:pt x="4060" y="1"/>
                  </a:moveTo>
                  <a:cubicBezTo>
                    <a:pt x="3867" y="1"/>
                    <a:pt x="3677" y="99"/>
                    <a:pt x="3570" y="280"/>
                  </a:cubicBezTo>
                  <a:lnTo>
                    <a:pt x="173" y="6056"/>
                  </a:lnTo>
                  <a:cubicBezTo>
                    <a:pt x="1" y="6346"/>
                    <a:pt x="119" y="6721"/>
                    <a:pt x="427" y="6860"/>
                  </a:cubicBezTo>
                  <a:lnTo>
                    <a:pt x="6499" y="9622"/>
                  </a:lnTo>
                  <a:cubicBezTo>
                    <a:pt x="6574" y="9656"/>
                    <a:pt x="6653" y="9671"/>
                    <a:pt x="6734" y="9671"/>
                  </a:cubicBezTo>
                  <a:cubicBezTo>
                    <a:pt x="6982" y="9671"/>
                    <a:pt x="7202" y="9508"/>
                    <a:pt x="7275" y="9269"/>
                  </a:cubicBezTo>
                  <a:cubicBezTo>
                    <a:pt x="8292" y="5921"/>
                    <a:pt x="7157" y="2291"/>
                    <a:pt x="4409" y="123"/>
                  </a:cubicBezTo>
                  <a:cubicBezTo>
                    <a:pt x="4305" y="40"/>
                    <a:pt x="418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12617;p85">
              <a:extLst>
                <a:ext uri="{FF2B5EF4-FFF2-40B4-BE49-F238E27FC236}">
                  <a16:creationId xmlns:a16="http://schemas.microsoft.com/office/drawing/2014/main" id="{56D17EE7-EF9A-4E7E-A2A6-AED5581D4ADB}"/>
                </a:ext>
              </a:extLst>
            </p:cNvPr>
            <p:cNvSpPr/>
            <p:nvPr/>
          </p:nvSpPr>
          <p:spPr>
            <a:xfrm>
              <a:off x="3443500" y="832575"/>
              <a:ext cx="187300" cy="173625"/>
            </a:xfrm>
            <a:custGeom>
              <a:avLst/>
              <a:gdLst/>
              <a:ahLst/>
              <a:cxnLst/>
              <a:rect l="l" t="t" r="r" b="b"/>
              <a:pathLst>
                <a:path w="7492" h="6945" extrusionOk="0">
                  <a:moveTo>
                    <a:pt x="3877" y="1133"/>
                  </a:moveTo>
                  <a:cubicBezTo>
                    <a:pt x="4588" y="1133"/>
                    <a:pt x="5300" y="1235"/>
                    <a:pt x="5991" y="1440"/>
                  </a:cubicBezTo>
                  <a:lnTo>
                    <a:pt x="3735" y="5269"/>
                  </a:lnTo>
                  <a:lnTo>
                    <a:pt x="1492" y="1528"/>
                  </a:lnTo>
                  <a:cubicBezTo>
                    <a:pt x="2264" y="1265"/>
                    <a:pt x="3070" y="1133"/>
                    <a:pt x="3877" y="1133"/>
                  </a:cubicBezTo>
                  <a:close/>
                  <a:moveTo>
                    <a:pt x="3877" y="0"/>
                  </a:moveTo>
                  <a:cubicBezTo>
                    <a:pt x="2702" y="0"/>
                    <a:pt x="1528" y="243"/>
                    <a:pt x="432" y="728"/>
                  </a:cubicBezTo>
                  <a:cubicBezTo>
                    <a:pt x="121" y="867"/>
                    <a:pt x="0" y="1244"/>
                    <a:pt x="175" y="1537"/>
                  </a:cubicBezTo>
                  <a:lnTo>
                    <a:pt x="3255" y="6670"/>
                  </a:lnTo>
                  <a:cubicBezTo>
                    <a:pt x="3358" y="6839"/>
                    <a:pt x="3542" y="6945"/>
                    <a:pt x="3741" y="6945"/>
                  </a:cubicBezTo>
                  <a:lnTo>
                    <a:pt x="3744" y="6945"/>
                  </a:lnTo>
                  <a:cubicBezTo>
                    <a:pt x="3943" y="6945"/>
                    <a:pt x="4128" y="6839"/>
                    <a:pt x="4230" y="6667"/>
                  </a:cubicBezTo>
                  <a:lnTo>
                    <a:pt x="7313" y="1419"/>
                  </a:lnTo>
                  <a:cubicBezTo>
                    <a:pt x="7491" y="1120"/>
                    <a:pt x="7358" y="737"/>
                    <a:pt x="7038" y="607"/>
                  </a:cubicBezTo>
                  <a:cubicBezTo>
                    <a:pt x="6023" y="202"/>
                    <a:pt x="4950" y="0"/>
                    <a:pt x="38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5" name="Google Shape;13359;p87">
            <a:extLst>
              <a:ext uri="{FF2B5EF4-FFF2-40B4-BE49-F238E27FC236}">
                <a16:creationId xmlns:a16="http://schemas.microsoft.com/office/drawing/2014/main" id="{05415E17-0F52-4192-B6AE-83383E486D52}"/>
              </a:ext>
            </a:extLst>
          </p:cNvPr>
          <p:cNvSpPr/>
          <p:nvPr/>
        </p:nvSpPr>
        <p:spPr>
          <a:xfrm>
            <a:off x="3507564" y="1168531"/>
            <a:ext cx="296520" cy="294976"/>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33;p89">
            <a:extLst>
              <a:ext uri="{FF2B5EF4-FFF2-40B4-BE49-F238E27FC236}">
                <a16:creationId xmlns:a16="http://schemas.microsoft.com/office/drawing/2014/main" id="{D1AF66B0-856B-4CAE-BCD5-B92F2B9505A2}"/>
              </a:ext>
            </a:extLst>
          </p:cNvPr>
          <p:cNvSpPr/>
          <p:nvPr/>
        </p:nvSpPr>
        <p:spPr>
          <a:xfrm>
            <a:off x="3472956" y="3853609"/>
            <a:ext cx="297349" cy="277956"/>
          </a:xfrm>
          <a:custGeom>
            <a:avLst/>
            <a:gdLst/>
            <a:ahLst/>
            <a:cxnLst/>
            <a:rect l="l" t="t" r="r" b="b"/>
            <a:pathLst>
              <a:path w="12067" h="11280" extrusionOk="0">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358998" y="2091038"/>
            <a:ext cx="6785002" cy="961500"/>
          </a:xfrm>
          <a:prstGeom prst="rect">
            <a:avLst/>
          </a:prstGeom>
        </p:spPr>
        <p:txBody>
          <a:bodyPr spcFirstLastPara="1" wrap="square" lIns="91425" tIns="91425" rIns="91425" bIns="91425" anchor="ctr" anchorCtr="0">
            <a:noAutofit/>
          </a:bodyPr>
          <a:lstStyle/>
          <a:p>
            <a:r>
              <a:rPr lang="pt-PT"/>
              <a:t>Visão Geral do Processo de Extrusão de Material​</a:t>
            </a:r>
            <a:r>
              <a:rPr lang="pt-PT" dirty="0"/>
              <a:t> </a:t>
            </a:r>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747982"/>
            <a:ext cx="6995700" cy="646800"/>
          </a:xfrm>
          <a:prstGeom prst="rect">
            <a:avLst/>
          </a:prstGeom>
        </p:spPr>
        <p:txBody>
          <a:bodyPr spcFirstLastPara="1" wrap="square" lIns="91425" tIns="91425" rIns="91425" bIns="91425" anchor="t" anchorCtr="0">
            <a:noAutofit/>
          </a:bodyPr>
          <a:lstStyle/>
          <a:p>
            <a:r>
              <a:rPr lang="pt-PT"/>
              <a:t>Materiais MEX. Polímeros </a:t>
            </a:r>
          </a:p>
        </p:txBody>
      </p:sp>
      <p:sp>
        <p:nvSpPr>
          <p:cNvPr id="1137" name="Google Shape;1137;p49"/>
          <p:cNvSpPr/>
          <p:nvPr/>
        </p:nvSpPr>
        <p:spPr>
          <a:xfrm>
            <a:off x="121333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49"/>
          <p:cNvSpPr/>
          <p:nvPr/>
        </p:nvSpPr>
        <p:spPr>
          <a:xfrm>
            <a:off x="4092044"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49"/>
          <p:cNvSpPr/>
          <p:nvPr/>
        </p:nvSpPr>
        <p:spPr>
          <a:xfrm>
            <a:off x="6684713"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49"/>
          <p:cNvSpPr txBox="1">
            <a:spLocks noGrp="1"/>
          </p:cNvSpPr>
          <p:nvPr>
            <p:ph type="subTitle" idx="1"/>
          </p:nvPr>
        </p:nvSpPr>
        <p:spPr>
          <a:xfrm>
            <a:off x="35495" y="3108455"/>
            <a:ext cx="3528393" cy="1028700"/>
          </a:xfrm>
          <a:prstGeom prst="rect">
            <a:avLst/>
          </a:prstGeom>
        </p:spPr>
        <p:txBody>
          <a:bodyPr spcFirstLastPara="1" wrap="square" lIns="91425" tIns="91425" rIns="91425" bIns="91425" anchor="t" anchorCtr="0">
            <a:noAutofit/>
          </a:bodyPr>
          <a:lstStyle/>
          <a:p>
            <a:pPr marL="177800" indent="0">
              <a:tabLst>
                <a:tab pos="177800" algn="l"/>
              </a:tabLst>
            </a:pPr>
            <a:r>
              <a:rPr lang="pt-PT" dirty="0">
                <a:solidFill>
                  <a:srgbClr val="262626"/>
                </a:solidFill>
              </a:rPr>
              <a:t>Os polímeros em impressão 3D estão geralmente divididos em duas categorias: termoplásticos e </a:t>
            </a:r>
            <a:r>
              <a:rPr lang="pt-PT" dirty="0"/>
              <a:t> </a:t>
            </a:r>
            <a:r>
              <a:rPr lang="pt-PT" dirty="0" err="1"/>
              <a:t>termoendurecíveis</a:t>
            </a:r>
            <a:r>
              <a:rPr lang="pt-PT" dirty="0">
                <a:solidFill>
                  <a:srgbClr val="262626"/>
                </a:solidFill>
              </a:rPr>
              <a:t>. Diferem principalmente no seu comportamento térmico. Em MEX, os termoplásticos são um material comum.</a:t>
            </a:r>
          </a:p>
        </p:txBody>
      </p:sp>
      <p:sp>
        <p:nvSpPr>
          <p:cNvPr id="1141" name="Google Shape;1141;p49"/>
          <p:cNvSpPr txBox="1">
            <a:spLocks noGrp="1"/>
          </p:cNvSpPr>
          <p:nvPr>
            <p:ph type="subTitle" idx="2"/>
          </p:nvPr>
        </p:nvSpPr>
        <p:spPr>
          <a:xfrm>
            <a:off x="3491880" y="3108450"/>
            <a:ext cx="2663287" cy="1028700"/>
          </a:xfrm>
          <a:prstGeom prst="rect">
            <a:avLst/>
          </a:prstGeom>
        </p:spPr>
        <p:txBody>
          <a:bodyPr spcFirstLastPara="1" wrap="square" lIns="91425" tIns="91425" rIns="91425" bIns="91425" anchor="t" anchorCtr="0">
            <a:noAutofit/>
          </a:bodyPr>
          <a:lstStyle/>
          <a:p>
            <a:pPr marL="92075" indent="0"/>
            <a:r>
              <a:rPr lang="pt-PT" dirty="0">
                <a:solidFill>
                  <a:srgbClr val="262626"/>
                </a:solidFill>
              </a:rPr>
              <a:t>Os termoplásticos podem ser derretidos e solidificados vezes e vezes seguidas, mantendo usualmente as suas propriedades. </a:t>
            </a:r>
            <a:endParaRPr lang="pt-PT" dirty="0"/>
          </a:p>
        </p:txBody>
      </p:sp>
      <p:sp>
        <p:nvSpPr>
          <p:cNvPr id="1142" name="Google Shape;1142;p49"/>
          <p:cNvSpPr txBox="1">
            <a:spLocks noGrp="1"/>
          </p:cNvSpPr>
          <p:nvPr>
            <p:ph type="subTitle" idx="3"/>
          </p:nvPr>
        </p:nvSpPr>
        <p:spPr>
          <a:xfrm>
            <a:off x="6084575" y="3128242"/>
            <a:ext cx="2519874" cy="1028700"/>
          </a:xfrm>
          <a:prstGeom prst="rect">
            <a:avLst/>
          </a:prstGeom>
        </p:spPr>
        <p:txBody>
          <a:bodyPr spcFirstLastPara="1" wrap="square" lIns="91425" tIns="91425" rIns="91425" bIns="91425" anchor="t" anchorCtr="0">
            <a:noAutofit/>
          </a:bodyPr>
          <a:lstStyle/>
          <a:p>
            <a:pPr marL="92075" indent="0"/>
            <a:r>
              <a:rPr lang="pt-PT">
                <a:solidFill>
                  <a:srgbClr val="262626"/>
                </a:solidFill>
              </a:rPr>
              <a:t>Garrafas de plástico, peças de LEGO e embalagens de alimentos são produtos comuns que contêm termoplásticos.</a:t>
            </a:r>
            <a:endParaRPr lang="pt-PT"/>
          </a:p>
        </p:txBody>
      </p:sp>
      <p:sp>
        <p:nvSpPr>
          <p:cNvPr id="1159" name="Google Shape;1159;p49"/>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p>
            <a:pPr marL="0" lvl="0" indent="0"/>
            <a:r>
              <a:rPr lang="pt-PT"/>
              <a:t>Categorias</a:t>
            </a:r>
          </a:p>
        </p:txBody>
      </p:sp>
      <p:sp>
        <p:nvSpPr>
          <p:cNvPr id="1160" name="Google Shape;1160;p49"/>
          <p:cNvSpPr txBox="1">
            <a:spLocks noGrp="1"/>
          </p:cNvSpPr>
          <p:nvPr>
            <p:ph type="subTitle" idx="5"/>
          </p:nvPr>
        </p:nvSpPr>
        <p:spPr>
          <a:xfrm>
            <a:off x="3491906" y="2773868"/>
            <a:ext cx="2446200" cy="369000"/>
          </a:xfrm>
          <a:prstGeom prst="rect">
            <a:avLst/>
          </a:prstGeom>
        </p:spPr>
        <p:txBody>
          <a:bodyPr spcFirstLastPara="1" wrap="square" lIns="91425" tIns="91425" rIns="91425" bIns="91425" anchor="t" anchorCtr="0">
            <a:noAutofit/>
          </a:bodyPr>
          <a:lstStyle/>
          <a:p>
            <a:pPr marL="0" lvl="0" indent="0"/>
            <a:r>
              <a:rPr lang="pt-PT"/>
              <a:t>Estado</a:t>
            </a:r>
          </a:p>
          <a:p>
            <a:pPr marL="0" lvl="0" indent="0"/>
            <a:endParaRPr lang="es-ES"/>
          </a:p>
          <a:p>
            <a:pPr marL="0" lvl="0" indent="0"/>
            <a:endParaRPr/>
          </a:p>
        </p:txBody>
      </p:sp>
      <p:sp>
        <p:nvSpPr>
          <p:cNvPr id="1161" name="Google Shape;1161;p49"/>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p>
            <a:pPr marL="0" lvl="0" indent="0"/>
            <a:r>
              <a:rPr lang="pt-PT"/>
              <a:t>Produtos</a:t>
            </a:r>
          </a:p>
        </p:txBody>
      </p:sp>
      <p:sp>
        <p:nvSpPr>
          <p:cNvPr id="28" name="Google Shape;13392;p87">
            <a:extLst>
              <a:ext uri="{FF2B5EF4-FFF2-40B4-BE49-F238E27FC236}">
                <a16:creationId xmlns:a16="http://schemas.microsoft.com/office/drawing/2014/main" id="{63CBC208-BF7E-4459-B43F-FCD9A036F5A1}"/>
              </a:ext>
            </a:extLst>
          </p:cNvPr>
          <p:cNvSpPr/>
          <p:nvPr/>
        </p:nvSpPr>
        <p:spPr>
          <a:xfrm>
            <a:off x="1667171" y="1926984"/>
            <a:ext cx="348542" cy="345740"/>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4500;p91">
            <a:extLst>
              <a:ext uri="{FF2B5EF4-FFF2-40B4-BE49-F238E27FC236}">
                <a16:creationId xmlns:a16="http://schemas.microsoft.com/office/drawing/2014/main" id="{41A6D7AE-6157-4B8A-B2C2-D2A4C23C3D40}"/>
              </a:ext>
            </a:extLst>
          </p:cNvPr>
          <p:cNvGrpSpPr/>
          <p:nvPr/>
        </p:nvGrpSpPr>
        <p:grpSpPr>
          <a:xfrm>
            <a:off x="4497513" y="1873897"/>
            <a:ext cx="414840" cy="420832"/>
            <a:chOff x="-2777700" y="2049775"/>
            <a:chExt cx="287325" cy="291475"/>
          </a:xfrm>
          <a:solidFill>
            <a:srgbClr val="FF7414"/>
          </a:solidFill>
        </p:grpSpPr>
        <p:sp>
          <p:nvSpPr>
            <p:cNvPr id="30" name="Google Shape;14501;p91">
              <a:extLst>
                <a:ext uri="{FF2B5EF4-FFF2-40B4-BE49-F238E27FC236}">
                  <a16:creationId xmlns:a16="http://schemas.microsoft.com/office/drawing/2014/main" id="{ED2F1011-3F44-43D5-8CCF-C13597FD979E}"/>
                </a:ext>
              </a:extLst>
            </p:cNvPr>
            <p:cNvSpPr/>
            <p:nvPr/>
          </p:nvSpPr>
          <p:spPr>
            <a:xfrm>
              <a:off x="-2777700" y="2049775"/>
              <a:ext cx="287325" cy="291475"/>
            </a:xfrm>
            <a:custGeom>
              <a:avLst/>
              <a:gdLst/>
              <a:ahLst/>
              <a:cxnLst/>
              <a:rect l="l" t="t" r="r" b="b"/>
              <a:pathLst>
                <a:path w="11493" h="11659" extrusionOk="0">
                  <a:moveTo>
                    <a:pt x="7121" y="662"/>
                  </a:moveTo>
                  <a:cubicBezTo>
                    <a:pt x="7341" y="662"/>
                    <a:pt x="7499" y="820"/>
                    <a:pt x="7499" y="1040"/>
                  </a:cubicBezTo>
                  <a:cubicBezTo>
                    <a:pt x="7499" y="1230"/>
                    <a:pt x="7341" y="1387"/>
                    <a:pt x="7121" y="1387"/>
                  </a:cubicBezTo>
                  <a:lnTo>
                    <a:pt x="4380" y="1387"/>
                  </a:lnTo>
                  <a:cubicBezTo>
                    <a:pt x="4191" y="1387"/>
                    <a:pt x="4033" y="1230"/>
                    <a:pt x="4033" y="1040"/>
                  </a:cubicBezTo>
                  <a:cubicBezTo>
                    <a:pt x="4033" y="820"/>
                    <a:pt x="4191" y="662"/>
                    <a:pt x="4380" y="662"/>
                  </a:cubicBezTo>
                  <a:close/>
                  <a:moveTo>
                    <a:pt x="6774" y="2049"/>
                  </a:moveTo>
                  <a:lnTo>
                    <a:pt x="6774" y="4285"/>
                  </a:lnTo>
                  <a:cubicBezTo>
                    <a:pt x="6774" y="4412"/>
                    <a:pt x="6774" y="4443"/>
                    <a:pt x="7499" y="5514"/>
                  </a:cubicBezTo>
                  <a:lnTo>
                    <a:pt x="3970" y="5514"/>
                  </a:lnTo>
                  <a:cubicBezTo>
                    <a:pt x="4758" y="4412"/>
                    <a:pt x="4726" y="4443"/>
                    <a:pt x="4726" y="4348"/>
                  </a:cubicBezTo>
                  <a:lnTo>
                    <a:pt x="4726" y="2049"/>
                  </a:lnTo>
                  <a:close/>
                  <a:moveTo>
                    <a:pt x="8003" y="6176"/>
                  </a:moveTo>
                  <a:cubicBezTo>
                    <a:pt x="8696" y="7215"/>
                    <a:pt x="9578" y="8507"/>
                    <a:pt x="10177" y="9389"/>
                  </a:cubicBezTo>
                  <a:cubicBezTo>
                    <a:pt x="10649" y="10082"/>
                    <a:pt x="10177" y="10996"/>
                    <a:pt x="9294" y="10996"/>
                  </a:cubicBezTo>
                  <a:lnTo>
                    <a:pt x="2206" y="10996"/>
                  </a:lnTo>
                  <a:cubicBezTo>
                    <a:pt x="1387" y="10996"/>
                    <a:pt x="914" y="10051"/>
                    <a:pt x="1387" y="9389"/>
                  </a:cubicBezTo>
                  <a:cubicBezTo>
                    <a:pt x="1859" y="8665"/>
                    <a:pt x="2804" y="7341"/>
                    <a:pt x="3561" y="6176"/>
                  </a:cubicBezTo>
                  <a:close/>
                  <a:moveTo>
                    <a:pt x="4380" y="1"/>
                  </a:moveTo>
                  <a:cubicBezTo>
                    <a:pt x="3813" y="1"/>
                    <a:pt x="3340" y="473"/>
                    <a:pt x="3340" y="1040"/>
                  </a:cubicBezTo>
                  <a:cubicBezTo>
                    <a:pt x="3340" y="1513"/>
                    <a:pt x="3655" y="1860"/>
                    <a:pt x="4065" y="2017"/>
                  </a:cubicBezTo>
                  <a:lnTo>
                    <a:pt x="4065" y="4222"/>
                  </a:lnTo>
                  <a:cubicBezTo>
                    <a:pt x="3718" y="4790"/>
                    <a:pt x="1198" y="8413"/>
                    <a:pt x="788" y="8980"/>
                  </a:cubicBezTo>
                  <a:cubicBezTo>
                    <a:pt x="1" y="10114"/>
                    <a:pt x="820" y="11658"/>
                    <a:pt x="2206" y="11658"/>
                  </a:cubicBezTo>
                  <a:lnTo>
                    <a:pt x="9294" y="11658"/>
                  </a:lnTo>
                  <a:cubicBezTo>
                    <a:pt x="9308" y="11658"/>
                    <a:pt x="9322" y="11658"/>
                    <a:pt x="9335" y="11658"/>
                  </a:cubicBezTo>
                  <a:cubicBezTo>
                    <a:pt x="10697" y="11658"/>
                    <a:pt x="11492" y="10103"/>
                    <a:pt x="10712" y="9011"/>
                  </a:cubicBezTo>
                  <a:cubicBezTo>
                    <a:pt x="10271" y="8444"/>
                    <a:pt x="7845" y="4853"/>
                    <a:pt x="7499" y="4254"/>
                  </a:cubicBezTo>
                  <a:lnTo>
                    <a:pt x="7499" y="1986"/>
                  </a:lnTo>
                  <a:cubicBezTo>
                    <a:pt x="7877" y="1828"/>
                    <a:pt x="8160" y="1450"/>
                    <a:pt x="8160" y="1040"/>
                  </a:cubicBezTo>
                  <a:cubicBezTo>
                    <a:pt x="8160" y="473"/>
                    <a:pt x="7688" y="1"/>
                    <a:pt x="7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502;p91">
              <a:extLst>
                <a:ext uri="{FF2B5EF4-FFF2-40B4-BE49-F238E27FC236}">
                  <a16:creationId xmlns:a16="http://schemas.microsoft.com/office/drawing/2014/main" id="{FE2B7340-184C-4425-AE14-BB5A3E132200}"/>
                </a:ext>
              </a:extLst>
            </p:cNvPr>
            <p:cNvSpPr/>
            <p:nvPr/>
          </p:nvSpPr>
          <p:spPr>
            <a:xfrm>
              <a:off x="-2694200" y="2221475"/>
              <a:ext cx="69325" cy="68550"/>
            </a:xfrm>
            <a:custGeom>
              <a:avLst/>
              <a:gdLst/>
              <a:ahLst/>
              <a:cxnLst/>
              <a:rect l="l" t="t" r="r" b="b"/>
              <a:pathLst>
                <a:path w="2773" h="2742" extrusionOk="0">
                  <a:moveTo>
                    <a:pt x="1386" y="694"/>
                  </a:moveTo>
                  <a:cubicBezTo>
                    <a:pt x="1733" y="694"/>
                    <a:pt x="2048" y="1009"/>
                    <a:pt x="2048" y="1356"/>
                  </a:cubicBezTo>
                  <a:cubicBezTo>
                    <a:pt x="2048" y="1765"/>
                    <a:pt x="1764" y="2049"/>
                    <a:pt x="1386" y="2049"/>
                  </a:cubicBezTo>
                  <a:cubicBezTo>
                    <a:pt x="1008" y="2049"/>
                    <a:pt x="725" y="1702"/>
                    <a:pt x="725" y="1356"/>
                  </a:cubicBezTo>
                  <a:cubicBezTo>
                    <a:pt x="725" y="978"/>
                    <a:pt x="1040" y="694"/>
                    <a:pt x="1386" y="694"/>
                  </a:cubicBezTo>
                  <a:close/>
                  <a:moveTo>
                    <a:pt x="1386" y="1"/>
                  </a:moveTo>
                  <a:cubicBezTo>
                    <a:pt x="630" y="1"/>
                    <a:pt x="0" y="631"/>
                    <a:pt x="0" y="1356"/>
                  </a:cubicBezTo>
                  <a:cubicBezTo>
                    <a:pt x="0" y="2112"/>
                    <a:pt x="630" y="2742"/>
                    <a:pt x="1386" y="2742"/>
                  </a:cubicBezTo>
                  <a:cubicBezTo>
                    <a:pt x="2142" y="2742"/>
                    <a:pt x="2772" y="2112"/>
                    <a:pt x="2772" y="1356"/>
                  </a:cubicBezTo>
                  <a:cubicBezTo>
                    <a:pt x="2772" y="631"/>
                    <a:pt x="2142" y="1"/>
                    <a:pt x="1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503;p91">
              <a:extLst>
                <a:ext uri="{FF2B5EF4-FFF2-40B4-BE49-F238E27FC236}">
                  <a16:creationId xmlns:a16="http://schemas.microsoft.com/office/drawing/2014/main" id="{27E474B7-7E8E-4656-9738-59B43D36B8C5}"/>
                </a:ext>
              </a:extLst>
            </p:cNvPr>
            <p:cNvSpPr/>
            <p:nvPr/>
          </p:nvSpPr>
          <p:spPr>
            <a:xfrm>
              <a:off x="-2608350" y="2255350"/>
              <a:ext cx="51200" cy="51225"/>
            </a:xfrm>
            <a:custGeom>
              <a:avLst/>
              <a:gdLst/>
              <a:ahLst/>
              <a:cxnLst/>
              <a:rect l="l" t="t" r="r" b="b"/>
              <a:pathLst>
                <a:path w="2048" h="2049" extrusionOk="0">
                  <a:moveTo>
                    <a:pt x="1040" y="694"/>
                  </a:moveTo>
                  <a:cubicBezTo>
                    <a:pt x="1229" y="694"/>
                    <a:pt x="1386" y="851"/>
                    <a:pt x="1386" y="1040"/>
                  </a:cubicBezTo>
                  <a:cubicBezTo>
                    <a:pt x="1386" y="1229"/>
                    <a:pt x="1229" y="1387"/>
                    <a:pt x="1040" y="1387"/>
                  </a:cubicBezTo>
                  <a:cubicBezTo>
                    <a:pt x="819" y="1387"/>
                    <a:pt x="693" y="1229"/>
                    <a:pt x="693" y="1040"/>
                  </a:cubicBezTo>
                  <a:cubicBezTo>
                    <a:pt x="693" y="851"/>
                    <a:pt x="819" y="694"/>
                    <a:pt x="1040" y="694"/>
                  </a:cubicBezTo>
                  <a:close/>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2842;p85">
            <a:extLst>
              <a:ext uri="{FF2B5EF4-FFF2-40B4-BE49-F238E27FC236}">
                <a16:creationId xmlns:a16="http://schemas.microsoft.com/office/drawing/2014/main" id="{ECF09C9A-829A-457D-960A-6FF59A3C25CC}"/>
              </a:ext>
            </a:extLst>
          </p:cNvPr>
          <p:cNvSpPr/>
          <p:nvPr/>
        </p:nvSpPr>
        <p:spPr>
          <a:xfrm>
            <a:off x="7164288" y="1908713"/>
            <a:ext cx="363917" cy="364011"/>
          </a:xfrm>
          <a:custGeom>
            <a:avLst/>
            <a:gdLst/>
            <a:ahLst/>
            <a:cxnLst/>
            <a:rect l="l" t="t" r="r" b="b"/>
            <a:pathLst>
              <a:path w="19326" h="19331" extrusionOk="0">
                <a:moveTo>
                  <a:pt x="9470" y="1131"/>
                </a:moveTo>
                <a:cubicBezTo>
                  <a:pt x="9519" y="1131"/>
                  <a:pt x="9569" y="1143"/>
                  <a:pt x="9615" y="1165"/>
                </a:cubicBezTo>
                <a:lnTo>
                  <a:pt x="17504" y="5208"/>
                </a:lnTo>
                <a:lnTo>
                  <a:pt x="14283" y="6820"/>
                </a:lnTo>
                <a:lnTo>
                  <a:pt x="6360" y="2756"/>
                </a:lnTo>
                <a:lnTo>
                  <a:pt x="9325" y="1168"/>
                </a:lnTo>
                <a:cubicBezTo>
                  <a:pt x="9369" y="1143"/>
                  <a:pt x="9419" y="1131"/>
                  <a:pt x="9470" y="1131"/>
                </a:cubicBezTo>
                <a:close/>
                <a:moveTo>
                  <a:pt x="5149" y="3405"/>
                </a:moveTo>
                <a:lnTo>
                  <a:pt x="13027" y="7448"/>
                </a:lnTo>
                <a:lnTo>
                  <a:pt x="9467" y="9230"/>
                </a:lnTo>
                <a:lnTo>
                  <a:pt x="1779" y="5208"/>
                </a:lnTo>
                <a:lnTo>
                  <a:pt x="5149" y="3405"/>
                </a:lnTo>
                <a:close/>
                <a:moveTo>
                  <a:pt x="1133" y="6150"/>
                </a:moveTo>
                <a:lnTo>
                  <a:pt x="8896" y="10208"/>
                </a:lnTo>
                <a:lnTo>
                  <a:pt x="8896" y="17935"/>
                </a:lnTo>
                <a:lnTo>
                  <a:pt x="1299" y="13916"/>
                </a:lnTo>
                <a:cubicBezTo>
                  <a:pt x="1196" y="13862"/>
                  <a:pt x="1133" y="13753"/>
                  <a:pt x="1133" y="13638"/>
                </a:cubicBezTo>
                <a:lnTo>
                  <a:pt x="1133" y="6150"/>
                </a:lnTo>
                <a:close/>
                <a:moveTo>
                  <a:pt x="18190" y="6132"/>
                </a:moveTo>
                <a:lnTo>
                  <a:pt x="18190" y="13629"/>
                </a:lnTo>
                <a:cubicBezTo>
                  <a:pt x="18193" y="13744"/>
                  <a:pt x="18126" y="13853"/>
                  <a:pt x="18021" y="13907"/>
                </a:cubicBezTo>
                <a:lnTo>
                  <a:pt x="10028" y="17953"/>
                </a:lnTo>
                <a:lnTo>
                  <a:pt x="10028" y="10217"/>
                </a:lnTo>
                <a:lnTo>
                  <a:pt x="13730" y="8363"/>
                </a:lnTo>
                <a:lnTo>
                  <a:pt x="13730" y="10281"/>
                </a:lnTo>
                <a:cubicBezTo>
                  <a:pt x="13730" y="10592"/>
                  <a:pt x="13984" y="10845"/>
                  <a:pt x="14298" y="10845"/>
                </a:cubicBezTo>
                <a:cubicBezTo>
                  <a:pt x="14609" y="10845"/>
                  <a:pt x="14862" y="10592"/>
                  <a:pt x="14862" y="10281"/>
                </a:cubicBezTo>
                <a:lnTo>
                  <a:pt x="14862" y="7796"/>
                </a:lnTo>
                <a:lnTo>
                  <a:pt x="18190" y="6132"/>
                </a:lnTo>
                <a:close/>
                <a:moveTo>
                  <a:pt x="9473" y="0"/>
                </a:moveTo>
                <a:cubicBezTo>
                  <a:pt x="9238" y="0"/>
                  <a:pt x="9003" y="58"/>
                  <a:pt x="8790" y="172"/>
                </a:cubicBezTo>
                <a:lnTo>
                  <a:pt x="765" y="4468"/>
                </a:lnTo>
                <a:cubicBezTo>
                  <a:pt x="294" y="4719"/>
                  <a:pt x="1" y="5208"/>
                  <a:pt x="1" y="5739"/>
                </a:cubicBezTo>
                <a:lnTo>
                  <a:pt x="1" y="13638"/>
                </a:lnTo>
                <a:cubicBezTo>
                  <a:pt x="1" y="14173"/>
                  <a:pt x="297" y="14665"/>
                  <a:pt x="771" y="14913"/>
                </a:cubicBezTo>
                <a:lnTo>
                  <a:pt x="8796" y="19164"/>
                </a:lnTo>
                <a:cubicBezTo>
                  <a:pt x="9008" y="19275"/>
                  <a:pt x="9240" y="19331"/>
                  <a:pt x="9473" y="19331"/>
                </a:cubicBezTo>
                <a:cubicBezTo>
                  <a:pt x="9696" y="19331"/>
                  <a:pt x="9919" y="19279"/>
                  <a:pt x="10125" y="19176"/>
                </a:cubicBezTo>
                <a:lnTo>
                  <a:pt x="18534" y="14916"/>
                </a:lnTo>
                <a:cubicBezTo>
                  <a:pt x="19020" y="14671"/>
                  <a:pt x="19325" y="14173"/>
                  <a:pt x="19325" y="13629"/>
                </a:cubicBezTo>
                <a:lnTo>
                  <a:pt x="19325" y="5752"/>
                </a:lnTo>
                <a:cubicBezTo>
                  <a:pt x="19325" y="5208"/>
                  <a:pt x="19023" y="4713"/>
                  <a:pt x="18537" y="4465"/>
                </a:cubicBezTo>
                <a:lnTo>
                  <a:pt x="10131" y="160"/>
                </a:lnTo>
                <a:cubicBezTo>
                  <a:pt x="9924" y="53"/>
                  <a:pt x="9698" y="0"/>
                  <a:pt x="9473" y="0"/>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1284125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788024" y="1131590"/>
            <a:ext cx="3924436"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solidFill>
                  <a:srgbClr val="262626"/>
                </a:solidFill>
                <a:latin typeface="Muli"/>
              </a:rPr>
              <a:t>Polímeros com componentes metálicos</a:t>
            </a:r>
            <a:endParaRPr lang="pt-PT" b="1" dirty="0">
              <a:solidFill>
                <a:srgbClr val="262626"/>
              </a:solidFill>
              <a:latin typeface="Muli" panose="02000503000000000000" pitchFamily="2" charset="0"/>
            </a:endParaRPr>
          </a:p>
          <a:p>
            <a:pPr algn="just"/>
            <a:endParaRPr lang="pt-PT" dirty="0">
              <a:solidFill>
                <a:srgbClr val="262626"/>
              </a:solidFill>
              <a:latin typeface="Muli" panose="02000503000000000000" pitchFamily="2" charset="0"/>
            </a:endParaRPr>
          </a:p>
          <a:p>
            <a:pPr algn="just"/>
            <a:r>
              <a:rPr lang="pt-PT" dirty="0">
                <a:solidFill>
                  <a:srgbClr val="262626"/>
                </a:solidFill>
                <a:latin typeface="Muli"/>
              </a:rPr>
              <a:t>O filamento metálico de impressão 3D é um filamento normal com alguma quantidade de metal adicionado. Isto significa que pode ser usado com uma impressora MEX regular, com um </a:t>
            </a:r>
            <a:r>
              <a:rPr lang="pt-PT" dirty="0" err="1">
                <a:solidFill>
                  <a:srgbClr val="262626"/>
                </a:solidFill>
                <a:latin typeface="Muli"/>
              </a:rPr>
              <a:t>extrusor</a:t>
            </a:r>
            <a:r>
              <a:rPr lang="pt-PT" dirty="0">
                <a:solidFill>
                  <a:srgbClr val="262626"/>
                </a:solidFill>
                <a:latin typeface="Muli"/>
              </a:rPr>
              <a:t> especial. Os filamentos metálicos podem conter desde cobre e bronze a ferro e aço inoxidável. As impressões de filamentos metálicos podem parecer mais sólidas e semelhantes a metal fundido.</a:t>
            </a: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57412" y="171397"/>
            <a:ext cx="8623809" cy="566400"/>
          </a:xfrm>
        </p:spPr>
        <p:txBody>
          <a:bodyPr/>
          <a:lstStyle/>
          <a:p>
            <a:r>
              <a:rPr lang="pt-PT">
                <a:latin typeface="Roboto"/>
                <a:ea typeface="Roboto"/>
              </a:rPr>
              <a:t>Materiais MEX. Polímeros com componentes metálicos</a:t>
            </a:r>
            <a:endParaRPr lang="pt-PT" b="0">
              <a:latin typeface="Roboto"/>
              <a:ea typeface="Roboto"/>
            </a:endParaRPr>
          </a:p>
        </p:txBody>
      </p:sp>
      <p:pic>
        <p:nvPicPr>
          <p:cNvPr id="6146" name="Picture 2" descr="image00">
            <a:extLst>
              <a:ext uri="{FF2B5EF4-FFF2-40B4-BE49-F238E27FC236}">
                <a16:creationId xmlns:a16="http://schemas.microsoft.com/office/drawing/2014/main" id="{6413D593-2FFC-44A7-9B0D-91419E587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972" y="1131590"/>
            <a:ext cx="3415308" cy="341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292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31540" y="1131590"/>
            <a:ext cx="8280920"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solidFill>
                  <a:srgbClr val="262626"/>
                </a:solidFill>
                <a:latin typeface="Muli" panose="02000503000000000000"/>
              </a:rPr>
              <a:t>Polímeros com componentes metálicos</a:t>
            </a:r>
            <a:endParaRPr lang="en-US" dirty="0">
              <a:latin typeface="Muli" panose="02000503000000000000"/>
            </a:endParaRPr>
          </a:p>
          <a:p>
            <a:pPr algn="just"/>
            <a:r>
              <a:rPr lang="pt-PT" dirty="0">
                <a:latin typeface="Muli" panose="02000503000000000000"/>
              </a:rPr>
              <a:t>Pode ser confuso porque por vezes só há "metal" no nome, uma vez que isto pode simplesmente indicar uma cor metálica ou brilho. Por exemplo, </a:t>
            </a:r>
            <a:r>
              <a:rPr lang="pt-PT" dirty="0" err="1">
                <a:latin typeface="Muli" panose="02000503000000000000"/>
              </a:rPr>
              <a:t>Amolen's</a:t>
            </a:r>
            <a:r>
              <a:rPr lang="pt-PT" dirty="0">
                <a:latin typeface="Muli" panose="02000503000000000000"/>
              </a:rPr>
              <a:t> Multicolor </a:t>
            </a:r>
            <a:r>
              <a:rPr lang="pt-PT" dirty="0" err="1">
                <a:latin typeface="Muli" panose="02000503000000000000"/>
              </a:rPr>
              <a:t>Silk</a:t>
            </a:r>
            <a:r>
              <a:rPr lang="pt-PT" dirty="0">
                <a:latin typeface="Muli" panose="02000503000000000000"/>
              </a:rPr>
              <a:t> Metal </a:t>
            </a:r>
            <a:r>
              <a:rPr lang="pt-PT" dirty="0" err="1">
                <a:latin typeface="Muli" panose="02000503000000000000"/>
              </a:rPr>
              <a:t>Rainbow</a:t>
            </a:r>
            <a:r>
              <a:rPr lang="pt-PT" dirty="0">
                <a:latin typeface="Muli" panose="02000503000000000000"/>
              </a:rPr>
              <a:t> destina-se a exibir uma "cor metálica". É importante perceber que, apesar de um fabricante indicar a percentagem de metal que está no filamento, este valor pode ser por volume ou peso, tornando a comparação de materiais mais complicada</a:t>
            </a:r>
          </a:p>
          <a:p>
            <a:endParaRPr lang="pt-PT" dirty="0"/>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27633" y="171397"/>
            <a:ext cx="6995700" cy="566400"/>
          </a:xfrm>
        </p:spPr>
        <p:txBody>
          <a:bodyPr/>
          <a:lstStyle/>
          <a:p>
            <a:r>
              <a:rPr lang="pt-PT" dirty="0">
                <a:latin typeface="Roboto"/>
                <a:ea typeface="Roboto"/>
              </a:rPr>
              <a:t>Materiais MEX. Polímeros com componentes metálicos</a:t>
            </a:r>
            <a:endParaRPr lang="en-US" dirty="0"/>
          </a:p>
        </p:txBody>
      </p:sp>
      <p:pic>
        <p:nvPicPr>
          <p:cNvPr id="8" name="Picture 2" descr="Filamet copper printed part and sintered part">
            <a:extLst>
              <a:ext uri="{FF2B5EF4-FFF2-40B4-BE49-F238E27FC236}">
                <a16:creationId xmlns:a16="http://schemas.microsoft.com/office/drawing/2014/main" id="{73E05679-38ED-4ED3-AC9B-532AF6920B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3" b="96069" l="53750" r="95375"/>
                    </a14:imgEffect>
                  </a14:imgLayer>
                </a14:imgProps>
              </a:ext>
              <a:ext uri="{28A0092B-C50C-407E-A947-70E740481C1C}">
                <a14:useLocalDpi xmlns:a14="http://schemas.microsoft.com/office/drawing/2010/main" val="0"/>
              </a:ext>
            </a:extLst>
          </a:blip>
          <a:srcRect/>
          <a:stretch>
            <a:fillRect/>
          </a:stretch>
        </p:blipFill>
        <p:spPr bwMode="auto">
          <a:xfrm>
            <a:off x="2339752" y="2984437"/>
            <a:ext cx="4039204" cy="205494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F0DB9C2-DE6F-419F-94E0-9393F6C206CF}"/>
              </a:ext>
            </a:extLst>
          </p:cNvPr>
          <p:cNvSpPr txBox="1"/>
          <p:nvPr/>
        </p:nvSpPr>
        <p:spPr>
          <a:xfrm>
            <a:off x="6363079" y="3363838"/>
            <a:ext cx="2169361" cy="1169551"/>
          </a:xfrm>
          <a:prstGeom prst="rect">
            <a:avLst/>
          </a:prstGeom>
          <a:noFill/>
        </p:spPr>
        <p:txBody>
          <a:bodyPr wrap="square" lIns="91440" tIns="45720" rIns="91440" bIns="45720" anchor="t">
            <a:spAutoFit/>
          </a:bodyPr>
          <a:lstStyle/>
          <a:p>
            <a:r>
              <a:rPr lang="pt-PT" dirty="0">
                <a:solidFill>
                  <a:srgbClr val="777777"/>
                </a:solidFill>
                <a:latin typeface="Roboto"/>
              </a:rPr>
              <a:t>Parte impressa em 3D com filamento de cobre e </a:t>
            </a:r>
            <a:r>
              <a:rPr lang="pt-PT" dirty="0" err="1">
                <a:solidFill>
                  <a:srgbClr val="777777"/>
                </a:solidFill>
                <a:latin typeface="Roboto"/>
              </a:rPr>
              <a:t>sinterizada</a:t>
            </a:r>
            <a:r>
              <a:rPr lang="pt-PT" dirty="0">
                <a:solidFill>
                  <a:srgbClr val="777777"/>
                </a:solidFill>
                <a:latin typeface="Roboto"/>
              </a:rPr>
              <a:t>.</a:t>
            </a:r>
            <a:r>
              <a:rPr lang="pt-PT" b="0" i="0" dirty="0">
                <a:solidFill>
                  <a:srgbClr val="777777"/>
                </a:solidFill>
                <a:effectLst/>
                <a:latin typeface="Roboto"/>
              </a:rPr>
              <a:t> </a:t>
            </a:r>
            <a:r>
              <a:rPr lang="pt-PT" dirty="0">
                <a:solidFill>
                  <a:srgbClr val="777777"/>
                </a:solidFill>
                <a:latin typeface="Roboto"/>
              </a:rPr>
              <a:t>Fonte</a:t>
            </a:r>
            <a:r>
              <a:rPr lang="pt-PT" b="0" i="0" dirty="0">
                <a:solidFill>
                  <a:srgbClr val="777777"/>
                </a:solidFill>
                <a:effectLst/>
                <a:latin typeface="Roboto"/>
              </a:rPr>
              <a:t>: </a:t>
            </a:r>
            <a:r>
              <a:rPr lang="pt-PT" b="0" i="0" dirty="0" err="1">
                <a:solidFill>
                  <a:srgbClr val="777777"/>
                </a:solidFill>
                <a:effectLst/>
                <a:latin typeface="Roboto"/>
              </a:rPr>
              <a:t>The</a:t>
            </a:r>
            <a:r>
              <a:rPr lang="pt-PT" b="0" i="0" dirty="0">
                <a:solidFill>
                  <a:srgbClr val="777777"/>
                </a:solidFill>
                <a:effectLst/>
                <a:latin typeface="Roboto"/>
              </a:rPr>
              <a:t> Virtual </a:t>
            </a:r>
            <a:r>
              <a:rPr lang="pt-PT" b="0" i="0" dirty="0" err="1">
                <a:solidFill>
                  <a:srgbClr val="777777"/>
                </a:solidFill>
                <a:effectLst/>
                <a:latin typeface="Roboto"/>
              </a:rPr>
              <a:t>Foundry</a:t>
            </a:r>
            <a:r>
              <a:rPr lang="pt-PT" b="0" i="0" dirty="0">
                <a:solidFill>
                  <a:srgbClr val="777777"/>
                </a:solidFill>
                <a:effectLst/>
                <a:latin typeface="Roboto"/>
              </a:rPr>
              <a:t>.</a:t>
            </a:r>
            <a:endParaRPr lang="pt-PT" dirty="0">
              <a:latin typeface="Roboto"/>
            </a:endParaRPr>
          </a:p>
        </p:txBody>
      </p:sp>
      <p:pic>
        <p:nvPicPr>
          <p:cNvPr id="10" name="Picture 2" descr="Filamet copper printed part and sintered part">
            <a:extLst>
              <a:ext uri="{FF2B5EF4-FFF2-40B4-BE49-F238E27FC236}">
                <a16:creationId xmlns:a16="http://schemas.microsoft.com/office/drawing/2014/main" id="{77135C42-918D-4875-B8FD-08FFCA453490}"/>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2948" b="93612" l="4750" r="47375"/>
                    </a14:imgEffect>
                  </a14:imgLayer>
                </a14:imgProps>
              </a:ext>
              <a:ext uri="{28A0092B-C50C-407E-A947-70E740481C1C}">
                <a14:useLocalDpi xmlns:a14="http://schemas.microsoft.com/office/drawing/2010/main" val="0"/>
              </a:ext>
            </a:extLst>
          </a:blip>
          <a:srcRect/>
          <a:stretch>
            <a:fillRect/>
          </a:stretch>
        </p:blipFill>
        <p:spPr bwMode="auto">
          <a:xfrm>
            <a:off x="2309276" y="2984437"/>
            <a:ext cx="4039204" cy="205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75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323528" y="1294073"/>
            <a:ext cx="8208912" cy="22137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solidFill>
                  <a:srgbClr val="262626"/>
                </a:solidFill>
                <a:latin typeface="Muli"/>
              </a:rPr>
              <a:t>Compósitos</a:t>
            </a:r>
            <a:endParaRPr lang="pt-PT" b="1" dirty="0">
              <a:solidFill>
                <a:srgbClr val="262626"/>
              </a:solidFill>
              <a:latin typeface="Muli" panose="02000503000000000000" pitchFamily="2" charset="0"/>
            </a:endParaRPr>
          </a:p>
          <a:p>
            <a:pPr algn="just"/>
            <a:r>
              <a:rPr lang="pt-PT" dirty="0">
                <a:solidFill>
                  <a:srgbClr val="262626"/>
                </a:solidFill>
                <a:latin typeface="Muli"/>
              </a:rPr>
              <a:t>Algumas tecnologias de impressão 3D utilizam cerâmicos (tipicamente um polímero preenchido com pó cerâmico) ou compósitos (filamentos de carbono ou pó de nylon metálico).</a:t>
            </a:r>
          </a:p>
          <a:p>
            <a:pPr algn="just"/>
            <a:endParaRPr lang="pt-PT" dirty="0">
              <a:solidFill>
                <a:srgbClr val="262626"/>
              </a:solidFill>
              <a:latin typeface="Muli" panose="02000503000000000000" pitchFamily="2" charset="0"/>
            </a:endParaRPr>
          </a:p>
          <a:p>
            <a:pPr algn="just"/>
            <a:r>
              <a:rPr lang="pt-PT" dirty="0">
                <a:solidFill>
                  <a:srgbClr val="262626"/>
                </a:solidFill>
                <a:latin typeface="Muli"/>
              </a:rPr>
              <a:t>Os materiais compósito vão ser abordados com mais detalhe ao longo desta unidade. </a:t>
            </a:r>
            <a:endParaRPr lang="en-US" dirty="0">
              <a:solidFill>
                <a:srgbClr val="262626"/>
              </a:solidFill>
              <a:latin typeface="Muli"/>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pt-PT" dirty="0">
                <a:latin typeface="Roboto"/>
                <a:ea typeface="Roboto"/>
              </a:rPr>
              <a:t>Materiais MEX. Compósitos</a:t>
            </a:r>
          </a:p>
        </p:txBody>
      </p:sp>
      <p:pic>
        <p:nvPicPr>
          <p:cNvPr id="7170" name="Picture 2" descr="5 Tips For Tooling Design Using FDM Composites – Human Boundary">
            <a:extLst>
              <a:ext uri="{FF2B5EF4-FFF2-40B4-BE49-F238E27FC236}">
                <a16:creationId xmlns:a16="http://schemas.microsoft.com/office/drawing/2014/main" id="{CF551110-3EFD-4269-86B9-EA111BF5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85" y="2911059"/>
            <a:ext cx="4748115" cy="211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287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latin typeface="Roboto"/>
                <a:ea typeface="Roboto"/>
              </a:rPr>
              <a:t>Características MEX </a:t>
            </a:r>
            <a:endParaRPr lang="en-US"/>
          </a:p>
        </p:txBody>
      </p:sp>
      <p:sp>
        <p:nvSpPr>
          <p:cNvPr id="6" name="Google Shape;1029;p44"/>
          <p:cNvSpPr txBox="1">
            <a:spLocks/>
          </p:cNvSpPr>
          <p:nvPr/>
        </p:nvSpPr>
        <p:spPr>
          <a:xfrm>
            <a:off x="1061701" y="980628"/>
            <a:ext cx="7488833" cy="3600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latin typeface="Muli" panose="02000503000000000000"/>
              </a:rPr>
              <a:t>Parâmetros de impressão </a:t>
            </a:r>
          </a:p>
          <a:p>
            <a:pPr algn="just"/>
            <a:r>
              <a:rPr lang="pt-PT" dirty="0">
                <a:latin typeface="Muli" panose="02000503000000000000"/>
              </a:rPr>
              <a:t>Existem vários parâmetros que podem ser ajustados na maioria das máquinas de MEX para se conseguir uma impressão precisa. A velocidade de construção, a velocidade de extrusão e a temperatura do </a:t>
            </a:r>
            <a:r>
              <a:rPr lang="pt-PT" dirty="0" err="1">
                <a:latin typeface="Muli" panose="02000503000000000000"/>
              </a:rPr>
              <a:t>extrusor</a:t>
            </a:r>
            <a:r>
              <a:rPr lang="pt-PT" dirty="0">
                <a:latin typeface="Muli" panose="02000503000000000000"/>
              </a:rPr>
              <a:t> controlam a consistência do filamento </a:t>
            </a:r>
            <a:r>
              <a:rPr lang="pt-PT" dirty="0" err="1">
                <a:latin typeface="Muli" panose="02000503000000000000"/>
              </a:rPr>
              <a:t>extrudido</a:t>
            </a:r>
            <a:r>
              <a:rPr lang="pt-PT" dirty="0">
                <a:latin typeface="Muli" panose="02000503000000000000"/>
              </a:rPr>
              <a:t> e são definidas pelo operador (algumas máquinas utilizam </a:t>
            </a:r>
            <a:r>
              <a:rPr lang="pt-PT" i="1" dirty="0" err="1">
                <a:latin typeface="Muli" panose="02000503000000000000"/>
              </a:rPr>
              <a:t>presets</a:t>
            </a:r>
            <a:r>
              <a:rPr lang="pt-PT" dirty="0">
                <a:latin typeface="Muli"/>
              </a:rPr>
              <a:t> automáticos com base no tipo de material que está a ser utilizado) </a:t>
            </a:r>
          </a:p>
          <a:p>
            <a:pPr algn="just"/>
            <a:endParaRPr lang="pt-PT" dirty="0">
              <a:latin typeface="Muli"/>
            </a:endParaRPr>
          </a:p>
          <a:p>
            <a:pPr algn="just"/>
            <a:r>
              <a:rPr lang="pt-PT" dirty="0">
                <a:latin typeface="Muli"/>
              </a:rPr>
              <a:t>A um nível fundamental, o diâmetro do orifício e a altura de cada camada definem a resolução de uma peça impressa por MEX. Enquanto todos os parâmetros definem a precisão dimensional de uma peça, é o diâmetro do </a:t>
            </a:r>
            <a:r>
              <a:rPr lang="pt-PT" dirty="0" err="1">
                <a:latin typeface="Muli" panose="02000503000000000000"/>
              </a:rPr>
              <a:t>extrusor</a:t>
            </a:r>
            <a:r>
              <a:rPr lang="pt-PT" dirty="0">
                <a:latin typeface="Muli"/>
              </a:rPr>
              <a:t> e uma baixa altura de cada camada que são responsáveis por garantir um elevado nível de detalhe e a homogeneidade da superfície de uma peça. </a:t>
            </a:r>
          </a:p>
          <a:p>
            <a:pPr algn="just"/>
            <a:endParaRPr lang="pt-PT" dirty="0">
              <a:latin typeface="Muli"/>
            </a:endParaRPr>
          </a:p>
          <a:p>
            <a:pPr algn="just"/>
            <a:r>
              <a:rPr lang="pt-PT" dirty="0">
                <a:latin typeface="Muli"/>
              </a:rPr>
              <a:t>O volume de construção disponível deve ser considerado ao utilizar MEX. Em média, as impressoras têm um área de impressão de 200 x 200 x 200 mm. Impressoras industriais podem oferecer uma área de 1000 x 1000 x 1000 mm. Para peças muito grandes, uma solução viável é dividir o desenho inicial em vários componentes e fazer a sua montagem após a impressão.  </a:t>
            </a:r>
          </a:p>
          <a:p>
            <a:endParaRPr lang="es-ES" dirty="0">
              <a:latin typeface="Muli"/>
            </a:endParaRPr>
          </a:p>
        </p:txBody>
      </p:sp>
    </p:spTree>
    <p:extLst>
      <p:ext uri="{BB962C8B-B14F-4D97-AF65-F5344CB8AC3E}">
        <p14:creationId xmlns:p14="http://schemas.microsoft.com/office/powerpoint/2010/main" val="1428750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latin typeface="Roboto"/>
                <a:ea typeface="Roboto"/>
              </a:rPr>
              <a:t>Características MEX </a:t>
            </a:r>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Empeno</a:t>
            </a:r>
          </a:p>
          <a:p>
            <a:pPr algn="just"/>
            <a:r>
              <a:rPr lang="pt-PT" dirty="0">
                <a:latin typeface="Muli"/>
              </a:rPr>
              <a:t>Empeno ocorre nas peças impressas por MEX devido ao arrefecimento diferencial. Diferentes seções da impressão arrefecem a ritmos diferentes, contraem-se e encolhem. Isto faz com que haja a criação de tensões internas e por sua vez deformações ou distorções. Uma plataforma aquecida, bem como uma boa adesão entre o material e a plataforma desempenham um papel importante, limitando a probabilidade de haver deformação ou distorção. </a:t>
            </a:r>
          </a:p>
          <a:p>
            <a:endParaRPr lang="pt-PT" dirty="0">
              <a:latin typeface="Muli"/>
            </a:endParaRPr>
          </a:p>
        </p:txBody>
      </p:sp>
      <p:pic>
        <p:nvPicPr>
          <p:cNvPr id="3" name="Imagen 2">
            <a:extLst>
              <a:ext uri="{FF2B5EF4-FFF2-40B4-BE49-F238E27FC236}">
                <a16:creationId xmlns:a16="http://schemas.microsoft.com/office/drawing/2014/main" id="{31F41A12-25D6-4097-9CBD-A4AAFCB7A8AF}"/>
              </a:ext>
            </a:extLst>
          </p:cNvPr>
          <p:cNvPicPr>
            <a:picLocks noChangeAspect="1"/>
          </p:cNvPicPr>
          <p:nvPr/>
        </p:nvPicPr>
        <p:blipFill>
          <a:blip r:embed="rId2"/>
          <a:srcRect/>
          <a:stretch/>
        </p:blipFill>
        <p:spPr>
          <a:xfrm>
            <a:off x="2788975" y="3021668"/>
            <a:ext cx="3240360" cy="1820116"/>
          </a:xfrm>
          <a:prstGeom prst="rect">
            <a:avLst/>
          </a:prstGeom>
        </p:spPr>
      </p:pic>
    </p:spTree>
    <p:extLst>
      <p:ext uri="{BB962C8B-B14F-4D97-AF65-F5344CB8AC3E}">
        <p14:creationId xmlns:p14="http://schemas.microsoft.com/office/powerpoint/2010/main" val="2216863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latin typeface="Roboto"/>
                <a:ea typeface="Roboto"/>
              </a:rPr>
              <a:t>Características MEX </a:t>
            </a:r>
            <a:endParaRPr lang="pt-PT">
              <a:latin typeface="Roboto"/>
              <a:ea typeface="Roboto"/>
            </a:endParaRPr>
          </a:p>
        </p:txBody>
      </p:sp>
      <p:sp>
        <p:nvSpPr>
          <p:cNvPr id="6" name="Google Shape;1029;p44"/>
          <p:cNvSpPr txBox="1">
            <a:spLocks/>
          </p:cNvSpPr>
          <p:nvPr/>
        </p:nvSpPr>
        <p:spPr>
          <a:xfrm>
            <a:off x="845338" y="1043019"/>
            <a:ext cx="7939316" cy="18722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latin typeface="Muli"/>
              </a:rPr>
              <a:t>Estruturas de suporte</a:t>
            </a:r>
            <a:endParaRPr lang="pt-PT" dirty="0">
              <a:solidFill>
                <a:srgbClr val="FF0000"/>
              </a:solidFill>
              <a:latin typeface="Muli"/>
            </a:endParaRPr>
          </a:p>
          <a:p>
            <a:pPr algn="just"/>
            <a:r>
              <a:rPr lang="pt-PT" dirty="0">
                <a:latin typeface="Muli"/>
              </a:rPr>
              <a:t>Algumas peças podem necessitar de estruturas de suporte para serem impressas com sucesso. São necessários suportes para saliências que sejam inferiores a 45 graus em relação ao plano da plataforma. </a:t>
            </a:r>
          </a:p>
          <a:p>
            <a:pPr algn="just"/>
            <a:endParaRPr lang="pt-PT" dirty="0">
              <a:latin typeface="Muli"/>
            </a:endParaRPr>
          </a:p>
          <a:p>
            <a:pPr algn="just"/>
            <a:r>
              <a:rPr lang="pt-PT" dirty="0">
                <a:latin typeface="Muli"/>
              </a:rPr>
              <a:t>Novas camadas não podem ser depositadas no ar, quando não há camada por baixo, são adicionados suportes. Isto permite que sejam impressas peças com diferentes características e complexidade. O material de suporte tem um volume baixo para que seja facilmente removido após a impressão. </a:t>
            </a:r>
          </a:p>
          <a:p>
            <a:endParaRPr lang="pt-PT" dirty="0">
              <a:latin typeface="Muli"/>
            </a:endParaRPr>
          </a:p>
          <a:p>
            <a:endParaRPr lang="en-US" dirty="0">
              <a:latin typeface="Muli"/>
            </a:endParaRPr>
          </a:p>
          <a:p>
            <a:endParaRPr lang="en-US" dirty="0">
              <a:latin typeface="Muli"/>
            </a:endParaRPr>
          </a:p>
          <a:p>
            <a:endParaRPr lang="es-ES" dirty="0">
              <a:latin typeface="Muli"/>
            </a:endParaRPr>
          </a:p>
        </p:txBody>
      </p:sp>
      <p:pic>
        <p:nvPicPr>
          <p:cNvPr id="3" name="Imagen 2">
            <a:extLst>
              <a:ext uri="{FF2B5EF4-FFF2-40B4-BE49-F238E27FC236}">
                <a16:creationId xmlns:a16="http://schemas.microsoft.com/office/drawing/2014/main" id="{F091C0A5-BC99-4C28-80F0-42424009E4EA}"/>
              </a:ext>
            </a:extLst>
          </p:cNvPr>
          <p:cNvPicPr>
            <a:picLocks noChangeAspect="1"/>
          </p:cNvPicPr>
          <p:nvPr/>
        </p:nvPicPr>
        <p:blipFill rotWithShape="1">
          <a:blip r:embed="rId2"/>
          <a:srcRect t="26858" b="26373"/>
          <a:stretch/>
        </p:blipFill>
        <p:spPr>
          <a:xfrm>
            <a:off x="1982716" y="3352801"/>
            <a:ext cx="4991399" cy="1459017"/>
          </a:xfrm>
          <a:prstGeom prst="rect">
            <a:avLst/>
          </a:prstGeom>
        </p:spPr>
      </p:pic>
    </p:spTree>
    <p:extLst>
      <p:ext uri="{BB962C8B-B14F-4D97-AF65-F5344CB8AC3E}">
        <p14:creationId xmlns:p14="http://schemas.microsoft.com/office/powerpoint/2010/main" val="1617241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322079"/>
            <a:ext cx="6995700" cy="566400"/>
          </a:xfrm>
        </p:spPr>
        <p:txBody>
          <a:bodyPr/>
          <a:lstStyle/>
          <a:p>
            <a:r>
              <a:rPr lang="pt-PT" dirty="0">
                <a:latin typeface="Roboto"/>
                <a:ea typeface="Roboto"/>
              </a:rPr>
              <a:t>Características MEX </a:t>
            </a:r>
          </a:p>
        </p:txBody>
      </p:sp>
      <p:sp>
        <p:nvSpPr>
          <p:cNvPr id="6" name="Google Shape;1029;p44"/>
          <p:cNvSpPr txBox="1">
            <a:spLocks/>
          </p:cNvSpPr>
          <p:nvPr/>
        </p:nvSpPr>
        <p:spPr>
          <a:xfrm>
            <a:off x="886359" y="888479"/>
            <a:ext cx="7939316"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latin typeface="Muli"/>
              </a:rPr>
              <a:t>Estruturas de suporte</a:t>
            </a:r>
            <a:endParaRPr lang="en-US" dirty="0" err="1"/>
          </a:p>
          <a:p>
            <a:pPr algn="just"/>
            <a:r>
              <a:rPr lang="pt-PT" dirty="0">
                <a:latin typeface="Muli"/>
              </a:rPr>
              <a:t>Embora seja possível imprimir sobreposições inferiores a 45 graus, a superfície em questão começa a sofrer em qualidade. Se for uma impressão de prototipagem o limite da saliência pode ser alargado para ângulos inferiores a 45 graus. Para impressões precisas com um acabamento superficial liso, recomenda-se a utilização dos 45 graus como limite. </a:t>
            </a:r>
          </a:p>
          <a:p>
            <a:endParaRPr lang="en-US" dirty="0">
              <a:latin typeface="Muli"/>
            </a:endParaRPr>
          </a:p>
          <a:p>
            <a:endParaRPr lang="en-US" dirty="0">
              <a:latin typeface="Muli"/>
            </a:endParaRPr>
          </a:p>
          <a:p>
            <a:endParaRPr lang="en-US" dirty="0">
              <a:latin typeface="Muli"/>
            </a:endParaRPr>
          </a:p>
          <a:p>
            <a:endParaRPr lang="es-ES" dirty="0">
              <a:latin typeface="Muli"/>
            </a:endParaRPr>
          </a:p>
        </p:txBody>
      </p:sp>
      <p:pic>
        <p:nvPicPr>
          <p:cNvPr id="8" name="Imagen 7">
            <a:extLst>
              <a:ext uri="{FF2B5EF4-FFF2-40B4-BE49-F238E27FC236}">
                <a16:creationId xmlns:a16="http://schemas.microsoft.com/office/drawing/2014/main" id="{AB600AF2-7083-4A63-94A1-CA3FE1C40A7E}"/>
              </a:ext>
            </a:extLst>
          </p:cNvPr>
          <p:cNvPicPr>
            <a:picLocks noChangeAspect="1"/>
          </p:cNvPicPr>
          <p:nvPr/>
        </p:nvPicPr>
        <p:blipFill rotWithShape="1">
          <a:blip r:embed="rId2"/>
          <a:srcRect t="17391" b="13043"/>
          <a:stretch/>
        </p:blipFill>
        <p:spPr>
          <a:xfrm>
            <a:off x="2121766" y="2216542"/>
            <a:ext cx="4695368" cy="1152128"/>
          </a:xfrm>
          <a:prstGeom prst="rect">
            <a:avLst/>
          </a:prstGeom>
        </p:spPr>
      </p:pic>
      <p:sp>
        <p:nvSpPr>
          <p:cNvPr id="9" name="CuadroTexto 8">
            <a:extLst>
              <a:ext uri="{FF2B5EF4-FFF2-40B4-BE49-F238E27FC236}">
                <a16:creationId xmlns:a16="http://schemas.microsoft.com/office/drawing/2014/main" id="{BF1D9807-4A79-4DF3-A4BC-CE7E79703C5C}"/>
              </a:ext>
            </a:extLst>
          </p:cNvPr>
          <p:cNvSpPr txBox="1"/>
          <p:nvPr/>
        </p:nvSpPr>
        <p:spPr>
          <a:xfrm>
            <a:off x="1210871" y="3527182"/>
            <a:ext cx="6984776" cy="1169551"/>
          </a:xfrm>
          <a:prstGeom prst="rect">
            <a:avLst/>
          </a:prstGeom>
          <a:noFill/>
        </p:spPr>
        <p:txBody>
          <a:bodyPr wrap="square" lIns="91440" tIns="45720" rIns="91440" bIns="45720" anchor="t">
            <a:spAutoFit/>
          </a:bodyPr>
          <a:lstStyle/>
          <a:p>
            <a:pPr algn="just"/>
            <a:r>
              <a:rPr lang="pt-PT" dirty="0">
                <a:latin typeface="Muli"/>
              </a:rPr>
              <a:t>A desvantagem de utilizar estas estruturas é o efeito prejudicial provocado na superfície da peça com que está em contacto, resultando num acabamento superficial rugoso. O pós-processamento é geralmente necessário se for desejado uma superfície lisa. Este é um fator a ter em conta quando se orienta a peça na plataforma de construção. Em geral, é melhor minimizar a quantidade de estruturas de suporte.</a:t>
            </a:r>
          </a:p>
        </p:txBody>
      </p:sp>
    </p:spTree>
    <p:extLst>
      <p:ext uri="{BB962C8B-B14F-4D97-AF65-F5344CB8AC3E}">
        <p14:creationId xmlns:p14="http://schemas.microsoft.com/office/powerpoint/2010/main" val="4040099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latin typeface="Roboto"/>
                <a:ea typeface="Roboto"/>
              </a:rPr>
              <a:t>Características MEX</a:t>
            </a:r>
          </a:p>
        </p:txBody>
      </p:sp>
      <p:sp>
        <p:nvSpPr>
          <p:cNvPr id="6" name="Google Shape;1029;p44"/>
          <p:cNvSpPr txBox="1">
            <a:spLocks/>
          </p:cNvSpPr>
          <p:nvPr/>
        </p:nvSpPr>
        <p:spPr>
          <a:xfrm>
            <a:off x="971600" y="1203598"/>
            <a:ext cx="439248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Suportes solúveis </a:t>
            </a:r>
            <a:endParaRPr lang="pt-PT" dirty="0"/>
          </a:p>
          <a:p>
            <a:pPr algn="just"/>
            <a:r>
              <a:rPr lang="pt-PT" dirty="0">
                <a:latin typeface="Muli"/>
              </a:rPr>
              <a:t>Muitas impressoras recentes de MEX oferecem a possibilidade de dupla extrusão (duas cabeças de impressão) e são capazes de imprimir peças com diferentes materiais. Para estas impressoras, as estruturas de suporte podem ser impressas num material solúvel (geralmente PVA ou HIPS).</a:t>
            </a:r>
          </a:p>
          <a:p>
            <a:pPr algn="just"/>
            <a:endParaRPr lang="pt-PT" dirty="0">
              <a:latin typeface="Muli"/>
            </a:endParaRPr>
          </a:p>
          <a:p>
            <a:pPr algn="just"/>
            <a:r>
              <a:rPr lang="pt-PT" dirty="0">
                <a:latin typeface="Muli"/>
              </a:rPr>
              <a:t>Como os suportes podem ser dissolvidos em água ou solvente, em vez de serem removidos mecanicamente, a superfície da peça que esteve em contacto com o suporte tem um acabamento melhor. A utilização de suportes solúveis aumenta geralmente os custos de impressão devido ao preço do filamento e ao aumento do tempo de impressão.</a:t>
            </a:r>
          </a:p>
          <a:p>
            <a:endParaRPr lang="en-US" dirty="0">
              <a:latin typeface="Muli"/>
            </a:endParaRPr>
          </a:p>
          <a:p>
            <a:endParaRPr lang="es-ES" dirty="0">
              <a:latin typeface="Muli"/>
            </a:endParaRPr>
          </a:p>
        </p:txBody>
      </p:sp>
      <p:pic>
        <p:nvPicPr>
          <p:cNvPr id="8194" name="Picture 2" descr="Ultimaker PVA skeeler skate prototype water-soluble support">
            <a:extLst>
              <a:ext uri="{FF2B5EF4-FFF2-40B4-BE49-F238E27FC236}">
                <a16:creationId xmlns:a16="http://schemas.microsoft.com/office/drawing/2014/main" id="{B2F7C536-96EA-4B1B-97B7-F4DC48C15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256698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ltimaker PVA skeeler skate prototype water-soluble support">
            <a:extLst>
              <a:ext uri="{FF2B5EF4-FFF2-40B4-BE49-F238E27FC236}">
                <a16:creationId xmlns:a16="http://schemas.microsoft.com/office/drawing/2014/main" id="{62DEBD84-944E-4074-BAA7-A4E42D999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271938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F3F4CF0-8248-4A61-8EED-6A9908FE19A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509" b="91673" l="9810" r="87709">
                        <a14:foregroundMark x1="76082" y1="22608" x2="76082" y2="28738"/>
                        <a14:foregroundMark x1="77005" y1="20376" x2="55597" y2="89192"/>
                      </a14:backgroundRemoval>
                    </a14:imgEffect>
                  </a14:imgLayer>
                </a14:imgProps>
              </a:ext>
            </a:extLst>
          </a:blip>
          <a:srcRect l="9040" t="12464" r="11691" b="8041"/>
          <a:stretch/>
        </p:blipFill>
        <p:spPr>
          <a:xfrm>
            <a:off x="5364088" y="1455204"/>
            <a:ext cx="3119856" cy="2547417"/>
          </a:xfrm>
          <a:prstGeom prst="rect">
            <a:avLst/>
          </a:prstGeom>
        </p:spPr>
      </p:pic>
    </p:spTree>
    <p:extLst>
      <p:ext uri="{BB962C8B-B14F-4D97-AF65-F5344CB8AC3E}">
        <p14:creationId xmlns:p14="http://schemas.microsoft.com/office/powerpoint/2010/main" val="251801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latin typeface="Roboto"/>
                <a:ea typeface="Roboto"/>
              </a:rPr>
              <a:t>Características MEX </a:t>
            </a:r>
          </a:p>
        </p:txBody>
      </p:sp>
      <p:sp>
        <p:nvSpPr>
          <p:cNvPr id="6" name="Google Shape;1029;p44"/>
          <p:cNvSpPr txBox="1">
            <a:spLocks/>
          </p:cNvSpPr>
          <p:nvPr/>
        </p:nvSpPr>
        <p:spPr>
          <a:xfrm>
            <a:off x="4472320" y="1062362"/>
            <a:ext cx="4338915" cy="208823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latin typeface="Muli"/>
              </a:rPr>
              <a:t>Preenchimento</a:t>
            </a:r>
          </a:p>
          <a:p>
            <a:pPr algn="just"/>
            <a:r>
              <a:rPr lang="pt-PT" dirty="0">
                <a:latin typeface="Muli"/>
              </a:rPr>
              <a:t>As partes impressas em MEX não têm um preenchimento sólido. Para poupar material e diminuir o tempo de construção, as peças são impressas com uma estrutura interna de baixa densidade, conhecida como Preenchimento</a:t>
            </a:r>
            <a:r>
              <a:rPr lang="pt-PT" i="1" dirty="0">
                <a:latin typeface="Muli"/>
              </a:rPr>
              <a:t>. </a:t>
            </a:r>
            <a:r>
              <a:rPr lang="pt-PT" dirty="0">
                <a:latin typeface="Muli"/>
              </a:rPr>
              <a:t>A percentagem de</a:t>
            </a:r>
            <a:r>
              <a:rPr lang="pt-PT" i="1" dirty="0">
                <a:latin typeface="Muli"/>
              </a:rPr>
              <a:t> </a:t>
            </a:r>
            <a:r>
              <a:rPr lang="pt-PT" dirty="0">
                <a:latin typeface="Muli"/>
              </a:rPr>
              <a:t>Preenchimento</a:t>
            </a:r>
            <a:r>
              <a:rPr lang="pt-PT" i="1" dirty="0">
                <a:latin typeface="Muli"/>
              </a:rPr>
              <a:t> </a:t>
            </a:r>
            <a:r>
              <a:rPr lang="pt-PT" dirty="0">
                <a:latin typeface="Muli"/>
              </a:rPr>
              <a:t>é um parâmetro que pode ser variado com base na aplicação da peça. Para alta resistência, as peças podem ser impressas com 80% de Preenchimento. Se um modelo for utilizado apenas para testes, a percentagem de Preenchimento pode ser reduzida até 10%, permitindo que a peça seja feita mais rapidamente e a um custo mais baixo. 20% é uma percentagem comum de Preenchimento para peças feitas através de MEX. </a:t>
            </a:r>
            <a:endParaRPr lang="pt-PT" b="1" dirty="0">
              <a:latin typeface="Muli"/>
            </a:endParaRPr>
          </a:p>
          <a:p>
            <a:endParaRPr lang="pt-PT" dirty="0">
              <a:latin typeface="Muli"/>
            </a:endParaRPr>
          </a:p>
        </p:txBody>
      </p:sp>
      <p:pic>
        <p:nvPicPr>
          <p:cNvPr id="4" name="Imagen 3" descr="Imagen de la pantalla de un celular con letras&#10;&#10;Descripción generada automáticamente con confianza baja">
            <a:extLst>
              <a:ext uri="{FF2B5EF4-FFF2-40B4-BE49-F238E27FC236}">
                <a16:creationId xmlns:a16="http://schemas.microsoft.com/office/drawing/2014/main" id="{DE576FCC-53E1-490B-9119-98CED5A63417}"/>
              </a:ext>
            </a:extLst>
          </p:cNvPr>
          <p:cNvPicPr>
            <a:picLocks noChangeAspect="1"/>
          </p:cNvPicPr>
          <p:nvPr/>
        </p:nvPicPr>
        <p:blipFill>
          <a:blip r:embed="rId2"/>
          <a:stretch>
            <a:fillRect/>
          </a:stretch>
        </p:blipFill>
        <p:spPr>
          <a:xfrm>
            <a:off x="429092" y="1391430"/>
            <a:ext cx="3854877" cy="2558674"/>
          </a:xfrm>
          <a:prstGeom prst="rect">
            <a:avLst/>
          </a:prstGeom>
        </p:spPr>
      </p:pic>
      <p:sp>
        <p:nvSpPr>
          <p:cNvPr id="9" name="CuadroTexto 8">
            <a:extLst>
              <a:ext uri="{FF2B5EF4-FFF2-40B4-BE49-F238E27FC236}">
                <a16:creationId xmlns:a16="http://schemas.microsoft.com/office/drawing/2014/main" id="{19CD0FAE-30B3-4DD2-8F18-DD4D9033F3D0}"/>
              </a:ext>
            </a:extLst>
          </p:cNvPr>
          <p:cNvSpPr txBox="1"/>
          <p:nvPr/>
        </p:nvSpPr>
        <p:spPr>
          <a:xfrm>
            <a:off x="1341860" y="4189393"/>
            <a:ext cx="6625440" cy="954107"/>
          </a:xfrm>
          <a:prstGeom prst="rect">
            <a:avLst/>
          </a:prstGeom>
          <a:noFill/>
        </p:spPr>
        <p:txBody>
          <a:bodyPr wrap="square" lIns="91440" tIns="45720" rIns="91440" bIns="45720" anchor="t">
            <a:spAutoFit/>
          </a:bodyPr>
          <a:lstStyle/>
          <a:p>
            <a:r>
              <a:rPr lang="pt-PT" dirty="0">
                <a:latin typeface="Muli"/>
              </a:rPr>
              <a:t>A geometria do Preenchimento também tem impacto no desempenho das peças. As geometrias mais comuns do Preenchimento são triangulares, retangulares ou "favo de mel". Alguns programas de corte permitem que a densidade e a geometria do Preenchimento</a:t>
            </a:r>
            <a:r>
              <a:rPr lang="pt-PT" i="1" dirty="0">
                <a:latin typeface="Muli"/>
              </a:rPr>
              <a:t> </a:t>
            </a:r>
            <a:r>
              <a:rPr lang="pt-PT" dirty="0">
                <a:latin typeface="Muli"/>
              </a:rPr>
              <a:t>variem ao longo de uma impressão.</a:t>
            </a:r>
            <a:endParaRPr lang="pt-PT" dirty="0"/>
          </a:p>
        </p:txBody>
      </p:sp>
    </p:spTree>
    <p:extLst>
      <p:ext uri="{BB962C8B-B14F-4D97-AF65-F5344CB8AC3E}">
        <p14:creationId xmlns:p14="http://schemas.microsoft.com/office/powerpoint/2010/main" val="416201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679253"/>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O que é a Impressão 3D?</a:t>
            </a:r>
          </a:p>
        </p:txBody>
      </p:sp>
      <p:sp>
        <p:nvSpPr>
          <p:cNvPr id="1122" name="Google Shape;1122;p48"/>
          <p:cNvSpPr txBox="1">
            <a:spLocks noGrp="1"/>
          </p:cNvSpPr>
          <p:nvPr>
            <p:ph type="subTitle" idx="3"/>
          </p:nvPr>
        </p:nvSpPr>
        <p:spPr>
          <a:xfrm>
            <a:off x="1719999" y="3151918"/>
            <a:ext cx="2528202" cy="1796095"/>
          </a:xfrm>
          <a:prstGeom prst="rect">
            <a:avLst/>
          </a:prstGeom>
        </p:spPr>
        <p:txBody>
          <a:bodyPr spcFirstLastPara="1" wrap="square" lIns="91425" tIns="91425" rIns="91425" bIns="91425" anchor="t" anchorCtr="0">
            <a:noAutofit/>
          </a:bodyPr>
          <a:lstStyle/>
          <a:p>
            <a:pPr marL="0" lvl="0" indent="0"/>
            <a:r>
              <a:rPr lang="pt-PT"/>
              <a:t>Impressão 3D é o processo de construir objetos utilizando camadas sucessivas de material. </a:t>
            </a:r>
          </a:p>
          <a:p>
            <a:pPr marL="0" lvl="0" indent="0"/>
            <a:r>
              <a:rPr lang="pt-PT"/>
              <a:t>O objeto é criado camada a camada até ser obtido a sua forma final</a:t>
            </a:r>
          </a:p>
        </p:txBody>
      </p:sp>
      <p:sp>
        <p:nvSpPr>
          <p:cNvPr id="1123" name="Google Shape;1123;p48"/>
          <p:cNvSpPr txBox="1">
            <a:spLocks noGrp="1"/>
          </p:cNvSpPr>
          <p:nvPr>
            <p:ph type="subTitle" idx="4"/>
          </p:nvPr>
        </p:nvSpPr>
        <p:spPr>
          <a:xfrm>
            <a:off x="4572000" y="3110592"/>
            <a:ext cx="2960200" cy="1034700"/>
          </a:xfrm>
          <a:prstGeom prst="rect">
            <a:avLst/>
          </a:prstGeom>
        </p:spPr>
        <p:txBody>
          <a:bodyPr spcFirstLastPara="1" wrap="square" lIns="91425" tIns="91425" rIns="91425" bIns="91425" anchor="t" anchorCtr="0">
            <a:noAutofit/>
          </a:bodyPr>
          <a:lstStyle/>
          <a:p>
            <a:pPr indent="-11113"/>
            <a:r>
              <a:rPr lang="pt-PT" dirty="0"/>
              <a:t>Pegando no exemplo de uma casa de tijolo. A impressão 3D funciona de maneira similar, começa com a junção de pequenos bocados de material, camada por camada até ser obtido a peça final de maior dimensão</a:t>
            </a:r>
          </a:p>
        </p:txBody>
      </p:sp>
      <p:sp>
        <p:nvSpPr>
          <p:cNvPr id="1124" name="Google Shape;1124;p48"/>
          <p:cNvSpPr/>
          <p:nvPr/>
        </p:nvSpPr>
        <p:spPr>
          <a:xfrm>
            <a:off x="2426449"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a:off x="553688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a:off x="2894863" y="1906019"/>
            <a:ext cx="309071" cy="356611"/>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p>
            <a:pPr marL="0" lvl="0" indent="0"/>
            <a:r>
              <a:rPr lang="es-ES"/>
              <a:t>O que é?</a:t>
            </a:r>
            <a:endParaRPr/>
          </a:p>
        </p:txBody>
      </p:sp>
      <p:sp>
        <p:nvSpPr>
          <p:cNvPr id="1131" name="Google Shape;1131;p48"/>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p>
            <a:pPr marL="0" lvl="0" indent="0"/>
            <a:r>
              <a:rPr lang="pt-PT"/>
              <a:t>Exemplo</a:t>
            </a:r>
          </a:p>
        </p:txBody>
      </p:sp>
      <p:grpSp>
        <p:nvGrpSpPr>
          <p:cNvPr id="13" name="Google Shape;12658;p85">
            <a:extLst>
              <a:ext uri="{FF2B5EF4-FFF2-40B4-BE49-F238E27FC236}">
                <a16:creationId xmlns:a16="http://schemas.microsoft.com/office/drawing/2014/main" id="{1B2AD0B7-AFDC-41D9-951D-639F3210FADF}"/>
              </a:ext>
            </a:extLst>
          </p:cNvPr>
          <p:cNvGrpSpPr/>
          <p:nvPr/>
        </p:nvGrpSpPr>
        <p:grpSpPr>
          <a:xfrm>
            <a:off x="5987527" y="1914222"/>
            <a:ext cx="344622" cy="340204"/>
            <a:chOff x="6238300" y="1426975"/>
            <a:chExt cx="489450" cy="483175"/>
          </a:xfrm>
          <a:solidFill>
            <a:srgbClr val="FF7210"/>
          </a:solidFill>
        </p:grpSpPr>
        <p:sp>
          <p:nvSpPr>
            <p:cNvPr id="14" name="Google Shape;12659;p85">
              <a:extLst>
                <a:ext uri="{FF2B5EF4-FFF2-40B4-BE49-F238E27FC236}">
                  <a16:creationId xmlns:a16="http://schemas.microsoft.com/office/drawing/2014/main" id="{F63C0794-9A09-4D19-8CD9-04C249259ABC}"/>
                </a:ext>
              </a:extLst>
            </p:cNvPr>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12660;p85">
              <a:extLst>
                <a:ext uri="{FF2B5EF4-FFF2-40B4-BE49-F238E27FC236}">
                  <a16:creationId xmlns:a16="http://schemas.microsoft.com/office/drawing/2014/main" id="{D17A210E-8695-4C99-A46B-5A35543C6174}"/>
                </a:ext>
              </a:extLst>
            </p:cNvPr>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12661;p85">
              <a:extLst>
                <a:ext uri="{FF2B5EF4-FFF2-40B4-BE49-F238E27FC236}">
                  <a16:creationId xmlns:a16="http://schemas.microsoft.com/office/drawing/2014/main" id="{40BA0F82-8AD1-4024-935E-638DAF71AD16}"/>
                </a:ext>
              </a:extLst>
            </p:cNvPr>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1986949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latin typeface="Roboto"/>
                <a:ea typeface="Roboto"/>
              </a:rPr>
              <a:t>Características MEX</a:t>
            </a:r>
          </a:p>
        </p:txBody>
      </p:sp>
      <p:sp>
        <p:nvSpPr>
          <p:cNvPr id="6" name="Google Shape;1029;p44"/>
          <p:cNvSpPr txBox="1">
            <a:spLocks/>
          </p:cNvSpPr>
          <p:nvPr/>
        </p:nvSpPr>
        <p:spPr>
          <a:xfrm>
            <a:off x="752468" y="118634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Precisão dimensional</a:t>
            </a:r>
            <a:endParaRPr lang="en-US" dirty="0"/>
          </a:p>
          <a:p>
            <a:r>
              <a:rPr lang="pt-PT" dirty="0">
                <a:latin typeface="Muli"/>
              </a:rPr>
              <a:t>Como MEX produz peças uma camada de cada vez por extrusão de um termoplástico, em que as diferentes partes da impressão arrefecem a ritmos diferentes, as tensões internas provocam uma ligeira distorção da camada de impressão, levando a deformações ou encolhimentos. Partes maiores ou detalhes finos estão particularmente em risco de empenar devido a grandes variações de temperatura. </a:t>
            </a:r>
            <a:endParaRPr lang="pt-PT" dirty="0"/>
          </a:p>
          <a:p>
            <a:endParaRPr lang="pt-PT" dirty="0">
              <a:latin typeface="Muli"/>
            </a:endParaRPr>
          </a:p>
          <a:p>
            <a:r>
              <a:rPr lang="pt-PT" dirty="0">
                <a:latin typeface="Muli"/>
              </a:rPr>
              <a:t>Algumas das soluções para reduzir a ocorrência deste fenómeno passam pela criação de uma cambada base, impressa na plataforma de construção ou o aquecimento da mesma. </a:t>
            </a:r>
          </a:p>
          <a:p>
            <a:endParaRPr lang="pt-PT" dirty="0">
              <a:latin typeface="Muli"/>
            </a:endParaRPr>
          </a:p>
          <a:p>
            <a:endParaRPr lang="en-US">
              <a:latin typeface="Muli"/>
            </a:endParaRPr>
          </a:p>
          <a:p>
            <a:endParaRPr lang="es-ES">
              <a:latin typeface="Muli"/>
            </a:endParaRPr>
          </a:p>
        </p:txBody>
      </p:sp>
      <p:pic>
        <p:nvPicPr>
          <p:cNvPr id="1026" name="Picture 2">
            <a:extLst>
              <a:ext uri="{FF2B5EF4-FFF2-40B4-BE49-F238E27FC236}">
                <a16:creationId xmlns:a16="http://schemas.microsoft.com/office/drawing/2014/main" id="{F82C34C5-A620-44AA-84EC-25C47D26DF95}"/>
              </a:ext>
            </a:extLst>
          </p:cNvPr>
          <p:cNvPicPr>
            <a:picLocks noChangeAspect="1" noChangeArrowheads="1"/>
          </p:cNvPicPr>
          <p:nvPr/>
        </p:nvPicPr>
        <p:blipFill>
          <a:blip r:embed="rId2"/>
          <a:srcRect/>
          <a:stretch/>
        </p:blipFill>
        <p:spPr bwMode="auto">
          <a:xfrm>
            <a:off x="3084750" y="3291829"/>
            <a:ext cx="2551844" cy="166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32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latin typeface="Roboto"/>
                <a:ea typeface="Roboto"/>
              </a:rPr>
              <a:t>Características MEX </a:t>
            </a:r>
            <a:endParaRPr lang="pt-PT"/>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Especificações técnicas para MEX</a:t>
            </a:r>
          </a:p>
          <a:p>
            <a:endParaRPr lang="pt-PT" b="1" dirty="0">
              <a:latin typeface="Muli"/>
            </a:endParaRPr>
          </a:p>
          <a:p>
            <a:pPr marL="285750" indent="-285750">
              <a:buFont typeface="Arial" panose="020B0604020202020204" pitchFamily="34" charset="0"/>
              <a:buChar char="•"/>
            </a:pPr>
            <a:r>
              <a:rPr lang="pt-PT" i="1" dirty="0">
                <a:latin typeface="Muli"/>
              </a:rPr>
              <a:t>Tempo de espera: </a:t>
            </a:r>
            <a:r>
              <a:rPr lang="pt-PT" dirty="0">
                <a:latin typeface="Muli"/>
              </a:rPr>
              <a:t>Depende do tamanho da peça, número de peças e tipo de acabamento</a:t>
            </a:r>
          </a:p>
          <a:p>
            <a:pPr marL="285750" indent="-285750">
              <a:buFont typeface="Arial" panose="020B0604020202020204" pitchFamily="34" charset="0"/>
              <a:buChar char="•"/>
            </a:pPr>
            <a:r>
              <a:rPr lang="pt-PT" i="1" dirty="0">
                <a:latin typeface="Muli"/>
              </a:rPr>
              <a:t>Precisão</a:t>
            </a:r>
            <a:r>
              <a:rPr lang="pt-PT" dirty="0">
                <a:latin typeface="Muli"/>
              </a:rPr>
              <a:t>: ± 0.15% (juntamente com uma limitação inferior em ± 0.2 mm) </a:t>
            </a:r>
            <a:endParaRPr lang="pt-PT" dirty="0"/>
          </a:p>
          <a:p>
            <a:pPr marL="285750" indent="-285750">
              <a:buFont typeface="Arial" panose="020B0604020202020204" pitchFamily="34" charset="0"/>
              <a:buChar char="•"/>
            </a:pPr>
            <a:r>
              <a:rPr lang="pt-PT" i="1" dirty="0">
                <a:latin typeface="Muli"/>
              </a:rPr>
              <a:t>Espessura da camada</a:t>
            </a:r>
            <a:r>
              <a:rPr lang="pt-PT" dirty="0">
                <a:latin typeface="Muli"/>
              </a:rPr>
              <a:t>: 0.18 – 0.25 mm (varia de acordo com o material) </a:t>
            </a:r>
          </a:p>
          <a:p>
            <a:pPr marL="285750" indent="-285750">
              <a:buFont typeface="Arial" panose="020B0604020202020204" pitchFamily="34" charset="0"/>
              <a:buChar char="•"/>
            </a:pPr>
            <a:r>
              <a:rPr lang="pt-PT" i="1" dirty="0">
                <a:latin typeface="Muli"/>
              </a:rPr>
              <a:t>Espessura mínima da parede</a:t>
            </a:r>
            <a:r>
              <a:rPr lang="pt-PT" dirty="0">
                <a:latin typeface="Muli"/>
              </a:rPr>
              <a:t>: 1 mm </a:t>
            </a:r>
          </a:p>
          <a:p>
            <a:pPr marL="285750" indent="-285750">
              <a:buFont typeface="Arial" panose="020B0604020202020204" pitchFamily="34" charset="0"/>
              <a:buChar char="•"/>
            </a:pPr>
            <a:r>
              <a:rPr lang="pt-PT" i="1" dirty="0">
                <a:latin typeface="Muli"/>
              </a:rPr>
              <a:t>Dimensões máximas de construção</a:t>
            </a:r>
            <a:r>
              <a:rPr lang="pt-PT" dirty="0">
                <a:latin typeface="Muli"/>
              </a:rPr>
              <a:t>: As dimensões máximas são </a:t>
            </a:r>
            <a:r>
              <a:rPr lang="pt-PT" dirty="0"/>
              <a:t>914 x 610 x 914 mm </a:t>
            </a:r>
          </a:p>
          <a:p>
            <a:pPr marL="285750" indent="-285750">
              <a:buFont typeface="Arial" panose="020B0604020202020204" pitchFamily="34" charset="0"/>
              <a:buChar char="•"/>
            </a:pPr>
            <a:r>
              <a:rPr lang="pt-PT" i="1" dirty="0">
                <a:latin typeface="Muli"/>
              </a:rPr>
              <a:t>Estrutura de superfície</a:t>
            </a:r>
            <a:r>
              <a:rPr lang="pt-PT" dirty="0">
                <a:latin typeface="Muli"/>
              </a:rPr>
              <a:t>: É possível todos os tipos de acabamentos. Desde uma superfície rugosa a uma superfície lisa. As peças podem também ser coloridas, alisadas, revestidas e pintadas.</a:t>
            </a:r>
          </a:p>
          <a:p>
            <a:endParaRPr lang="es-ES">
              <a:latin typeface="Muli"/>
            </a:endParaRPr>
          </a:p>
        </p:txBody>
      </p:sp>
    </p:spTree>
    <p:extLst>
      <p:ext uri="{BB962C8B-B14F-4D97-AF65-F5344CB8AC3E}">
        <p14:creationId xmlns:p14="http://schemas.microsoft.com/office/powerpoint/2010/main" val="1097729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81190" y="1102100"/>
            <a:ext cx="4067888" cy="830202"/>
          </a:xfrm>
          <a:prstGeom prst="rect">
            <a:avLst/>
          </a:prstGeom>
        </p:spPr>
        <p:txBody>
          <a:bodyPr spcFirstLastPara="1" wrap="square" lIns="91425" tIns="91425" rIns="91425" bIns="91425" anchor="b" anchorCtr="0">
            <a:noAutofit/>
          </a:bodyPr>
          <a:lstStyle/>
          <a:p>
            <a:r>
              <a:rPr lang="pt-PT" dirty="0"/>
              <a:t>Que afirmação está correta em relação à estruturas de suporte solúveis?</a:t>
            </a: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96965" y="2216102"/>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pt-PT" dirty="0">
                <a:solidFill>
                  <a:srgbClr val="262626"/>
                </a:solidFill>
              </a:rPr>
              <a:t>Não são normalmente necessárias para imprimir com sucesso em MEX</a:t>
            </a:r>
          </a:p>
          <a:p>
            <a:pPr marL="285750" indent="-285750">
              <a:buFont typeface="Arial" panose="020B0604020202020204" pitchFamily="34" charset="0"/>
              <a:buChar char="•"/>
            </a:pPr>
            <a:r>
              <a:rPr lang="pt-PT" dirty="0">
                <a:solidFill>
                  <a:srgbClr val="262626"/>
                </a:solidFill>
              </a:rPr>
              <a:t>Não afetam a superfície da peça</a:t>
            </a:r>
            <a:endParaRPr lang="pt-PT" b="0" i="0" dirty="0">
              <a:solidFill>
                <a:srgbClr val="262626"/>
              </a:solidFill>
              <a:effectLst/>
            </a:endParaRPr>
          </a:p>
          <a:p>
            <a:pPr marL="285750" indent="-285750">
              <a:buFont typeface="Arial" panose="020B0604020202020204" pitchFamily="34" charset="0"/>
              <a:buChar char="•"/>
            </a:pPr>
            <a:r>
              <a:rPr lang="pt-PT" dirty="0">
                <a:solidFill>
                  <a:srgbClr val="262626"/>
                </a:solidFill>
              </a:rPr>
              <a:t>As partes impressas por MEX são geralmente sólidas</a:t>
            </a:r>
            <a:endParaRPr lang="pt-PT" dirty="0">
              <a:solidFill>
                <a:srgbClr val="FF0000"/>
              </a:solidFill>
            </a:endParaRPr>
          </a:p>
          <a:p>
            <a:pPr marL="285750" indent="-285750">
              <a:buFont typeface="Arial" panose="020B0604020202020204" pitchFamily="34" charset="0"/>
              <a:buChar char="•"/>
            </a:pPr>
            <a:r>
              <a:rPr lang="pt-PT" dirty="0">
                <a:solidFill>
                  <a:srgbClr val="FF0000"/>
                </a:solidFill>
              </a:rPr>
              <a:t>Podem ser dissolvidas em água ou solvente</a:t>
            </a:r>
            <a:endParaRPr lang="pt-PT" b="0" i="0" dirty="0">
              <a:solidFill>
                <a:srgbClr val="FF0000"/>
              </a:solidFill>
              <a:effectLst/>
            </a:endParaRPr>
          </a:p>
        </p:txBody>
      </p:sp>
    </p:spTree>
    <p:extLst>
      <p:ext uri="{BB962C8B-B14F-4D97-AF65-F5344CB8AC3E}">
        <p14:creationId xmlns:p14="http://schemas.microsoft.com/office/powerpoint/2010/main" val="32784830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902989" y="2355726"/>
            <a:ext cx="5139219" cy="2609681"/>
          </a:xfrm>
          <a:prstGeom prst="rect">
            <a:avLst/>
          </a:prstGeom>
        </p:spPr>
      </p:pic>
      <p:sp>
        <p:nvSpPr>
          <p:cNvPr id="5" name="Título 4"/>
          <p:cNvSpPr>
            <a:spLocks noGrp="1"/>
          </p:cNvSpPr>
          <p:nvPr>
            <p:ph type="title"/>
          </p:nvPr>
        </p:nvSpPr>
        <p:spPr>
          <a:xfrm>
            <a:off x="971600" y="411510"/>
            <a:ext cx="6995700" cy="566400"/>
          </a:xfrm>
        </p:spPr>
        <p:txBody>
          <a:bodyPr/>
          <a:lstStyle/>
          <a:p>
            <a:r>
              <a:rPr lang="pt-PT" dirty="0">
                <a:latin typeface="Roboto"/>
                <a:ea typeface="Roboto"/>
              </a:rPr>
              <a:t>Vantagens do processo MEX </a:t>
            </a:r>
          </a:p>
        </p:txBody>
      </p:sp>
      <p:sp>
        <p:nvSpPr>
          <p:cNvPr id="6" name="Google Shape;1029;p44"/>
          <p:cNvSpPr txBox="1">
            <a:spLocks/>
          </p:cNvSpPr>
          <p:nvPr/>
        </p:nvSpPr>
        <p:spPr>
          <a:xfrm>
            <a:off x="755576" y="1203598"/>
            <a:ext cx="5242268" cy="21221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Vantagens</a:t>
            </a:r>
          </a:p>
          <a:p>
            <a:endParaRPr lang="pt-PT" dirty="0">
              <a:latin typeface="Muli"/>
            </a:endParaRPr>
          </a:p>
          <a:p>
            <a:pPr marL="285750" indent="-285750">
              <a:buFont typeface="Arial" panose="020B0604020202020204" pitchFamily="34" charset="0"/>
              <a:buChar char="•"/>
            </a:pPr>
            <a:r>
              <a:rPr lang="pt-PT" dirty="0">
                <a:solidFill>
                  <a:srgbClr val="262626"/>
                </a:solidFill>
                <a:latin typeface="Muli"/>
              </a:rPr>
              <a:t>Processo mais rentável para produzir peças termoplásticas e protótipos personalizados.</a:t>
            </a:r>
          </a:p>
          <a:p>
            <a:pPr marL="285750" indent="-285750">
              <a:buFont typeface="Arial" panose="020B0604020202020204" pitchFamily="34" charset="0"/>
              <a:buChar char="•"/>
            </a:pPr>
            <a:r>
              <a:rPr lang="pt-PT" dirty="0">
                <a:solidFill>
                  <a:srgbClr val="262626"/>
                </a:solidFill>
                <a:latin typeface="Muli"/>
              </a:rPr>
              <a:t>Os prazos de entrega são curtos, devido à singularidade da tecnologia.</a:t>
            </a:r>
          </a:p>
          <a:p>
            <a:pPr marL="285750" indent="-285750">
              <a:buFont typeface="Arial" panose="020B0604020202020204" pitchFamily="34" charset="0"/>
              <a:buChar char="•"/>
            </a:pPr>
            <a:r>
              <a:rPr lang="pt-PT" dirty="0">
                <a:solidFill>
                  <a:srgbClr val="262626"/>
                </a:solidFill>
                <a:latin typeface="Muli"/>
              </a:rPr>
              <a:t>Está disponível uma vasta gama de materiais, adequados tanto para prototipagem como para algumas aplicações funcionais.</a:t>
            </a:r>
            <a:endParaRPr lang="pt-PT" dirty="0"/>
          </a:p>
          <a:p>
            <a:pPr marL="285750" indent="-285750">
              <a:buFont typeface="Arial" panose="020B0604020202020204" pitchFamily="34" charset="0"/>
              <a:buChar char="•"/>
            </a:pPr>
            <a:r>
              <a:rPr lang="pt-PT" dirty="0">
                <a:solidFill>
                  <a:srgbClr val="262626"/>
                </a:solidFill>
                <a:latin typeface="Muli"/>
              </a:rPr>
              <a:t>Manuseamento de material mais seguro.</a:t>
            </a:r>
          </a:p>
          <a:p>
            <a:endParaRPr lang="es-ES" dirty="0">
              <a:latin typeface="Muli"/>
            </a:endParaRPr>
          </a:p>
        </p:txBody>
      </p:sp>
    </p:spTree>
    <p:extLst>
      <p:ext uri="{BB962C8B-B14F-4D97-AF65-F5344CB8AC3E}">
        <p14:creationId xmlns:p14="http://schemas.microsoft.com/office/powerpoint/2010/main" val="589317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0122" y="400084"/>
            <a:ext cx="6995700" cy="566400"/>
          </a:xfrm>
        </p:spPr>
        <p:txBody>
          <a:bodyPr/>
          <a:lstStyle/>
          <a:p>
            <a:r>
              <a:rPr lang="pt-PT" dirty="0">
                <a:latin typeface="Roboto"/>
                <a:ea typeface="Roboto"/>
              </a:rPr>
              <a:t>Desvantagens do processo MEX</a:t>
            </a:r>
          </a:p>
        </p:txBody>
      </p:sp>
      <p:sp>
        <p:nvSpPr>
          <p:cNvPr id="6" name="Google Shape;1029;p44"/>
          <p:cNvSpPr txBox="1">
            <a:spLocks/>
          </p:cNvSpPr>
          <p:nvPr/>
        </p:nvSpPr>
        <p:spPr>
          <a:xfrm>
            <a:off x="4572000" y="1418694"/>
            <a:ext cx="400897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a:latin typeface="Muli"/>
              </a:rPr>
              <a:t>Desvantagens</a:t>
            </a:r>
            <a:endParaRPr lang="pt-PT" dirty="0">
              <a:solidFill>
                <a:srgbClr val="262626"/>
              </a:solidFill>
              <a:latin typeface="Muli" panose="02000503000000000000" pitchFamily="2" charset="0"/>
            </a:endParaRPr>
          </a:p>
          <a:p>
            <a:pPr algn="just"/>
            <a:endParaRPr lang="pt-PT" dirty="0">
              <a:solidFill>
                <a:srgbClr val="262626"/>
              </a:solidFill>
              <a:latin typeface="Muli" panose="02000503000000000000" pitchFamily="2" charset="0"/>
            </a:endParaRPr>
          </a:p>
          <a:p>
            <a:pPr marL="285750" indent="-285750" algn="just">
              <a:buFont typeface="Arial" panose="020B0604020202020204" pitchFamily="34" charset="0"/>
              <a:buChar char="•"/>
            </a:pPr>
            <a:r>
              <a:rPr lang="pt-PT" dirty="0">
                <a:solidFill>
                  <a:srgbClr val="262626"/>
                </a:solidFill>
                <a:latin typeface="Muli"/>
              </a:rPr>
              <a:t>Processo com resolução mais baixa em comparação com outras tecnologias de impressão 3D, por isso não é adequado para peças com detalhes muito pequenos.</a:t>
            </a:r>
          </a:p>
          <a:p>
            <a:pPr marL="285750" indent="-285750" algn="just">
              <a:buFont typeface="Arial" panose="020B0604020202020204" pitchFamily="34" charset="0"/>
              <a:buChar char="•"/>
            </a:pPr>
            <a:r>
              <a:rPr lang="pt-PT" dirty="0">
                <a:solidFill>
                  <a:srgbClr val="262626"/>
                </a:solidFill>
                <a:latin typeface="Muli"/>
              </a:rPr>
              <a:t>É provável que as peças tenham linhas visíveis em camadas, pelo que é necessário um pós-processamento para um acabamento suave.</a:t>
            </a:r>
          </a:p>
          <a:p>
            <a:pPr marL="285750" indent="-285750" algn="just">
              <a:buFont typeface="Arial" panose="020B0604020202020204" pitchFamily="34" charset="0"/>
              <a:buChar char="•"/>
            </a:pPr>
            <a:r>
              <a:rPr lang="pt-PT" dirty="0">
                <a:solidFill>
                  <a:srgbClr val="262626"/>
                </a:solidFill>
                <a:latin typeface="Muli"/>
              </a:rPr>
              <a:t>O mecanismo de aderência de camadas torna as peças intrinsecamente anisotrópicas.</a:t>
            </a:r>
            <a:endParaRPr lang="en-US" dirty="0">
              <a:solidFill>
                <a:srgbClr val="262626"/>
              </a:solidFill>
              <a:latin typeface="Muli"/>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3136" y="1131589"/>
            <a:ext cx="3674807" cy="3045427"/>
          </a:xfrm>
          <a:prstGeom prst="rect">
            <a:avLst/>
          </a:prstGeom>
        </p:spPr>
      </p:pic>
    </p:spTree>
    <p:extLst>
      <p:ext uri="{BB962C8B-B14F-4D97-AF65-F5344CB8AC3E}">
        <p14:creationId xmlns:p14="http://schemas.microsoft.com/office/powerpoint/2010/main" val="41842012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r>
              <a:rPr lang="pt-PT" dirty="0">
                <a:latin typeface="Roboto"/>
                <a:ea typeface="Roboto"/>
              </a:rPr>
              <a:t>Comparação entre os processos MEX </a:t>
            </a:r>
            <a:r>
              <a:rPr lang="pt-PT" dirty="0" err="1">
                <a:latin typeface="Roboto"/>
                <a:ea typeface="Roboto"/>
              </a:rPr>
              <a:t>vs</a:t>
            </a:r>
            <a:r>
              <a:rPr lang="pt-PT" dirty="0">
                <a:latin typeface="Roboto"/>
                <a:ea typeface="Roboto"/>
              </a:rPr>
              <a:t> VP e PBF</a:t>
            </a:r>
            <a:endParaRPr lang="pt-PT" dirty="0">
              <a:latin typeface="Roboto"/>
              <a:ea typeface="Roboto"/>
              <a:cs typeface="Roboto"/>
            </a:endParaRPr>
          </a:p>
        </p:txBody>
      </p:sp>
      <p:sp>
        <p:nvSpPr>
          <p:cNvPr id="3656" name="Google Shape;3656;p61"/>
          <p:cNvSpPr/>
          <p:nvPr/>
        </p:nvSpPr>
        <p:spPr>
          <a:xfrm>
            <a:off x="1552956" y="1694320"/>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694320"/>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3435400960"/>
              </p:ext>
            </p:extLst>
          </p:nvPr>
        </p:nvGraphicFramePr>
        <p:xfrm>
          <a:off x="1907704" y="1809344"/>
          <a:ext cx="4855046" cy="2708896"/>
        </p:xfrm>
        <a:graphic>
          <a:graphicData uri="http://schemas.openxmlformats.org/drawingml/2006/table">
            <a:tbl>
              <a:tblPr>
                <a:noFill/>
                <a:tableStyleId>{CC153E04-9E27-44B1-9A26-C33CE457BB0D}</a:tableStyleId>
              </a:tblPr>
              <a:tblGrid>
                <a:gridCol w="1373198">
                  <a:extLst>
                    <a:ext uri="{9D8B030D-6E8A-4147-A177-3AD203B41FA5}">
                      <a16:colId xmlns:a16="http://schemas.microsoft.com/office/drawing/2014/main" val="20000"/>
                    </a:ext>
                  </a:extLst>
                </a:gridCol>
                <a:gridCol w="1244558">
                  <a:extLst>
                    <a:ext uri="{9D8B030D-6E8A-4147-A177-3AD203B41FA5}">
                      <a16:colId xmlns:a16="http://schemas.microsoft.com/office/drawing/2014/main" val="20001"/>
                    </a:ext>
                  </a:extLst>
                </a:gridCol>
                <a:gridCol w="1192264">
                  <a:extLst>
                    <a:ext uri="{9D8B030D-6E8A-4147-A177-3AD203B41FA5}">
                      <a16:colId xmlns:a16="http://schemas.microsoft.com/office/drawing/2014/main" val="20002"/>
                    </a:ext>
                  </a:extLst>
                </a:gridCol>
                <a:gridCol w="1045026">
                  <a:extLst>
                    <a:ext uri="{9D8B030D-6E8A-4147-A177-3AD203B41FA5}">
                      <a16:colId xmlns:a16="http://schemas.microsoft.com/office/drawing/2014/main" val="20003"/>
                    </a:ext>
                  </a:extLst>
                </a:gridCol>
              </a:tblGrid>
              <a:tr h="556675">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MEX</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PBF</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0595">
                <a:tc>
                  <a:txBody>
                    <a:bodyPr/>
                    <a:lstStyle/>
                    <a:p>
                      <a:pPr marL="0" marR="0" lvl="0" indent="0" algn="ctr" rtl="0">
                        <a:lnSpc>
                          <a:spcPct val="100000"/>
                        </a:lnSpc>
                        <a:spcBef>
                          <a:spcPts val="0"/>
                        </a:spcBef>
                        <a:spcAft>
                          <a:spcPts val="0"/>
                        </a:spcAft>
                        <a:buNone/>
                      </a:pPr>
                      <a:r>
                        <a:rPr lang="pt-PT" sz="800" b="1" noProof="0" dirty="0">
                          <a:solidFill>
                            <a:schemeClr val="dk2"/>
                          </a:solidFill>
                          <a:latin typeface="Muli"/>
                          <a:ea typeface="Muli"/>
                          <a:cs typeface="Muli"/>
                        </a:rPr>
                        <a:t>Principio de funcionamento</a:t>
                      </a:r>
                      <a:endParaRPr lang="pt-PT" sz="800" b="1" noProof="0"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pt-PT" sz="800" u="none" strike="noStrike" cap="none" noProof="0" dirty="0">
                          <a:solidFill>
                            <a:schemeClr val="dk2"/>
                          </a:solidFill>
                          <a:latin typeface="Muli"/>
                          <a:ea typeface="Muli"/>
                          <a:cs typeface="Muli"/>
                        </a:rPr>
                        <a:t>Extrusão de material fundido</a:t>
                      </a:r>
                      <a:endParaRPr lang="pt-PT" sz="800" u="none" strike="noStrike" cap="none" noProof="0" dirty="0">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rPr>
                        <a:t>Foto polimerização de resinas</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rPr>
                        <a:t>Micropartículas </a:t>
                      </a:r>
                      <a:r>
                        <a:rPr lang="pt-PT" sz="800" b="0" i="0" u="none" strike="noStrike" cap="none" noProof="0" dirty="0" err="1">
                          <a:solidFill>
                            <a:schemeClr val="dk2"/>
                          </a:solidFill>
                          <a:latin typeface="Muli"/>
                        </a:rPr>
                        <a:t>sinterizadas</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06168">
                <a:tc>
                  <a:txBody>
                    <a:bodyPr/>
                    <a:lstStyle/>
                    <a:p>
                      <a:pPr marL="0" marR="0" lvl="0" indent="0" algn="ctr" rtl="0">
                        <a:lnSpc>
                          <a:spcPct val="100000"/>
                        </a:lnSpc>
                        <a:spcBef>
                          <a:spcPts val="0"/>
                        </a:spcBef>
                        <a:spcAft>
                          <a:spcPts val="0"/>
                        </a:spcAft>
                        <a:buNone/>
                      </a:pPr>
                      <a:r>
                        <a:rPr lang="pt-PT" sz="800" b="1" noProof="0" dirty="0">
                          <a:solidFill>
                            <a:schemeClr val="dk2"/>
                          </a:solidFill>
                          <a:latin typeface="Muli"/>
                        </a:rPr>
                        <a:t>Materiais compatíveis</a:t>
                      </a:r>
                      <a:endParaRPr lang="pt-PT" sz="800" b="1" noProof="0" dirty="0">
                        <a:solidFill>
                          <a:schemeClr val="dk2"/>
                        </a:solidFill>
                        <a:latin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rPr>
                        <a:t>Termoplásticos</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rPr>
                        <a:t>Resina </a:t>
                      </a:r>
                      <a:r>
                        <a:rPr lang="pt-PT" sz="800" b="0" i="0" u="none" strike="noStrike" cap="none" noProof="0" dirty="0" err="1">
                          <a:solidFill>
                            <a:schemeClr val="dk2"/>
                          </a:solidFill>
                          <a:latin typeface="Muli"/>
                        </a:rPr>
                        <a:t>fotopolimerizável</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rPr>
                        <a:t>Termoplásticos</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06168">
                <a:tc>
                  <a:txBody>
                    <a:bodyPr/>
                    <a:lstStyle/>
                    <a:p>
                      <a:pPr marL="0" marR="0" lvl="0" indent="0" algn="ctr" rtl="0">
                        <a:lnSpc>
                          <a:spcPct val="100000"/>
                        </a:lnSpc>
                        <a:spcBef>
                          <a:spcPts val="0"/>
                        </a:spcBef>
                        <a:spcAft>
                          <a:spcPts val="0"/>
                        </a:spcAft>
                        <a:buNone/>
                      </a:pPr>
                      <a:r>
                        <a:rPr lang="pt-PT" sz="800" b="1" noProof="0" dirty="0">
                          <a:solidFill>
                            <a:schemeClr val="dk2"/>
                          </a:solidFill>
                          <a:latin typeface="Muli"/>
                        </a:rPr>
                        <a:t>Quantidade de materiais compatíveis</a:t>
                      </a:r>
                      <a:endParaRPr lang="pt-PT" sz="800" b="1" noProof="0" dirty="0">
                        <a:solidFill>
                          <a:schemeClr val="dk2"/>
                        </a:solidFill>
                        <a:latin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rPr>
                        <a:t>Muito alto</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rPr>
                        <a:t>Médio</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rPr>
                        <a:t>Baixo</a:t>
                      </a:r>
                      <a:endParaRPr lang="pt-PT" sz="800" b="0" i="0" u="none" strike="noStrike" cap="none" noProof="0" dirty="0" err="1">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4933">
                <a:tc>
                  <a:txBody>
                    <a:bodyPr/>
                    <a:lstStyle/>
                    <a:p>
                      <a:pPr marL="0" marR="0" lvl="0" indent="0" algn="ctr" rtl="0">
                        <a:lnSpc>
                          <a:spcPct val="100000"/>
                        </a:lnSpc>
                        <a:spcBef>
                          <a:spcPts val="0"/>
                        </a:spcBef>
                        <a:spcAft>
                          <a:spcPts val="0"/>
                        </a:spcAft>
                        <a:buNone/>
                      </a:pPr>
                      <a:r>
                        <a:rPr lang="pt-PT" sz="800" b="1" noProof="0" dirty="0">
                          <a:solidFill>
                            <a:schemeClr val="dk2"/>
                          </a:solidFill>
                          <a:latin typeface="Muli"/>
                          <a:ea typeface="Muli"/>
                          <a:cs typeface="Muli"/>
                        </a:rPr>
                        <a:t>Preço dos materiais</a:t>
                      </a:r>
                      <a:endParaRPr lang="pt-PT" sz="800" b="1" noProof="0" dirty="0" err="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rPr>
                        <a:t>Médio-baixo</a:t>
                      </a:r>
                      <a:endParaRPr lang="pt-PT" sz="800" b="0" i="0" u="none" strike="noStrike" cap="none" noProof="0" dirty="0" err="1">
                        <a:solidFill>
                          <a:schemeClr val="dk2"/>
                        </a:solidFill>
                        <a:latin typeface="Muli"/>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rPr>
                        <a:t>Alto</a:t>
                      </a:r>
                      <a:endParaRPr lang="pt-PT" sz="800" b="0" i="0" u="none" strike="noStrike" cap="none" noProof="0" dirty="0" err="1">
                        <a:solidFill>
                          <a:schemeClr val="dk2"/>
                        </a:solidFill>
                        <a:latin typeface="Muli"/>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rPr>
                        <a:t>Médio</a:t>
                      </a:r>
                      <a:endParaRPr lang="pt-PT" sz="800" b="0" i="0" u="none" strike="noStrike" cap="none" noProof="0" dirty="0" err="1">
                        <a:solidFill>
                          <a:schemeClr val="dk2"/>
                        </a:solidFill>
                        <a:latin typeface="Muli"/>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06168">
                <a:tc>
                  <a:txBody>
                    <a:bodyPr/>
                    <a:lstStyle/>
                    <a:p>
                      <a:pPr marL="0" marR="0" lvl="0" indent="0" algn="ctr" rtl="0">
                        <a:lnSpc>
                          <a:spcPct val="100000"/>
                        </a:lnSpc>
                        <a:spcBef>
                          <a:spcPts val="0"/>
                        </a:spcBef>
                        <a:spcAft>
                          <a:spcPts val="0"/>
                        </a:spcAft>
                        <a:buNone/>
                      </a:pPr>
                      <a:r>
                        <a:rPr lang="pt-PT" sz="800" b="1" noProof="0" dirty="0">
                          <a:solidFill>
                            <a:schemeClr val="dk2"/>
                          </a:solidFill>
                          <a:latin typeface="Muli"/>
                          <a:ea typeface="Muli"/>
                          <a:cs typeface="Muli"/>
                        </a:rPr>
                        <a:t>Complexidade</a:t>
                      </a:r>
                      <a:endParaRPr lang="pt-PT" sz="800" b="1" noProof="0" dirty="0" err="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cs typeface="Arial"/>
                        </a:rPr>
                        <a:t>Alto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cs typeface="Arial"/>
                        </a:rPr>
                        <a:t>Médio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cs typeface="Arial"/>
                        </a:rPr>
                        <a:t>Médio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4933">
                <a:tc>
                  <a:txBody>
                    <a:bodyPr/>
                    <a:lstStyle/>
                    <a:p>
                      <a:pPr marL="0" marR="0" lvl="0" indent="0" algn="ctr" rtl="0">
                        <a:lnSpc>
                          <a:spcPct val="100000"/>
                        </a:lnSpc>
                        <a:spcBef>
                          <a:spcPts val="0"/>
                        </a:spcBef>
                        <a:spcAft>
                          <a:spcPts val="0"/>
                        </a:spcAft>
                        <a:buNone/>
                      </a:pPr>
                      <a:r>
                        <a:rPr lang="pt-PT" sz="800" b="1" noProof="0" dirty="0" err="1">
                          <a:solidFill>
                            <a:schemeClr val="dk2"/>
                          </a:solidFill>
                          <a:latin typeface="Muli"/>
                          <a:ea typeface="Muli"/>
                          <a:cs typeface="Muli"/>
                        </a:rPr>
                        <a:t>Imediatidade</a:t>
                      </a:r>
                      <a:endParaRPr lang="pt-PT" sz="800" b="1" noProof="0" dirty="0" err="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Muito alto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Médio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cs typeface="Arial"/>
                        </a:rPr>
                        <a:t>Baixo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43256">
                <a:tc>
                  <a:txBody>
                    <a:bodyPr/>
                    <a:lstStyle/>
                    <a:p>
                      <a:pPr marL="0" marR="0" lvl="0" indent="0" algn="ctr" rtl="0">
                        <a:lnSpc>
                          <a:spcPct val="100000"/>
                        </a:lnSpc>
                        <a:spcBef>
                          <a:spcPts val="0"/>
                        </a:spcBef>
                        <a:spcAft>
                          <a:spcPts val="0"/>
                        </a:spcAft>
                        <a:buNone/>
                      </a:pPr>
                      <a:r>
                        <a:rPr lang="pt-PT" sz="800" b="1" noProof="0" dirty="0">
                          <a:solidFill>
                            <a:schemeClr val="dk2"/>
                          </a:solidFill>
                          <a:latin typeface="Muli"/>
                        </a:rPr>
                        <a:t>Resolução mínima de camadas</a:t>
                      </a:r>
                      <a:endParaRPr lang="pt-PT" sz="800" b="1" noProof="0" dirty="0">
                        <a:solidFill>
                          <a:schemeClr val="dk2"/>
                        </a:solidFill>
                        <a:latin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sym typeface="Arial"/>
                        </a:rPr>
                        <a:t>0.1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sym typeface="Arial"/>
                        </a:rPr>
                        <a:t>0.05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sym typeface="Arial"/>
                        </a:rPr>
                        <a:t>0.06 mm</a:t>
                      </a: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Tree>
    <p:extLst>
      <p:ext uri="{BB962C8B-B14F-4D97-AF65-F5344CB8AC3E}">
        <p14:creationId xmlns:p14="http://schemas.microsoft.com/office/powerpoint/2010/main" val="1606386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r>
              <a:rPr lang="pt-PT" dirty="0">
                <a:latin typeface="Roboto"/>
                <a:ea typeface="Roboto"/>
              </a:rPr>
              <a:t>Comparação entre processos MEX </a:t>
            </a:r>
            <a:r>
              <a:rPr lang="pt-PT" dirty="0" err="1">
                <a:latin typeface="Roboto"/>
                <a:ea typeface="Roboto"/>
              </a:rPr>
              <a:t>vs</a:t>
            </a:r>
            <a:r>
              <a:rPr lang="pt-PT" dirty="0">
                <a:latin typeface="Roboto"/>
                <a:ea typeface="Roboto"/>
              </a:rPr>
              <a:t> VP e PBF</a:t>
            </a:r>
            <a:endParaRPr lang="pt-PT" dirty="0">
              <a:latin typeface="Roboto"/>
              <a:ea typeface="Roboto"/>
              <a:cs typeface="Roboto"/>
            </a:endParaRPr>
          </a:p>
        </p:txBody>
      </p:sp>
      <p:sp>
        <p:nvSpPr>
          <p:cNvPr id="3656" name="Google Shape;3656;p61"/>
          <p:cNvSpPr/>
          <p:nvPr/>
        </p:nvSpPr>
        <p:spPr>
          <a:xfrm>
            <a:off x="1196981" y="1628670"/>
            <a:ext cx="6572653" cy="3528391"/>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196981" y="1604573"/>
            <a:ext cx="6572653" cy="3528391"/>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3161821745"/>
              </p:ext>
            </p:extLst>
          </p:nvPr>
        </p:nvGraphicFramePr>
        <p:xfrm>
          <a:off x="1382463" y="1646389"/>
          <a:ext cx="5976664" cy="3444761"/>
        </p:xfrm>
        <a:graphic>
          <a:graphicData uri="http://schemas.openxmlformats.org/drawingml/2006/table">
            <a:tbl>
              <a:tblPr>
                <a:noFill/>
                <a:tableStyleId>{CC153E04-9E27-44B1-9A26-C33CE457BB0D}</a:tableStyleId>
              </a:tblPr>
              <a:tblGrid>
                <a:gridCol w="1340997">
                  <a:extLst>
                    <a:ext uri="{9D8B030D-6E8A-4147-A177-3AD203B41FA5}">
                      <a16:colId xmlns:a16="http://schemas.microsoft.com/office/drawing/2014/main" val="20000"/>
                    </a:ext>
                  </a:extLst>
                </a:gridCol>
                <a:gridCol w="1606708">
                  <a:extLst>
                    <a:ext uri="{9D8B030D-6E8A-4147-A177-3AD203B41FA5}">
                      <a16:colId xmlns:a16="http://schemas.microsoft.com/office/drawing/2014/main" val="20001"/>
                    </a:ext>
                  </a:extLst>
                </a:gridCol>
                <a:gridCol w="1924895">
                  <a:extLst>
                    <a:ext uri="{9D8B030D-6E8A-4147-A177-3AD203B41FA5}">
                      <a16:colId xmlns:a16="http://schemas.microsoft.com/office/drawing/2014/main" val="20002"/>
                    </a:ext>
                  </a:extLst>
                </a:gridCol>
                <a:gridCol w="1104064">
                  <a:extLst>
                    <a:ext uri="{9D8B030D-6E8A-4147-A177-3AD203B41FA5}">
                      <a16:colId xmlns:a16="http://schemas.microsoft.com/office/drawing/2014/main" val="20003"/>
                    </a:ext>
                  </a:extLst>
                </a:gridCol>
              </a:tblGrid>
              <a:tr h="582358">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MEX</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PBF</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14464">
                <a:tc>
                  <a:txBody>
                    <a:bodyPr/>
                    <a:lstStyle/>
                    <a:p>
                      <a:pPr algn="ctr" fontAlgn="ctr"/>
                      <a:r>
                        <a:rPr lang="pt-PT" sz="800" b="1" i="0" u="none" strike="noStrike" cap="none" noProof="0" dirty="0">
                          <a:solidFill>
                            <a:schemeClr val="dk2"/>
                          </a:solidFill>
                          <a:latin typeface="Muli"/>
                        </a:rPr>
                        <a:t>Máxima resolução em</a:t>
                      </a:r>
                      <a:r>
                        <a:rPr lang="pt-PT" sz="800" b="1" i="0" u="none" strike="noStrike" cap="none" noProof="0" dirty="0">
                          <a:solidFill>
                            <a:schemeClr val="dk2"/>
                          </a:solidFill>
                          <a:latin typeface="Muli"/>
                          <a:sym typeface="Arial"/>
                        </a:rPr>
                        <a:t> XY</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sym typeface="Arial"/>
                        </a:rPr>
                        <a:t>0.25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sym typeface="Arial"/>
                        </a:rPr>
                        <a:t>0.05 mm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sym typeface="Arial"/>
                        </a:rPr>
                        <a:t>0.08 - 0.08 mm</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20294">
                <a:tc>
                  <a:txBody>
                    <a:bodyPr/>
                    <a:lstStyle/>
                    <a:p>
                      <a:pPr algn="ctr" fontAlgn="ctr"/>
                      <a:r>
                        <a:rPr lang="pt-PT" sz="800" b="1" i="0" u="none" strike="noStrike" cap="none" noProof="0" dirty="0">
                          <a:solidFill>
                            <a:schemeClr val="dk2"/>
                          </a:solidFill>
                          <a:latin typeface="Muli"/>
                        </a:rPr>
                        <a:t>Precisão</a:t>
                      </a:r>
                      <a:endParaRPr lang="pt-PT" sz="800" b="1" i="0" u="none" strike="noStrike" cap="none" noProof="0"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Baixo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cs typeface="Arial"/>
                        </a:rPr>
                        <a:t>Médio</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lvl="0" algn="ctr">
                        <a:buNone/>
                      </a:pPr>
                      <a:r>
                        <a:rPr lang="pt-PT" sz="800" b="0" i="0" u="none" strike="noStrike" cap="none" noProof="0" dirty="0">
                          <a:solidFill>
                            <a:schemeClr val="dk2"/>
                          </a:solidFill>
                          <a:latin typeface="Muli"/>
                          <a:cs typeface="Arial"/>
                        </a:rPr>
                        <a:t>Alta</a:t>
                      </a:r>
                      <a:endParaRPr lang="pt-PT" sz="800" b="0" i="0" u="none" strike="noStrike" cap="none" noProof="0" dirty="0" err="1">
                        <a:solidFill>
                          <a:schemeClr val="dk2"/>
                        </a:solidFill>
                        <a:latin typeface="Muli"/>
                        <a:cs typeface="Arial"/>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903286">
                <a:tc>
                  <a:txBody>
                    <a:bodyPr/>
                    <a:lstStyle/>
                    <a:p>
                      <a:pPr algn="ctr" fontAlgn="ctr"/>
                      <a:r>
                        <a:rPr lang="pt-PT" sz="800" b="1" i="0" u="none" strike="noStrike" cap="none" noProof="0" dirty="0">
                          <a:solidFill>
                            <a:schemeClr val="dk2"/>
                          </a:solidFill>
                          <a:latin typeface="Muli"/>
                        </a:rPr>
                        <a:t>Aplicações</a:t>
                      </a:r>
                      <a:endParaRPr lang="pt-PT" sz="800" b="1" i="0" u="none" strike="noStrike" cap="none" noProof="0"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Prototipagem rápida</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Educação</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Fabrico de modelos e ferramentas</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Modelos com pequenos detalhes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Negativos para fundição para joalharia e odontologia</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Talas</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Protótipos funcionais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Séries curtas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Modelos e ferramentas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Componentes ortopédicos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endParaRPr lang="pt-PT" sz="800" b="0" i="0" u="none" strike="noStrike" cap="none" noProof="0" dirty="0">
                        <a:solidFill>
                          <a:schemeClr val="dk2"/>
                        </a:solidFill>
                        <a:latin typeface="Muli"/>
                        <a:cs typeface="Arial"/>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782013">
                <a:tc>
                  <a:txBody>
                    <a:bodyPr/>
                    <a:lstStyle/>
                    <a:p>
                      <a:pPr algn="ctr" fontAlgn="ctr"/>
                      <a:r>
                        <a:rPr lang="pt-PT" sz="800" b="1" i="0" u="none" strike="noStrike" cap="none" noProof="0" dirty="0">
                          <a:solidFill>
                            <a:schemeClr val="dk2"/>
                          </a:solidFill>
                          <a:latin typeface="Muli"/>
                        </a:rPr>
                        <a:t>Vantagens</a:t>
                      </a:r>
                      <a:endParaRPr lang="pt-PT" sz="800" b="1" i="0" u="none" strike="noStrike" cap="none" noProof="0"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Preço baixo.</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Imediato</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Materiais disponíveis</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Alta resolução</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Materiais dentários e fundíveis de qualidade</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cs typeface="Arial"/>
                        </a:rPr>
                        <a:t>Imprimir sem suportes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Peças de alta qualidade</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Alta precisão</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418194">
                <a:tc>
                  <a:txBody>
                    <a:bodyPr/>
                    <a:lstStyle/>
                    <a:p>
                      <a:pPr algn="ctr" fontAlgn="ctr"/>
                      <a:r>
                        <a:rPr lang="pt-PT" sz="800" b="1" i="0" u="none" strike="noStrike" cap="none" noProof="0" dirty="0">
                          <a:solidFill>
                            <a:schemeClr val="dk2"/>
                          </a:solidFill>
                          <a:latin typeface="Muli"/>
                        </a:rPr>
                        <a:t>Desvantagens</a:t>
                      </a:r>
                      <a:endParaRPr lang="pt-PT" sz="800" b="1" i="0" u="none" strike="noStrike" cap="none" noProof="0" dirty="0">
                        <a:solidFill>
                          <a:schemeClr val="dk2"/>
                        </a:solidFill>
                        <a:latin typeface="Muli"/>
                        <a:sym typeface="Arial"/>
                      </a:endParaRPr>
                    </a:p>
                  </a:txBody>
                  <a:tcPr marL="30369" marR="30369" marT="27333" marB="27333" anchor="ctr">
                    <a:lnL w="12700" cap="flat" cmpd="sng" algn="ctr">
                      <a:noFill/>
                      <a:prstDash val="solid"/>
                      <a:round/>
                      <a:headEnd type="none" w="med" len="med"/>
                      <a:tailEnd type="none" w="med" len="med"/>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pt-PT" sz="800" b="0" i="0" u="none" strike="noStrike" cap="none" noProof="0" dirty="0">
                          <a:solidFill>
                            <a:schemeClr val="dk2"/>
                          </a:solidFill>
                          <a:latin typeface="Muli"/>
                          <a:cs typeface="Arial"/>
                        </a:rPr>
                        <a:t>Necessidade de suportes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Alguns materiais têm uma retração elevada</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pt-PT" sz="800" b="0" i="0" u="none" strike="noStrike" cap="none" noProof="0" dirty="0">
                          <a:solidFill>
                            <a:schemeClr val="dk2"/>
                          </a:solidFill>
                          <a:latin typeface="Muli"/>
                          <a:cs typeface="Arial"/>
                        </a:rPr>
                        <a:t>Custo elevado dos materiais</a:t>
                      </a:r>
                      <a:r>
                        <a:rPr lang="pt-PT" sz="800" b="0" i="0" u="none" strike="noStrike" cap="none" noProof="0" dirty="0">
                          <a:solidFill>
                            <a:schemeClr val="dk2"/>
                          </a:solidFill>
                          <a:latin typeface="Muli"/>
                          <a:cs typeface="Arial"/>
                          <a:sym typeface="Arial"/>
                        </a:rPr>
                        <a:t>.</a:t>
                      </a:r>
                      <a:br>
                        <a:rPr lang="pt-PT" sz="800" b="0" i="0" u="none" strike="noStrike" cap="none" noProof="0" dirty="0">
                          <a:solidFill>
                            <a:srgbClr val="343434"/>
                          </a:solidFill>
                          <a:latin typeface="Muli"/>
                          <a:cs typeface="Arial"/>
                          <a:sym typeface="Arial"/>
                        </a:rPr>
                      </a:br>
                      <a:r>
                        <a:rPr lang="pt-PT" sz="800" b="0" i="0" u="none" strike="noStrike" cap="none" noProof="0" dirty="0">
                          <a:solidFill>
                            <a:schemeClr val="dk2"/>
                          </a:solidFill>
                          <a:latin typeface="Muli"/>
                          <a:cs typeface="Arial"/>
                        </a:rPr>
                        <a:t>Baixo </a:t>
                      </a:r>
                      <a:r>
                        <a:rPr lang="pt-PT" sz="800" b="0" i="0" u="none" strike="noStrike" cap="none" noProof="0" dirty="0">
                          <a:solidFill>
                            <a:schemeClr val="dk2"/>
                          </a:solidFill>
                          <a:latin typeface="Muli"/>
                          <a:cs typeface="Arial"/>
                          <a:sym typeface="Arial"/>
                        </a:rPr>
                        <a:t>volume</a:t>
                      </a:r>
                      <a:r>
                        <a:rPr lang="pt-PT" sz="800" b="0" i="0" u="none" strike="noStrike" cap="none" noProof="0" dirty="0">
                          <a:solidFill>
                            <a:schemeClr val="dk2"/>
                          </a:solidFill>
                          <a:latin typeface="Muli"/>
                          <a:cs typeface="Arial"/>
                        </a:rPr>
                        <a:t> de impressão</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pt-PT" sz="800" b="0" i="0" u="none" strike="noStrike" cap="none" noProof="0" dirty="0">
                          <a:solidFill>
                            <a:schemeClr val="dk2"/>
                          </a:solidFill>
                          <a:latin typeface="Muli"/>
                          <a:cs typeface="Arial"/>
                        </a:rPr>
                        <a:t>Longos tempos de impressão.</a:t>
                      </a:r>
                      <a:endParaRPr lang="en-US" dirty="0"/>
                    </a:p>
                    <a:p>
                      <a:pPr lvl="0" algn="ctr">
                        <a:buNone/>
                      </a:pPr>
                      <a:r>
                        <a:rPr lang="pt-PT" sz="800" b="0" i="0" u="none" strike="noStrike" cap="none" noProof="0" dirty="0">
                          <a:solidFill>
                            <a:schemeClr val="dk2"/>
                          </a:solidFill>
                          <a:latin typeface="Muli"/>
                          <a:cs typeface="Arial"/>
                        </a:rPr>
                        <a:t>Baixo </a:t>
                      </a:r>
                      <a:r>
                        <a:rPr lang="pt-PT" sz="800" b="0" i="0" u="none" strike="noStrike" cap="none" noProof="0" dirty="0">
                          <a:solidFill>
                            <a:schemeClr val="dk2"/>
                          </a:solidFill>
                          <a:latin typeface="Muli"/>
                          <a:cs typeface="Arial"/>
                          <a:sym typeface="Arial"/>
                        </a:rPr>
                        <a:t>volume</a:t>
                      </a:r>
                      <a:r>
                        <a:rPr lang="pt-PT" sz="800" b="0" i="0" u="none" strike="noStrike" cap="none" noProof="0" dirty="0">
                          <a:solidFill>
                            <a:schemeClr val="dk2"/>
                          </a:solidFill>
                          <a:latin typeface="Muli"/>
                          <a:cs typeface="Arial"/>
                        </a:rPr>
                        <a:t> de impressão</a:t>
                      </a:r>
                      <a:r>
                        <a:rPr lang="pt-PT" sz="800" b="0" i="0" u="none" strike="noStrike" cap="none" noProof="0" dirty="0">
                          <a:solidFill>
                            <a:schemeClr val="dk2"/>
                          </a:solidFill>
                          <a:latin typeface="Muli"/>
                          <a:cs typeface="Arial"/>
                          <a:sym typeface="Arial"/>
                        </a:rPr>
                        <a:t>.</a:t>
                      </a: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extLst>
                  <a:ext uri="{0D108BD9-81ED-4DB2-BD59-A6C34878D82A}">
                    <a16:rowId xmlns:a16="http://schemas.microsoft.com/office/drawing/2014/main" val="557595902"/>
                  </a:ext>
                </a:extLst>
              </a:tr>
            </a:tbl>
          </a:graphicData>
        </a:graphic>
      </p:graphicFrame>
    </p:spTree>
    <p:extLst>
      <p:ext uri="{BB962C8B-B14F-4D97-AF65-F5344CB8AC3E}">
        <p14:creationId xmlns:p14="http://schemas.microsoft.com/office/powerpoint/2010/main" val="3210513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9049" y="515444"/>
            <a:ext cx="7699702" cy="566400"/>
          </a:xfrm>
        </p:spPr>
        <p:txBody>
          <a:bodyPr/>
          <a:lstStyle/>
          <a:p>
            <a:r>
              <a:rPr lang="pt-PT" dirty="0">
                <a:latin typeface="Roboto"/>
                <a:ea typeface="Roboto"/>
              </a:rPr>
              <a:t>Comparação entre processos MEX </a:t>
            </a:r>
            <a:r>
              <a:rPr lang="pt-PT" dirty="0" err="1">
                <a:latin typeface="Roboto"/>
                <a:ea typeface="Roboto"/>
              </a:rPr>
              <a:t>vs</a:t>
            </a:r>
            <a:r>
              <a:rPr lang="pt-PT" dirty="0">
                <a:latin typeface="Roboto"/>
                <a:ea typeface="Roboto"/>
              </a:rPr>
              <a:t> VP e PBF</a:t>
            </a:r>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a:p>
            <a:endParaRPr lang="es-ES">
              <a:latin typeface="Muli"/>
            </a:endParaRPr>
          </a:p>
        </p:txBody>
      </p:sp>
      <p:pic>
        <p:nvPicPr>
          <p:cNvPr id="8" name="Picture 2">
            <a:extLst>
              <a:ext uri="{FF2B5EF4-FFF2-40B4-BE49-F238E27FC236}">
                <a16:creationId xmlns:a16="http://schemas.microsoft.com/office/drawing/2014/main" id="{BEDC14D4-D26E-493C-B55B-6F5636FF977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233" b="36062"/>
          <a:stretch/>
        </p:blipFill>
        <p:spPr bwMode="auto">
          <a:xfrm>
            <a:off x="1433593" y="1233773"/>
            <a:ext cx="6453692" cy="370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262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66;p50">
            <a:extLst>
              <a:ext uri="{FF2B5EF4-FFF2-40B4-BE49-F238E27FC236}">
                <a16:creationId xmlns:a16="http://schemas.microsoft.com/office/drawing/2014/main" id="{E55BCD61-C0F1-4882-81F6-25C34E8FB850}"/>
              </a:ext>
            </a:extLst>
          </p:cNvPr>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r>
              <a:rPr lang="en" dirty="0"/>
              <a:t>Qual a opção correta?</a:t>
            </a:r>
            <a:endParaRPr lang="pt-PT" dirty="0"/>
          </a:p>
        </p:txBody>
      </p:sp>
      <p:sp>
        <p:nvSpPr>
          <p:cNvPr id="35" name="Google Shape;1167;p50">
            <a:extLst>
              <a:ext uri="{FF2B5EF4-FFF2-40B4-BE49-F238E27FC236}">
                <a16:creationId xmlns:a16="http://schemas.microsoft.com/office/drawing/2014/main" id="{0FDE819D-6B44-4FFA-83B8-06E900965E79}"/>
              </a:ext>
            </a:extLst>
          </p:cNvPr>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dirty="0" err="1">
                <a:solidFill>
                  <a:srgbClr val="262626"/>
                </a:solidFill>
              </a:rPr>
              <a:t>Peças</a:t>
            </a:r>
            <a:r>
              <a:rPr lang="en-US" dirty="0">
                <a:solidFill>
                  <a:srgbClr val="262626"/>
                </a:solidFill>
              </a:rPr>
              <a:t> </a:t>
            </a:r>
            <a:r>
              <a:rPr lang="en-US" dirty="0" err="1">
                <a:solidFill>
                  <a:srgbClr val="262626"/>
                </a:solidFill>
              </a:rPr>
              <a:t>impressas</a:t>
            </a:r>
            <a:r>
              <a:rPr lang="en-US" dirty="0">
                <a:solidFill>
                  <a:srgbClr val="262626"/>
                </a:solidFill>
              </a:rPr>
              <a:t> </a:t>
            </a:r>
            <a:r>
              <a:rPr lang="en-US" dirty="0" err="1">
                <a:solidFill>
                  <a:srgbClr val="262626"/>
                </a:solidFill>
              </a:rPr>
              <a:t>em</a:t>
            </a:r>
            <a:r>
              <a:rPr lang="en-US" dirty="0">
                <a:solidFill>
                  <a:srgbClr val="262626"/>
                </a:solidFill>
              </a:rPr>
              <a:t> </a:t>
            </a:r>
            <a:r>
              <a:rPr lang="en-US" dirty="0" err="1">
                <a:solidFill>
                  <a:srgbClr val="262626"/>
                </a:solidFill>
              </a:rPr>
              <a:t>Leito</a:t>
            </a:r>
            <a:r>
              <a:rPr lang="en-US" dirty="0">
                <a:solidFill>
                  <a:srgbClr val="262626"/>
                </a:solidFill>
              </a:rPr>
              <a:t> e </a:t>
            </a:r>
            <a:r>
              <a:rPr lang="en-US" dirty="0" err="1">
                <a:solidFill>
                  <a:srgbClr val="262626"/>
                </a:solidFill>
              </a:rPr>
              <a:t>Pó</a:t>
            </a:r>
            <a:r>
              <a:rPr lang="en-US" dirty="0">
                <a:solidFill>
                  <a:srgbClr val="262626"/>
                </a:solidFill>
              </a:rPr>
              <a:t> (PBF) </a:t>
            </a:r>
            <a:r>
              <a:rPr lang="en-US" dirty="0" err="1">
                <a:solidFill>
                  <a:srgbClr val="262626"/>
                </a:solidFill>
              </a:rPr>
              <a:t>requerem</a:t>
            </a:r>
            <a:r>
              <a:rPr lang="en-US" dirty="0">
                <a:solidFill>
                  <a:srgbClr val="262626"/>
                </a:solidFill>
              </a:rPr>
              <a:t> </a:t>
            </a:r>
            <a:r>
              <a:rPr lang="en-US" dirty="0" err="1">
                <a:solidFill>
                  <a:srgbClr val="262626"/>
                </a:solidFill>
              </a:rPr>
              <a:t>suportes</a:t>
            </a:r>
            <a:r>
              <a:rPr lang="en-US" dirty="0">
                <a:solidFill>
                  <a:srgbClr val="262626"/>
                </a:solidFill>
              </a:rPr>
              <a:t>.</a:t>
            </a:r>
            <a:r>
              <a:rPr lang="pt-PT" dirty="0"/>
              <a:t> </a:t>
            </a:r>
            <a:r>
              <a:rPr lang="en-US" dirty="0" err="1">
                <a:solidFill>
                  <a:srgbClr val="262626"/>
                </a:solidFill>
              </a:rPr>
              <a:t>tem</a:t>
            </a:r>
            <a:r>
              <a:rPr lang="en-US" dirty="0">
                <a:solidFill>
                  <a:srgbClr val="262626"/>
                </a:solidFill>
              </a:rPr>
              <a:t> </a:t>
            </a:r>
            <a:r>
              <a:rPr lang="en-US" dirty="0" err="1">
                <a:solidFill>
                  <a:srgbClr val="262626"/>
                </a:solidFill>
              </a:rPr>
              <a:t>baixa</a:t>
            </a:r>
            <a:r>
              <a:rPr lang="en-US" dirty="0">
                <a:solidFill>
                  <a:srgbClr val="262626"/>
                </a:solidFill>
              </a:rPr>
              <a:t> </a:t>
            </a:r>
            <a:r>
              <a:rPr lang="en-US" dirty="0" err="1">
                <a:solidFill>
                  <a:srgbClr val="262626"/>
                </a:solidFill>
              </a:rPr>
              <a:t>resolução</a:t>
            </a:r>
            <a:r>
              <a:rPr lang="en-US" dirty="0">
                <a:solidFill>
                  <a:srgbClr val="262626"/>
                </a:solidFill>
              </a:rPr>
              <a:t>.</a:t>
            </a:r>
          </a:p>
          <a:p>
            <a:pPr marL="285750" indent="-285750">
              <a:buFont typeface="Arial" panose="020B0604020202020204" pitchFamily="34" charset="0"/>
              <a:buChar char="•"/>
            </a:pPr>
            <a:r>
              <a:rPr lang="en-US" dirty="0">
                <a:solidFill>
                  <a:schemeClr val="tx1"/>
                </a:solidFill>
              </a:rPr>
              <a:t>MEX é </a:t>
            </a:r>
            <a:r>
              <a:rPr lang="en-US" dirty="0" err="1">
                <a:solidFill>
                  <a:schemeClr val="tx1"/>
                </a:solidFill>
              </a:rPr>
              <a:t>aconselhado</a:t>
            </a:r>
            <a:r>
              <a:rPr lang="en-US" dirty="0">
                <a:solidFill>
                  <a:schemeClr val="tx1"/>
                </a:solidFill>
              </a:rPr>
              <a:t> para </a:t>
            </a:r>
            <a:r>
              <a:rPr lang="en-US" dirty="0" err="1">
                <a:solidFill>
                  <a:schemeClr val="tx1"/>
                </a:solidFill>
              </a:rPr>
              <a:t>partes</a:t>
            </a:r>
            <a:r>
              <a:rPr lang="en-US" dirty="0">
                <a:solidFill>
                  <a:schemeClr val="tx1"/>
                </a:solidFill>
              </a:rPr>
              <a:t> com </a:t>
            </a:r>
            <a:r>
              <a:rPr lang="en-US" dirty="0" err="1">
                <a:solidFill>
                  <a:schemeClr val="tx1"/>
                </a:solidFill>
              </a:rPr>
              <a:t>detalhes</a:t>
            </a:r>
            <a:r>
              <a:rPr lang="en-US" dirty="0">
                <a:solidFill>
                  <a:schemeClr val="tx1"/>
                </a:solidFill>
              </a:rPr>
              <a:t> </a:t>
            </a:r>
            <a:r>
              <a:rPr lang="en-US" dirty="0" err="1">
                <a:solidFill>
                  <a:schemeClr val="tx1"/>
                </a:solidFill>
              </a:rPr>
              <a:t>pequenos</a:t>
            </a:r>
            <a:r>
              <a:rPr lang="en-US" dirty="0">
                <a:solidFill>
                  <a:schemeClr val="tx1"/>
                </a:solidFill>
              </a:rPr>
              <a:t> (&lt;</a:t>
            </a:r>
            <a:r>
              <a:rPr lang="en-US" dirty="0" err="1">
                <a:solidFill>
                  <a:schemeClr val="tx1"/>
                </a:solidFill>
              </a:rPr>
              <a:t>0,1mm</a:t>
            </a:r>
            <a:r>
              <a:rPr lang="en-US" dirty="0">
                <a:solidFill>
                  <a:schemeClr val="tx1"/>
                </a:solidFill>
              </a:rPr>
              <a:t>).</a:t>
            </a:r>
          </a:p>
          <a:p>
            <a:pPr marL="285750" indent="-285750">
              <a:buFont typeface="Arial" panose="020B0604020202020204" pitchFamily="34" charset="0"/>
              <a:buChar char="•"/>
            </a:pPr>
            <a:r>
              <a:rPr lang="en-US" dirty="0">
                <a:solidFill>
                  <a:srgbClr val="FF0000"/>
                </a:solidFill>
              </a:rPr>
              <a:t>Uma das </a:t>
            </a:r>
            <a:r>
              <a:rPr lang="en-US" dirty="0" err="1">
                <a:solidFill>
                  <a:srgbClr val="FF0000"/>
                </a:solidFill>
              </a:rPr>
              <a:t>aplicações</a:t>
            </a:r>
            <a:r>
              <a:rPr lang="en-US" dirty="0">
                <a:solidFill>
                  <a:srgbClr val="FF0000"/>
                </a:solidFill>
              </a:rPr>
              <a:t> de </a:t>
            </a:r>
            <a:r>
              <a:rPr lang="en-US" dirty="0" err="1">
                <a:solidFill>
                  <a:srgbClr val="262626"/>
                </a:solidFill>
              </a:rPr>
              <a:t>Leito</a:t>
            </a:r>
            <a:r>
              <a:rPr lang="en-US" dirty="0">
                <a:solidFill>
                  <a:srgbClr val="262626"/>
                </a:solidFill>
              </a:rPr>
              <a:t> e </a:t>
            </a:r>
            <a:r>
              <a:rPr lang="en-US" dirty="0" err="1">
                <a:solidFill>
                  <a:srgbClr val="262626"/>
                </a:solidFill>
              </a:rPr>
              <a:t>Pó</a:t>
            </a:r>
            <a:r>
              <a:rPr lang="en-US" dirty="0">
                <a:solidFill>
                  <a:srgbClr val="262626"/>
                </a:solidFill>
              </a:rPr>
              <a:t> (PBF) </a:t>
            </a:r>
            <a:r>
              <a:rPr lang="en-US" dirty="0">
                <a:solidFill>
                  <a:srgbClr val="FF0000"/>
                </a:solidFill>
              </a:rPr>
              <a:t>é </a:t>
            </a:r>
            <a:r>
              <a:rPr lang="en-US" dirty="0" err="1">
                <a:solidFill>
                  <a:srgbClr val="FF0000"/>
                </a:solidFill>
              </a:rPr>
              <a:t>na</a:t>
            </a:r>
            <a:r>
              <a:rPr lang="en-US" dirty="0">
                <a:solidFill>
                  <a:srgbClr val="FF0000"/>
                </a:solidFill>
              </a:rPr>
              <a:t> </a:t>
            </a:r>
            <a:r>
              <a:rPr lang="en-US" dirty="0" err="1">
                <a:solidFill>
                  <a:srgbClr val="FF0000"/>
                </a:solidFill>
              </a:rPr>
              <a:t>área</a:t>
            </a:r>
            <a:r>
              <a:rPr lang="en-US" dirty="0">
                <a:solidFill>
                  <a:srgbClr val="FF0000"/>
                </a:solidFill>
              </a:rPr>
              <a:t> da </a:t>
            </a:r>
            <a:r>
              <a:rPr lang="en-US" dirty="0" err="1">
                <a:solidFill>
                  <a:srgbClr val="FF0000"/>
                </a:solidFill>
              </a:rPr>
              <a:t>ortopedia</a:t>
            </a:r>
            <a:r>
              <a:rPr lang="en-US" dirty="0">
                <a:solidFill>
                  <a:srgbClr val="FF0000"/>
                </a:solidFill>
                <a:sym typeface="Arial"/>
              </a:rPr>
              <a:t>. </a:t>
            </a:r>
            <a:endParaRPr lang="en-US" dirty="0">
              <a:solidFill>
                <a:srgbClr val="FF000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86202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M Improves On Investment Casting | Stratasys Direct Manufacturing">
            <a:extLst>
              <a:ext uri="{FF2B5EF4-FFF2-40B4-BE49-F238E27FC236}">
                <a16:creationId xmlns:a16="http://schemas.microsoft.com/office/drawing/2014/main" id="{468F0E80-8411-42EA-AB3E-51A64C45C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435846"/>
            <a:ext cx="2736304" cy="158097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29;p44">
            <a:extLst>
              <a:ext uri="{FF2B5EF4-FFF2-40B4-BE49-F238E27FC236}">
                <a16:creationId xmlns:a16="http://schemas.microsoft.com/office/drawing/2014/main" id="{49A97881-40A0-4CB8-A136-95E53AC60CAF}"/>
              </a:ext>
            </a:extLst>
          </p:cNvPr>
          <p:cNvSpPr txBox="1">
            <a:spLocks/>
          </p:cNvSpPr>
          <p:nvPr/>
        </p:nvSpPr>
        <p:spPr>
          <a:xfrm>
            <a:off x="872118" y="102566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dirty="0">
                <a:latin typeface="Muli"/>
              </a:rPr>
              <a:t>O </a:t>
            </a:r>
            <a:r>
              <a:rPr lang="en-US" dirty="0" err="1">
                <a:latin typeface="Muli"/>
              </a:rPr>
              <a:t>processo</a:t>
            </a:r>
            <a:r>
              <a:rPr lang="en-US" dirty="0">
                <a:latin typeface="Muli"/>
              </a:rPr>
              <a:t> MEX é </a:t>
            </a:r>
            <a:r>
              <a:rPr lang="en-US" dirty="0" err="1">
                <a:latin typeface="Muli"/>
              </a:rPr>
              <a:t>usado</a:t>
            </a:r>
            <a:r>
              <a:rPr lang="en-US" dirty="0">
                <a:latin typeface="Muli"/>
              </a:rPr>
              <a:t> </a:t>
            </a:r>
            <a:r>
              <a:rPr lang="en-US" dirty="0" err="1">
                <a:latin typeface="Muli"/>
              </a:rPr>
              <a:t>como</a:t>
            </a:r>
            <a:r>
              <a:rPr lang="en-US" dirty="0">
                <a:latin typeface="Muli"/>
              </a:rPr>
              <a:t> </a:t>
            </a:r>
            <a:r>
              <a:rPr lang="en-US" dirty="0" err="1">
                <a:latin typeface="Muli"/>
              </a:rPr>
              <a:t>uma</a:t>
            </a:r>
            <a:r>
              <a:rPr lang="en-US" dirty="0">
                <a:latin typeface="Muli"/>
              </a:rPr>
              <a:t> ferramenta </a:t>
            </a:r>
            <a:r>
              <a:rPr lang="en-US" dirty="0" err="1">
                <a:latin typeface="Muli"/>
              </a:rPr>
              <a:t>rápida</a:t>
            </a:r>
            <a:r>
              <a:rPr lang="en-US" dirty="0">
                <a:latin typeface="Muli"/>
              </a:rPr>
              <a:t> e de </a:t>
            </a:r>
            <a:r>
              <a:rPr lang="en-US" dirty="0" err="1">
                <a:latin typeface="Muli"/>
              </a:rPr>
              <a:t>baixo</a:t>
            </a:r>
            <a:r>
              <a:rPr lang="en-US" dirty="0">
                <a:latin typeface="Muli"/>
              </a:rPr>
              <a:t> </a:t>
            </a:r>
            <a:r>
              <a:rPr lang="en-US" dirty="0" err="1">
                <a:latin typeface="Muli"/>
              </a:rPr>
              <a:t>custo</a:t>
            </a:r>
            <a:r>
              <a:rPr lang="en-US" dirty="0">
                <a:latin typeface="Muli"/>
              </a:rPr>
              <a:t> para </a:t>
            </a:r>
            <a:r>
              <a:rPr lang="en-US" dirty="0" err="1">
                <a:latin typeface="Muli"/>
              </a:rPr>
              <a:t>verificação</a:t>
            </a:r>
            <a:r>
              <a:rPr lang="en-US" dirty="0">
                <a:latin typeface="Muli"/>
              </a:rPr>
              <a:t> de design e </a:t>
            </a:r>
            <a:r>
              <a:rPr lang="en-US" dirty="0" err="1">
                <a:latin typeface="Muli"/>
              </a:rPr>
              <a:t>prototipagem</a:t>
            </a:r>
            <a:r>
              <a:rPr lang="en-US" dirty="0">
                <a:latin typeface="Muli"/>
              </a:rPr>
              <a:t>. É </a:t>
            </a:r>
            <a:r>
              <a:rPr lang="en-US" dirty="0" err="1">
                <a:latin typeface="Muli"/>
              </a:rPr>
              <a:t>também</a:t>
            </a:r>
            <a:r>
              <a:rPr lang="en-US" dirty="0">
                <a:latin typeface="Muli"/>
              </a:rPr>
              <a:t> </a:t>
            </a:r>
            <a:r>
              <a:rPr lang="en-US" dirty="0" err="1">
                <a:latin typeface="Muli"/>
              </a:rPr>
              <a:t>adequada</a:t>
            </a:r>
            <a:r>
              <a:rPr lang="en-US" dirty="0">
                <a:latin typeface="Muli"/>
              </a:rPr>
              <a:t> para a </a:t>
            </a:r>
            <a:r>
              <a:rPr lang="en-US" dirty="0" err="1">
                <a:latin typeface="Muli"/>
              </a:rPr>
              <a:t>criação</a:t>
            </a:r>
            <a:r>
              <a:rPr lang="en-US" dirty="0">
                <a:latin typeface="Muli"/>
              </a:rPr>
              <a:t> de </a:t>
            </a:r>
            <a:r>
              <a:rPr lang="en-US" dirty="0" err="1">
                <a:latin typeface="Muli"/>
              </a:rPr>
              <a:t>peças</a:t>
            </a:r>
            <a:r>
              <a:rPr lang="en-US" dirty="0">
                <a:latin typeface="Muli"/>
              </a:rPr>
              <a:t> </a:t>
            </a:r>
            <a:r>
              <a:rPr lang="en-US" dirty="0" err="1">
                <a:latin typeface="Muli"/>
              </a:rPr>
              <a:t>funcionais</a:t>
            </a:r>
            <a:r>
              <a:rPr lang="en-US" dirty="0">
                <a:latin typeface="Muli"/>
              </a:rPr>
              <a:t>, </a:t>
            </a:r>
            <a:r>
              <a:rPr lang="en-US" dirty="0" err="1">
                <a:latin typeface="Muli"/>
              </a:rPr>
              <a:t>maioritariamente</a:t>
            </a:r>
            <a:r>
              <a:rPr lang="en-US" dirty="0">
                <a:latin typeface="Muli"/>
              </a:rPr>
              <a:t> </a:t>
            </a:r>
            <a:r>
              <a:rPr lang="en-US" dirty="0" err="1">
                <a:latin typeface="Muli"/>
              </a:rPr>
              <a:t>não-comerciais</a:t>
            </a:r>
            <a:r>
              <a:rPr lang="en-US" dirty="0">
                <a:latin typeface="Muli"/>
              </a:rPr>
              <a:t>. </a:t>
            </a:r>
            <a:r>
              <a:rPr lang="en-US" dirty="0" err="1">
                <a:latin typeface="Muli"/>
              </a:rPr>
              <a:t>Algumas</a:t>
            </a:r>
            <a:r>
              <a:rPr lang="en-US" dirty="0">
                <a:latin typeface="Muli"/>
              </a:rPr>
              <a:t> das </a:t>
            </a:r>
            <a:r>
              <a:rPr lang="en-US" dirty="0" err="1">
                <a:latin typeface="Muli"/>
              </a:rPr>
              <a:t>aplicações</a:t>
            </a:r>
            <a:r>
              <a:rPr lang="en-US" dirty="0">
                <a:latin typeface="Muli"/>
              </a:rPr>
              <a:t> </a:t>
            </a:r>
            <a:r>
              <a:rPr lang="en-US" dirty="0" err="1">
                <a:latin typeface="Muli"/>
              </a:rPr>
              <a:t>mais</a:t>
            </a:r>
            <a:r>
              <a:rPr lang="en-US" dirty="0">
                <a:latin typeface="Muli"/>
              </a:rPr>
              <a:t> </a:t>
            </a:r>
            <a:r>
              <a:rPr lang="en-US" dirty="0" err="1">
                <a:latin typeface="Muli"/>
              </a:rPr>
              <a:t>comuns</a:t>
            </a:r>
            <a:r>
              <a:rPr lang="en-US" dirty="0">
                <a:latin typeface="Muli"/>
              </a:rPr>
              <a:t> do </a:t>
            </a:r>
            <a:r>
              <a:rPr lang="en-US" dirty="0" err="1">
                <a:latin typeface="Muli"/>
              </a:rPr>
              <a:t>processo</a:t>
            </a:r>
            <a:r>
              <a:rPr lang="en-US" dirty="0">
                <a:latin typeface="Muli"/>
              </a:rPr>
              <a:t> MEX </a:t>
            </a:r>
            <a:r>
              <a:rPr lang="en-US" dirty="0" err="1">
                <a:latin typeface="Muli"/>
              </a:rPr>
              <a:t>serão</a:t>
            </a:r>
            <a:r>
              <a:rPr lang="en-US" dirty="0">
                <a:latin typeface="Muli"/>
              </a:rPr>
              <a:t> </a:t>
            </a:r>
            <a:r>
              <a:rPr lang="en-US" dirty="0" err="1">
                <a:latin typeface="Muli"/>
              </a:rPr>
              <a:t>apresentadas</a:t>
            </a:r>
            <a:r>
              <a:rPr lang="en-US" dirty="0">
                <a:latin typeface="Muli"/>
              </a:rPr>
              <a:t> </a:t>
            </a:r>
            <a:r>
              <a:rPr lang="en-US" dirty="0" err="1">
                <a:latin typeface="Muli"/>
              </a:rPr>
              <a:t>nesta</a:t>
            </a:r>
            <a:r>
              <a:rPr lang="en-US" dirty="0">
                <a:latin typeface="Muli"/>
              </a:rPr>
              <a:t> </a:t>
            </a:r>
            <a:r>
              <a:rPr lang="en-US" dirty="0" err="1">
                <a:latin typeface="Muli"/>
              </a:rPr>
              <a:t>secção</a:t>
            </a:r>
            <a:r>
              <a:rPr lang="en-US" dirty="0">
                <a:latin typeface="Muli"/>
              </a:rPr>
              <a:t>:</a:t>
            </a:r>
          </a:p>
          <a:p>
            <a:pPr algn="just"/>
            <a:endParaRPr lang="en-US" dirty="0">
              <a:latin typeface="Muli"/>
            </a:endParaRPr>
          </a:p>
          <a:p>
            <a:pPr algn="just"/>
            <a:r>
              <a:rPr lang="es-ES" b="1" dirty="0" err="1"/>
              <a:t>Moldagem</a:t>
            </a:r>
            <a:r>
              <a:rPr lang="es-ES" b="1" dirty="0"/>
              <a:t> de </a:t>
            </a:r>
            <a:r>
              <a:rPr lang="es-ES" b="1" dirty="0" err="1"/>
              <a:t>revestimento</a:t>
            </a:r>
            <a:endParaRPr lang="es-ES" b="1" dirty="0"/>
          </a:p>
          <a:p>
            <a:pPr algn="just"/>
            <a:r>
              <a:rPr lang="es-ES" dirty="0">
                <a:latin typeface="Muli"/>
              </a:rPr>
              <a:t>O </a:t>
            </a:r>
            <a:r>
              <a:rPr lang="es-ES" dirty="0" err="1">
                <a:latin typeface="Muli"/>
              </a:rPr>
              <a:t>baixo</a:t>
            </a:r>
            <a:r>
              <a:rPr lang="es-ES" dirty="0">
                <a:latin typeface="Muli"/>
              </a:rPr>
              <a:t> </a:t>
            </a:r>
            <a:r>
              <a:rPr lang="es-ES" dirty="0" err="1">
                <a:latin typeface="Muli"/>
              </a:rPr>
              <a:t>custo</a:t>
            </a:r>
            <a:r>
              <a:rPr lang="es-ES" dirty="0">
                <a:latin typeface="Muli"/>
              </a:rPr>
              <a:t> dos </a:t>
            </a:r>
            <a:r>
              <a:rPr lang="es-ES" dirty="0" err="1">
                <a:latin typeface="Muli"/>
              </a:rPr>
              <a:t>materiais</a:t>
            </a:r>
            <a:r>
              <a:rPr lang="es-ES" dirty="0">
                <a:latin typeface="Muli"/>
              </a:rPr>
              <a:t> MEX e a vasta gama de </a:t>
            </a:r>
            <a:r>
              <a:rPr lang="es-ES" dirty="0" err="1">
                <a:latin typeface="Muli"/>
              </a:rPr>
              <a:t>geometrias</a:t>
            </a:r>
            <a:r>
              <a:rPr lang="es-ES" dirty="0">
                <a:latin typeface="Muli"/>
              </a:rPr>
              <a:t> </a:t>
            </a:r>
            <a:r>
              <a:rPr lang="es-ES" dirty="0" err="1">
                <a:latin typeface="Muli"/>
              </a:rPr>
              <a:t>possíveis</a:t>
            </a:r>
            <a:r>
              <a:rPr lang="es-ES" dirty="0">
                <a:latin typeface="Muli"/>
              </a:rPr>
              <a:t> de </a:t>
            </a:r>
            <a:r>
              <a:rPr lang="es-ES" dirty="0" err="1">
                <a:latin typeface="Muli"/>
              </a:rPr>
              <a:t>produzir</a:t>
            </a:r>
            <a:r>
              <a:rPr lang="es-ES" dirty="0">
                <a:latin typeface="Muli"/>
              </a:rPr>
              <a:t> </a:t>
            </a:r>
            <a:r>
              <a:rPr lang="es-ES" dirty="0" err="1">
                <a:latin typeface="Muli"/>
              </a:rPr>
              <a:t>com</a:t>
            </a:r>
            <a:r>
              <a:rPr lang="es-ES" dirty="0">
                <a:latin typeface="Muli"/>
              </a:rPr>
              <a:t> este, </a:t>
            </a:r>
            <a:r>
              <a:rPr lang="es-ES" dirty="0" err="1">
                <a:latin typeface="Muli"/>
              </a:rPr>
              <a:t>tornam</a:t>
            </a:r>
            <a:r>
              <a:rPr lang="es-ES" dirty="0">
                <a:latin typeface="Muli"/>
              </a:rPr>
              <a:t>-no </a:t>
            </a:r>
            <a:r>
              <a:rPr lang="es-ES" dirty="0" err="1">
                <a:latin typeface="Muli"/>
              </a:rPr>
              <a:t>numa</a:t>
            </a:r>
            <a:r>
              <a:rPr lang="es-ES" dirty="0">
                <a:latin typeface="Muli"/>
              </a:rPr>
              <a:t> boa </a:t>
            </a:r>
            <a:r>
              <a:rPr lang="es-ES" dirty="0" err="1">
                <a:latin typeface="Muli"/>
              </a:rPr>
              <a:t>solução</a:t>
            </a:r>
            <a:r>
              <a:rPr lang="es-ES" dirty="0">
                <a:latin typeface="Muli"/>
              </a:rPr>
              <a:t> para a </a:t>
            </a:r>
            <a:r>
              <a:rPr lang="es-ES" dirty="0" err="1">
                <a:latin typeface="Muli"/>
              </a:rPr>
              <a:t>criação</a:t>
            </a:r>
            <a:r>
              <a:rPr lang="es-ES" dirty="0">
                <a:latin typeface="Muli"/>
              </a:rPr>
              <a:t> de moldes para </a:t>
            </a:r>
            <a:r>
              <a:rPr lang="es-ES" dirty="0" err="1">
                <a:latin typeface="Muli"/>
              </a:rPr>
              <a:t>moldagem</a:t>
            </a:r>
            <a:r>
              <a:rPr lang="es-ES" dirty="0">
                <a:latin typeface="Muli"/>
              </a:rPr>
              <a:t> de </a:t>
            </a:r>
            <a:r>
              <a:rPr lang="es-ES" dirty="0" err="1">
                <a:latin typeface="Muli"/>
              </a:rPr>
              <a:t>revestimento</a:t>
            </a:r>
            <a:endParaRPr lang="es-ES" dirty="0">
              <a:latin typeface="Muli"/>
            </a:endParaRPr>
          </a:p>
          <a:p>
            <a:pPr algn="just"/>
            <a:endParaRPr lang="es-ES" sz="1400" b="1" i="0" u="none" strike="noStrike" baseline="0" dirty="0">
              <a:latin typeface="Muli"/>
            </a:endParaRPr>
          </a:p>
          <a:p>
            <a:pPr algn="just"/>
            <a:r>
              <a:rPr lang="en-US" dirty="0" err="1">
                <a:latin typeface="Muli"/>
              </a:rPr>
              <a:t>Devido</a:t>
            </a:r>
            <a:r>
              <a:rPr lang="en-US" dirty="0">
                <a:latin typeface="Muli"/>
              </a:rPr>
              <a:t> </a:t>
            </a:r>
            <a:r>
              <a:rPr lang="en-US" dirty="0" err="1">
                <a:latin typeface="Muli"/>
              </a:rPr>
              <a:t>ao</a:t>
            </a:r>
            <a:r>
              <a:rPr lang="en-US" dirty="0">
                <a:latin typeface="Muli"/>
              </a:rPr>
              <a:t> facto de o </a:t>
            </a:r>
            <a:r>
              <a:rPr lang="en-US" dirty="0" err="1">
                <a:latin typeface="Muli"/>
              </a:rPr>
              <a:t>Preenchimento</a:t>
            </a:r>
            <a:r>
              <a:rPr lang="en-US" i="1" dirty="0">
                <a:latin typeface="Muli"/>
              </a:rPr>
              <a:t> </a:t>
            </a:r>
            <a:r>
              <a:rPr lang="en-US" dirty="0" err="1">
                <a:latin typeface="Muli"/>
              </a:rPr>
              <a:t>em</a:t>
            </a:r>
            <a:r>
              <a:rPr lang="en-US" dirty="0">
                <a:latin typeface="Muli"/>
              </a:rPr>
              <a:t> </a:t>
            </a:r>
            <a:r>
              <a:rPr lang="en-US" dirty="0" err="1">
                <a:latin typeface="Muli"/>
              </a:rPr>
              <a:t>peças</a:t>
            </a:r>
            <a:r>
              <a:rPr lang="en-US" dirty="0">
                <a:latin typeface="Muli"/>
              </a:rPr>
              <a:t> </a:t>
            </a:r>
            <a:r>
              <a:rPr lang="en-US" dirty="0" err="1">
                <a:latin typeface="Muli"/>
              </a:rPr>
              <a:t>impressas</a:t>
            </a:r>
            <a:r>
              <a:rPr lang="en-US" dirty="0">
                <a:latin typeface="Muli"/>
              </a:rPr>
              <a:t> com MEX </a:t>
            </a:r>
            <a:r>
              <a:rPr lang="en-US" dirty="0" err="1">
                <a:latin typeface="Muli"/>
              </a:rPr>
              <a:t>não</a:t>
            </a:r>
            <a:r>
              <a:rPr lang="en-US" dirty="0">
                <a:latin typeface="Muli"/>
              </a:rPr>
              <a:t> ser </a:t>
            </a:r>
            <a:r>
              <a:rPr lang="en-US" dirty="0" err="1">
                <a:latin typeface="Muli"/>
              </a:rPr>
              <a:t>sólido</a:t>
            </a:r>
            <a:r>
              <a:rPr lang="en-US" dirty="0">
                <a:latin typeface="Muli"/>
              </a:rPr>
              <a:t>, é </a:t>
            </a:r>
            <a:r>
              <a:rPr lang="en-US" dirty="0" err="1">
                <a:latin typeface="Muli"/>
              </a:rPr>
              <a:t>possível</a:t>
            </a:r>
            <a:r>
              <a:rPr lang="en-US" dirty="0">
                <a:latin typeface="Muli"/>
              </a:rPr>
              <a:t> </a:t>
            </a:r>
            <a:r>
              <a:rPr lang="en-US" dirty="0" err="1">
                <a:latin typeface="Muli"/>
              </a:rPr>
              <a:t>utilizar</a:t>
            </a:r>
            <a:r>
              <a:rPr lang="en-US" dirty="0">
                <a:latin typeface="Muli"/>
              </a:rPr>
              <a:t> </a:t>
            </a:r>
            <a:r>
              <a:rPr lang="en-US" dirty="0" err="1">
                <a:latin typeface="Muli"/>
              </a:rPr>
              <a:t>menos</a:t>
            </a:r>
            <a:r>
              <a:rPr lang="en-US" dirty="0">
                <a:latin typeface="Muli"/>
              </a:rPr>
              <a:t> material, </a:t>
            </a:r>
            <a:r>
              <a:rPr lang="en-US" dirty="0" err="1">
                <a:latin typeface="Muli"/>
              </a:rPr>
              <a:t>tornando</a:t>
            </a:r>
            <a:r>
              <a:rPr lang="en-US" dirty="0">
                <a:latin typeface="Muli"/>
              </a:rPr>
              <a:t> o "burnout" </a:t>
            </a:r>
            <a:r>
              <a:rPr lang="en-US" dirty="0" err="1">
                <a:latin typeface="Muli"/>
              </a:rPr>
              <a:t>mais</a:t>
            </a:r>
            <a:r>
              <a:rPr lang="en-US" dirty="0">
                <a:latin typeface="Muli"/>
              </a:rPr>
              <a:t> </a:t>
            </a:r>
            <a:r>
              <a:rPr lang="en-US" dirty="0" err="1">
                <a:latin typeface="Muli"/>
              </a:rPr>
              <a:t>fácil</a:t>
            </a:r>
            <a:r>
              <a:rPr lang="en-US" dirty="0">
                <a:latin typeface="Muli"/>
              </a:rPr>
              <a:t> </a:t>
            </a:r>
            <a:r>
              <a:rPr lang="en-US" dirty="0" err="1">
                <a:latin typeface="Muli"/>
              </a:rPr>
              <a:t>durante</a:t>
            </a:r>
            <a:r>
              <a:rPr lang="en-US" dirty="0">
                <a:latin typeface="Muli"/>
              </a:rPr>
              <a:t> o </a:t>
            </a:r>
            <a:r>
              <a:rPr lang="en-US" dirty="0" err="1">
                <a:latin typeface="Muli"/>
              </a:rPr>
              <a:t>processo</a:t>
            </a:r>
            <a:r>
              <a:rPr lang="en-US" dirty="0">
                <a:latin typeface="Muli"/>
              </a:rPr>
              <a:t> de </a:t>
            </a:r>
            <a:r>
              <a:rPr lang="en-US" dirty="0" err="1">
                <a:latin typeface="Muli"/>
              </a:rPr>
              <a:t>moldagem</a:t>
            </a:r>
            <a:endParaRPr lang="en-US" sz="1400" b="0" i="0" u="none" strike="noStrike" baseline="0" dirty="0">
              <a:latin typeface="Muli" panose="02000503000000000000" pitchFamily="2" charset="0"/>
            </a:endParaRPr>
          </a:p>
          <a:p>
            <a:pPr algn="l"/>
            <a:endParaRPr lang="en-US" dirty="0">
              <a:latin typeface="Muli" panose="02000503000000000000" pitchFamily="2" charset="0"/>
            </a:endParaRPr>
          </a:p>
          <a:p>
            <a:endParaRPr lang="es-ES" dirty="0">
              <a:latin typeface="Muli" panose="02000503000000000000" pitchFamily="2" charset="0"/>
            </a:endParaRPr>
          </a:p>
        </p:txBody>
      </p:sp>
      <p:sp>
        <p:nvSpPr>
          <p:cNvPr id="8" name="Título 4">
            <a:extLst>
              <a:ext uri="{FF2B5EF4-FFF2-40B4-BE49-F238E27FC236}">
                <a16:creationId xmlns:a16="http://schemas.microsoft.com/office/drawing/2014/main" id="{A4D776FE-97C3-4094-B172-2EA99CC26FEE}"/>
              </a:ext>
            </a:extLst>
          </p:cNvPr>
          <p:cNvSpPr>
            <a:spLocks noGrp="1"/>
          </p:cNvSpPr>
          <p:nvPr>
            <p:ph type="title"/>
          </p:nvPr>
        </p:nvSpPr>
        <p:spPr>
          <a:xfrm>
            <a:off x="1074738" y="384175"/>
            <a:ext cx="6994525" cy="566738"/>
          </a:xfrm>
        </p:spPr>
        <p:txBody>
          <a:bodyPr/>
          <a:lstStyle/>
          <a:p>
            <a:r>
              <a:rPr lang="es-ES" dirty="0" err="1">
                <a:latin typeface="Roboto"/>
                <a:ea typeface="Roboto"/>
              </a:rPr>
              <a:t>Aplicações</a:t>
            </a:r>
            <a:r>
              <a:rPr lang="es-ES" dirty="0">
                <a:latin typeface="Roboto"/>
                <a:ea typeface="Roboto"/>
              </a:rPr>
              <a:t> de MEX</a:t>
            </a:r>
          </a:p>
        </p:txBody>
      </p:sp>
    </p:spTree>
    <p:extLst>
      <p:ext uri="{BB962C8B-B14F-4D97-AF65-F5344CB8AC3E}">
        <p14:creationId xmlns:p14="http://schemas.microsoft.com/office/powerpoint/2010/main" val="17640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Elementos multimedia en línea 1" title="What Is 3D Printing and How Does It Work? | Mashable Explains">
            <a:hlinkClick r:id="" action="ppaction://media"/>
            <a:extLst>
              <a:ext uri="{FF2B5EF4-FFF2-40B4-BE49-F238E27FC236}">
                <a16:creationId xmlns:a16="http://schemas.microsoft.com/office/drawing/2014/main" id="{8BD32C16-0164-4FD6-960E-7A8AF059B7A6}"/>
              </a:ext>
            </a:extLst>
          </p:cNvPr>
          <p:cNvPicPr>
            <a:picLocks noRot="1" noChangeAspect="1"/>
          </p:cNvPicPr>
          <p:nvPr>
            <a:videoFile r:link="rId1"/>
          </p:nvPr>
        </p:nvPicPr>
        <p:blipFill>
          <a:blip r:embed="rId5"/>
          <a:stretch>
            <a:fillRect/>
          </a:stretch>
        </p:blipFill>
        <p:spPr>
          <a:xfrm>
            <a:off x="124687" y="200002"/>
            <a:ext cx="7394712" cy="4178013"/>
          </a:xfrm>
          <a:prstGeom prst="rect">
            <a:avLst/>
          </a:prstGeom>
        </p:spPr>
      </p:pic>
      <p:sp>
        <p:nvSpPr>
          <p:cNvPr id="81" name="CuadroTexto 80">
            <a:extLst>
              <a:ext uri="{FF2B5EF4-FFF2-40B4-BE49-F238E27FC236}">
                <a16:creationId xmlns:a16="http://schemas.microsoft.com/office/drawing/2014/main" id="{01DFCD52-C7BE-4718-B597-B042652C4166}"/>
              </a:ext>
            </a:extLst>
          </p:cNvPr>
          <p:cNvSpPr txBox="1"/>
          <p:nvPr/>
        </p:nvSpPr>
        <p:spPr>
          <a:xfrm>
            <a:off x="2817535" y="4646053"/>
            <a:ext cx="5337462" cy="307777"/>
          </a:xfrm>
          <a:prstGeom prst="rect">
            <a:avLst/>
          </a:prstGeom>
          <a:noFill/>
        </p:spPr>
        <p:txBody>
          <a:bodyPr wrap="square">
            <a:spAutoFit/>
          </a:bodyPr>
          <a:lstStyle/>
          <a:p>
            <a:r>
              <a:rPr lang="es-ES" sz="1400" b="0" i="0" u="none" strike="noStrike" baseline="0">
                <a:latin typeface="Muli" panose="02000503000000000000"/>
              </a:rPr>
              <a:t>https://www.youtube.com/watch?v=Vx0Z6LplaMU</a:t>
            </a:r>
            <a:endParaRPr lang="es-ES">
              <a:latin typeface="Muli" panose="02000503000000000000"/>
            </a:endParaRPr>
          </a:p>
        </p:txBody>
      </p:sp>
    </p:spTree>
    <p:extLst>
      <p:ext uri="{BB962C8B-B14F-4D97-AF65-F5344CB8AC3E}">
        <p14:creationId xmlns:p14="http://schemas.microsoft.com/office/powerpoint/2010/main" val="17216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A5A32A-EC97-49D6-B6E1-A0F5FEB92C28}"/>
              </a:ext>
            </a:extLst>
          </p:cNvPr>
          <p:cNvPicPr>
            <a:picLocks noChangeAspect="1"/>
          </p:cNvPicPr>
          <p:nvPr/>
        </p:nvPicPr>
        <p:blipFill rotWithShape="1">
          <a:blip r:embed="rId2"/>
          <a:srcRect l="2624" t="1450" r="8201" b="7124"/>
          <a:stretch/>
        </p:blipFill>
        <p:spPr>
          <a:xfrm>
            <a:off x="5177439" y="1131590"/>
            <a:ext cx="2448272" cy="3312368"/>
          </a:xfrm>
          <a:prstGeom prst="rect">
            <a:avLst/>
          </a:prstGeom>
        </p:spPr>
      </p:pic>
      <p:sp>
        <p:nvSpPr>
          <p:cNvPr id="7" name="Título 4">
            <a:extLst>
              <a:ext uri="{FF2B5EF4-FFF2-40B4-BE49-F238E27FC236}">
                <a16:creationId xmlns:a16="http://schemas.microsoft.com/office/drawing/2014/main" id="{29AA88AD-2E77-4012-9A28-61F341973BD5}"/>
              </a:ext>
            </a:extLst>
          </p:cNvPr>
          <p:cNvSpPr>
            <a:spLocks noGrp="1"/>
          </p:cNvSpPr>
          <p:nvPr>
            <p:ph type="title"/>
          </p:nvPr>
        </p:nvSpPr>
        <p:spPr>
          <a:xfrm>
            <a:off x="1074738" y="384175"/>
            <a:ext cx="6994525" cy="566738"/>
          </a:xfrm>
        </p:spPr>
        <p:txBody>
          <a:bodyPr/>
          <a:lstStyle/>
          <a:p>
            <a:r>
              <a:rPr lang="es-ES" dirty="0" err="1">
                <a:latin typeface="Roboto"/>
                <a:ea typeface="Roboto"/>
              </a:rPr>
              <a:t>Aplicações</a:t>
            </a:r>
            <a:r>
              <a:rPr lang="es-ES" dirty="0">
                <a:latin typeface="Roboto"/>
                <a:ea typeface="Roboto"/>
              </a:rPr>
              <a:t> de MEX</a:t>
            </a:r>
          </a:p>
        </p:txBody>
      </p:sp>
      <p:sp>
        <p:nvSpPr>
          <p:cNvPr id="9" name="Google Shape;1029;p44">
            <a:extLst>
              <a:ext uri="{FF2B5EF4-FFF2-40B4-BE49-F238E27FC236}">
                <a16:creationId xmlns:a16="http://schemas.microsoft.com/office/drawing/2014/main" id="{B9CF0EFF-BD79-44DB-8310-21A1326AF777}"/>
              </a:ext>
            </a:extLst>
          </p:cNvPr>
          <p:cNvSpPr txBox="1">
            <a:spLocks/>
          </p:cNvSpPr>
          <p:nvPr/>
        </p:nvSpPr>
        <p:spPr>
          <a:xfrm>
            <a:off x="1043608" y="1286389"/>
            <a:ext cx="4032448" cy="36903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err="1">
                <a:latin typeface="Muli"/>
              </a:rPr>
              <a:t>Caixas</a:t>
            </a:r>
            <a:r>
              <a:rPr lang="es-ES" b="1" dirty="0">
                <a:latin typeface="Muli"/>
              </a:rPr>
              <a:t> para componentes </a:t>
            </a:r>
            <a:r>
              <a:rPr lang="es-ES" b="1" dirty="0" err="1">
                <a:latin typeface="Muli"/>
              </a:rPr>
              <a:t>eletrónicos</a:t>
            </a:r>
            <a:endParaRPr lang="es-ES" b="1" dirty="0">
              <a:latin typeface="Muli" panose="02000503000000000000" pitchFamily="2" charset="0"/>
            </a:endParaRPr>
          </a:p>
          <a:p>
            <a:pPr algn="just"/>
            <a:r>
              <a:rPr lang="en-US" dirty="0" err="1">
                <a:latin typeface="Muli"/>
              </a:rPr>
              <a:t>Caixas</a:t>
            </a:r>
            <a:r>
              <a:rPr lang="en-US" dirty="0">
                <a:latin typeface="Muli"/>
              </a:rPr>
              <a:t> para </a:t>
            </a:r>
            <a:r>
              <a:rPr lang="en-US" dirty="0" err="1">
                <a:latin typeface="Muli"/>
              </a:rPr>
              <a:t>componentes</a:t>
            </a:r>
            <a:r>
              <a:rPr lang="en-US" dirty="0">
                <a:latin typeface="Muli"/>
              </a:rPr>
              <a:t> </a:t>
            </a:r>
            <a:r>
              <a:rPr lang="en-US" dirty="0" err="1">
                <a:latin typeface="Muli"/>
              </a:rPr>
              <a:t>eletrónicos</a:t>
            </a:r>
            <a:r>
              <a:rPr lang="en-US" dirty="0">
                <a:latin typeface="Muli"/>
              </a:rPr>
              <a:t> </a:t>
            </a:r>
            <a:r>
              <a:rPr lang="en-US" dirty="0" err="1">
                <a:latin typeface="Muli"/>
              </a:rPr>
              <a:t>são</a:t>
            </a:r>
            <a:r>
              <a:rPr lang="en-US" dirty="0">
                <a:latin typeface="Muli"/>
              </a:rPr>
              <a:t> </a:t>
            </a:r>
            <a:r>
              <a:rPr lang="en-US" dirty="0" err="1">
                <a:latin typeface="Muli"/>
              </a:rPr>
              <a:t>uma</a:t>
            </a:r>
            <a:r>
              <a:rPr lang="en-US" dirty="0">
                <a:latin typeface="Muli"/>
              </a:rPr>
              <a:t> das </a:t>
            </a:r>
            <a:r>
              <a:rPr lang="en-US" dirty="0" err="1">
                <a:latin typeface="Muli"/>
              </a:rPr>
              <a:t>aplicações</a:t>
            </a:r>
            <a:r>
              <a:rPr lang="en-US" dirty="0">
                <a:latin typeface="Muli"/>
              </a:rPr>
              <a:t> </a:t>
            </a:r>
            <a:r>
              <a:rPr lang="en-US" dirty="0" err="1">
                <a:latin typeface="Muli"/>
              </a:rPr>
              <a:t>mais</a:t>
            </a:r>
            <a:r>
              <a:rPr lang="en-US" dirty="0">
                <a:latin typeface="Muli"/>
              </a:rPr>
              <a:t> </a:t>
            </a:r>
            <a:r>
              <a:rPr lang="en-US" dirty="0" err="1">
                <a:latin typeface="Muli"/>
              </a:rPr>
              <a:t>populares</a:t>
            </a:r>
            <a:r>
              <a:rPr lang="en-US" dirty="0">
                <a:latin typeface="Muli"/>
              </a:rPr>
              <a:t> de </a:t>
            </a:r>
            <a:r>
              <a:rPr lang="en-US" dirty="0" err="1">
                <a:latin typeface="Muli"/>
              </a:rPr>
              <a:t>impressão</a:t>
            </a:r>
            <a:r>
              <a:rPr lang="en-US" dirty="0">
                <a:latin typeface="Muli"/>
              </a:rPr>
              <a:t> MEX. </a:t>
            </a:r>
            <a:r>
              <a:rPr lang="en-US" dirty="0" err="1">
                <a:latin typeface="Muli"/>
              </a:rPr>
              <a:t>Esta</a:t>
            </a:r>
            <a:r>
              <a:rPr lang="en-US" dirty="0">
                <a:latin typeface="Muli"/>
              </a:rPr>
              <a:t> </a:t>
            </a:r>
            <a:r>
              <a:rPr lang="en-US" dirty="0" err="1">
                <a:latin typeface="Muli"/>
              </a:rPr>
              <a:t>permite</a:t>
            </a:r>
            <a:r>
              <a:rPr lang="en-US" dirty="0">
                <a:latin typeface="Muli"/>
              </a:rPr>
              <a:t> </a:t>
            </a:r>
            <a:r>
              <a:rPr lang="en-US" dirty="0" err="1">
                <a:latin typeface="Muli"/>
              </a:rPr>
              <a:t>ao</a:t>
            </a:r>
            <a:r>
              <a:rPr lang="en-US" dirty="0">
                <a:latin typeface="Muli"/>
              </a:rPr>
              <a:t> </a:t>
            </a:r>
            <a:r>
              <a:rPr lang="en-US" dirty="0" err="1">
                <a:latin typeface="Muli"/>
              </a:rPr>
              <a:t>Projetista</a:t>
            </a:r>
            <a:r>
              <a:rPr lang="en-US" dirty="0">
                <a:latin typeface="Muli"/>
              </a:rPr>
              <a:t>/Designer a </a:t>
            </a:r>
            <a:r>
              <a:rPr lang="en-US" dirty="0" err="1">
                <a:latin typeface="Muli"/>
              </a:rPr>
              <a:t>criação</a:t>
            </a:r>
            <a:r>
              <a:rPr lang="en-US" dirty="0">
                <a:latin typeface="Muli"/>
              </a:rPr>
              <a:t> de um </a:t>
            </a:r>
            <a:r>
              <a:rPr lang="en-US" dirty="0" err="1">
                <a:latin typeface="Muli"/>
              </a:rPr>
              <a:t>protótipo</a:t>
            </a:r>
            <a:r>
              <a:rPr lang="en-US" dirty="0">
                <a:latin typeface="Muli"/>
              </a:rPr>
              <a:t> </a:t>
            </a:r>
            <a:r>
              <a:rPr lang="en-US" dirty="0" err="1">
                <a:latin typeface="Muli"/>
              </a:rPr>
              <a:t>ou</a:t>
            </a:r>
            <a:r>
              <a:rPr lang="en-US" dirty="0">
                <a:latin typeface="Muli"/>
              </a:rPr>
              <a:t> design final </a:t>
            </a:r>
            <a:r>
              <a:rPr lang="en-US" dirty="0" err="1">
                <a:latin typeface="Muli"/>
              </a:rPr>
              <a:t>numa</a:t>
            </a:r>
            <a:r>
              <a:rPr lang="en-US" dirty="0">
                <a:latin typeface="Muli"/>
              </a:rPr>
              <a:t> </a:t>
            </a:r>
            <a:r>
              <a:rPr lang="en-US" dirty="0" err="1">
                <a:latin typeface="Muli"/>
              </a:rPr>
              <a:t>questão</a:t>
            </a:r>
            <a:r>
              <a:rPr lang="en-US" dirty="0">
                <a:latin typeface="Muli"/>
              </a:rPr>
              <a:t> de horas, e é </a:t>
            </a:r>
            <a:r>
              <a:rPr lang="en-US" dirty="0" err="1">
                <a:latin typeface="Muli"/>
              </a:rPr>
              <a:t>bastante</a:t>
            </a:r>
            <a:r>
              <a:rPr lang="en-US" dirty="0">
                <a:latin typeface="Muli"/>
              </a:rPr>
              <a:t> </a:t>
            </a:r>
            <a:r>
              <a:rPr lang="en-US" dirty="0" err="1">
                <a:latin typeface="Muli"/>
              </a:rPr>
              <a:t>mais</a:t>
            </a:r>
            <a:r>
              <a:rPr lang="en-US" dirty="0">
                <a:latin typeface="Muli"/>
              </a:rPr>
              <a:t> </a:t>
            </a:r>
            <a:r>
              <a:rPr lang="en-US" dirty="0" err="1">
                <a:latin typeface="Muli"/>
              </a:rPr>
              <a:t>barato</a:t>
            </a:r>
            <a:r>
              <a:rPr lang="en-US" dirty="0">
                <a:latin typeface="Muli"/>
              </a:rPr>
              <a:t> </a:t>
            </a:r>
            <a:r>
              <a:rPr lang="en-US" dirty="0" err="1">
                <a:latin typeface="Muli"/>
              </a:rPr>
              <a:t>em</a:t>
            </a:r>
            <a:r>
              <a:rPr lang="en-US" dirty="0">
                <a:latin typeface="Muli"/>
              </a:rPr>
              <a:t> </a:t>
            </a:r>
            <a:r>
              <a:rPr lang="en-US" dirty="0" err="1">
                <a:latin typeface="Muli"/>
              </a:rPr>
              <a:t>comparação</a:t>
            </a:r>
            <a:r>
              <a:rPr lang="en-US" dirty="0">
                <a:latin typeface="Muli"/>
              </a:rPr>
              <a:t> com </a:t>
            </a:r>
            <a:r>
              <a:rPr lang="en-US" dirty="0" err="1">
                <a:latin typeface="Muli"/>
              </a:rPr>
              <a:t>métodos</a:t>
            </a:r>
            <a:r>
              <a:rPr lang="en-US" dirty="0">
                <a:latin typeface="Muli"/>
              </a:rPr>
              <a:t> </a:t>
            </a:r>
            <a:r>
              <a:rPr lang="en-US" dirty="0" err="1">
                <a:latin typeface="Muli"/>
              </a:rPr>
              <a:t>tradicionais</a:t>
            </a:r>
            <a:r>
              <a:rPr lang="en-US" dirty="0">
                <a:latin typeface="Muli"/>
              </a:rPr>
              <a:t> de </a:t>
            </a:r>
            <a:r>
              <a:rPr lang="en-US" dirty="0" err="1">
                <a:latin typeface="Muli"/>
              </a:rPr>
              <a:t>manufatura</a:t>
            </a:r>
            <a:r>
              <a:rPr lang="en-US" dirty="0">
                <a:latin typeface="Muli"/>
              </a:rPr>
              <a:t>. </a:t>
            </a:r>
            <a:r>
              <a:rPr lang="en-US" dirty="0" err="1">
                <a:latin typeface="Muli"/>
              </a:rPr>
              <a:t>Estas</a:t>
            </a:r>
            <a:r>
              <a:rPr lang="en-US" dirty="0">
                <a:latin typeface="Muli"/>
              </a:rPr>
              <a:t> </a:t>
            </a:r>
            <a:r>
              <a:rPr lang="en-US" dirty="0" err="1">
                <a:latin typeface="Muli"/>
              </a:rPr>
              <a:t>caixas</a:t>
            </a:r>
            <a:r>
              <a:rPr lang="en-US" dirty="0">
                <a:latin typeface="Muli"/>
              </a:rPr>
              <a:t> </a:t>
            </a:r>
            <a:r>
              <a:rPr lang="en-US" dirty="0" err="1">
                <a:latin typeface="Muli"/>
              </a:rPr>
              <a:t>impressassão</a:t>
            </a:r>
            <a:r>
              <a:rPr lang="en-US" dirty="0">
                <a:latin typeface="Muli"/>
              </a:rPr>
              <a:t> um </a:t>
            </a:r>
            <a:r>
              <a:rPr lang="en-US" dirty="0" err="1">
                <a:latin typeface="Muli"/>
              </a:rPr>
              <a:t>método</a:t>
            </a:r>
            <a:r>
              <a:rPr lang="en-US" dirty="0">
                <a:latin typeface="Muli"/>
              </a:rPr>
              <a:t> </a:t>
            </a:r>
            <a:r>
              <a:rPr lang="en-US" dirty="0" err="1">
                <a:latin typeface="Muli"/>
              </a:rPr>
              <a:t>eficiente</a:t>
            </a:r>
            <a:r>
              <a:rPr lang="en-US" dirty="0">
                <a:latin typeface="Muli"/>
              </a:rPr>
              <a:t> para a </a:t>
            </a:r>
            <a:r>
              <a:rPr lang="en-US" dirty="0" err="1">
                <a:latin typeface="Muli"/>
              </a:rPr>
              <a:t>confirmação</a:t>
            </a:r>
            <a:r>
              <a:rPr lang="en-US" dirty="0">
                <a:latin typeface="Muli"/>
              </a:rPr>
              <a:t> do design da </a:t>
            </a:r>
            <a:r>
              <a:rPr lang="en-US" dirty="0" err="1">
                <a:latin typeface="Muli"/>
              </a:rPr>
              <a:t>geometria</a:t>
            </a:r>
            <a:r>
              <a:rPr lang="en-US" dirty="0">
                <a:latin typeface="Muli"/>
              </a:rPr>
              <a:t>, </a:t>
            </a:r>
            <a:r>
              <a:rPr lang="en-US" dirty="0" err="1">
                <a:latin typeface="Muli"/>
              </a:rPr>
              <a:t>além</a:t>
            </a:r>
            <a:r>
              <a:rPr lang="en-US" dirty="0">
                <a:latin typeface="Muli"/>
              </a:rPr>
              <a:t> de que </a:t>
            </a:r>
            <a:r>
              <a:rPr lang="en-US" dirty="0" err="1">
                <a:latin typeface="Muli"/>
              </a:rPr>
              <a:t>grande</a:t>
            </a:r>
            <a:r>
              <a:rPr lang="en-US" dirty="0">
                <a:latin typeface="Muli"/>
              </a:rPr>
              <a:t> </a:t>
            </a:r>
            <a:r>
              <a:rPr lang="en-US" dirty="0" err="1">
                <a:latin typeface="Muli"/>
              </a:rPr>
              <a:t>parte</a:t>
            </a:r>
            <a:r>
              <a:rPr lang="en-US" dirty="0">
                <a:latin typeface="Muli"/>
              </a:rPr>
              <a:t> dos </a:t>
            </a:r>
            <a:r>
              <a:rPr lang="en-US" dirty="0" err="1">
                <a:latin typeface="Muli"/>
              </a:rPr>
              <a:t>materiais</a:t>
            </a:r>
            <a:r>
              <a:rPr lang="en-US" dirty="0">
                <a:latin typeface="Muli"/>
              </a:rPr>
              <a:t> para </a:t>
            </a:r>
            <a:r>
              <a:rPr lang="en-US" dirty="0" err="1">
                <a:latin typeface="Muli"/>
              </a:rPr>
              <a:t>impressão</a:t>
            </a:r>
            <a:r>
              <a:rPr lang="en-US" dirty="0">
                <a:latin typeface="Muli"/>
              </a:rPr>
              <a:t> de </a:t>
            </a:r>
            <a:r>
              <a:rPr lang="en-US" dirty="0" err="1">
                <a:latin typeface="Muli"/>
              </a:rPr>
              <a:t>caixas</a:t>
            </a:r>
            <a:r>
              <a:rPr lang="en-US" dirty="0">
                <a:latin typeface="Muli"/>
              </a:rPr>
              <a:t> 3D </a:t>
            </a:r>
            <a:r>
              <a:rPr lang="en-US" dirty="0" err="1">
                <a:latin typeface="Muli"/>
              </a:rPr>
              <a:t>são</a:t>
            </a:r>
            <a:r>
              <a:rPr lang="en-US" dirty="0">
                <a:latin typeface="Muli"/>
              </a:rPr>
              <a:t> </a:t>
            </a:r>
            <a:r>
              <a:rPr lang="en-US" dirty="0" err="1">
                <a:latin typeface="Muli"/>
              </a:rPr>
              <a:t>adequados</a:t>
            </a:r>
            <a:r>
              <a:rPr lang="en-US" dirty="0">
                <a:latin typeface="Muli"/>
              </a:rPr>
              <a:t> para </a:t>
            </a:r>
            <a:r>
              <a:rPr lang="en-US" dirty="0" err="1">
                <a:latin typeface="Muli"/>
              </a:rPr>
              <a:t>aplicações</a:t>
            </a:r>
            <a:r>
              <a:rPr lang="en-US" dirty="0">
                <a:latin typeface="Muli"/>
              </a:rPr>
              <a:t> </a:t>
            </a:r>
            <a:r>
              <a:rPr lang="en-US" dirty="0" err="1">
                <a:latin typeface="Muli"/>
              </a:rPr>
              <a:t>finais</a:t>
            </a:r>
            <a:endParaRPr lang="en-US" dirty="0"/>
          </a:p>
        </p:txBody>
      </p:sp>
    </p:spTree>
    <p:extLst>
      <p:ext uri="{BB962C8B-B14F-4D97-AF65-F5344CB8AC3E}">
        <p14:creationId xmlns:p14="http://schemas.microsoft.com/office/powerpoint/2010/main" val="1466314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D1AD7B2-8F9E-4F8A-AE24-D4EAC3A68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216" y="3324484"/>
            <a:ext cx="2705249" cy="1622248"/>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4">
            <a:extLst>
              <a:ext uri="{FF2B5EF4-FFF2-40B4-BE49-F238E27FC236}">
                <a16:creationId xmlns:a16="http://schemas.microsoft.com/office/drawing/2014/main" id="{0A98FE03-11AD-44E6-A0CC-CCE406289C46}"/>
              </a:ext>
            </a:extLst>
          </p:cNvPr>
          <p:cNvSpPr>
            <a:spLocks noGrp="1"/>
          </p:cNvSpPr>
          <p:nvPr>
            <p:ph type="title"/>
          </p:nvPr>
        </p:nvSpPr>
        <p:spPr>
          <a:xfrm>
            <a:off x="1074738" y="384175"/>
            <a:ext cx="6994525" cy="566738"/>
          </a:xfrm>
        </p:spPr>
        <p:txBody>
          <a:bodyPr/>
          <a:lstStyle/>
          <a:p>
            <a:r>
              <a:rPr lang="es-ES" dirty="0" err="1">
                <a:latin typeface="Roboto"/>
                <a:ea typeface="Roboto"/>
              </a:rPr>
              <a:t>Aplicações</a:t>
            </a:r>
            <a:r>
              <a:rPr lang="es-ES" dirty="0">
                <a:latin typeface="Roboto"/>
                <a:ea typeface="Roboto"/>
              </a:rPr>
              <a:t> de MEX</a:t>
            </a:r>
          </a:p>
        </p:txBody>
      </p:sp>
      <p:sp>
        <p:nvSpPr>
          <p:cNvPr id="9" name="Google Shape;1029;p44">
            <a:extLst>
              <a:ext uri="{FF2B5EF4-FFF2-40B4-BE49-F238E27FC236}">
                <a16:creationId xmlns:a16="http://schemas.microsoft.com/office/drawing/2014/main" id="{2D9A8235-A716-4B2A-B50C-274D5364D367}"/>
              </a:ext>
            </a:extLst>
          </p:cNvPr>
          <p:cNvSpPr txBox="1">
            <a:spLocks/>
          </p:cNvSpPr>
          <p:nvPr/>
        </p:nvSpPr>
        <p:spPr>
          <a:xfrm>
            <a:off x="755576" y="1357278"/>
            <a:ext cx="7987852" cy="18722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a:rPr>
              <a:t>Testes de </a:t>
            </a:r>
            <a:r>
              <a:rPr lang="es-ES" b="1" dirty="0" err="1">
                <a:latin typeface="Muli"/>
              </a:rPr>
              <a:t>encaixe</a:t>
            </a:r>
            <a:endParaRPr lang="es-ES" b="1" dirty="0">
              <a:latin typeface="Muli" panose="02000503000000000000" pitchFamily="2" charset="0"/>
            </a:endParaRPr>
          </a:p>
          <a:p>
            <a:r>
              <a:rPr lang="en-US" dirty="0">
                <a:latin typeface="Muli"/>
              </a:rPr>
              <a:t>Projectos  de </a:t>
            </a:r>
            <a:r>
              <a:rPr lang="en-US" dirty="0" err="1">
                <a:latin typeface="Muli"/>
              </a:rPr>
              <a:t>peças</a:t>
            </a:r>
            <a:r>
              <a:rPr lang="en-US" dirty="0">
                <a:latin typeface="Muli"/>
              </a:rPr>
              <a:t> de </a:t>
            </a:r>
            <a:r>
              <a:rPr lang="en-US" dirty="0" err="1">
                <a:latin typeface="Muli"/>
              </a:rPr>
              <a:t>encaixe</a:t>
            </a:r>
            <a:r>
              <a:rPr lang="en-US" dirty="0">
                <a:latin typeface="Muli"/>
              </a:rPr>
              <a:t> </a:t>
            </a:r>
            <a:r>
              <a:rPr lang="en-US" dirty="0" err="1">
                <a:latin typeface="Muli"/>
              </a:rPr>
              <a:t>são</a:t>
            </a:r>
            <a:r>
              <a:rPr lang="en-US" dirty="0">
                <a:latin typeface="Muli"/>
              </a:rPr>
              <a:t> </a:t>
            </a:r>
            <a:r>
              <a:rPr lang="en-US" dirty="0" err="1">
                <a:latin typeface="Muli"/>
              </a:rPr>
              <a:t>usados</a:t>
            </a:r>
            <a:r>
              <a:rPr lang="en-US" dirty="0">
                <a:latin typeface="Muli"/>
              </a:rPr>
              <a:t> para </a:t>
            </a:r>
            <a:r>
              <a:rPr lang="en-US" dirty="0" err="1">
                <a:latin typeface="Muli"/>
              </a:rPr>
              <a:t>demonstrar</a:t>
            </a:r>
            <a:r>
              <a:rPr lang="en-US" dirty="0">
                <a:latin typeface="Muli"/>
              </a:rPr>
              <a:t> a </a:t>
            </a:r>
            <a:r>
              <a:rPr lang="en-US" dirty="0" err="1">
                <a:latin typeface="Muli"/>
              </a:rPr>
              <a:t>geometria</a:t>
            </a:r>
            <a:r>
              <a:rPr lang="en-US" dirty="0">
                <a:latin typeface="Muli"/>
              </a:rPr>
              <a:t>, </a:t>
            </a:r>
            <a:r>
              <a:rPr lang="en-US" dirty="0" err="1">
                <a:latin typeface="Muli"/>
              </a:rPr>
              <a:t>bem</a:t>
            </a:r>
            <a:r>
              <a:rPr lang="en-US" dirty="0">
                <a:latin typeface="Muli"/>
              </a:rPr>
              <a:t> </a:t>
            </a:r>
            <a:r>
              <a:rPr lang="en-US" dirty="0" err="1">
                <a:latin typeface="Muli"/>
              </a:rPr>
              <a:t>como</a:t>
            </a:r>
            <a:r>
              <a:rPr lang="en-US" dirty="0">
                <a:latin typeface="Muli"/>
              </a:rPr>
              <a:t> para </a:t>
            </a:r>
            <a:r>
              <a:rPr lang="en-US" dirty="0" err="1">
                <a:latin typeface="Muli"/>
              </a:rPr>
              <a:t>fornecer</a:t>
            </a:r>
            <a:r>
              <a:rPr lang="en-US" dirty="0">
                <a:latin typeface="Muli"/>
              </a:rPr>
              <a:t> feedback </a:t>
            </a:r>
            <a:r>
              <a:rPr lang="en-US" dirty="0" err="1">
                <a:latin typeface="Muli"/>
              </a:rPr>
              <a:t>ao</a:t>
            </a:r>
            <a:r>
              <a:rPr lang="en-US" dirty="0">
                <a:latin typeface="Muli"/>
              </a:rPr>
              <a:t> </a:t>
            </a:r>
            <a:r>
              <a:rPr lang="en-US" dirty="0" err="1">
                <a:latin typeface="Muli"/>
              </a:rPr>
              <a:t>Projetista</a:t>
            </a:r>
            <a:r>
              <a:rPr lang="en-US" dirty="0">
                <a:latin typeface="Muli"/>
              </a:rPr>
              <a:t> MEX </a:t>
            </a:r>
            <a:r>
              <a:rPr lang="en-US" dirty="0" err="1">
                <a:latin typeface="Muli"/>
              </a:rPr>
              <a:t>permite</a:t>
            </a:r>
            <a:r>
              <a:rPr lang="en-US" dirty="0">
                <a:latin typeface="Muli"/>
              </a:rPr>
              <a:t> a </a:t>
            </a:r>
            <a:r>
              <a:rPr lang="en-US" dirty="0" err="1">
                <a:latin typeface="Muli"/>
              </a:rPr>
              <a:t>criação</a:t>
            </a:r>
            <a:r>
              <a:rPr lang="en-US" dirty="0">
                <a:latin typeface="Muli"/>
              </a:rPr>
              <a:t> de </a:t>
            </a:r>
            <a:r>
              <a:rPr lang="en-US" dirty="0" err="1">
                <a:latin typeface="Muli"/>
              </a:rPr>
              <a:t>curvas</a:t>
            </a:r>
            <a:r>
              <a:rPr lang="en-US" dirty="0">
                <a:latin typeface="Muli"/>
              </a:rPr>
              <a:t> e </a:t>
            </a:r>
            <a:r>
              <a:rPr lang="en-US" dirty="0" err="1">
                <a:latin typeface="Muli"/>
              </a:rPr>
              <a:t>formas</a:t>
            </a:r>
            <a:r>
              <a:rPr lang="en-US" dirty="0">
                <a:latin typeface="Muli"/>
              </a:rPr>
              <a:t> </a:t>
            </a:r>
            <a:r>
              <a:rPr lang="en-US" dirty="0" err="1">
                <a:latin typeface="Muli"/>
              </a:rPr>
              <a:t>orgânicas</a:t>
            </a:r>
            <a:r>
              <a:rPr lang="en-US" dirty="0">
                <a:latin typeface="Muli"/>
              </a:rPr>
              <a:t> que </a:t>
            </a:r>
            <a:r>
              <a:rPr lang="en-US" dirty="0" err="1">
                <a:latin typeface="Muli"/>
              </a:rPr>
              <a:t>seriam</a:t>
            </a:r>
            <a:r>
              <a:rPr lang="en-US" dirty="0">
                <a:latin typeface="Muli"/>
              </a:rPr>
              <a:t> </a:t>
            </a:r>
            <a:r>
              <a:rPr lang="en-US" dirty="0" err="1">
                <a:latin typeface="Muli"/>
              </a:rPr>
              <a:t>difíceis</a:t>
            </a:r>
            <a:r>
              <a:rPr lang="en-US" dirty="0">
                <a:latin typeface="Muli"/>
              </a:rPr>
              <a:t> de </a:t>
            </a:r>
            <a:r>
              <a:rPr lang="en-US" dirty="0" err="1">
                <a:latin typeface="Muli"/>
              </a:rPr>
              <a:t>reproduzir</a:t>
            </a:r>
            <a:r>
              <a:rPr lang="en-US" dirty="0">
                <a:latin typeface="Muli"/>
              </a:rPr>
              <a:t> </a:t>
            </a:r>
            <a:r>
              <a:rPr lang="en-US" dirty="0" err="1">
                <a:latin typeface="Muli"/>
              </a:rPr>
              <a:t>através</a:t>
            </a:r>
            <a:r>
              <a:rPr lang="en-US" dirty="0">
                <a:latin typeface="Muli"/>
              </a:rPr>
              <a:t> de </a:t>
            </a:r>
            <a:r>
              <a:rPr lang="en-US" dirty="0" err="1">
                <a:latin typeface="Muli"/>
              </a:rPr>
              <a:t>técnicas</a:t>
            </a:r>
            <a:r>
              <a:rPr lang="en-US" dirty="0">
                <a:latin typeface="Muli"/>
              </a:rPr>
              <a:t> de </a:t>
            </a:r>
            <a:r>
              <a:rPr lang="en-US" dirty="0" err="1">
                <a:latin typeface="Muli"/>
              </a:rPr>
              <a:t>manufatura</a:t>
            </a:r>
            <a:r>
              <a:rPr lang="en-US" dirty="0">
                <a:latin typeface="Muli"/>
              </a:rPr>
              <a:t> </a:t>
            </a:r>
            <a:r>
              <a:rPr lang="en-US" dirty="0" err="1">
                <a:latin typeface="Muli"/>
              </a:rPr>
              <a:t>tradicional</a:t>
            </a:r>
            <a:r>
              <a:rPr lang="en-US" dirty="0">
                <a:latin typeface="Muli"/>
              </a:rPr>
              <a:t>.</a:t>
            </a:r>
            <a:endParaRPr lang="es-ES" dirty="0">
              <a:latin typeface="Muli"/>
            </a:endParaRPr>
          </a:p>
          <a:p>
            <a:endParaRPr lang="es-ES" b="1" dirty="0">
              <a:latin typeface="Muli"/>
            </a:endParaRPr>
          </a:p>
          <a:p>
            <a:r>
              <a:rPr lang="es-ES" b="1" dirty="0">
                <a:latin typeface="Muli"/>
              </a:rPr>
              <a:t>Gabaritos de </a:t>
            </a:r>
            <a:r>
              <a:rPr lang="es-ES" b="1" dirty="0" err="1">
                <a:latin typeface="Muli"/>
              </a:rPr>
              <a:t>fixação</a:t>
            </a:r>
            <a:r>
              <a:rPr lang="es-ES" b="1" dirty="0">
                <a:latin typeface="Muli"/>
              </a:rPr>
              <a:t> e </a:t>
            </a:r>
            <a:r>
              <a:rPr lang="es-ES" b="1" dirty="0" err="1">
                <a:latin typeface="Muli"/>
              </a:rPr>
              <a:t>acessórios</a:t>
            </a:r>
            <a:r>
              <a:rPr lang="es-ES" b="1" dirty="0">
                <a:latin typeface="Muli"/>
              </a:rPr>
              <a:t> </a:t>
            </a:r>
            <a:r>
              <a:rPr lang="es-ES" b="1" dirty="0" err="1">
                <a:latin typeface="Muli"/>
              </a:rPr>
              <a:t>fixos</a:t>
            </a:r>
            <a:endParaRPr lang="es-ES" b="1" dirty="0">
              <a:latin typeface="Muli"/>
            </a:endParaRPr>
          </a:p>
          <a:p>
            <a:r>
              <a:rPr lang="es-ES" dirty="0">
                <a:latin typeface="Muli"/>
              </a:rPr>
              <a:t>O elevado </a:t>
            </a:r>
            <a:r>
              <a:rPr lang="es-ES" dirty="0" err="1">
                <a:latin typeface="Muli"/>
              </a:rPr>
              <a:t>nível</a:t>
            </a:r>
            <a:r>
              <a:rPr lang="es-ES" dirty="0">
                <a:latin typeface="Muli"/>
              </a:rPr>
              <a:t> de </a:t>
            </a:r>
            <a:r>
              <a:rPr lang="es-ES" dirty="0" err="1">
                <a:latin typeface="Muli"/>
              </a:rPr>
              <a:t>costumização</a:t>
            </a:r>
            <a:r>
              <a:rPr lang="es-ES" dirty="0">
                <a:latin typeface="Muli"/>
              </a:rPr>
              <a:t> e </a:t>
            </a:r>
            <a:r>
              <a:rPr lang="es-ES" dirty="0" err="1">
                <a:latin typeface="Muli"/>
              </a:rPr>
              <a:t>complexidade</a:t>
            </a:r>
            <a:r>
              <a:rPr lang="es-ES" dirty="0">
                <a:latin typeface="Muli"/>
              </a:rPr>
              <a:t> </a:t>
            </a:r>
            <a:r>
              <a:rPr lang="es-ES" dirty="0" err="1">
                <a:latin typeface="Muli"/>
              </a:rPr>
              <a:t>possível</a:t>
            </a:r>
            <a:r>
              <a:rPr lang="es-ES" dirty="0">
                <a:latin typeface="Muli"/>
              </a:rPr>
              <a:t> </a:t>
            </a:r>
            <a:r>
              <a:rPr lang="es-ES" dirty="0" err="1">
                <a:latin typeface="Muli"/>
              </a:rPr>
              <a:t>com</a:t>
            </a:r>
            <a:r>
              <a:rPr lang="es-ES" dirty="0">
                <a:latin typeface="Muli"/>
              </a:rPr>
              <a:t> MEX </a:t>
            </a:r>
            <a:r>
              <a:rPr lang="es-ES" dirty="0" err="1">
                <a:latin typeface="Muli"/>
              </a:rPr>
              <a:t>permiteno</a:t>
            </a:r>
            <a:r>
              <a:rPr lang="es-ES" dirty="0">
                <a:latin typeface="Muli"/>
              </a:rPr>
              <a:t> </a:t>
            </a:r>
            <a:r>
              <a:rPr lang="es-ES" dirty="0" err="1">
                <a:latin typeface="Muli"/>
              </a:rPr>
              <a:t>projeto</a:t>
            </a:r>
            <a:r>
              <a:rPr lang="es-ES" dirty="0">
                <a:latin typeface="Muli"/>
              </a:rPr>
              <a:t>, em conjunto </a:t>
            </a:r>
            <a:r>
              <a:rPr lang="es-ES" dirty="0" err="1">
                <a:latin typeface="Muli"/>
              </a:rPr>
              <a:t>com</a:t>
            </a:r>
            <a:r>
              <a:rPr lang="es-ES" dirty="0">
                <a:latin typeface="Muli"/>
              </a:rPr>
              <a:t> a </a:t>
            </a:r>
            <a:r>
              <a:rPr lang="es-ES" dirty="0" err="1">
                <a:latin typeface="Muli"/>
              </a:rPr>
              <a:t>velocidade</a:t>
            </a:r>
            <a:r>
              <a:rPr lang="es-ES" dirty="0">
                <a:latin typeface="Muli"/>
              </a:rPr>
              <a:t> e </a:t>
            </a:r>
            <a:r>
              <a:rPr lang="es-ES" dirty="0" err="1">
                <a:latin typeface="Muli"/>
              </a:rPr>
              <a:t>precisão</a:t>
            </a:r>
            <a:r>
              <a:rPr lang="es-ES" dirty="0">
                <a:latin typeface="Muli"/>
              </a:rPr>
              <a:t> </a:t>
            </a:r>
            <a:r>
              <a:rPr lang="es-ES" dirty="0" err="1">
                <a:latin typeface="Muli"/>
              </a:rPr>
              <a:t>na</a:t>
            </a:r>
            <a:r>
              <a:rPr lang="es-ES" dirty="0">
                <a:latin typeface="Muli"/>
              </a:rPr>
              <a:t> </a:t>
            </a:r>
            <a:r>
              <a:rPr lang="es-ES" dirty="0" err="1">
                <a:latin typeface="Muli"/>
              </a:rPr>
              <a:t>produção</a:t>
            </a:r>
            <a:r>
              <a:rPr lang="es-ES" dirty="0">
                <a:latin typeface="Muli"/>
              </a:rPr>
              <a:t> das </a:t>
            </a:r>
            <a:r>
              <a:rPr lang="es-ES" dirty="0" err="1">
                <a:latin typeface="Muli"/>
              </a:rPr>
              <a:t>peças</a:t>
            </a:r>
            <a:r>
              <a:rPr lang="es-ES" dirty="0">
                <a:latin typeface="Muli"/>
              </a:rPr>
              <a:t>, torna-a </a:t>
            </a:r>
            <a:r>
              <a:rPr lang="es-ES" dirty="0" err="1">
                <a:latin typeface="Muli"/>
              </a:rPr>
              <a:t>adequada</a:t>
            </a:r>
            <a:r>
              <a:rPr lang="es-ES" dirty="0">
                <a:latin typeface="Muli"/>
              </a:rPr>
              <a:t> para a </a:t>
            </a:r>
            <a:r>
              <a:rPr lang="es-ES" dirty="0" err="1">
                <a:latin typeface="Muli"/>
              </a:rPr>
              <a:t>criação</a:t>
            </a:r>
            <a:r>
              <a:rPr lang="es-ES" dirty="0">
                <a:latin typeface="Muli"/>
              </a:rPr>
              <a:t> de gabaritos e </a:t>
            </a:r>
            <a:r>
              <a:rPr lang="es-ES" dirty="0" err="1">
                <a:latin typeface="Muli"/>
              </a:rPr>
              <a:t>outros</a:t>
            </a:r>
            <a:r>
              <a:rPr lang="es-ES" dirty="0">
                <a:latin typeface="Muli"/>
              </a:rPr>
              <a:t> </a:t>
            </a:r>
            <a:r>
              <a:rPr lang="es-ES" dirty="0" err="1">
                <a:latin typeface="Muli"/>
              </a:rPr>
              <a:t>acessórios</a:t>
            </a:r>
            <a:r>
              <a:rPr lang="es-ES" dirty="0">
                <a:latin typeface="Muli"/>
              </a:rPr>
              <a:t> de </a:t>
            </a:r>
            <a:r>
              <a:rPr lang="es-ES" dirty="0" err="1">
                <a:latin typeface="Muli"/>
              </a:rPr>
              <a:t>fixação</a:t>
            </a:r>
            <a:endParaRPr lang="es-ES" dirty="0">
              <a:latin typeface="Muli"/>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30324439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pt-PT" dirty="0"/>
              <a:t>Terminologia e equipamento MEX</a:t>
            </a:r>
          </a:p>
        </p:txBody>
      </p:sp>
      <p:pic>
        <p:nvPicPr>
          <p:cNvPr id="7" name="Imagen 6">
            <a:extLst>
              <a:ext uri="{FF2B5EF4-FFF2-40B4-BE49-F238E27FC236}">
                <a16:creationId xmlns:a16="http://schemas.microsoft.com/office/drawing/2014/main" id="{1216F2AD-0033-4DAC-8D01-9E8EEF4EA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11337"/>
            <a:ext cx="5184576" cy="3856296"/>
          </a:xfrm>
          <a:prstGeom prst="rect">
            <a:avLst/>
          </a:prstGeom>
        </p:spPr>
      </p:pic>
    </p:spTree>
    <p:extLst>
      <p:ext uri="{BB962C8B-B14F-4D97-AF65-F5344CB8AC3E}">
        <p14:creationId xmlns:p14="http://schemas.microsoft.com/office/powerpoint/2010/main" val="608701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1115616" y="1131590"/>
            <a:ext cx="36004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err="1">
                <a:latin typeface="Muli"/>
              </a:rPr>
              <a:t>Extrusor</a:t>
            </a:r>
          </a:p>
          <a:p>
            <a:pPr algn="just"/>
            <a:r>
              <a:rPr lang="pt-PT" dirty="0">
                <a:latin typeface="Muli"/>
              </a:rPr>
              <a:t>O </a:t>
            </a:r>
            <a:r>
              <a:rPr lang="pt-PT" dirty="0" err="1">
                <a:latin typeface="Muli"/>
              </a:rPr>
              <a:t>extrusor</a:t>
            </a:r>
            <a:r>
              <a:rPr lang="pt-PT" dirty="0">
                <a:latin typeface="Muli"/>
              </a:rPr>
              <a:t> é um dos principais componentes da impressora 3D. É responsável por transmitir e encaminhar a quantidade certa de material de filamento para a </a:t>
            </a:r>
            <a:r>
              <a:rPr lang="pt-PT" i="1" dirty="0">
                <a:latin typeface="Muli"/>
              </a:rPr>
              <a:t>hot </a:t>
            </a:r>
            <a:r>
              <a:rPr lang="pt-PT" i="1" dirty="0" err="1">
                <a:latin typeface="Muli"/>
              </a:rPr>
              <a:t>end</a:t>
            </a:r>
            <a:r>
              <a:rPr lang="pt-PT" i="1" dirty="0">
                <a:latin typeface="Muli"/>
              </a:rPr>
              <a:t> </a:t>
            </a:r>
            <a:r>
              <a:rPr lang="pt-PT" dirty="0">
                <a:latin typeface="Muli"/>
              </a:rPr>
              <a:t>onde o este é derretido e </a:t>
            </a:r>
            <a:r>
              <a:rPr lang="pt-PT" dirty="0" err="1">
                <a:latin typeface="Muli"/>
              </a:rPr>
              <a:t>extrudido</a:t>
            </a:r>
            <a:r>
              <a:rPr lang="pt-PT" dirty="0">
                <a:latin typeface="Muli"/>
              </a:rPr>
              <a:t> em camadas finas para criar um objeto. É importante notar que o </a:t>
            </a:r>
            <a:r>
              <a:rPr lang="pt-PT" dirty="0" err="1">
                <a:latin typeface="Muli"/>
              </a:rPr>
              <a:t>extrusor</a:t>
            </a:r>
            <a:r>
              <a:rPr lang="pt-PT" dirty="0">
                <a:latin typeface="Muli"/>
              </a:rPr>
              <a:t> não é o mesmo que a </a:t>
            </a:r>
            <a:r>
              <a:rPr lang="pt-PT" i="1" dirty="0">
                <a:latin typeface="Muli"/>
              </a:rPr>
              <a:t>hot </a:t>
            </a:r>
            <a:r>
              <a:rPr lang="pt-PT" i="1" dirty="0" err="1">
                <a:latin typeface="Muli"/>
              </a:rPr>
              <a:t>end</a:t>
            </a:r>
            <a:r>
              <a:rPr lang="pt-PT" dirty="0">
                <a:latin typeface="Muli"/>
              </a:rPr>
              <a:t>. Este é geralmente referido como a "</a:t>
            </a:r>
            <a:r>
              <a:rPr lang="pt-PT" dirty="0" err="1">
                <a:latin typeface="Muli"/>
              </a:rPr>
              <a:t>cold</a:t>
            </a:r>
            <a:r>
              <a:rPr lang="pt-PT" dirty="0">
                <a:latin typeface="Muli"/>
              </a:rPr>
              <a:t> </a:t>
            </a:r>
            <a:r>
              <a:rPr lang="pt-PT" dirty="0" err="1">
                <a:latin typeface="Muli"/>
              </a:rPr>
              <a:t>end</a:t>
            </a:r>
            <a:r>
              <a:rPr lang="pt-PT" dirty="0">
                <a:latin typeface="Muli"/>
              </a:rPr>
              <a:t>" porque o material do filamento é "frio" quando passa através do </a:t>
            </a:r>
            <a:r>
              <a:rPr lang="pt-PT" dirty="0" err="1">
                <a:latin typeface="Muli"/>
              </a:rPr>
              <a:t>extrusor</a:t>
            </a:r>
            <a:r>
              <a:rPr lang="pt-PT" dirty="0">
                <a:latin typeface="Muli"/>
              </a:rPr>
              <a:t> para a </a:t>
            </a:r>
            <a:r>
              <a:rPr lang="pt-PT" i="1" dirty="0">
                <a:latin typeface="Muli"/>
              </a:rPr>
              <a:t>hot </a:t>
            </a:r>
            <a:r>
              <a:rPr lang="pt-PT" i="1" dirty="0" err="1">
                <a:latin typeface="Muli"/>
              </a:rPr>
              <a:t>end</a:t>
            </a:r>
            <a:r>
              <a:rPr lang="pt-PT" i="1" dirty="0">
                <a:latin typeface="Muli"/>
              </a:rPr>
              <a:t>. </a:t>
            </a:r>
            <a:endParaRPr lang="en-US" i="1" dirty="0">
              <a:latin typeface="Muli"/>
            </a:endParaRPr>
          </a:p>
          <a:p>
            <a:endParaRPr lang="en-US" dirty="0">
              <a:latin typeface="Muli"/>
            </a:endParaRPr>
          </a:p>
          <a:p>
            <a:endParaRPr lang="en-US" dirty="0">
              <a:latin typeface="Muli"/>
            </a:endParaRPr>
          </a:p>
          <a:p>
            <a:endParaRPr lang="es-E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347614"/>
            <a:ext cx="3419905" cy="2880320"/>
          </a:xfrm>
          <a:prstGeom prst="rect">
            <a:avLst/>
          </a:prstGeom>
        </p:spPr>
      </p:pic>
      <p:sp>
        <p:nvSpPr>
          <p:cNvPr id="10" name="Título 4">
            <a:extLst>
              <a:ext uri="{FF2B5EF4-FFF2-40B4-BE49-F238E27FC236}">
                <a16:creationId xmlns:a16="http://schemas.microsoft.com/office/drawing/2014/main" id="{49DE2CFD-AF27-4CED-A74E-BBDB8EF67B2E}"/>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4064137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067945" y="1385702"/>
            <a:ext cx="4968552"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err="1">
                <a:latin typeface="Muli"/>
              </a:rPr>
              <a:t>Extrusor</a:t>
            </a:r>
          </a:p>
          <a:p>
            <a:pPr algn="just"/>
            <a:r>
              <a:rPr lang="pt-PT" dirty="0">
                <a:latin typeface="Muli"/>
              </a:rPr>
              <a:t>Há dois tipos básicos de </a:t>
            </a:r>
            <a:r>
              <a:rPr lang="pt-PT" dirty="0" err="1">
                <a:latin typeface="Muli"/>
              </a:rPr>
              <a:t>extrusor</a:t>
            </a:r>
            <a:r>
              <a:rPr lang="pt-PT" dirty="0">
                <a:latin typeface="Muli"/>
              </a:rPr>
              <a:t>, que dependem no tipo de guiamento: </a:t>
            </a:r>
            <a:r>
              <a:rPr lang="pt-PT" dirty="0" err="1">
                <a:latin typeface="Muli"/>
              </a:rPr>
              <a:t>extrusor</a:t>
            </a:r>
            <a:r>
              <a:rPr lang="pt-PT" dirty="0">
                <a:latin typeface="Muli"/>
              </a:rPr>
              <a:t> direto e </a:t>
            </a:r>
            <a:r>
              <a:rPr lang="pt-PT" dirty="0" err="1">
                <a:latin typeface="Muli"/>
              </a:rPr>
              <a:t>extrusor</a:t>
            </a:r>
            <a:r>
              <a:rPr lang="pt-PT" dirty="0">
                <a:latin typeface="Muli"/>
              </a:rPr>
              <a:t> </a:t>
            </a:r>
            <a:r>
              <a:rPr lang="pt-PT" dirty="0" err="1">
                <a:latin typeface="Muli"/>
              </a:rPr>
              <a:t>bowden</a:t>
            </a:r>
            <a:endParaRPr lang="pt-PT" dirty="0">
              <a:latin typeface="Muli"/>
            </a:endParaRPr>
          </a:p>
          <a:p>
            <a:pPr algn="just"/>
            <a:endParaRPr lang="pt-PT" dirty="0">
              <a:latin typeface="Muli"/>
            </a:endParaRPr>
          </a:p>
          <a:p>
            <a:pPr marL="285750" indent="-285750" algn="just">
              <a:buFont typeface="Arial" panose="020B0604020202020204" pitchFamily="34" charset="0"/>
              <a:buChar char="•"/>
            </a:pPr>
            <a:r>
              <a:rPr lang="pt-PT" b="1" i="1" dirty="0" err="1">
                <a:latin typeface="Muli"/>
              </a:rPr>
              <a:t>Extrusor</a:t>
            </a:r>
            <a:r>
              <a:rPr lang="pt-PT" b="1" i="1" dirty="0">
                <a:latin typeface="Muli"/>
              </a:rPr>
              <a:t> direto: </a:t>
            </a:r>
            <a:r>
              <a:rPr lang="pt-PT" dirty="0" err="1">
                <a:latin typeface="Muli"/>
              </a:rPr>
              <a:t>extrusores</a:t>
            </a:r>
            <a:r>
              <a:rPr lang="pt-PT" dirty="0">
                <a:latin typeface="Muli"/>
              </a:rPr>
              <a:t> diretos são </a:t>
            </a:r>
            <a:r>
              <a:rPr lang="pt-PT" dirty="0" err="1">
                <a:latin typeface="Muli"/>
              </a:rPr>
              <a:t>extrusores</a:t>
            </a:r>
            <a:r>
              <a:rPr lang="pt-PT" dirty="0">
                <a:latin typeface="Muli"/>
              </a:rPr>
              <a:t> que estão </a:t>
            </a:r>
            <a:r>
              <a:rPr lang="pt-PT" dirty="0" err="1">
                <a:latin typeface="Muli"/>
              </a:rPr>
              <a:t>directamente</a:t>
            </a:r>
            <a:r>
              <a:rPr lang="pt-PT" dirty="0">
                <a:latin typeface="Muli"/>
              </a:rPr>
              <a:t> ligados à </a:t>
            </a:r>
            <a:r>
              <a:rPr lang="pt-PT" i="1" dirty="0">
                <a:latin typeface="Muli"/>
              </a:rPr>
              <a:t>Hot </a:t>
            </a:r>
            <a:r>
              <a:rPr lang="pt-PT" i="1" dirty="0" err="1">
                <a:latin typeface="Muli"/>
              </a:rPr>
              <a:t>End</a:t>
            </a:r>
            <a:r>
              <a:rPr lang="pt-PT" dirty="0">
                <a:latin typeface="Muli"/>
              </a:rPr>
              <a:t>. É importante notar que um </a:t>
            </a:r>
            <a:r>
              <a:rPr lang="pt-PT" dirty="0" err="1">
                <a:latin typeface="Muli"/>
              </a:rPr>
              <a:t>extrusor</a:t>
            </a:r>
            <a:r>
              <a:rPr lang="pt-PT" dirty="0">
                <a:latin typeface="Muli"/>
              </a:rPr>
              <a:t> direto não é necessariamente a mesma coisa que um </a:t>
            </a:r>
            <a:r>
              <a:rPr lang="pt-PT" dirty="0" err="1">
                <a:latin typeface="Muli"/>
              </a:rPr>
              <a:t>extrusor</a:t>
            </a:r>
            <a:r>
              <a:rPr lang="pt-PT" dirty="0">
                <a:latin typeface="Muli"/>
              </a:rPr>
              <a:t> de acionamento direto. Uma </a:t>
            </a:r>
            <a:r>
              <a:rPr lang="pt-PT" dirty="0" err="1">
                <a:latin typeface="Muli"/>
              </a:rPr>
              <a:t>extrusor</a:t>
            </a:r>
            <a:r>
              <a:rPr lang="pt-PT" dirty="0">
                <a:latin typeface="Muli"/>
              </a:rPr>
              <a:t> de acionamento direto significa apenas que o mecanismo de acionamento do filamento é montado diretamente no eixo do motor. Tanto os </a:t>
            </a:r>
            <a:r>
              <a:rPr lang="pt-PT" dirty="0" err="1">
                <a:latin typeface="Muli"/>
              </a:rPr>
              <a:t>extrusores</a:t>
            </a:r>
            <a:r>
              <a:rPr lang="pt-PT" dirty="0">
                <a:latin typeface="Muli"/>
              </a:rPr>
              <a:t> </a:t>
            </a:r>
            <a:r>
              <a:rPr lang="pt-PT" dirty="0" err="1">
                <a:latin typeface="Muli"/>
              </a:rPr>
              <a:t>bowden</a:t>
            </a:r>
            <a:r>
              <a:rPr lang="pt-PT" dirty="0">
                <a:latin typeface="Muli"/>
              </a:rPr>
              <a:t> como os </a:t>
            </a:r>
            <a:r>
              <a:rPr lang="pt-PT" dirty="0" err="1">
                <a:latin typeface="Muli"/>
              </a:rPr>
              <a:t>extrusores</a:t>
            </a:r>
            <a:r>
              <a:rPr lang="pt-PT" dirty="0">
                <a:latin typeface="Muli"/>
              </a:rPr>
              <a:t> diretos podem ser de acionamento direto.</a:t>
            </a:r>
          </a:p>
        </p:txBody>
      </p:sp>
      <p:pic>
        <p:nvPicPr>
          <p:cNvPr id="3" name="Imagen 2"/>
          <p:cNvPicPr>
            <a:picLocks noChangeAspect="1"/>
          </p:cNvPicPr>
          <p:nvPr/>
        </p:nvPicPr>
        <p:blipFill>
          <a:blip r:embed="rId2"/>
          <a:stretch>
            <a:fillRect/>
          </a:stretch>
        </p:blipFill>
        <p:spPr>
          <a:xfrm>
            <a:off x="755576" y="1275606"/>
            <a:ext cx="3281220" cy="2768455"/>
          </a:xfrm>
          <a:prstGeom prst="rect">
            <a:avLst/>
          </a:prstGeom>
        </p:spPr>
      </p:pic>
      <p:sp>
        <p:nvSpPr>
          <p:cNvPr id="7" name="Título 4">
            <a:extLst>
              <a:ext uri="{FF2B5EF4-FFF2-40B4-BE49-F238E27FC236}">
                <a16:creationId xmlns:a16="http://schemas.microsoft.com/office/drawing/2014/main" id="{292164E8-615F-4106-9A15-BFB9ED8483AF}"/>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2724623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79049" y="1385702"/>
            <a:ext cx="3792951"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dirty="0" err="1">
                <a:latin typeface="Muli"/>
              </a:rPr>
              <a:t>Extrusor</a:t>
            </a:r>
          </a:p>
          <a:p>
            <a:r>
              <a:rPr lang="pt-PT" dirty="0">
                <a:latin typeface="Muli"/>
              </a:rPr>
              <a:t>Há dois tipos básicos de </a:t>
            </a:r>
            <a:r>
              <a:rPr lang="pt-PT" dirty="0" err="1">
                <a:latin typeface="Muli"/>
              </a:rPr>
              <a:t>extrusor</a:t>
            </a:r>
            <a:r>
              <a:rPr lang="pt-PT" dirty="0">
                <a:latin typeface="Muli"/>
              </a:rPr>
              <a:t>, que dependem no tipo de guiamento: </a:t>
            </a:r>
            <a:r>
              <a:rPr lang="pt-PT" dirty="0" err="1">
                <a:latin typeface="Muli"/>
              </a:rPr>
              <a:t>extrusor</a:t>
            </a:r>
            <a:r>
              <a:rPr lang="pt-PT" dirty="0">
                <a:latin typeface="Muli"/>
              </a:rPr>
              <a:t> direto e </a:t>
            </a:r>
            <a:r>
              <a:rPr lang="pt-PT" dirty="0" err="1">
                <a:latin typeface="Muli"/>
              </a:rPr>
              <a:t>extrusor</a:t>
            </a:r>
            <a:r>
              <a:rPr lang="pt-PT" dirty="0">
                <a:latin typeface="Muli"/>
              </a:rPr>
              <a:t> </a:t>
            </a:r>
            <a:r>
              <a:rPr lang="pt-PT" dirty="0" err="1">
                <a:latin typeface="Muli"/>
              </a:rPr>
              <a:t>bowden</a:t>
            </a:r>
            <a:endParaRPr lang="pt-PT" dirty="0">
              <a:latin typeface="Muli"/>
            </a:endParaRPr>
          </a:p>
          <a:p>
            <a:endParaRPr lang="en-US" dirty="0">
              <a:latin typeface="Muli"/>
            </a:endParaRPr>
          </a:p>
          <a:p>
            <a:pPr marL="285750" indent="-285750">
              <a:buFont typeface="Arial" panose="020B0604020202020204" pitchFamily="34" charset="0"/>
              <a:buChar char="•"/>
            </a:pPr>
            <a:r>
              <a:rPr lang="en-US" b="1" i="1" dirty="0" err="1">
                <a:latin typeface="Muli"/>
              </a:rPr>
              <a:t>Extrusor</a:t>
            </a:r>
            <a:r>
              <a:rPr lang="en-US" b="1" i="1" dirty="0">
                <a:latin typeface="Muli"/>
              </a:rPr>
              <a:t> </a:t>
            </a:r>
            <a:r>
              <a:rPr lang="en-US" b="1" i="1" dirty="0" err="1">
                <a:latin typeface="Muli"/>
              </a:rPr>
              <a:t>bowden</a:t>
            </a:r>
            <a:r>
              <a:rPr lang="en-US" b="1" i="1" dirty="0">
                <a:latin typeface="Muli"/>
              </a:rPr>
              <a:t>:</a:t>
            </a:r>
            <a:r>
              <a:rPr lang="en-US" dirty="0">
                <a:latin typeface="Muli"/>
              </a:rPr>
              <a:t> O </a:t>
            </a:r>
            <a:r>
              <a:rPr lang="en-US" dirty="0" err="1">
                <a:latin typeface="Muli"/>
              </a:rPr>
              <a:t>extrusor</a:t>
            </a:r>
            <a:r>
              <a:rPr lang="en-US" dirty="0">
                <a:latin typeface="Muli"/>
              </a:rPr>
              <a:t> </a:t>
            </a:r>
            <a:r>
              <a:rPr lang="en-US" dirty="0" err="1">
                <a:latin typeface="Muli"/>
              </a:rPr>
              <a:t>bowden</a:t>
            </a:r>
            <a:r>
              <a:rPr lang="en-US" dirty="0">
                <a:latin typeface="Muli"/>
              </a:rPr>
              <a:t> </a:t>
            </a:r>
            <a:r>
              <a:rPr lang="en-US" dirty="0" err="1">
                <a:latin typeface="Muli"/>
              </a:rPr>
              <a:t>não</a:t>
            </a:r>
            <a:r>
              <a:rPr lang="en-US" dirty="0">
                <a:latin typeface="Muli"/>
              </a:rPr>
              <a:t> </a:t>
            </a:r>
            <a:r>
              <a:rPr lang="en-US" dirty="0" err="1">
                <a:latin typeface="Muli"/>
              </a:rPr>
              <a:t>está</a:t>
            </a:r>
            <a:r>
              <a:rPr lang="en-US" dirty="0">
                <a:latin typeface="Muli"/>
              </a:rPr>
              <a:t> </a:t>
            </a:r>
            <a:r>
              <a:rPr lang="en-US" dirty="0" err="1">
                <a:latin typeface="Muli"/>
              </a:rPr>
              <a:t>diretamente</a:t>
            </a:r>
            <a:r>
              <a:rPr lang="en-US" dirty="0">
                <a:latin typeface="Muli"/>
              </a:rPr>
              <a:t> </a:t>
            </a:r>
            <a:r>
              <a:rPr lang="en-US" dirty="0" err="1">
                <a:latin typeface="Muli"/>
              </a:rPr>
              <a:t>ligado</a:t>
            </a:r>
            <a:r>
              <a:rPr lang="en-US" dirty="0">
                <a:latin typeface="Muli"/>
              </a:rPr>
              <a:t> à hot end. </a:t>
            </a:r>
            <a:r>
              <a:rPr lang="en-US" dirty="0" err="1">
                <a:latin typeface="Muli"/>
              </a:rPr>
              <a:t>Em</a:t>
            </a:r>
            <a:r>
              <a:rPr lang="en-US" dirty="0">
                <a:latin typeface="Muli"/>
              </a:rPr>
              <a:t> </a:t>
            </a:r>
            <a:r>
              <a:rPr lang="en-US" dirty="0" err="1">
                <a:latin typeface="Muli"/>
              </a:rPr>
              <a:t>vez</a:t>
            </a:r>
            <a:r>
              <a:rPr lang="en-US" dirty="0">
                <a:latin typeface="Muli"/>
              </a:rPr>
              <a:t> </a:t>
            </a:r>
            <a:r>
              <a:rPr lang="en-US" dirty="0" err="1">
                <a:latin typeface="Muli"/>
              </a:rPr>
              <a:t>disso</a:t>
            </a:r>
            <a:r>
              <a:rPr lang="en-US" dirty="0">
                <a:latin typeface="Muli"/>
              </a:rPr>
              <a:t>, um </a:t>
            </a:r>
            <a:r>
              <a:rPr lang="en-US" dirty="0" err="1">
                <a:latin typeface="Muli"/>
              </a:rPr>
              <a:t>tubo</a:t>
            </a:r>
            <a:r>
              <a:rPr lang="en-US" dirty="0">
                <a:latin typeface="Muli"/>
              </a:rPr>
              <a:t> (</a:t>
            </a:r>
            <a:r>
              <a:rPr lang="en-US" dirty="0" err="1">
                <a:latin typeface="Muli"/>
              </a:rPr>
              <a:t>tubo</a:t>
            </a:r>
            <a:r>
              <a:rPr lang="en-US" dirty="0">
                <a:latin typeface="Muli"/>
              </a:rPr>
              <a:t> Bowden) </a:t>
            </a:r>
            <a:r>
              <a:rPr lang="en-US" dirty="0" err="1">
                <a:latin typeface="Muli"/>
              </a:rPr>
              <a:t>faz</a:t>
            </a:r>
            <a:r>
              <a:rPr lang="en-US" dirty="0">
                <a:latin typeface="Muli"/>
              </a:rPr>
              <a:t> a </a:t>
            </a:r>
            <a:r>
              <a:rPr lang="en-US" dirty="0" err="1">
                <a:latin typeface="Muli"/>
              </a:rPr>
              <a:t>conexão</a:t>
            </a:r>
            <a:r>
              <a:rPr lang="en-US" dirty="0">
                <a:latin typeface="Muli"/>
              </a:rPr>
              <a:t> entre o </a:t>
            </a:r>
            <a:r>
              <a:rPr lang="en-US" dirty="0" err="1">
                <a:latin typeface="Muli"/>
              </a:rPr>
              <a:t>extrusor</a:t>
            </a:r>
            <a:r>
              <a:rPr lang="en-US" dirty="0">
                <a:latin typeface="Muli"/>
              </a:rPr>
              <a:t> e a hot end. O </a:t>
            </a:r>
            <a:r>
              <a:rPr lang="en-US" dirty="0" err="1">
                <a:latin typeface="Muli"/>
              </a:rPr>
              <a:t>filamento</a:t>
            </a:r>
            <a:r>
              <a:rPr lang="en-US" dirty="0">
                <a:latin typeface="Muli"/>
              </a:rPr>
              <a:t> </a:t>
            </a:r>
            <a:r>
              <a:rPr lang="en-US" dirty="0" err="1">
                <a:latin typeface="Muli"/>
              </a:rPr>
              <a:t>fica</a:t>
            </a:r>
            <a:r>
              <a:rPr lang="en-US" dirty="0">
                <a:latin typeface="Muli"/>
              </a:rPr>
              <a:t> </a:t>
            </a:r>
            <a:r>
              <a:rPr lang="en-US" dirty="0" err="1">
                <a:latin typeface="Muli"/>
              </a:rPr>
              <a:t>constrangido</a:t>
            </a:r>
            <a:r>
              <a:rPr lang="en-US" dirty="0">
                <a:latin typeface="Muli"/>
              </a:rPr>
              <a:t> </a:t>
            </a:r>
            <a:r>
              <a:rPr lang="en-US" dirty="0" err="1">
                <a:latin typeface="Muli"/>
              </a:rPr>
              <a:t>pelo</a:t>
            </a:r>
            <a:r>
              <a:rPr lang="en-US" dirty="0">
                <a:latin typeface="Muli"/>
              </a:rPr>
              <a:t> </a:t>
            </a:r>
            <a:r>
              <a:rPr lang="en-US" dirty="0" err="1">
                <a:latin typeface="Muli"/>
              </a:rPr>
              <a:t>tubo</a:t>
            </a:r>
            <a:r>
              <a:rPr lang="en-US" dirty="0">
                <a:latin typeface="Muli"/>
              </a:rPr>
              <a:t> e </a:t>
            </a:r>
            <a:r>
              <a:rPr lang="en-US" dirty="0" err="1">
                <a:latin typeface="Muli"/>
              </a:rPr>
              <a:t>atravessa</a:t>
            </a:r>
            <a:r>
              <a:rPr lang="en-US" dirty="0">
                <a:latin typeface="Muli"/>
              </a:rPr>
              <a:t> </a:t>
            </a:r>
            <a:r>
              <a:rPr lang="en-US" dirty="0" err="1">
                <a:latin typeface="Muli"/>
              </a:rPr>
              <a:t>este</a:t>
            </a:r>
            <a:r>
              <a:rPr lang="en-US" dirty="0">
                <a:latin typeface="Muli"/>
              </a:rPr>
              <a:t> </a:t>
            </a:r>
            <a:r>
              <a:rPr lang="en-US" dirty="0" err="1">
                <a:latin typeface="Muli"/>
              </a:rPr>
              <a:t>até</a:t>
            </a:r>
            <a:r>
              <a:rPr lang="en-US" dirty="0">
                <a:latin typeface="Muli"/>
              </a:rPr>
              <a:t> à hot end. </a:t>
            </a:r>
          </a:p>
        </p:txBody>
      </p:sp>
      <p:pic>
        <p:nvPicPr>
          <p:cNvPr id="2" name="Imagen 1"/>
          <p:cNvPicPr>
            <a:picLocks noChangeAspect="1"/>
          </p:cNvPicPr>
          <p:nvPr/>
        </p:nvPicPr>
        <p:blipFill>
          <a:blip r:embed="rId2"/>
          <a:stretch>
            <a:fillRect/>
          </a:stretch>
        </p:blipFill>
        <p:spPr>
          <a:xfrm>
            <a:off x="4860032" y="1131590"/>
            <a:ext cx="3213859" cy="2907754"/>
          </a:xfrm>
          <a:prstGeom prst="rect">
            <a:avLst/>
          </a:prstGeom>
        </p:spPr>
      </p:pic>
      <p:sp>
        <p:nvSpPr>
          <p:cNvPr id="7" name="Título 4">
            <a:extLst>
              <a:ext uri="{FF2B5EF4-FFF2-40B4-BE49-F238E27FC236}">
                <a16:creationId xmlns:a16="http://schemas.microsoft.com/office/drawing/2014/main" id="{D5B62235-2DC5-463F-8434-FBA5935595FE}"/>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3214525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a:rPr>
              <a:t>Bocal</a:t>
            </a:r>
            <a:endParaRPr lang="en-US" b="1" dirty="0">
              <a:latin typeface="Muli"/>
            </a:endParaRPr>
          </a:p>
          <a:p>
            <a:pPr algn="just"/>
            <a:r>
              <a:rPr lang="en-US" dirty="0">
                <a:latin typeface="Muli"/>
              </a:rPr>
              <a:t>A </a:t>
            </a:r>
            <a:r>
              <a:rPr lang="en-US" dirty="0" err="1">
                <a:latin typeface="Muli"/>
              </a:rPr>
              <a:t>ponta</a:t>
            </a:r>
            <a:r>
              <a:rPr lang="en-US" dirty="0">
                <a:latin typeface="Muli"/>
              </a:rPr>
              <a:t> da </a:t>
            </a:r>
            <a:r>
              <a:rPr lang="en-US" i="1" dirty="0">
                <a:latin typeface="Muli"/>
              </a:rPr>
              <a:t>hot end </a:t>
            </a:r>
            <a:r>
              <a:rPr lang="en-US" dirty="0">
                <a:latin typeface="Muli"/>
              </a:rPr>
              <a:t>é </a:t>
            </a:r>
            <a:r>
              <a:rPr lang="en-US" dirty="0" err="1">
                <a:latin typeface="Muli"/>
              </a:rPr>
              <a:t>chamada</a:t>
            </a:r>
            <a:r>
              <a:rPr lang="en-US" dirty="0">
                <a:latin typeface="Muli"/>
              </a:rPr>
              <a:t> de </a:t>
            </a:r>
            <a:r>
              <a:rPr lang="en-US" dirty="0" err="1">
                <a:latin typeface="Muli"/>
              </a:rPr>
              <a:t>Bocal</a:t>
            </a:r>
            <a:r>
              <a:rPr lang="en-US" dirty="0">
                <a:latin typeface="Muli"/>
              </a:rPr>
              <a:t>. O material de </a:t>
            </a:r>
            <a:r>
              <a:rPr lang="en-US" dirty="0" err="1">
                <a:latin typeface="Muli"/>
              </a:rPr>
              <a:t>filamento</a:t>
            </a:r>
            <a:r>
              <a:rPr lang="en-US" dirty="0">
                <a:latin typeface="Muli"/>
              </a:rPr>
              <a:t> </a:t>
            </a:r>
            <a:r>
              <a:rPr lang="en-US" dirty="0" err="1">
                <a:latin typeface="Muli"/>
              </a:rPr>
              <a:t>derretido</a:t>
            </a:r>
            <a:r>
              <a:rPr lang="en-US" dirty="0">
                <a:latin typeface="Muli"/>
              </a:rPr>
              <a:t> </a:t>
            </a:r>
            <a:r>
              <a:rPr lang="en-US" dirty="0" err="1">
                <a:latin typeface="Muli"/>
              </a:rPr>
              <a:t>sai</a:t>
            </a:r>
            <a:r>
              <a:rPr lang="en-US" dirty="0">
                <a:latin typeface="Muli"/>
              </a:rPr>
              <a:t> </a:t>
            </a:r>
            <a:r>
              <a:rPr lang="en-US" dirty="0" err="1">
                <a:latin typeface="Muli"/>
              </a:rPr>
              <a:t>pelo</a:t>
            </a:r>
            <a:r>
              <a:rPr lang="en-US" dirty="0">
                <a:latin typeface="Muli"/>
              </a:rPr>
              <a:t> nozzle. O </a:t>
            </a:r>
            <a:r>
              <a:rPr lang="en-US" dirty="0" err="1">
                <a:latin typeface="Muli"/>
              </a:rPr>
              <a:t>bocal</a:t>
            </a:r>
            <a:r>
              <a:rPr lang="en-US" dirty="0">
                <a:latin typeface="Muli"/>
              </a:rPr>
              <a:t> </a:t>
            </a:r>
            <a:r>
              <a:rPr lang="en-US" dirty="0" err="1">
                <a:latin typeface="Muli"/>
              </a:rPr>
              <a:t>deve</a:t>
            </a:r>
            <a:r>
              <a:rPr lang="en-US" dirty="0">
                <a:latin typeface="Muli"/>
              </a:rPr>
              <a:t> ser </a:t>
            </a:r>
            <a:r>
              <a:rPr lang="en-US" dirty="0" err="1">
                <a:latin typeface="Muli"/>
              </a:rPr>
              <a:t>substitu+ivel</a:t>
            </a:r>
            <a:r>
              <a:rPr lang="en-US" dirty="0">
                <a:latin typeface="Muli"/>
              </a:rPr>
              <a:t>, de </a:t>
            </a:r>
            <a:r>
              <a:rPr lang="en-US" dirty="0" err="1">
                <a:latin typeface="Muli"/>
              </a:rPr>
              <a:t>acordo</a:t>
            </a:r>
            <a:r>
              <a:rPr lang="en-US" dirty="0">
                <a:latin typeface="Muli"/>
              </a:rPr>
              <a:t> com </a:t>
            </a:r>
            <a:r>
              <a:rPr lang="en-US" dirty="0" err="1">
                <a:latin typeface="Muli"/>
              </a:rPr>
              <a:t>os</a:t>
            </a:r>
            <a:r>
              <a:rPr lang="en-US" dirty="0">
                <a:latin typeface="Muli"/>
              </a:rPr>
              <a:t> </a:t>
            </a:r>
            <a:r>
              <a:rPr lang="en-US" dirty="0" err="1">
                <a:latin typeface="Muli"/>
              </a:rPr>
              <a:t>requerimentos</a:t>
            </a:r>
            <a:r>
              <a:rPr lang="en-US" dirty="0">
                <a:latin typeface="Muli"/>
              </a:rPr>
              <a:t> da </a:t>
            </a:r>
            <a:r>
              <a:rPr lang="en-US" dirty="0" err="1">
                <a:latin typeface="Muli"/>
              </a:rPr>
              <a:t>impressão</a:t>
            </a:r>
            <a:r>
              <a:rPr lang="en-US" dirty="0">
                <a:latin typeface="Muli"/>
              </a:rPr>
              <a:t>. O </a:t>
            </a:r>
            <a:r>
              <a:rPr lang="en-US" dirty="0" err="1">
                <a:latin typeface="Muli"/>
              </a:rPr>
              <a:t>tamanho</a:t>
            </a:r>
            <a:r>
              <a:rPr lang="en-US" dirty="0">
                <a:latin typeface="Muli"/>
              </a:rPr>
              <a:t> </a:t>
            </a:r>
            <a:r>
              <a:rPr lang="en-US" dirty="0" err="1">
                <a:latin typeface="Muli"/>
              </a:rPr>
              <a:t>deste</a:t>
            </a:r>
            <a:r>
              <a:rPr lang="en-US" dirty="0">
                <a:latin typeface="Muli"/>
              </a:rPr>
              <a:t> é </a:t>
            </a:r>
            <a:r>
              <a:rPr lang="en-US" dirty="0" err="1">
                <a:latin typeface="Muli"/>
              </a:rPr>
              <a:t>muito</a:t>
            </a:r>
            <a:r>
              <a:rPr lang="en-US" dirty="0">
                <a:latin typeface="Muli"/>
              </a:rPr>
              <a:t> </a:t>
            </a:r>
            <a:r>
              <a:rPr lang="en-US" dirty="0" err="1">
                <a:latin typeface="Muli"/>
              </a:rPr>
              <a:t>importante</a:t>
            </a:r>
            <a:r>
              <a:rPr lang="en-US" dirty="0">
                <a:latin typeface="Muli"/>
              </a:rPr>
              <a:t>. </a:t>
            </a:r>
            <a:r>
              <a:rPr lang="en-US" dirty="0" err="1">
                <a:latin typeface="Muli"/>
              </a:rPr>
              <a:t>Geralmente</a:t>
            </a:r>
            <a:r>
              <a:rPr lang="en-US" dirty="0">
                <a:latin typeface="Muli"/>
              </a:rPr>
              <a:t> varia entre </a:t>
            </a:r>
            <a:r>
              <a:rPr lang="en-US" dirty="0" err="1">
                <a:latin typeface="Muli"/>
              </a:rPr>
              <a:t>0,25mm</a:t>
            </a:r>
            <a:r>
              <a:rPr lang="en-US" dirty="0">
                <a:latin typeface="Muli"/>
              </a:rPr>
              <a:t> e </a:t>
            </a:r>
            <a:r>
              <a:rPr lang="en-US" dirty="0" err="1">
                <a:latin typeface="Muli"/>
              </a:rPr>
              <a:t>0,80mm</a:t>
            </a:r>
            <a:r>
              <a:rPr lang="en-US" dirty="0">
                <a:latin typeface="Muli"/>
              </a:rPr>
              <a:t>. O </a:t>
            </a:r>
            <a:r>
              <a:rPr lang="en-US" dirty="0" err="1">
                <a:latin typeface="Muli"/>
              </a:rPr>
              <a:t>mais</a:t>
            </a:r>
            <a:r>
              <a:rPr lang="en-US" dirty="0">
                <a:latin typeface="Muli"/>
              </a:rPr>
              <a:t> </a:t>
            </a:r>
            <a:r>
              <a:rPr lang="en-US" dirty="0" err="1">
                <a:latin typeface="Muli"/>
              </a:rPr>
              <a:t>comum</a:t>
            </a:r>
            <a:r>
              <a:rPr lang="en-US" dirty="0">
                <a:latin typeface="Muli"/>
              </a:rPr>
              <a:t> é de </a:t>
            </a:r>
            <a:r>
              <a:rPr lang="en-US" dirty="0" err="1">
                <a:latin typeface="Muli"/>
              </a:rPr>
              <a:t>0,5mm</a:t>
            </a:r>
            <a:r>
              <a:rPr lang="en-US" dirty="0">
                <a:latin typeface="Muli"/>
              </a:rPr>
              <a:t>.</a:t>
            </a:r>
          </a:p>
          <a:p>
            <a:endParaRPr lang="en-US" dirty="0">
              <a:latin typeface="Muli"/>
            </a:endParaRPr>
          </a:p>
          <a:p>
            <a:endParaRPr lang="en-US" dirty="0">
              <a:latin typeface="Muli"/>
            </a:endParaRPr>
          </a:p>
          <a:p>
            <a:endParaRPr lang="es-E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238" y="2499742"/>
            <a:ext cx="3816424" cy="2255931"/>
          </a:xfrm>
          <a:prstGeom prst="rect">
            <a:avLst/>
          </a:prstGeom>
        </p:spPr>
      </p:pic>
      <p:sp>
        <p:nvSpPr>
          <p:cNvPr id="7" name="Título 4">
            <a:extLst>
              <a:ext uri="{FF2B5EF4-FFF2-40B4-BE49-F238E27FC236}">
                <a16:creationId xmlns:a16="http://schemas.microsoft.com/office/drawing/2014/main" id="{E5CE4AFA-73D4-4B38-BB30-30E84E2882F3}"/>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176344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i="1" dirty="0">
                <a:latin typeface="Muli"/>
              </a:rPr>
              <a:t>Hot End</a:t>
            </a:r>
          </a:p>
          <a:p>
            <a:r>
              <a:rPr lang="en-US" dirty="0">
                <a:latin typeface="Muli"/>
              </a:rPr>
              <a:t>A Hot End é </a:t>
            </a:r>
            <a:r>
              <a:rPr lang="en-US" dirty="0" err="1">
                <a:latin typeface="Muli"/>
              </a:rPr>
              <a:t>uma</a:t>
            </a:r>
            <a:r>
              <a:rPr lang="en-US" dirty="0">
                <a:latin typeface="Muli"/>
              </a:rPr>
              <a:t> das </a:t>
            </a:r>
            <a:r>
              <a:rPr lang="en-US" dirty="0" err="1">
                <a:latin typeface="Muli"/>
              </a:rPr>
              <a:t>partes</a:t>
            </a:r>
            <a:r>
              <a:rPr lang="en-US" dirty="0">
                <a:latin typeface="Muli"/>
              </a:rPr>
              <a:t> </a:t>
            </a:r>
            <a:r>
              <a:rPr lang="en-US" dirty="0" err="1">
                <a:latin typeface="Muli"/>
              </a:rPr>
              <a:t>principais</a:t>
            </a:r>
            <a:r>
              <a:rPr lang="en-US" dirty="0">
                <a:latin typeface="Muli"/>
              </a:rPr>
              <a:t> no </a:t>
            </a:r>
            <a:r>
              <a:rPr lang="en-US" dirty="0" err="1">
                <a:latin typeface="Muli"/>
              </a:rPr>
              <a:t>extrusor</a:t>
            </a:r>
            <a:r>
              <a:rPr lang="en-US" dirty="0">
                <a:latin typeface="Muli"/>
              </a:rPr>
              <a:t> de </a:t>
            </a:r>
            <a:r>
              <a:rPr lang="en-US" dirty="0" err="1">
                <a:latin typeface="Muli"/>
              </a:rPr>
              <a:t>uma</a:t>
            </a:r>
            <a:r>
              <a:rPr lang="en-US" dirty="0">
                <a:latin typeface="Muli"/>
              </a:rPr>
              <a:t> </a:t>
            </a:r>
            <a:r>
              <a:rPr lang="en-US" dirty="0" err="1">
                <a:latin typeface="Muli"/>
              </a:rPr>
              <a:t>impressora</a:t>
            </a:r>
            <a:r>
              <a:rPr lang="en-US" dirty="0">
                <a:latin typeface="Muli"/>
              </a:rPr>
              <a:t> 3D. É a </a:t>
            </a:r>
            <a:r>
              <a:rPr lang="en-US" dirty="0" err="1">
                <a:latin typeface="Muli"/>
              </a:rPr>
              <a:t>parte</a:t>
            </a:r>
            <a:r>
              <a:rPr lang="en-US" dirty="0">
                <a:latin typeface="Muli"/>
              </a:rPr>
              <a:t> </a:t>
            </a:r>
            <a:r>
              <a:rPr lang="en-US" dirty="0" err="1">
                <a:latin typeface="Muli"/>
              </a:rPr>
              <a:t>onde</a:t>
            </a:r>
            <a:r>
              <a:rPr lang="en-US" dirty="0">
                <a:latin typeface="Muli"/>
              </a:rPr>
              <a:t> o </a:t>
            </a:r>
            <a:r>
              <a:rPr lang="en-US" dirty="0" err="1">
                <a:latin typeface="Muli"/>
              </a:rPr>
              <a:t>polímero</a:t>
            </a:r>
            <a:r>
              <a:rPr lang="en-US" dirty="0">
                <a:latin typeface="Muli"/>
              </a:rPr>
              <a:t> é </a:t>
            </a:r>
            <a:r>
              <a:rPr lang="en-US" dirty="0" err="1">
                <a:latin typeface="Muli"/>
              </a:rPr>
              <a:t>derretido</a:t>
            </a:r>
            <a:r>
              <a:rPr lang="en-US" dirty="0">
                <a:latin typeface="Muli"/>
              </a:rPr>
              <a:t> para ser </a:t>
            </a:r>
            <a:r>
              <a:rPr lang="en-US" dirty="0" err="1">
                <a:latin typeface="Muli"/>
              </a:rPr>
              <a:t>depois</a:t>
            </a:r>
            <a:r>
              <a:rPr lang="en-US" dirty="0">
                <a:latin typeface="Muli"/>
              </a:rPr>
              <a:t> </a:t>
            </a:r>
            <a:r>
              <a:rPr lang="en-US" dirty="0" err="1">
                <a:latin typeface="Muli"/>
              </a:rPr>
              <a:t>extrudido</a:t>
            </a:r>
            <a:r>
              <a:rPr lang="en-US" dirty="0">
                <a:latin typeface="Muli"/>
              </a:rPr>
              <a:t>. </a:t>
            </a:r>
            <a:r>
              <a:rPr lang="en-US" dirty="0" err="1">
                <a:latin typeface="Muli"/>
              </a:rPr>
              <a:t>Hoje</a:t>
            </a:r>
            <a:r>
              <a:rPr lang="en-US" dirty="0">
                <a:latin typeface="Muli"/>
              </a:rPr>
              <a:t> </a:t>
            </a:r>
            <a:r>
              <a:rPr lang="en-US" dirty="0" err="1">
                <a:latin typeface="Muli"/>
              </a:rPr>
              <a:t>em</a:t>
            </a:r>
            <a:r>
              <a:rPr lang="en-US" dirty="0">
                <a:latin typeface="Muli"/>
              </a:rPr>
              <a:t> </a:t>
            </a:r>
            <a:r>
              <a:rPr lang="en-US" dirty="0" err="1">
                <a:latin typeface="Muli"/>
              </a:rPr>
              <a:t>dia</a:t>
            </a:r>
            <a:r>
              <a:rPr lang="en-US" dirty="0">
                <a:latin typeface="Muli"/>
              </a:rPr>
              <a:t> </a:t>
            </a:r>
            <a:r>
              <a:rPr lang="en-US" dirty="0" err="1">
                <a:latin typeface="Muli"/>
              </a:rPr>
              <a:t>há</a:t>
            </a:r>
            <a:r>
              <a:rPr lang="en-US" dirty="0">
                <a:latin typeface="Muli"/>
              </a:rPr>
              <a:t> </a:t>
            </a:r>
            <a:r>
              <a:rPr lang="en-US" dirty="0" err="1">
                <a:latin typeface="Muli"/>
              </a:rPr>
              <a:t>várias</a:t>
            </a:r>
            <a:r>
              <a:rPr lang="en-US" dirty="0">
                <a:latin typeface="Muli"/>
              </a:rPr>
              <a:t> </a:t>
            </a:r>
            <a:r>
              <a:rPr lang="en-US" dirty="0" err="1">
                <a:latin typeface="Muli"/>
              </a:rPr>
              <a:t>alternativas</a:t>
            </a:r>
            <a:r>
              <a:rPr lang="en-US" dirty="0">
                <a:latin typeface="Muli"/>
              </a:rPr>
              <a:t> para </a:t>
            </a:r>
            <a:r>
              <a:rPr lang="en-US" i="1" dirty="0">
                <a:latin typeface="Muli"/>
              </a:rPr>
              <a:t>Hot Ends </a:t>
            </a:r>
            <a:r>
              <a:rPr lang="en-US" dirty="0">
                <a:latin typeface="Muli"/>
              </a:rPr>
              <a:t>no mercado.</a:t>
            </a:r>
          </a:p>
          <a:p>
            <a:endParaRPr lang="es-ES" dirty="0">
              <a:latin typeface="Muli"/>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ackgroundRemoval t="818" b="99182" l="0" r="100000"/>
                    </a14:imgEffect>
                  </a14:imgLayer>
                </a14:imgProps>
              </a:ext>
              <a:ext uri="{28A0092B-C50C-407E-A947-70E740481C1C}">
                <a14:useLocalDpi xmlns:a14="http://schemas.microsoft.com/office/drawing/2010/main" val="0"/>
              </a:ext>
            </a:extLst>
          </a:blip>
          <a:stretch>
            <a:fillRect/>
          </a:stretch>
        </p:blipFill>
        <p:spPr>
          <a:xfrm>
            <a:off x="2579240" y="2287762"/>
            <a:ext cx="3780420" cy="2622164"/>
          </a:xfrm>
          <a:prstGeom prst="rect">
            <a:avLst/>
          </a:prstGeom>
        </p:spPr>
      </p:pic>
      <p:pic>
        <p:nvPicPr>
          <p:cNvPr id="7" name="Imagen 6">
            <a:extLst>
              <a:ext uri="{FF2B5EF4-FFF2-40B4-BE49-F238E27FC236}">
                <a16:creationId xmlns:a16="http://schemas.microsoft.com/office/drawing/2014/main" id="{08565508-FB2A-4263-8317-40467434B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2355726"/>
            <a:ext cx="3780420" cy="2622164"/>
          </a:xfrm>
          <a:prstGeom prst="rect">
            <a:avLst/>
          </a:prstGeom>
        </p:spPr>
      </p:pic>
      <p:sp>
        <p:nvSpPr>
          <p:cNvPr id="8" name="Título 4">
            <a:extLst>
              <a:ext uri="{FF2B5EF4-FFF2-40B4-BE49-F238E27FC236}">
                <a16:creationId xmlns:a16="http://schemas.microsoft.com/office/drawing/2014/main" id="{22789EA8-10B8-43E6-A4A2-B07D6733534A}"/>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41239092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956101" y="889100"/>
            <a:ext cx="777686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Plataforma </a:t>
            </a:r>
            <a:r>
              <a:rPr lang="en-US" b="1" dirty="0" err="1">
                <a:latin typeface="Muli"/>
              </a:rPr>
              <a:t>aquecida</a:t>
            </a:r>
            <a:endParaRPr lang="en-US" b="1" dirty="0">
              <a:latin typeface="Muli"/>
            </a:endParaRPr>
          </a:p>
          <a:p>
            <a:pPr algn="just"/>
            <a:r>
              <a:rPr lang="pt-PT" dirty="0">
                <a:latin typeface="Muli"/>
              </a:rPr>
              <a:t>Uma plataforma aquecida é necessária para extrusão de filamentos de alta temperatura. A cama aquecida mantém o plástico aquecido durante o processo de impressão, além de o impedir de distorcer. Além disso, a plataforma aquecida garante a melhor aderência entre as camadas de material depositadas, o que é o resultado mais íntegro para a estrutura dos objetos impressos. A cama aquecida é fundamental na primeira camada para garantir o melhor nível de adesão. Geralmente a gama de temperaturas é de 40 °C a 110 °C. </a:t>
            </a:r>
            <a:endParaRPr lang="en-US" dirty="0">
              <a:latin typeface="Muli"/>
            </a:endParaRPr>
          </a:p>
          <a:p>
            <a:pPr algn="just"/>
            <a:endParaRPr lang="en-US" b="1" dirty="0">
              <a:latin typeface="Muli"/>
            </a:endParaRPr>
          </a:p>
          <a:p>
            <a:pPr algn="just"/>
            <a:r>
              <a:rPr lang="en-US" b="1" dirty="0" err="1">
                <a:latin typeface="Muli"/>
              </a:rPr>
              <a:t>Ventilador</a:t>
            </a:r>
            <a:endParaRPr lang="en-US" b="1" dirty="0">
              <a:latin typeface="Muli"/>
            </a:endParaRPr>
          </a:p>
          <a:p>
            <a:pPr algn="just"/>
            <a:r>
              <a:rPr lang="pt-PT" dirty="0">
                <a:latin typeface="Muli"/>
              </a:rPr>
              <a:t>O Ventilador desempenha um papel fundamental no processo de impressão em 3D. Não é necessário um processo de arrefecimento para todos os materiais de impressão 3D, mas é bastante vantajoso para a maioria das impressoras 3D. Algumas impressoras 3D têm apenas um ventilador, enquanto outras têm até três ventiladores. O ventilador  é capaz de modificar com precisão as características das saliências, podendo quebrar, mas tornando as arestas mais rígidas e afiadas, melhorando assim a sua capacidade de  ligação ou “</a:t>
            </a:r>
            <a:r>
              <a:rPr lang="pt-PT" dirty="0" err="1">
                <a:latin typeface="Muli"/>
              </a:rPr>
              <a:t>bridging</a:t>
            </a:r>
            <a:r>
              <a:rPr lang="pt-PT" dirty="0">
                <a:latin typeface="Muli"/>
              </a:rPr>
              <a:t>”.</a:t>
            </a:r>
            <a:endParaRPr lang="es-ES" dirty="0">
              <a:latin typeface="Muli"/>
            </a:endParaRPr>
          </a:p>
        </p:txBody>
      </p:sp>
      <p:sp>
        <p:nvSpPr>
          <p:cNvPr id="7" name="Título 4">
            <a:extLst>
              <a:ext uri="{FF2B5EF4-FFF2-40B4-BE49-F238E27FC236}">
                <a16:creationId xmlns:a16="http://schemas.microsoft.com/office/drawing/2014/main" id="{10A152AE-868D-45A7-A978-2CC62372862B}"/>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30067025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55576" y="105958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b="1" dirty="0">
                <a:latin typeface="Muli"/>
              </a:rPr>
              <a:t>LCD Display</a:t>
            </a:r>
          </a:p>
          <a:p>
            <a:pPr algn="just"/>
            <a:r>
              <a:rPr lang="pt-PT" dirty="0">
                <a:latin typeface="Muli"/>
              </a:rPr>
              <a:t>O Display LCD permite a impressão em 3D sem qualquer requisito de ligação a um computador ou utilizando o software anfitrião, por exemplo, o Cura. Exige um cartão SD para a leitura dos comandos em código G. O display permite uma utilização mais eficaz do espaço e liberta o computador para outros trabalhos. É perfeito para a impressão quotidiana e é utilizado na maioria das peças impressas. </a:t>
            </a:r>
          </a:p>
          <a:p>
            <a:pPr algn="just"/>
            <a:endParaRPr lang="en-US" dirty="0">
              <a:latin typeface="Muli"/>
            </a:endParaRPr>
          </a:p>
          <a:p>
            <a:pPr algn="just"/>
            <a:r>
              <a:rPr lang="en-US" b="1" dirty="0">
                <a:latin typeface="Muli"/>
              </a:rPr>
              <a:t>Motor de </a:t>
            </a:r>
            <a:r>
              <a:rPr lang="en-US" b="1" dirty="0" err="1">
                <a:latin typeface="Muli"/>
              </a:rPr>
              <a:t>passo</a:t>
            </a:r>
            <a:endParaRPr lang="en-US" b="1" dirty="0">
              <a:latin typeface="Muli"/>
            </a:endParaRPr>
          </a:p>
          <a:p>
            <a:pPr algn="just"/>
            <a:r>
              <a:rPr lang="pt-PT" dirty="0">
                <a:latin typeface="Muli"/>
              </a:rPr>
              <a:t>Para impressoras 3D, o motor de passo é outro componente essencial. O motor de passo é um motor DC com múltiplas bobinas que lhe permite mover-se em pequenos passos. Estas múltiplas bobinas estão ligadas em grupos, chamados fases. Ao energizar cada fase por ordem, o motor será movido, 1 passo de cada vez. Ao utilizar um computador que controlará os movimentos, este pode ser extremamente preciso. O motor de passo é melhor utilizado para binário de baixa velocidade, controlo de velocidades, e posicionamento.</a:t>
            </a:r>
            <a:endParaRPr lang="en-US" dirty="0">
              <a:latin typeface="Muli"/>
            </a:endParaRPr>
          </a:p>
          <a:p>
            <a:endParaRPr lang="es-ES" dirty="0">
              <a:latin typeface="Muli"/>
            </a:endParaRPr>
          </a:p>
        </p:txBody>
      </p:sp>
      <p:sp>
        <p:nvSpPr>
          <p:cNvPr id="7" name="Título 4">
            <a:extLst>
              <a:ext uri="{FF2B5EF4-FFF2-40B4-BE49-F238E27FC236}">
                <a16:creationId xmlns:a16="http://schemas.microsoft.com/office/drawing/2014/main" id="{BDA436B9-C767-4C92-A936-703EEE10E32F}"/>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63709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179512" y="717957"/>
            <a:ext cx="5036921" cy="841800"/>
          </a:xfrm>
          <a:prstGeom prst="rect">
            <a:avLst/>
          </a:prstGeom>
        </p:spPr>
        <p:txBody>
          <a:bodyPr spcFirstLastPara="1" wrap="square" lIns="91425" tIns="91425" rIns="91425" bIns="91425" anchor="ctr" anchorCtr="0">
            <a:noAutofit/>
          </a:bodyPr>
          <a:lstStyle/>
          <a:p>
            <a:r>
              <a:rPr lang="pt-PT" sz="2700" b="0" dirty="0"/>
              <a:t>Categorias de processo de Impressão 3D</a:t>
            </a:r>
            <a:endParaRPr lang="pt-PT" b="0" dirty="0"/>
          </a:p>
        </p:txBody>
      </p:sp>
      <p:sp>
        <p:nvSpPr>
          <p:cNvPr id="1029" name="Google Shape;1029;p44"/>
          <p:cNvSpPr txBox="1">
            <a:spLocks noGrp="1"/>
          </p:cNvSpPr>
          <p:nvPr>
            <p:ph type="subTitle" idx="1"/>
          </p:nvPr>
        </p:nvSpPr>
        <p:spPr>
          <a:xfrm>
            <a:off x="168361" y="2186192"/>
            <a:ext cx="4104456" cy="1465677"/>
          </a:xfrm>
          <a:prstGeom prst="rect">
            <a:avLst/>
          </a:prstGeom>
        </p:spPr>
        <p:txBody>
          <a:bodyPr spcFirstLastPara="1" wrap="square" lIns="91425" tIns="91425" rIns="91425" bIns="91425" anchor="t" anchorCtr="0">
            <a:noAutofit/>
          </a:bodyPr>
          <a:lstStyle/>
          <a:p>
            <a:pPr marL="0" indent="0"/>
            <a:r>
              <a:rPr lang="pt-PT" dirty="0"/>
              <a:t>A norma </a:t>
            </a:r>
            <a:r>
              <a:rPr lang="pt-PT" b="1" dirty="0"/>
              <a:t>ISO/ASTM 52900 </a:t>
            </a:r>
            <a:r>
              <a:rPr lang="pt-PT" dirty="0"/>
              <a:t>foi criada em 2015 para definir a terminologia e classificar os diferentes métodos de impressão 3D. S</a:t>
            </a:r>
            <a:r>
              <a:rPr lang="pt-PT" b="1" dirty="0"/>
              <a:t>ete categorias</a:t>
            </a:r>
            <a:r>
              <a:rPr lang="pt-PT" dirty="0"/>
              <a:t> foram estabelecida. </a:t>
            </a:r>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Imagen 30">
            <a:extLst>
              <a:ext uri="{FF2B5EF4-FFF2-40B4-BE49-F238E27FC236}">
                <a16:creationId xmlns:a16="http://schemas.microsoft.com/office/drawing/2014/main" id="{82D3CD2B-0C69-4D79-8316-3528C3DA547A}"/>
              </a:ext>
            </a:extLst>
          </p:cNvPr>
          <p:cNvPicPr>
            <a:picLocks noChangeAspect="1"/>
          </p:cNvPicPr>
          <p:nvPr/>
        </p:nvPicPr>
        <p:blipFill rotWithShape="1">
          <a:blip r:embed="rId3"/>
          <a:srcRect b="11377"/>
          <a:stretch/>
        </p:blipFill>
        <p:spPr bwMode="auto">
          <a:xfrm>
            <a:off x="5322902" y="1635646"/>
            <a:ext cx="3787895" cy="2158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05429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Motor de </a:t>
            </a:r>
            <a:r>
              <a:rPr lang="en-US" b="1" dirty="0" err="1">
                <a:latin typeface="Muli"/>
              </a:rPr>
              <a:t>passo</a:t>
            </a:r>
            <a:endParaRPr lang="en-US" b="1" dirty="0">
              <a:latin typeface="Muli"/>
            </a:endParaRPr>
          </a:p>
          <a:p>
            <a:r>
              <a:rPr lang="pt-PT" dirty="0">
                <a:latin typeface="Muli"/>
              </a:rPr>
              <a:t>Conforme a gama da impressora 3D, o motor de passo é utilizado para diferentes aplicações, por exemplo, um motor de passo pode ser utilizado para mover o </a:t>
            </a:r>
            <a:r>
              <a:rPr lang="pt-PT" dirty="0" err="1">
                <a:latin typeface="Muli"/>
              </a:rPr>
              <a:t>extrusor</a:t>
            </a:r>
            <a:r>
              <a:rPr lang="pt-PT" dirty="0">
                <a:latin typeface="Muli"/>
              </a:rPr>
              <a:t>, ou a plataforma na direção x, y, e z. Mesmo o </a:t>
            </a:r>
            <a:r>
              <a:rPr lang="pt-PT" dirty="0" err="1">
                <a:latin typeface="Muli"/>
              </a:rPr>
              <a:t>extrusor</a:t>
            </a:r>
            <a:r>
              <a:rPr lang="pt-PT" dirty="0">
                <a:latin typeface="Muli"/>
              </a:rPr>
              <a:t> tem um motor de passo para puxar o filamento. É regularmente utilizado para impressoras e robótica. </a:t>
            </a:r>
            <a:endParaRPr lang="en-US" dirty="0">
              <a:latin typeface="Muli"/>
            </a:endParaRPr>
          </a:p>
          <a:p>
            <a:endParaRPr lang="es-ES" dirty="0">
              <a:latin typeface="Muli"/>
            </a:endParaRPr>
          </a:p>
        </p:txBody>
      </p:sp>
      <p:pic>
        <p:nvPicPr>
          <p:cNvPr id="2" name="Imagen 1"/>
          <p:cNvPicPr>
            <a:picLocks noChangeAspect="1"/>
          </p:cNvPicPr>
          <p:nvPr/>
        </p:nvPicPr>
        <p:blipFill>
          <a:blip r:embed="rId2"/>
          <a:stretch>
            <a:fillRect/>
          </a:stretch>
        </p:blipFill>
        <p:spPr>
          <a:xfrm>
            <a:off x="2843808" y="2643758"/>
            <a:ext cx="3024336" cy="2230339"/>
          </a:xfrm>
          <a:prstGeom prst="rect">
            <a:avLst/>
          </a:prstGeom>
        </p:spPr>
      </p:pic>
      <p:sp>
        <p:nvSpPr>
          <p:cNvPr id="7" name="Título 4">
            <a:extLst>
              <a:ext uri="{FF2B5EF4-FFF2-40B4-BE49-F238E27FC236}">
                <a16:creationId xmlns:a16="http://schemas.microsoft.com/office/drawing/2014/main" id="{A94AD0F9-D59D-466F-BC5F-3A69144F1765}"/>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2477603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1259632" y="1385702"/>
            <a:ext cx="3888432"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b="1" dirty="0" err="1">
                <a:latin typeface="Muli"/>
              </a:rPr>
              <a:t>Placa</a:t>
            </a:r>
            <a:r>
              <a:rPr lang="en-US" b="1" dirty="0">
                <a:latin typeface="Muli"/>
              </a:rPr>
              <a:t> </a:t>
            </a:r>
            <a:r>
              <a:rPr lang="en-US" b="1" dirty="0" err="1">
                <a:latin typeface="Muli"/>
              </a:rPr>
              <a:t>controladora</a:t>
            </a:r>
            <a:endParaRPr lang="en-US" b="1" dirty="0">
              <a:latin typeface="Muli"/>
            </a:endParaRPr>
          </a:p>
          <a:p>
            <a:pPr algn="just"/>
            <a:r>
              <a:rPr lang="pt-PT" dirty="0">
                <a:latin typeface="Muli"/>
              </a:rPr>
              <a:t>A placa controladora é o cérebro da impressora 3D, alimentando tudo, desde os motores até ao Hot </a:t>
            </a:r>
            <a:r>
              <a:rPr lang="pt-PT" dirty="0" err="1">
                <a:latin typeface="Muli"/>
              </a:rPr>
              <a:t>End</a:t>
            </a:r>
            <a:r>
              <a:rPr lang="pt-PT" dirty="0">
                <a:latin typeface="Muli"/>
              </a:rPr>
              <a:t>. O poder de processamento da placa pode desempenhar um grande papel na forma como o detalhe na impressão de um modelo 3D sai como produto final. </a:t>
            </a:r>
          </a:p>
          <a:p>
            <a:pPr algn="just"/>
            <a:endParaRPr lang="pt-PT" dirty="0">
              <a:latin typeface="Muli"/>
            </a:endParaRPr>
          </a:p>
          <a:p>
            <a:pPr algn="just"/>
            <a:r>
              <a:rPr lang="pt-PT" dirty="0">
                <a:latin typeface="Muli"/>
              </a:rPr>
              <a:t>A placa controladora é composta por dois componentes: um microcontrolador e uma placa de circuito. Estes componentes podem estar combinados numa placa ou estar ligados em unidades separadas. Ambos trabalham simultaneamente para controlar e distribuir a potência aos restantes componentes. </a:t>
            </a:r>
            <a:endParaRPr lang="es-ES" dirty="0">
              <a:latin typeface="Muli"/>
            </a:endParaRPr>
          </a:p>
        </p:txBody>
      </p:sp>
      <p:pic>
        <p:nvPicPr>
          <p:cNvPr id="3" name="Imagen 2"/>
          <p:cNvPicPr>
            <a:picLocks noChangeAspect="1"/>
          </p:cNvPicPr>
          <p:nvPr/>
        </p:nvPicPr>
        <p:blipFill>
          <a:blip r:embed="rId2"/>
          <a:stretch>
            <a:fillRect/>
          </a:stretch>
        </p:blipFill>
        <p:spPr>
          <a:xfrm>
            <a:off x="5292080" y="2067694"/>
            <a:ext cx="2514064" cy="1872208"/>
          </a:xfrm>
          <a:prstGeom prst="rect">
            <a:avLst/>
          </a:prstGeom>
        </p:spPr>
      </p:pic>
      <p:sp>
        <p:nvSpPr>
          <p:cNvPr id="7" name="Título 4">
            <a:extLst>
              <a:ext uri="{FF2B5EF4-FFF2-40B4-BE49-F238E27FC236}">
                <a16:creationId xmlns:a16="http://schemas.microsoft.com/office/drawing/2014/main" id="{87516288-2F33-452F-9A79-3431F3203489}"/>
              </a:ext>
            </a:extLst>
          </p:cNvPr>
          <p:cNvSpPr>
            <a:spLocks noGrp="1"/>
          </p:cNvSpPr>
          <p:nvPr>
            <p:ph type="title"/>
          </p:nvPr>
        </p:nvSpPr>
        <p:spPr>
          <a:xfrm>
            <a:off x="1074738" y="384175"/>
            <a:ext cx="6994525" cy="566738"/>
          </a:xfrm>
        </p:spPr>
        <p:txBody>
          <a:bodyPr/>
          <a:lstStyle/>
          <a:p>
            <a:r>
              <a:rPr lang="pt-PT" dirty="0"/>
              <a:t>Terminologia e equipamento MEX</a:t>
            </a:r>
          </a:p>
        </p:txBody>
      </p:sp>
    </p:spTree>
    <p:extLst>
      <p:ext uri="{BB962C8B-B14F-4D97-AF65-F5344CB8AC3E}">
        <p14:creationId xmlns:p14="http://schemas.microsoft.com/office/powerpoint/2010/main" val="3178318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851670"/>
            <a:ext cx="3384376" cy="2115235"/>
          </a:xfrm>
          <a:prstGeom prst="rect">
            <a:avLst/>
          </a:prstGeom>
        </p:spPr>
      </p:pic>
      <p:sp>
        <p:nvSpPr>
          <p:cNvPr id="8" name="Título 4">
            <a:extLst>
              <a:ext uri="{FF2B5EF4-FFF2-40B4-BE49-F238E27FC236}">
                <a16:creationId xmlns:a16="http://schemas.microsoft.com/office/drawing/2014/main" id="{6E7AD0C5-5E85-46CB-9A5A-E51D27EE79EE}"/>
              </a:ext>
            </a:extLst>
          </p:cNvPr>
          <p:cNvSpPr>
            <a:spLocks noGrp="1"/>
          </p:cNvSpPr>
          <p:nvPr>
            <p:ph type="title"/>
          </p:nvPr>
        </p:nvSpPr>
        <p:spPr>
          <a:xfrm>
            <a:off x="1074738" y="384175"/>
            <a:ext cx="6994525" cy="566738"/>
          </a:xfrm>
        </p:spPr>
        <p:txBody>
          <a:bodyPr/>
          <a:lstStyle/>
          <a:p>
            <a:r>
              <a:rPr lang="es-ES" dirty="0">
                <a:latin typeface="Roboto"/>
                <a:ea typeface="Roboto"/>
              </a:rPr>
              <a:t>Tipos de </a:t>
            </a:r>
            <a:r>
              <a:rPr lang="es-ES" dirty="0" err="1">
                <a:latin typeface="Roboto"/>
                <a:ea typeface="Roboto"/>
              </a:rPr>
              <a:t>equipamentos</a:t>
            </a:r>
            <a:r>
              <a:rPr lang="es-ES" dirty="0">
                <a:latin typeface="Roboto"/>
                <a:ea typeface="Roboto"/>
              </a:rPr>
              <a:t> MEX</a:t>
            </a:r>
          </a:p>
        </p:txBody>
      </p:sp>
      <p:sp>
        <p:nvSpPr>
          <p:cNvPr id="10" name="Google Shape;1029;p44">
            <a:extLst>
              <a:ext uri="{FF2B5EF4-FFF2-40B4-BE49-F238E27FC236}">
                <a16:creationId xmlns:a16="http://schemas.microsoft.com/office/drawing/2014/main" id="{4950794A-1A71-4D0F-BF8E-F6C76047B91F}"/>
              </a:ext>
            </a:extLst>
          </p:cNvPr>
          <p:cNvSpPr txBox="1">
            <a:spLocks/>
          </p:cNvSpPr>
          <p:nvPr/>
        </p:nvSpPr>
        <p:spPr>
          <a:xfrm>
            <a:off x="971600" y="1437172"/>
            <a:ext cx="4104092" cy="34558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panose="02000503000000000000"/>
              </a:rPr>
              <a:t>Impressora</a:t>
            </a:r>
            <a:r>
              <a:rPr lang="en-US" b="1" dirty="0">
                <a:latin typeface="Muli" panose="02000503000000000000"/>
              </a:rPr>
              <a:t> 3D "Desktop"</a:t>
            </a:r>
          </a:p>
          <a:p>
            <a:endParaRPr lang="en-US" dirty="0">
              <a:latin typeface="Muli" panose="02000503000000000000"/>
            </a:endParaRPr>
          </a:p>
          <a:p>
            <a:r>
              <a:rPr lang="en-US" dirty="0" err="1">
                <a:latin typeface="Muli" panose="02000503000000000000"/>
              </a:rPr>
              <a:t>Impressoras</a:t>
            </a:r>
            <a:r>
              <a:rPr lang="en-US" dirty="0">
                <a:latin typeface="Muli" panose="02000503000000000000"/>
              </a:rPr>
              <a:t> 3D "Desktop" </a:t>
            </a:r>
            <a:r>
              <a:rPr lang="en-US" dirty="0" err="1">
                <a:latin typeface="Muli" panose="02000503000000000000"/>
              </a:rPr>
              <a:t>ou</a:t>
            </a:r>
            <a:r>
              <a:rPr lang="en-US" dirty="0">
                <a:latin typeface="Muli" panose="02000503000000000000"/>
              </a:rPr>
              <a:t> de </a:t>
            </a:r>
            <a:r>
              <a:rPr lang="en-US" dirty="0" err="1">
                <a:latin typeface="Muli" panose="02000503000000000000"/>
              </a:rPr>
              <a:t>consumidor</a:t>
            </a:r>
            <a:r>
              <a:rPr lang="en-US" dirty="0">
                <a:latin typeface="Muli" panose="02000503000000000000"/>
              </a:rPr>
              <a:t> MEX </a:t>
            </a:r>
            <a:r>
              <a:rPr lang="en-US" dirty="0" err="1">
                <a:latin typeface="Muli" panose="02000503000000000000"/>
              </a:rPr>
              <a:t>têm</a:t>
            </a:r>
            <a:r>
              <a:rPr lang="en-US" dirty="0">
                <a:latin typeface="Muli" panose="02000503000000000000"/>
              </a:rPr>
              <a:t> </a:t>
            </a:r>
            <a:r>
              <a:rPr lang="en-US" dirty="0" err="1">
                <a:latin typeface="Muli" panose="02000503000000000000"/>
              </a:rPr>
              <a:t>como</a:t>
            </a:r>
            <a:r>
              <a:rPr lang="en-US" dirty="0">
                <a:latin typeface="Muli" panose="02000503000000000000"/>
              </a:rPr>
              <a:t> </a:t>
            </a:r>
            <a:r>
              <a:rPr lang="en-US" dirty="0" err="1">
                <a:latin typeface="Muli" panose="02000503000000000000"/>
              </a:rPr>
              <a:t>alvo</a:t>
            </a:r>
            <a:r>
              <a:rPr lang="en-US" dirty="0">
                <a:latin typeface="Muli" panose="02000503000000000000"/>
              </a:rPr>
              <a:t> </a:t>
            </a:r>
            <a:r>
              <a:rPr lang="en-US" dirty="0" err="1">
                <a:latin typeface="Muli" panose="02000503000000000000"/>
              </a:rPr>
              <a:t>hobbistas</a:t>
            </a:r>
            <a:r>
              <a:rPr lang="en-US" dirty="0">
                <a:latin typeface="Muli" panose="02000503000000000000"/>
              </a:rPr>
              <a:t> e </a:t>
            </a:r>
            <a:r>
              <a:rPr lang="en-US" dirty="0" err="1">
                <a:latin typeface="Muli" panose="02000503000000000000"/>
              </a:rPr>
              <a:t>utilizadores</a:t>
            </a:r>
            <a:r>
              <a:rPr lang="en-US" dirty="0">
                <a:latin typeface="Muli" panose="02000503000000000000"/>
              </a:rPr>
              <a:t> </a:t>
            </a:r>
            <a:r>
              <a:rPr lang="en-US" dirty="0" err="1">
                <a:latin typeface="Muli" panose="02000503000000000000"/>
              </a:rPr>
              <a:t>amadores</a:t>
            </a:r>
            <a:r>
              <a:rPr lang="en-US" dirty="0">
                <a:latin typeface="Muli" panose="02000503000000000000"/>
              </a:rPr>
              <a:t>, com </a:t>
            </a:r>
            <a:r>
              <a:rPr lang="en-US" dirty="0" err="1">
                <a:latin typeface="Muli" panose="02000503000000000000"/>
              </a:rPr>
              <a:t>impressoras</a:t>
            </a:r>
            <a:r>
              <a:rPr lang="en-US" dirty="0">
                <a:latin typeface="Muli" panose="02000503000000000000"/>
              </a:rPr>
              <a:t> </a:t>
            </a:r>
            <a:r>
              <a:rPr lang="en-US" dirty="0" err="1">
                <a:latin typeface="Muli" panose="02000503000000000000"/>
              </a:rPr>
              <a:t>pequenas</a:t>
            </a:r>
            <a:r>
              <a:rPr lang="en-US" dirty="0">
                <a:latin typeface="Muli" panose="02000503000000000000"/>
              </a:rPr>
              <a:t>, </a:t>
            </a:r>
            <a:r>
              <a:rPr lang="en-US" dirty="0" err="1">
                <a:latin typeface="Muli" panose="02000503000000000000"/>
              </a:rPr>
              <a:t>económicas</a:t>
            </a:r>
            <a:r>
              <a:rPr lang="en-US" dirty="0">
                <a:latin typeface="Muli" panose="02000503000000000000"/>
              </a:rPr>
              <a:t>, e de </a:t>
            </a:r>
            <a:r>
              <a:rPr lang="en-US" dirty="0" err="1">
                <a:latin typeface="Muli" panose="02000503000000000000"/>
              </a:rPr>
              <a:t>utilização</a:t>
            </a:r>
            <a:r>
              <a:rPr lang="en-US" dirty="0">
                <a:latin typeface="Muli" panose="02000503000000000000"/>
              </a:rPr>
              <a:t> </a:t>
            </a:r>
            <a:r>
              <a:rPr lang="en-US" dirty="0" err="1">
                <a:latin typeface="Muli" panose="02000503000000000000"/>
              </a:rPr>
              <a:t>fácil</a:t>
            </a:r>
            <a:r>
              <a:rPr lang="en-US" dirty="0">
                <a:latin typeface="Muli" panose="02000503000000000000"/>
              </a:rPr>
              <a:t>. </a:t>
            </a:r>
            <a:r>
              <a:rPr lang="en-US" dirty="0" err="1">
                <a:latin typeface="Muli" panose="02000503000000000000"/>
              </a:rPr>
              <a:t>Isto</a:t>
            </a:r>
            <a:r>
              <a:rPr lang="en-US" dirty="0">
                <a:latin typeface="Muli" panose="02000503000000000000"/>
              </a:rPr>
              <a:t> </a:t>
            </a:r>
            <a:r>
              <a:rPr lang="en-US" dirty="0" err="1">
                <a:latin typeface="Muli" panose="02000503000000000000"/>
              </a:rPr>
              <a:t>permite</a:t>
            </a:r>
            <a:r>
              <a:rPr lang="en-US" dirty="0">
                <a:latin typeface="Muli" panose="02000503000000000000"/>
              </a:rPr>
              <a:t> </a:t>
            </a:r>
            <a:r>
              <a:rPr lang="en-US" dirty="0" err="1">
                <a:latin typeface="Muli" panose="02000503000000000000"/>
              </a:rPr>
              <a:t>aos</a:t>
            </a:r>
            <a:r>
              <a:rPr lang="en-US" dirty="0">
                <a:latin typeface="Muli" panose="02000503000000000000"/>
              </a:rPr>
              <a:t> </a:t>
            </a:r>
            <a:r>
              <a:rPr lang="en-US" dirty="0" err="1">
                <a:latin typeface="Muli" panose="02000503000000000000"/>
              </a:rPr>
              <a:t>utilizadores</a:t>
            </a:r>
            <a:r>
              <a:rPr lang="en-US" dirty="0">
                <a:latin typeface="Muli" panose="02000503000000000000"/>
              </a:rPr>
              <a:t> </a:t>
            </a:r>
            <a:r>
              <a:rPr lang="en-US" dirty="0" err="1">
                <a:latin typeface="Muli" panose="02000503000000000000"/>
              </a:rPr>
              <a:t>experimentar</a:t>
            </a:r>
            <a:r>
              <a:rPr lang="en-US" dirty="0">
                <a:latin typeface="Muli" panose="02000503000000000000"/>
              </a:rPr>
              <a:t> com </a:t>
            </a:r>
            <a:r>
              <a:rPr lang="en-US" dirty="0" err="1">
                <a:latin typeface="Muli" panose="02000503000000000000"/>
              </a:rPr>
              <a:t>os</a:t>
            </a:r>
            <a:r>
              <a:rPr lang="en-US" dirty="0">
                <a:latin typeface="Muli" panose="02000503000000000000"/>
              </a:rPr>
              <a:t> </a:t>
            </a:r>
            <a:r>
              <a:rPr lang="en-US" dirty="0" err="1">
                <a:latin typeface="Muli" panose="02000503000000000000"/>
              </a:rPr>
              <a:t>seus</a:t>
            </a:r>
            <a:r>
              <a:rPr lang="en-US" dirty="0">
                <a:latin typeface="Muli" panose="02000503000000000000"/>
              </a:rPr>
              <a:t> </a:t>
            </a:r>
            <a:r>
              <a:rPr lang="en-US" dirty="0" err="1">
                <a:latin typeface="Muli" panose="02000503000000000000"/>
              </a:rPr>
              <a:t>modelos</a:t>
            </a:r>
            <a:r>
              <a:rPr lang="en-US" dirty="0">
                <a:latin typeface="Muli" panose="02000503000000000000"/>
              </a:rPr>
              <a:t> CAD, </a:t>
            </a:r>
            <a:r>
              <a:rPr lang="en-US" dirty="0" err="1">
                <a:latin typeface="Muli" panose="02000503000000000000"/>
              </a:rPr>
              <a:t>ganhando</a:t>
            </a:r>
            <a:r>
              <a:rPr lang="en-US" dirty="0">
                <a:latin typeface="Muli" panose="02000503000000000000"/>
              </a:rPr>
              <a:t> </a:t>
            </a:r>
            <a:r>
              <a:rPr lang="en-US" dirty="0" err="1">
                <a:latin typeface="Muli" panose="02000503000000000000"/>
              </a:rPr>
              <a:t>uma</a:t>
            </a:r>
            <a:r>
              <a:rPr lang="en-US" dirty="0">
                <a:latin typeface="Muli" panose="02000503000000000000"/>
              </a:rPr>
              <a:t> </a:t>
            </a:r>
            <a:r>
              <a:rPr lang="en-US" dirty="0" err="1">
                <a:latin typeface="Muli" panose="02000503000000000000"/>
              </a:rPr>
              <a:t>ideia</a:t>
            </a:r>
            <a:r>
              <a:rPr lang="en-US" dirty="0">
                <a:latin typeface="Muli" panose="02000503000000000000"/>
              </a:rPr>
              <a:t> da </a:t>
            </a:r>
            <a:r>
              <a:rPr lang="en-US" dirty="0" err="1">
                <a:latin typeface="Muli" panose="02000503000000000000"/>
              </a:rPr>
              <a:t>sua</a:t>
            </a:r>
            <a:r>
              <a:rPr lang="en-US" dirty="0">
                <a:latin typeface="Muli" panose="02000503000000000000"/>
              </a:rPr>
              <a:t> </a:t>
            </a:r>
            <a:r>
              <a:rPr lang="en-US" dirty="0" err="1">
                <a:latin typeface="Muli" panose="02000503000000000000"/>
              </a:rPr>
              <a:t>viabilidade</a:t>
            </a:r>
            <a:r>
              <a:rPr lang="en-US" dirty="0">
                <a:latin typeface="Muli" panose="02000503000000000000"/>
              </a:rPr>
              <a:t>.</a:t>
            </a:r>
          </a:p>
          <a:p>
            <a:endParaRPr lang="en-US" dirty="0">
              <a:latin typeface="Muli" panose="02000503000000000000"/>
            </a:endParaRPr>
          </a:p>
          <a:p>
            <a:r>
              <a:rPr lang="en-US" dirty="0" err="1">
                <a:latin typeface="Muli" panose="02000503000000000000"/>
              </a:rPr>
              <a:t>Devido</a:t>
            </a:r>
            <a:r>
              <a:rPr lang="en-US" dirty="0">
                <a:latin typeface="Muli" panose="02000503000000000000"/>
              </a:rPr>
              <a:t> </a:t>
            </a:r>
            <a:r>
              <a:rPr lang="en-US" dirty="0" err="1">
                <a:latin typeface="Muli" panose="02000503000000000000"/>
              </a:rPr>
              <a:t>ao</a:t>
            </a:r>
            <a:r>
              <a:rPr lang="en-US" dirty="0">
                <a:latin typeface="Muli" panose="02000503000000000000"/>
              </a:rPr>
              <a:t> </a:t>
            </a:r>
            <a:r>
              <a:rPr lang="en-US" dirty="0" err="1">
                <a:latin typeface="Muli" panose="02000503000000000000"/>
              </a:rPr>
              <a:t>relativamente</a:t>
            </a:r>
            <a:r>
              <a:rPr lang="en-US" dirty="0">
                <a:latin typeface="Muli" panose="02000503000000000000"/>
              </a:rPr>
              <a:t> </a:t>
            </a:r>
            <a:r>
              <a:rPr lang="en-US" dirty="0" err="1">
                <a:latin typeface="Muli" panose="02000503000000000000"/>
              </a:rPr>
              <a:t>baixo</a:t>
            </a:r>
            <a:r>
              <a:rPr lang="en-US" dirty="0">
                <a:latin typeface="Muli" panose="02000503000000000000"/>
              </a:rPr>
              <a:t> </a:t>
            </a:r>
            <a:r>
              <a:rPr lang="en-US" dirty="0" err="1">
                <a:latin typeface="Muli" panose="02000503000000000000"/>
              </a:rPr>
              <a:t>custo</a:t>
            </a:r>
            <a:r>
              <a:rPr lang="en-US" dirty="0">
                <a:latin typeface="Muli" panose="02000503000000000000"/>
              </a:rPr>
              <a:t> do </a:t>
            </a:r>
            <a:r>
              <a:rPr lang="en-US" dirty="0" err="1">
                <a:latin typeface="Muli" panose="02000503000000000000"/>
              </a:rPr>
              <a:t>filamento</a:t>
            </a:r>
            <a:r>
              <a:rPr lang="en-US" dirty="0">
                <a:latin typeface="Muli" panose="02000503000000000000"/>
              </a:rPr>
              <a:t>, MEX </a:t>
            </a:r>
            <a:r>
              <a:rPr lang="en-US" dirty="0" err="1">
                <a:latin typeface="Muli" panose="02000503000000000000"/>
              </a:rPr>
              <a:t>tem</a:t>
            </a:r>
            <a:r>
              <a:rPr lang="en-US" dirty="0">
                <a:latin typeface="Muli" panose="02000503000000000000"/>
              </a:rPr>
              <a:t> </a:t>
            </a:r>
            <a:r>
              <a:rPr lang="en-US" dirty="0" err="1">
                <a:latin typeface="Muli" panose="02000503000000000000"/>
              </a:rPr>
              <a:t>espaço</a:t>
            </a:r>
            <a:r>
              <a:rPr lang="en-US" dirty="0">
                <a:latin typeface="Muli" panose="02000503000000000000"/>
              </a:rPr>
              <a:t> para </a:t>
            </a:r>
            <a:r>
              <a:rPr lang="en-US" dirty="0" err="1">
                <a:latin typeface="Muli" panose="02000503000000000000"/>
              </a:rPr>
              <a:t>correções</a:t>
            </a:r>
            <a:r>
              <a:rPr lang="en-US" dirty="0">
                <a:latin typeface="Muli" panose="02000503000000000000"/>
              </a:rPr>
              <a:t> de </a:t>
            </a:r>
            <a:r>
              <a:rPr lang="en-US" dirty="0" err="1">
                <a:latin typeface="Muli" panose="02000503000000000000"/>
              </a:rPr>
              <a:t>desenho</a:t>
            </a:r>
            <a:r>
              <a:rPr lang="en-US" dirty="0">
                <a:latin typeface="Muli" panose="02000503000000000000"/>
              </a:rPr>
              <a:t> e </a:t>
            </a:r>
            <a:r>
              <a:rPr lang="en-US" dirty="0" err="1">
                <a:latin typeface="Muli" panose="02000503000000000000"/>
              </a:rPr>
              <a:t>outras</a:t>
            </a:r>
            <a:r>
              <a:rPr lang="en-US" dirty="0">
                <a:latin typeface="Muli" panose="02000503000000000000"/>
              </a:rPr>
              <a:t> </a:t>
            </a:r>
            <a:r>
              <a:rPr lang="en-US" dirty="0" err="1">
                <a:latin typeface="Muli" panose="02000503000000000000"/>
              </a:rPr>
              <a:t>modificações</a:t>
            </a:r>
            <a:endParaRPr lang="en-US" dirty="0">
              <a:latin typeface="Muli"/>
            </a:endParaRPr>
          </a:p>
          <a:p>
            <a:endParaRPr lang="en-US" dirty="0">
              <a:latin typeface="Muli"/>
            </a:endParaRPr>
          </a:p>
        </p:txBody>
      </p:sp>
    </p:spTree>
    <p:extLst>
      <p:ext uri="{BB962C8B-B14F-4D97-AF65-F5344CB8AC3E}">
        <p14:creationId xmlns:p14="http://schemas.microsoft.com/office/powerpoint/2010/main" val="36202515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07654"/>
            <a:ext cx="3509077" cy="2339385"/>
          </a:xfrm>
          <a:prstGeom prst="rect">
            <a:avLst/>
          </a:prstGeom>
        </p:spPr>
      </p:pic>
      <p:sp>
        <p:nvSpPr>
          <p:cNvPr id="7" name="Título 4">
            <a:extLst>
              <a:ext uri="{FF2B5EF4-FFF2-40B4-BE49-F238E27FC236}">
                <a16:creationId xmlns:a16="http://schemas.microsoft.com/office/drawing/2014/main" id="{C6CA2566-19AC-4DC9-84A2-20E2E6609E86}"/>
              </a:ext>
            </a:extLst>
          </p:cNvPr>
          <p:cNvSpPr>
            <a:spLocks noGrp="1"/>
          </p:cNvSpPr>
          <p:nvPr>
            <p:ph type="title"/>
          </p:nvPr>
        </p:nvSpPr>
        <p:spPr>
          <a:xfrm>
            <a:off x="1074738" y="384175"/>
            <a:ext cx="6994525" cy="566738"/>
          </a:xfrm>
        </p:spPr>
        <p:txBody>
          <a:bodyPr/>
          <a:lstStyle/>
          <a:p>
            <a:r>
              <a:rPr lang="es-ES" dirty="0">
                <a:latin typeface="Roboto"/>
                <a:ea typeface="Roboto"/>
              </a:rPr>
              <a:t>Tipos de </a:t>
            </a:r>
            <a:r>
              <a:rPr lang="es-ES" dirty="0" err="1">
                <a:latin typeface="Roboto"/>
                <a:ea typeface="Roboto"/>
              </a:rPr>
              <a:t>equipamentos</a:t>
            </a:r>
            <a:r>
              <a:rPr lang="es-ES" dirty="0">
                <a:latin typeface="Roboto"/>
                <a:ea typeface="Roboto"/>
              </a:rPr>
              <a:t> MEX</a:t>
            </a:r>
          </a:p>
        </p:txBody>
      </p:sp>
      <p:sp>
        <p:nvSpPr>
          <p:cNvPr id="5" name="Google Shape;1029;p44">
            <a:extLst>
              <a:ext uri="{FF2B5EF4-FFF2-40B4-BE49-F238E27FC236}">
                <a16:creationId xmlns:a16="http://schemas.microsoft.com/office/drawing/2014/main" id="{2168B92C-58C5-44E8-8A07-5A74D727A1D5}"/>
              </a:ext>
            </a:extLst>
          </p:cNvPr>
          <p:cNvSpPr txBox="1">
            <a:spLocks/>
          </p:cNvSpPr>
          <p:nvPr/>
        </p:nvSpPr>
        <p:spPr>
          <a:xfrm>
            <a:off x="4273185" y="1151877"/>
            <a:ext cx="3888432"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t>Impressora 3D "Desktop"</a:t>
            </a:r>
            <a:endParaRPr lang="en-US" dirty="0"/>
          </a:p>
          <a:p>
            <a:endParaRPr lang="en-US" dirty="0">
              <a:latin typeface="Muli"/>
            </a:endParaRPr>
          </a:p>
          <a:p>
            <a:r>
              <a:rPr lang="en-US" dirty="0">
                <a:latin typeface="Muli"/>
              </a:rPr>
              <a:t>A </a:t>
            </a:r>
            <a:r>
              <a:rPr lang="en-US" dirty="0" err="1">
                <a:latin typeface="Muli"/>
              </a:rPr>
              <a:t>maior</a:t>
            </a:r>
            <a:r>
              <a:rPr lang="en-US" dirty="0">
                <a:latin typeface="Muli"/>
              </a:rPr>
              <a:t> </a:t>
            </a:r>
            <a:r>
              <a:rPr lang="en-US" dirty="0" err="1">
                <a:latin typeface="Muli"/>
              </a:rPr>
              <a:t>parte</a:t>
            </a:r>
            <a:r>
              <a:rPr lang="en-US" dirty="0">
                <a:latin typeface="Muli"/>
              </a:rPr>
              <a:t> de </a:t>
            </a:r>
            <a:r>
              <a:rPr lang="en-US" dirty="0" err="1">
                <a:latin typeface="Muli"/>
              </a:rPr>
              <a:t>impressoras</a:t>
            </a:r>
            <a:r>
              <a:rPr lang="en-US" dirty="0">
                <a:latin typeface="Muli"/>
              </a:rPr>
              <a:t> "Desktop" </a:t>
            </a:r>
            <a:r>
              <a:rPr lang="en-US" dirty="0" err="1">
                <a:latin typeface="Muli"/>
              </a:rPr>
              <a:t>não</a:t>
            </a:r>
            <a:r>
              <a:rPr lang="en-US" dirty="0">
                <a:latin typeface="Muli"/>
              </a:rPr>
              <a:t> </a:t>
            </a:r>
            <a:r>
              <a:rPr lang="en-US" dirty="0" err="1">
                <a:latin typeface="Muli"/>
              </a:rPr>
              <a:t>têm</a:t>
            </a:r>
            <a:r>
              <a:rPr lang="en-US" dirty="0">
                <a:latin typeface="Muli"/>
              </a:rPr>
              <a:t> </a:t>
            </a:r>
            <a:r>
              <a:rPr lang="en-US" dirty="0" err="1">
                <a:latin typeface="Muli"/>
              </a:rPr>
              <a:t>potência</a:t>
            </a:r>
            <a:r>
              <a:rPr lang="en-US" dirty="0">
                <a:latin typeface="Muli"/>
              </a:rPr>
              <a:t> </a:t>
            </a:r>
            <a:r>
              <a:rPr lang="en-US" dirty="0" err="1">
                <a:latin typeface="Muli"/>
              </a:rPr>
              <a:t>ou</a:t>
            </a:r>
            <a:r>
              <a:rPr lang="en-US" dirty="0">
                <a:latin typeface="Muli"/>
              </a:rPr>
              <a:t> </a:t>
            </a:r>
            <a:r>
              <a:rPr lang="en-US" dirty="0" err="1">
                <a:latin typeface="Muli"/>
              </a:rPr>
              <a:t>eficiência</a:t>
            </a:r>
            <a:r>
              <a:rPr lang="en-US" dirty="0">
                <a:latin typeface="Muli"/>
              </a:rPr>
              <a:t> </a:t>
            </a:r>
            <a:r>
              <a:rPr lang="en-US" dirty="0" err="1">
                <a:latin typeface="Muli"/>
              </a:rPr>
              <a:t>suficiente</a:t>
            </a:r>
            <a:r>
              <a:rPr lang="en-US" dirty="0">
                <a:latin typeface="Muli"/>
              </a:rPr>
              <a:t> para </a:t>
            </a:r>
            <a:r>
              <a:rPr lang="en-US" dirty="0" err="1">
                <a:latin typeface="Muli"/>
              </a:rPr>
              <a:t>serem</a:t>
            </a:r>
            <a:r>
              <a:rPr lang="en-US" dirty="0">
                <a:latin typeface="Muli"/>
              </a:rPr>
              <a:t> </a:t>
            </a:r>
            <a:r>
              <a:rPr lang="en-US" dirty="0" err="1">
                <a:latin typeface="Muli"/>
              </a:rPr>
              <a:t>utilizadas</a:t>
            </a:r>
            <a:r>
              <a:rPr lang="en-US" dirty="0">
                <a:latin typeface="Muli"/>
              </a:rPr>
              <a:t> para </a:t>
            </a:r>
            <a:r>
              <a:rPr lang="en-US" dirty="0" err="1">
                <a:latin typeface="Muli"/>
              </a:rPr>
              <a:t>prototipagem</a:t>
            </a:r>
            <a:r>
              <a:rPr lang="en-US" dirty="0">
                <a:latin typeface="Muli"/>
              </a:rPr>
              <a:t> </a:t>
            </a:r>
            <a:r>
              <a:rPr lang="en-US" dirty="0" err="1">
                <a:latin typeface="Muli"/>
              </a:rPr>
              <a:t>rápida</a:t>
            </a:r>
            <a:r>
              <a:rPr lang="en-US" dirty="0">
                <a:latin typeface="Muli"/>
              </a:rPr>
              <a:t> </a:t>
            </a:r>
            <a:r>
              <a:rPr lang="en-US" dirty="0" err="1">
                <a:latin typeface="Muli"/>
              </a:rPr>
              <a:t>em</a:t>
            </a:r>
            <a:r>
              <a:rPr lang="en-US" dirty="0">
                <a:latin typeface="Muli"/>
              </a:rPr>
              <a:t> </a:t>
            </a:r>
            <a:r>
              <a:rPr lang="en-US" dirty="0" err="1">
                <a:latin typeface="Muli"/>
              </a:rPr>
              <a:t>aplicações</a:t>
            </a:r>
            <a:r>
              <a:rPr lang="en-US" dirty="0">
                <a:latin typeface="Muli"/>
              </a:rPr>
              <a:t> </a:t>
            </a:r>
            <a:r>
              <a:rPr lang="en-US" dirty="0" err="1">
                <a:latin typeface="Muli"/>
              </a:rPr>
              <a:t>industriais</a:t>
            </a:r>
            <a:r>
              <a:rPr lang="en-US" dirty="0">
                <a:latin typeface="Muli"/>
              </a:rPr>
              <a:t>. </a:t>
            </a:r>
            <a:r>
              <a:rPr lang="en-US" dirty="0" err="1">
                <a:latin typeface="Muli"/>
              </a:rPr>
              <a:t>Elas</a:t>
            </a:r>
            <a:r>
              <a:rPr lang="en-US" dirty="0">
                <a:latin typeface="Muli"/>
              </a:rPr>
              <a:t> </a:t>
            </a:r>
            <a:r>
              <a:rPr lang="en-US" dirty="0" err="1">
                <a:latin typeface="Muli"/>
              </a:rPr>
              <a:t>são</a:t>
            </a:r>
            <a:r>
              <a:rPr lang="en-US" dirty="0">
                <a:latin typeface="Muli"/>
              </a:rPr>
              <a:t> </a:t>
            </a:r>
            <a:r>
              <a:rPr lang="en-US" dirty="0" err="1">
                <a:latin typeface="Muli"/>
              </a:rPr>
              <a:t>pensadas</a:t>
            </a:r>
            <a:r>
              <a:rPr lang="en-US" dirty="0">
                <a:latin typeface="Muli"/>
              </a:rPr>
              <a:t> com </a:t>
            </a:r>
            <a:r>
              <a:rPr lang="en-US" dirty="0" err="1">
                <a:latin typeface="Muli"/>
              </a:rPr>
              <a:t>hobbistas</a:t>
            </a:r>
            <a:r>
              <a:rPr lang="en-US" dirty="0">
                <a:latin typeface="Muli"/>
              </a:rPr>
              <a:t> e </a:t>
            </a:r>
            <a:r>
              <a:rPr lang="en-US" dirty="0" err="1">
                <a:latin typeface="Muli"/>
              </a:rPr>
              <a:t>utilizadores</a:t>
            </a:r>
            <a:r>
              <a:rPr lang="en-US" dirty="0">
                <a:latin typeface="Muli"/>
              </a:rPr>
              <a:t> </a:t>
            </a:r>
            <a:r>
              <a:rPr lang="en-US" dirty="0" err="1">
                <a:latin typeface="Muli"/>
              </a:rPr>
              <a:t>caseiros</a:t>
            </a:r>
            <a:r>
              <a:rPr lang="en-US" dirty="0">
                <a:latin typeface="Muli"/>
              </a:rPr>
              <a:t> à </a:t>
            </a:r>
            <a:r>
              <a:rPr lang="en-US" dirty="0" err="1">
                <a:latin typeface="Muli"/>
              </a:rPr>
              <a:t>procura</a:t>
            </a:r>
            <a:r>
              <a:rPr lang="en-US" dirty="0">
                <a:latin typeface="Muli"/>
              </a:rPr>
              <a:t> de </a:t>
            </a:r>
            <a:r>
              <a:rPr lang="en-US" dirty="0" err="1">
                <a:latin typeface="Muli"/>
              </a:rPr>
              <a:t>criar</a:t>
            </a:r>
            <a:r>
              <a:rPr lang="en-US" dirty="0">
                <a:latin typeface="Muli"/>
              </a:rPr>
              <a:t> </a:t>
            </a:r>
            <a:r>
              <a:rPr lang="en-US" dirty="0" err="1">
                <a:latin typeface="Muli"/>
              </a:rPr>
              <a:t>peças</a:t>
            </a:r>
            <a:r>
              <a:rPr lang="en-US" dirty="0">
                <a:latin typeface="Muli"/>
              </a:rPr>
              <a:t> </a:t>
            </a:r>
            <a:r>
              <a:rPr lang="en-US" dirty="0" err="1">
                <a:latin typeface="Muli"/>
              </a:rPr>
              <a:t>sobrecelentes</a:t>
            </a:r>
            <a:r>
              <a:rPr lang="en-US" dirty="0">
                <a:latin typeface="Muli"/>
              </a:rPr>
              <a:t>, </a:t>
            </a:r>
            <a:r>
              <a:rPr lang="en-US" dirty="0" err="1">
                <a:latin typeface="Muli"/>
              </a:rPr>
              <a:t>itens</a:t>
            </a:r>
            <a:r>
              <a:rPr lang="en-US" dirty="0">
                <a:latin typeface="Muli"/>
              </a:rPr>
              <a:t> </a:t>
            </a:r>
            <a:r>
              <a:rPr lang="en-US" dirty="0" err="1">
                <a:latin typeface="Muli"/>
              </a:rPr>
              <a:t>customizados</a:t>
            </a:r>
            <a:r>
              <a:rPr lang="en-US" dirty="0">
                <a:latin typeface="Muli"/>
              </a:rPr>
              <a:t>, </a:t>
            </a:r>
            <a:r>
              <a:rPr lang="en-US" dirty="0" err="1">
                <a:latin typeface="Muli"/>
              </a:rPr>
              <a:t>brinquedos</a:t>
            </a:r>
            <a:r>
              <a:rPr lang="en-US" dirty="0">
                <a:latin typeface="Muli"/>
              </a:rPr>
              <a:t>, </a:t>
            </a:r>
            <a:r>
              <a:rPr lang="en-US" dirty="0" err="1">
                <a:latin typeface="Muli"/>
              </a:rPr>
              <a:t>objetos</a:t>
            </a:r>
            <a:r>
              <a:rPr lang="en-US" dirty="0">
                <a:latin typeface="Muli"/>
              </a:rPr>
              <a:t> </a:t>
            </a:r>
            <a:r>
              <a:rPr lang="en-US" dirty="0" err="1">
                <a:latin typeface="Muli"/>
              </a:rPr>
              <a:t>decorativos</a:t>
            </a:r>
            <a:r>
              <a:rPr lang="en-US" dirty="0">
                <a:latin typeface="Muli"/>
              </a:rPr>
              <a:t>, etc. O </a:t>
            </a:r>
            <a:r>
              <a:rPr lang="en-US" dirty="0" err="1">
                <a:latin typeface="Muli"/>
              </a:rPr>
              <a:t>processo</a:t>
            </a:r>
            <a:r>
              <a:rPr lang="en-US" dirty="0">
                <a:latin typeface="Muli"/>
              </a:rPr>
              <a:t> de </a:t>
            </a:r>
            <a:r>
              <a:rPr lang="en-US" dirty="0" err="1">
                <a:latin typeface="Muli"/>
              </a:rPr>
              <a:t>impressão</a:t>
            </a:r>
            <a:r>
              <a:rPr lang="en-US" dirty="0">
                <a:latin typeface="Muli"/>
              </a:rPr>
              <a:t> é </a:t>
            </a:r>
            <a:r>
              <a:rPr lang="en-US" dirty="0" err="1">
                <a:latin typeface="Muli"/>
              </a:rPr>
              <a:t>geralmente</a:t>
            </a:r>
            <a:r>
              <a:rPr lang="en-US" dirty="0">
                <a:latin typeface="Muli"/>
              </a:rPr>
              <a:t> lento, </a:t>
            </a:r>
            <a:r>
              <a:rPr lang="en-US" dirty="0" err="1">
                <a:latin typeface="Muli"/>
              </a:rPr>
              <a:t>levando</a:t>
            </a:r>
            <a:r>
              <a:rPr lang="en-US" dirty="0">
                <a:latin typeface="Muli"/>
              </a:rPr>
              <a:t> a que um </a:t>
            </a:r>
            <a:r>
              <a:rPr lang="en-US" dirty="0" err="1">
                <a:latin typeface="Muli"/>
              </a:rPr>
              <a:t>projeto</a:t>
            </a:r>
            <a:r>
              <a:rPr lang="en-US" dirty="0">
                <a:latin typeface="Muli"/>
              </a:rPr>
              <a:t> </a:t>
            </a:r>
            <a:r>
              <a:rPr lang="en-US" dirty="0" err="1">
                <a:latin typeface="Muli"/>
              </a:rPr>
              <a:t>complexo</a:t>
            </a:r>
            <a:r>
              <a:rPr lang="en-US" dirty="0">
                <a:latin typeface="Muli"/>
              </a:rPr>
              <a:t> </a:t>
            </a:r>
            <a:r>
              <a:rPr lang="en-US" dirty="0" err="1">
                <a:latin typeface="Muli"/>
              </a:rPr>
              <a:t>possa</a:t>
            </a:r>
            <a:r>
              <a:rPr lang="en-US" dirty="0">
                <a:latin typeface="Muli"/>
              </a:rPr>
              <a:t> </a:t>
            </a:r>
            <a:r>
              <a:rPr lang="en-US" dirty="0" err="1">
                <a:latin typeface="Muli"/>
              </a:rPr>
              <a:t>levar</a:t>
            </a:r>
            <a:r>
              <a:rPr lang="en-US" dirty="0">
                <a:latin typeface="Muli"/>
              </a:rPr>
              <a:t> </a:t>
            </a:r>
            <a:r>
              <a:rPr lang="en-US" dirty="0" err="1">
                <a:latin typeface="Muli"/>
              </a:rPr>
              <a:t>várias</a:t>
            </a:r>
            <a:r>
              <a:rPr lang="en-US" dirty="0">
                <a:latin typeface="Muli"/>
              </a:rPr>
              <a:t> horas a </a:t>
            </a:r>
            <a:r>
              <a:rPr lang="en-US" dirty="0" err="1">
                <a:latin typeface="Muli"/>
              </a:rPr>
              <a:t>imprimir</a:t>
            </a:r>
            <a:r>
              <a:rPr lang="en-US" dirty="0">
                <a:latin typeface="Muli"/>
              </a:rPr>
              <a:t>, </a:t>
            </a:r>
            <a:r>
              <a:rPr lang="en-US" dirty="0" err="1">
                <a:latin typeface="Muli"/>
              </a:rPr>
              <a:t>requerindo</a:t>
            </a:r>
            <a:r>
              <a:rPr lang="en-US" dirty="0">
                <a:latin typeface="Muli"/>
              </a:rPr>
              <a:t> </a:t>
            </a:r>
            <a:r>
              <a:rPr lang="en-US" dirty="0" err="1">
                <a:latin typeface="Muli"/>
              </a:rPr>
              <a:t>também</a:t>
            </a:r>
            <a:r>
              <a:rPr lang="en-US" dirty="0">
                <a:latin typeface="Muli"/>
              </a:rPr>
              <a:t> </a:t>
            </a:r>
            <a:r>
              <a:rPr lang="en-US" dirty="0" err="1">
                <a:latin typeface="Muli"/>
              </a:rPr>
              <a:t>alguma</a:t>
            </a:r>
            <a:r>
              <a:rPr lang="en-US" dirty="0">
                <a:latin typeface="Muli"/>
              </a:rPr>
              <a:t> </a:t>
            </a:r>
            <a:r>
              <a:rPr lang="en-US" dirty="0" err="1">
                <a:latin typeface="Muli"/>
              </a:rPr>
              <a:t>supervisão</a:t>
            </a:r>
            <a:r>
              <a:rPr lang="en-US" dirty="0">
                <a:latin typeface="Muli"/>
              </a:rPr>
              <a:t>. </a:t>
            </a:r>
            <a:r>
              <a:rPr lang="en-US" dirty="0" err="1">
                <a:latin typeface="Muli"/>
              </a:rPr>
              <a:t>Limitações</a:t>
            </a:r>
            <a:r>
              <a:rPr lang="en-US" dirty="0">
                <a:latin typeface="Muli"/>
              </a:rPr>
              <a:t> </a:t>
            </a:r>
            <a:r>
              <a:rPr lang="en-US" dirty="0" err="1">
                <a:latin typeface="Muli"/>
              </a:rPr>
              <a:t>em</a:t>
            </a:r>
            <a:r>
              <a:rPr lang="en-US" dirty="0">
                <a:latin typeface="Muli"/>
              </a:rPr>
              <a:t> </a:t>
            </a:r>
            <a:r>
              <a:rPr lang="en-US" dirty="0" err="1">
                <a:latin typeface="Muli"/>
              </a:rPr>
              <a:t>termos</a:t>
            </a:r>
            <a:r>
              <a:rPr lang="en-US" dirty="0">
                <a:latin typeface="Muli"/>
              </a:rPr>
              <a:t> de </a:t>
            </a:r>
            <a:r>
              <a:rPr lang="en-US" dirty="0" err="1">
                <a:latin typeface="Muli"/>
              </a:rPr>
              <a:t>materiais</a:t>
            </a:r>
            <a:r>
              <a:rPr lang="en-US" dirty="0">
                <a:latin typeface="Muli"/>
              </a:rPr>
              <a:t> para </a:t>
            </a:r>
            <a:r>
              <a:rPr lang="en-US" dirty="0" err="1">
                <a:latin typeface="Muli"/>
              </a:rPr>
              <a:t>impressão</a:t>
            </a:r>
            <a:r>
              <a:rPr lang="en-US" dirty="0">
                <a:latin typeface="Muli"/>
              </a:rPr>
              <a:t> e </a:t>
            </a:r>
            <a:r>
              <a:rPr lang="en-US" dirty="0" err="1">
                <a:latin typeface="Muli"/>
              </a:rPr>
              <a:t>velocidades</a:t>
            </a:r>
            <a:r>
              <a:rPr lang="en-US" dirty="0">
                <a:latin typeface="Muli"/>
              </a:rPr>
              <a:t> </a:t>
            </a:r>
            <a:r>
              <a:rPr lang="en-US" dirty="0" err="1">
                <a:latin typeface="Muli"/>
              </a:rPr>
              <a:t>levam</a:t>
            </a:r>
            <a:r>
              <a:rPr lang="en-US" dirty="0">
                <a:latin typeface="Muli"/>
              </a:rPr>
              <a:t> a que </a:t>
            </a:r>
            <a:r>
              <a:rPr lang="en-US" dirty="0" err="1">
                <a:latin typeface="Muli"/>
              </a:rPr>
              <a:t>impressoras</a:t>
            </a:r>
            <a:r>
              <a:rPr lang="en-US" dirty="0">
                <a:latin typeface="Muli"/>
              </a:rPr>
              <a:t> "Desktop" </a:t>
            </a:r>
            <a:r>
              <a:rPr lang="en-US" dirty="0" err="1">
                <a:latin typeface="Muli"/>
              </a:rPr>
              <a:t>sejam</a:t>
            </a:r>
            <a:r>
              <a:rPr lang="en-US" dirty="0">
                <a:latin typeface="Muli"/>
              </a:rPr>
              <a:t> </a:t>
            </a:r>
            <a:r>
              <a:rPr lang="en-US" dirty="0" err="1">
                <a:latin typeface="Muli"/>
              </a:rPr>
              <a:t>usadas</a:t>
            </a:r>
            <a:r>
              <a:rPr lang="en-US" dirty="0">
                <a:latin typeface="Muli"/>
              </a:rPr>
              <a:t> </a:t>
            </a:r>
            <a:r>
              <a:rPr lang="en-US" dirty="0" err="1">
                <a:latin typeface="Muli"/>
              </a:rPr>
              <a:t>em</a:t>
            </a:r>
            <a:r>
              <a:rPr lang="en-US" dirty="0">
                <a:latin typeface="Muli"/>
              </a:rPr>
              <a:t> </a:t>
            </a:r>
            <a:r>
              <a:rPr lang="en-US" dirty="0" err="1">
                <a:latin typeface="Muli"/>
              </a:rPr>
              <a:t>ambiente</a:t>
            </a:r>
            <a:r>
              <a:rPr lang="en-US" dirty="0">
                <a:latin typeface="Muli"/>
              </a:rPr>
              <a:t> </a:t>
            </a:r>
            <a:r>
              <a:rPr lang="en-US" dirty="0" err="1">
                <a:latin typeface="Muli"/>
              </a:rPr>
              <a:t>caseiro</a:t>
            </a:r>
            <a:r>
              <a:rPr lang="en-US" dirty="0">
                <a:latin typeface="Muli"/>
              </a:rPr>
              <a:t>.</a:t>
            </a:r>
          </a:p>
        </p:txBody>
      </p:sp>
    </p:spTree>
    <p:extLst>
      <p:ext uri="{BB962C8B-B14F-4D97-AF65-F5344CB8AC3E}">
        <p14:creationId xmlns:p14="http://schemas.microsoft.com/office/powerpoint/2010/main" val="35015892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067694"/>
            <a:ext cx="3456384" cy="2160240"/>
          </a:xfrm>
          <a:prstGeom prst="rect">
            <a:avLst/>
          </a:prstGeom>
        </p:spPr>
      </p:pic>
      <p:sp>
        <p:nvSpPr>
          <p:cNvPr id="7" name="Título 4">
            <a:extLst>
              <a:ext uri="{FF2B5EF4-FFF2-40B4-BE49-F238E27FC236}">
                <a16:creationId xmlns:a16="http://schemas.microsoft.com/office/drawing/2014/main" id="{2D2EE0ED-AA14-44B4-9CA3-FB02799E9C70}"/>
              </a:ext>
            </a:extLst>
          </p:cNvPr>
          <p:cNvSpPr>
            <a:spLocks noGrp="1"/>
          </p:cNvSpPr>
          <p:nvPr>
            <p:ph type="title"/>
          </p:nvPr>
        </p:nvSpPr>
        <p:spPr>
          <a:xfrm>
            <a:off x="1074738" y="384175"/>
            <a:ext cx="6994525" cy="566738"/>
          </a:xfrm>
        </p:spPr>
        <p:txBody>
          <a:bodyPr/>
          <a:lstStyle/>
          <a:p>
            <a:r>
              <a:rPr lang="es-ES" dirty="0">
                <a:latin typeface="Roboto"/>
                <a:ea typeface="Roboto"/>
              </a:rPr>
              <a:t>Tipos de </a:t>
            </a:r>
            <a:r>
              <a:rPr lang="es-ES" dirty="0" err="1">
                <a:latin typeface="Roboto"/>
                <a:ea typeface="Roboto"/>
              </a:rPr>
              <a:t>equipamentos</a:t>
            </a:r>
            <a:r>
              <a:rPr lang="es-ES" dirty="0">
                <a:latin typeface="Roboto"/>
                <a:ea typeface="Roboto"/>
              </a:rPr>
              <a:t> MEX</a:t>
            </a:r>
          </a:p>
        </p:txBody>
      </p:sp>
      <p:sp>
        <p:nvSpPr>
          <p:cNvPr id="8" name="Google Shape;1029;p44">
            <a:extLst>
              <a:ext uri="{FF2B5EF4-FFF2-40B4-BE49-F238E27FC236}">
                <a16:creationId xmlns:a16="http://schemas.microsoft.com/office/drawing/2014/main" id="{FC7D807B-43FC-41DF-8434-615F0D480BC1}"/>
              </a:ext>
            </a:extLst>
          </p:cNvPr>
          <p:cNvSpPr txBox="1">
            <a:spLocks/>
          </p:cNvSpPr>
          <p:nvPr/>
        </p:nvSpPr>
        <p:spPr>
          <a:xfrm>
            <a:off x="960817" y="1437172"/>
            <a:ext cx="3715904" cy="32228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a:rPr>
              <a:t>Impressora</a:t>
            </a:r>
            <a:r>
              <a:rPr lang="en-US" b="1" dirty="0">
                <a:latin typeface="Muli"/>
              </a:rPr>
              <a:t> 3D Industrial</a:t>
            </a:r>
            <a:endParaRPr lang="pt-PT" dirty="0"/>
          </a:p>
          <a:p>
            <a:endParaRPr lang="pt-PT" dirty="0">
              <a:latin typeface="Muli"/>
            </a:endParaRPr>
          </a:p>
          <a:p>
            <a:r>
              <a:rPr lang="pt-PT" dirty="0">
                <a:latin typeface="Muli"/>
              </a:rPr>
              <a:t>Impressão 3D industrial (também apelidada de impressão 3D profissional) é a versão industrial da impressão 3D caseira. É maioritariamente utilizada para conceção de protótipos, bem como de partes para consumo final.</a:t>
            </a:r>
          </a:p>
          <a:p>
            <a:endParaRPr lang="pt-PT" dirty="0">
              <a:latin typeface="Muli"/>
            </a:endParaRPr>
          </a:p>
          <a:p>
            <a:r>
              <a:rPr lang="pt-PT" dirty="0">
                <a:latin typeface="Muli"/>
              </a:rPr>
              <a:t>Impressoras profissionais, como as da marca </a:t>
            </a:r>
            <a:r>
              <a:rPr lang="pt-PT" dirty="0" err="1">
                <a:latin typeface="Muli"/>
              </a:rPr>
              <a:t>Stratasys</a:t>
            </a:r>
            <a:r>
              <a:rPr lang="pt-PT" dirty="0">
                <a:latin typeface="Muli"/>
              </a:rPr>
              <a:t>, são significantemente mais caras, poderosas, e eficientes que as versões "Desktop"</a:t>
            </a:r>
          </a:p>
        </p:txBody>
      </p:sp>
    </p:spTree>
    <p:extLst>
      <p:ext uri="{BB962C8B-B14F-4D97-AF65-F5344CB8AC3E}">
        <p14:creationId xmlns:p14="http://schemas.microsoft.com/office/powerpoint/2010/main" val="27688092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80011"/>
            <a:ext cx="3509077" cy="2194670"/>
          </a:xfrm>
          <a:prstGeom prst="rect">
            <a:avLst/>
          </a:prstGeom>
        </p:spPr>
      </p:pic>
      <p:sp>
        <p:nvSpPr>
          <p:cNvPr id="7" name="Título 4">
            <a:extLst>
              <a:ext uri="{FF2B5EF4-FFF2-40B4-BE49-F238E27FC236}">
                <a16:creationId xmlns:a16="http://schemas.microsoft.com/office/drawing/2014/main" id="{02691A20-9A3C-42C8-A41C-34DF2941B04F}"/>
              </a:ext>
            </a:extLst>
          </p:cNvPr>
          <p:cNvSpPr>
            <a:spLocks noGrp="1"/>
          </p:cNvSpPr>
          <p:nvPr>
            <p:ph type="title"/>
          </p:nvPr>
        </p:nvSpPr>
        <p:spPr>
          <a:xfrm>
            <a:off x="1074738" y="384175"/>
            <a:ext cx="6994525" cy="566738"/>
          </a:xfrm>
        </p:spPr>
        <p:txBody>
          <a:bodyPr/>
          <a:lstStyle/>
          <a:p>
            <a:r>
              <a:rPr lang="es-ES" dirty="0">
                <a:latin typeface="Roboto"/>
                <a:ea typeface="Roboto"/>
              </a:rPr>
              <a:t>Tipos de </a:t>
            </a:r>
            <a:r>
              <a:rPr lang="es-ES" dirty="0" err="1">
                <a:latin typeface="Roboto"/>
                <a:ea typeface="Roboto"/>
              </a:rPr>
              <a:t>equipamentos</a:t>
            </a:r>
            <a:r>
              <a:rPr lang="es-ES" dirty="0">
                <a:latin typeface="Roboto"/>
                <a:ea typeface="Roboto"/>
              </a:rPr>
              <a:t> MEX</a:t>
            </a:r>
          </a:p>
        </p:txBody>
      </p:sp>
      <p:sp>
        <p:nvSpPr>
          <p:cNvPr id="5" name="Google Shape;1029;p44">
            <a:extLst>
              <a:ext uri="{FF2B5EF4-FFF2-40B4-BE49-F238E27FC236}">
                <a16:creationId xmlns:a16="http://schemas.microsoft.com/office/drawing/2014/main" id="{8B188137-F02A-4511-86B0-D2F36ED9BCFA}"/>
              </a:ext>
            </a:extLst>
          </p:cNvPr>
          <p:cNvSpPr txBox="1">
            <a:spLocks/>
          </p:cNvSpPr>
          <p:nvPr/>
        </p:nvSpPr>
        <p:spPr>
          <a:xfrm>
            <a:off x="4283968" y="1432236"/>
            <a:ext cx="3960440" cy="25424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b="1"/>
              <a:t>Impressora 3D Industrial</a:t>
            </a:r>
            <a:endParaRPr lang="pt-PT"/>
          </a:p>
          <a:p>
            <a:endParaRPr lang="pt-PT" b="1">
              <a:latin typeface="Muli"/>
            </a:endParaRPr>
          </a:p>
          <a:p>
            <a:r>
              <a:rPr lang="pt-PT">
                <a:latin typeface="Muli"/>
              </a:rPr>
              <a:t>Uma das grandes vantagens das impressoras industriais em relação às suas versões "Desktop" é a versatilidade de materiais que podem utilizar para imprimir. A maior parte dos fabricantes têm os seus próprios portfólios de materiais proprietários. A vasta gama de materiais disponíveis permite aos utilizadores finais a seleção de materiais que melhor se adequem aos requerimentos de impressão.</a:t>
            </a:r>
          </a:p>
        </p:txBody>
      </p:sp>
    </p:spTree>
    <p:extLst>
      <p:ext uri="{BB962C8B-B14F-4D97-AF65-F5344CB8AC3E}">
        <p14:creationId xmlns:p14="http://schemas.microsoft.com/office/powerpoint/2010/main" val="21592258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Comparação</a:t>
            </a:r>
            <a:r>
              <a:rPr lang="es-ES" dirty="0"/>
              <a:t> de </a:t>
            </a:r>
            <a:r>
              <a:rPr lang="es-ES" dirty="0" err="1"/>
              <a:t>impressoras</a:t>
            </a:r>
            <a:r>
              <a:rPr lang="es-ES" dirty="0"/>
              <a:t> 3D em </a:t>
            </a:r>
            <a:r>
              <a:rPr lang="es-ES" dirty="0" err="1"/>
              <a:t>versão</a:t>
            </a:r>
            <a:r>
              <a:rPr lang="es-ES" dirty="0"/>
              <a:t> Desktop vs Industrial</a:t>
            </a:r>
            <a:endParaRPr dirty="0">
              <a:latin typeface="Roboto"/>
              <a:ea typeface="Roboto"/>
              <a:cs typeface="Roboto"/>
              <a:sym typeface="Roboto"/>
            </a:endParaRPr>
          </a:p>
        </p:txBody>
      </p:sp>
      <p:sp>
        <p:nvSpPr>
          <p:cNvPr id="3656" name="Google Shape;3656;p61"/>
          <p:cNvSpPr/>
          <p:nvPr/>
        </p:nvSpPr>
        <p:spPr>
          <a:xfrm>
            <a:off x="1650214" y="1731853"/>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616828"/>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 name="Google Shape;3658;p61">
            <a:extLst>
              <a:ext uri="{FF2B5EF4-FFF2-40B4-BE49-F238E27FC236}">
                <a16:creationId xmlns:a16="http://schemas.microsoft.com/office/drawing/2014/main" id="{E31FA20E-6799-4E09-AA99-D2B3FE78DBDE}"/>
              </a:ext>
            </a:extLst>
          </p:cNvPr>
          <p:cNvGraphicFramePr/>
          <p:nvPr>
            <p:extLst>
              <p:ext uri="{D42A27DB-BD31-4B8C-83A1-F6EECF244321}">
                <p14:modId xmlns:p14="http://schemas.microsoft.com/office/powerpoint/2010/main" val="3788613933"/>
              </p:ext>
            </p:extLst>
          </p:nvPr>
        </p:nvGraphicFramePr>
        <p:xfrm>
          <a:off x="1650214" y="1737693"/>
          <a:ext cx="5261575" cy="2152158"/>
        </p:xfrm>
        <a:graphic>
          <a:graphicData uri="http://schemas.openxmlformats.org/drawingml/2006/table">
            <a:tbl>
              <a:tblPr>
                <a:noFill/>
                <a:tableStyleId>{CC153E04-9E27-44B1-9A26-C33CE457BB0D}</a:tableStyleId>
              </a:tblPr>
              <a:tblGrid>
                <a:gridCol w="1020903">
                  <a:extLst>
                    <a:ext uri="{9D8B030D-6E8A-4147-A177-3AD203B41FA5}">
                      <a16:colId xmlns:a16="http://schemas.microsoft.com/office/drawing/2014/main" val="20000"/>
                    </a:ext>
                  </a:extLst>
                </a:gridCol>
                <a:gridCol w="2120336">
                  <a:extLst>
                    <a:ext uri="{9D8B030D-6E8A-4147-A177-3AD203B41FA5}">
                      <a16:colId xmlns:a16="http://schemas.microsoft.com/office/drawing/2014/main" val="20001"/>
                    </a:ext>
                  </a:extLst>
                </a:gridCol>
                <a:gridCol w="2120336">
                  <a:extLst>
                    <a:ext uri="{9D8B030D-6E8A-4147-A177-3AD203B41FA5}">
                      <a16:colId xmlns:a16="http://schemas.microsoft.com/office/drawing/2014/main" val="20002"/>
                    </a:ext>
                  </a:extLst>
                </a:gridCol>
              </a:tblGrid>
              <a:tr h="304035">
                <a:tc>
                  <a:txBody>
                    <a:bodyPr/>
                    <a:lstStyle/>
                    <a:p>
                      <a:pPr marL="0" marR="0" lvl="0" indent="0" algn="l" rtl="0">
                        <a:lnSpc>
                          <a:spcPct val="100000"/>
                        </a:lnSpc>
                        <a:spcBef>
                          <a:spcPts val="0"/>
                        </a:spcBef>
                        <a:spcAft>
                          <a:spcPts val="0"/>
                        </a:spcAft>
                        <a:buNone/>
                      </a:pPr>
                      <a:endParaRPr lang="pt-PT" sz="1000" u="none" strike="noStrike" cap="none" noProof="0" dirty="0">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Desktop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Industrial</a:t>
                      </a:r>
                      <a:endParaRPr sz="1000" b="1" strike="noStrike" cap="none" dirty="0">
                        <a:solidFill>
                          <a:schemeClr val="dk2"/>
                        </a:solidFill>
                        <a:latin typeface="Muli"/>
                        <a:ea typeface="Muli"/>
                        <a:cs typeface="Muli"/>
                        <a:sym typeface="Muli"/>
                      </a:endParaRPr>
                    </a:p>
                  </a:txBody>
                  <a:tcPr marL="0" marR="0" marT="116525"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50991">
                <a:tc>
                  <a:txBody>
                    <a:bodyPr/>
                    <a:lstStyle/>
                    <a:p>
                      <a:pPr marL="0" marR="0" lvl="0" indent="0" algn="ctr" rtl="0">
                        <a:lnSpc>
                          <a:spcPct val="100000"/>
                        </a:lnSpc>
                        <a:spcBef>
                          <a:spcPts val="0"/>
                        </a:spcBef>
                        <a:spcAft>
                          <a:spcPts val="0"/>
                        </a:spcAft>
                        <a:buNone/>
                      </a:pPr>
                      <a:r>
                        <a:rPr lang="pt-PT" sz="800" b="1" noProof="0">
                          <a:solidFill>
                            <a:schemeClr val="dk2"/>
                          </a:solidFill>
                          <a:latin typeface="Muli"/>
                          <a:ea typeface="Muli"/>
                          <a:cs typeface="Muli"/>
                        </a:rPr>
                        <a:t>Preço</a:t>
                      </a:r>
                      <a:endParaRPr lang="pt-PT" sz="800" b="1" noProof="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pt-PT" sz="800" u="none" strike="noStrike" cap="none" noProof="0">
                          <a:solidFill>
                            <a:schemeClr val="dk2"/>
                          </a:solidFill>
                          <a:latin typeface="Muli"/>
                          <a:ea typeface="Muli"/>
                          <a:cs typeface="Muli"/>
                          <a:sym typeface="Muli"/>
                        </a:rPr>
                        <a:t>MEX </a:t>
                      </a:r>
                      <a:r>
                        <a:rPr lang="pt-PT" sz="800" u="none" strike="noStrike" cap="none" noProof="0">
                          <a:solidFill>
                            <a:schemeClr val="dk2"/>
                          </a:solidFill>
                          <a:latin typeface="Muli"/>
                          <a:ea typeface="Muli"/>
                          <a:cs typeface="Muli"/>
                        </a:rPr>
                        <a:t>é uma das opções de impressão mais económicas presentes no mercado. O seu preço pode ser tão baixo como </a:t>
                      </a:r>
                      <a:r>
                        <a:rPr lang="pt-PT" sz="800" u="none" strike="noStrike" cap="none" noProof="0">
                          <a:solidFill>
                            <a:schemeClr val="dk2"/>
                          </a:solidFill>
                          <a:latin typeface="Muli"/>
                          <a:ea typeface="Muli"/>
                          <a:cs typeface="Muli"/>
                          <a:sym typeface="Muli"/>
                        </a:rPr>
                        <a:t>200 €</a:t>
                      </a:r>
                      <a:r>
                        <a:rPr lang="pt-PT" sz="800" u="none" strike="noStrike" cap="none" noProof="0">
                          <a:solidFill>
                            <a:schemeClr val="dk2"/>
                          </a:solidFill>
                          <a:latin typeface="Muli"/>
                          <a:ea typeface="Muli"/>
                          <a:cs typeface="Muli"/>
                        </a:rPr>
                        <a:t>.</a:t>
                      </a:r>
                      <a:endParaRPr lang="pt-PT" sz="800" u="none" strike="noStrike" cap="none" noProof="0">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a:solidFill>
                            <a:schemeClr val="dk2"/>
                          </a:solidFill>
                          <a:latin typeface="Muli"/>
                        </a:rPr>
                        <a:t>Impressoras 3D Profissionais são usadas por designers e manufatores de produtos para fazer moldes e protótipos. Estas devem ser capazes de imprimir objetos grandes eficientemente, sendo portanto caras</a:t>
                      </a:r>
                      <a:endParaRPr lang="pt-PT" sz="800" b="0" i="0" u="none" strike="noStrike" cap="none" noProof="0">
                        <a:solidFill>
                          <a:schemeClr val="dk2"/>
                        </a:solidFill>
                        <a:latin typeface="Muli"/>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750991">
                <a:tc>
                  <a:txBody>
                    <a:bodyPr/>
                    <a:lstStyle/>
                    <a:p>
                      <a:pPr marL="0" marR="0" lvl="0" indent="0" algn="ctr" rtl="0">
                        <a:lnSpc>
                          <a:spcPct val="100000"/>
                        </a:lnSpc>
                        <a:spcBef>
                          <a:spcPts val="0"/>
                        </a:spcBef>
                        <a:spcAft>
                          <a:spcPts val="0"/>
                        </a:spcAft>
                        <a:buNone/>
                      </a:pPr>
                      <a:r>
                        <a:rPr lang="pt-PT" sz="800" b="1" noProof="0">
                          <a:solidFill>
                            <a:schemeClr val="dk2"/>
                          </a:solidFill>
                          <a:latin typeface="Muli"/>
                          <a:ea typeface="Muli"/>
                          <a:cs typeface="Muli"/>
                        </a:rPr>
                        <a:t>Volume de impressão</a:t>
                      </a:r>
                      <a:endParaRPr lang="pt-PT" sz="800" b="1" noProof="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pt-PT" sz="800" b="0" i="0" u="none" strike="noStrike" cap="none" noProof="0">
                          <a:solidFill>
                            <a:schemeClr val="dk2"/>
                          </a:solidFill>
                          <a:latin typeface="Muli"/>
                        </a:rPr>
                        <a:t>Impressoras 3D de consumo são consebidas para uso caseiro. O volume de impressão varia entre 10</a:t>
                      </a:r>
                      <a:r>
                        <a:rPr lang="pt-PT" sz="800" b="0" i="0" u="none" strike="noStrike" cap="none" noProof="0">
                          <a:solidFill>
                            <a:schemeClr val="dk2"/>
                          </a:solidFill>
                          <a:latin typeface="Muli"/>
                          <a:sym typeface="Arial"/>
                        </a:rPr>
                        <a:t> x 10 x 10 mm </a:t>
                      </a:r>
                      <a:r>
                        <a:rPr lang="pt-PT" sz="800" b="0" i="0" u="none" strike="noStrike" cap="none" noProof="0">
                          <a:solidFill>
                            <a:schemeClr val="dk2"/>
                          </a:solidFill>
                          <a:latin typeface="Muli"/>
                        </a:rPr>
                        <a:t>e </a:t>
                      </a:r>
                      <a:r>
                        <a:rPr lang="pt-PT" sz="800" b="0" i="0" u="none" strike="noStrike" cap="none" noProof="0">
                          <a:solidFill>
                            <a:schemeClr val="dk2"/>
                          </a:solidFill>
                          <a:latin typeface="Muli"/>
                          <a:sym typeface="Arial"/>
                        </a:rPr>
                        <a:t>200 x 200 x 200 mm.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rPr>
                        <a:t>O volume de impressão determina o tamanho da maior peça que é possível produzir de uma vez. O tamanho de impressão varia entre 200</a:t>
                      </a:r>
                      <a:r>
                        <a:rPr lang="pt-PT" sz="800" b="0" i="0" u="none" strike="noStrike" cap="none" noProof="0" dirty="0">
                          <a:solidFill>
                            <a:schemeClr val="dk2"/>
                          </a:solidFill>
                          <a:latin typeface="Muli"/>
                          <a:sym typeface="Arial"/>
                        </a:rPr>
                        <a:t> x 200 x 300 mm </a:t>
                      </a:r>
                      <a:r>
                        <a:rPr lang="pt-PT" sz="800" b="0" i="0" u="none" strike="noStrike" cap="none" noProof="0" dirty="0">
                          <a:solidFill>
                            <a:schemeClr val="dk2"/>
                          </a:solidFill>
                          <a:latin typeface="Muli"/>
                        </a:rPr>
                        <a:t>e </a:t>
                      </a:r>
                      <a:r>
                        <a:rPr lang="pt-PT" sz="800" b="0" i="0" u="none" strike="noStrike" cap="none" noProof="0" dirty="0">
                          <a:solidFill>
                            <a:schemeClr val="dk2"/>
                          </a:solidFill>
                          <a:latin typeface="Muli"/>
                          <a:sym typeface="Arial"/>
                        </a:rPr>
                        <a:t>914 x 610 x 914 mm </a:t>
                      </a:r>
                      <a:r>
                        <a:rPr lang="pt-PT" sz="800" b="0" i="0" u="none" strike="noStrike" cap="none" noProof="0" dirty="0">
                          <a:solidFill>
                            <a:schemeClr val="dk2"/>
                          </a:solidFill>
                          <a:latin typeface="Muli"/>
                        </a:rPr>
                        <a:t>dependendo da impressora</a:t>
                      </a:r>
                      <a:r>
                        <a:rPr lang="pt-PT" sz="800" b="0" i="0" u="none" strike="noStrike" cap="none" noProof="0" dirty="0">
                          <a:solidFill>
                            <a:schemeClr val="dk2"/>
                          </a:solidFill>
                          <a:latin typeface="Muli"/>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46141">
                <a:tc>
                  <a:txBody>
                    <a:bodyPr/>
                    <a:lstStyle/>
                    <a:p>
                      <a:pPr marL="0" marR="0" lvl="0" indent="0" algn="ctr" rtl="0">
                        <a:lnSpc>
                          <a:spcPct val="100000"/>
                        </a:lnSpc>
                        <a:spcBef>
                          <a:spcPts val="0"/>
                        </a:spcBef>
                        <a:spcAft>
                          <a:spcPts val="0"/>
                        </a:spcAft>
                        <a:buNone/>
                      </a:pPr>
                      <a:r>
                        <a:rPr lang="pt-PT" sz="800" b="1" noProof="0" dirty="0">
                          <a:solidFill>
                            <a:schemeClr val="dk2"/>
                          </a:solidFill>
                          <a:latin typeface="Muli"/>
                          <a:ea typeface="Muli"/>
                          <a:cs typeface="Muli"/>
                        </a:rPr>
                        <a:t>Materiais</a:t>
                      </a:r>
                      <a:endParaRPr lang="pt-PT" sz="800" b="1" noProof="0"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a:solidFill>
                            <a:schemeClr val="dk2"/>
                          </a:solidFill>
                          <a:latin typeface="Muli"/>
                        </a:rPr>
                        <a:t>Os materiais mais comuns para impressão 3D hobbista são PLA, ABS, e </a:t>
                      </a:r>
                      <a:r>
                        <a:rPr lang="pt-PT" sz="800" b="0" i="0" u="none" strike="noStrike" cap="none" noProof="0">
                          <a:solidFill>
                            <a:schemeClr val="dk2"/>
                          </a:solidFill>
                          <a:latin typeface="Muli"/>
                          <a:sym typeface="Arial"/>
                        </a:rPr>
                        <a:t>PETG</a:t>
                      </a:r>
                      <a:r>
                        <a:rPr lang="pt-PT" sz="800" b="0" i="0" u="none" strike="noStrike" cap="none" noProof="0">
                          <a:solidFill>
                            <a:schemeClr val="dk2"/>
                          </a:solidFill>
                          <a:latin typeface="Muli"/>
                        </a:rPr>
                        <a:t>.</a:t>
                      </a:r>
                      <a:endParaRPr lang="pt-PT" sz="800" b="0" i="0" u="none" strike="noStrike" cap="none" noProof="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pt-PT" sz="800" b="0" i="0" u="none" strike="noStrike" cap="none" noProof="0" dirty="0">
                          <a:solidFill>
                            <a:schemeClr val="dk2"/>
                          </a:solidFill>
                          <a:latin typeface="Muli"/>
                        </a:rPr>
                        <a:t>Os materiais mais comuns são o PC e o ABS</a:t>
                      </a:r>
                      <a:r>
                        <a:rPr lang="pt-PT" sz="800" b="0" i="0" u="none" strike="noStrike" cap="none" noProof="0" dirty="0">
                          <a:solidFill>
                            <a:schemeClr val="dk2"/>
                          </a:solidFill>
                          <a:latin typeface="Muli"/>
                          <a:sym typeface="Arial"/>
                        </a:rPr>
                        <a:t>.</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606018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err="1"/>
              <a:t>Exemplos</a:t>
            </a:r>
            <a:r>
              <a:rPr lang="es-ES" dirty="0"/>
              <a:t> de </a:t>
            </a:r>
            <a:r>
              <a:rPr lang="es-ES" dirty="0" err="1"/>
              <a:t>impressoras</a:t>
            </a:r>
            <a:r>
              <a:rPr lang="es-ES" dirty="0"/>
              <a:t> 3D </a:t>
            </a:r>
            <a:r>
              <a:rPr lang="es-ES" dirty="0" err="1"/>
              <a:t>Industriais</a:t>
            </a:r>
            <a:endParaRPr lang="es-ES" dirty="0"/>
          </a:p>
        </p:txBody>
      </p:sp>
      <p:sp>
        <p:nvSpPr>
          <p:cNvPr id="6" name="Google Shape;1029;p44"/>
          <p:cNvSpPr txBox="1">
            <a:spLocks/>
          </p:cNvSpPr>
          <p:nvPr/>
        </p:nvSpPr>
        <p:spPr>
          <a:xfrm>
            <a:off x="581018" y="1031110"/>
            <a:ext cx="3888432" cy="2754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Stratasys MEX printers</a:t>
            </a:r>
          </a:p>
          <a:p>
            <a:endParaRPr lang="en-US">
              <a:latin typeface="Muli"/>
            </a:endParaRPr>
          </a:p>
        </p:txBody>
      </p:sp>
      <p:pic>
        <p:nvPicPr>
          <p:cNvPr id="7170" name="Picture 2" descr="F900">
            <a:extLst>
              <a:ext uri="{FF2B5EF4-FFF2-40B4-BE49-F238E27FC236}">
                <a16:creationId xmlns:a16="http://schemas.microsoft.com/office/drawing/2014/main" id="{2CD5329C-1ABF-4D8D-8FAC-CD6192016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849" y="3409414"/>
            <a:ext cx="2753866" cy="20603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770">
            <a:extLst>
              <a:ext uri="{FF2B5EF4-FFF2-40B4-BE49-F238E27FC236}">
                <a16:creationId xmlns:a16="http://schemas.microsoft.com/office/drawing/2014/main" id="{7871DF33-87B4-4E06-9737-5B0870797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93" y="1727970"/>
            <a:ext cx="2609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123 Series">
            <a:extLst>
              <a:ext uri="{FF2B5EF4-FFF2-40B4-BE49-F238E27FC236}">
                <a16:creationId xmlns:a16="http://schemas.microsoft.com/office/drawing/2014/main" id="{B7681241-9150-4286-AE7E-B07F0AAC7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715" y="1436404"/>
            <a:ext cx="3325562" cy="24881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ORTUS 450MC">
            <a:extLst>
              <a:ext uri="{FF2B5EF4-FFF2-40B4-BE49-F238E27FC236}">
                <a16:creationId xmlns:a16="http://schemas.microsoft.com/office/drawing/2014/main" id="{50E792DC-B2E6-4137-BBCB-5ECC9CF2E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60263"/>
            <a:ext cx="3068134" cy="2295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23827230-8AF8-485F-BBFD-B9046C028CF1}"/>
              </a:ext>
            </a:extLst>
          </p:cNvPr>
          <p:cNvSpPr/>
          <p:nvPr/>
        </p:nvSpPr>
        <p:spPr>
          <a:xfrm>
            <a:off x="5004613" y="465993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F900</a:t>
            </a:r>
          </a:p>
        </p:txBody>
      </p:sp>
      <p:sp>
        <p:nvSpPr>
          <p:cNvPr id="12" name="Rectangle 5">
            <a:extLst>
              <a:ext uri="{FF2B5EF4-FFF2-40B4-BE49-F238E27FC236}">
                <a16:creationId xmlns:a16="http://schemas.microsoft.com/office/drawing/2014/main" id="{E3EB57D8-CF71-4C23-855E-F726FC3D4568}"/>
              </a:ext>
            </a:extLst>
          </p:cNvPr>
          <p:cNvSpPr/>
          <p:nvPr/>
        </p:nvSpPr>
        <p:spPr>
          <a:xfrm>
            <a:off x="604052" y="3647508"/>
            <a:ext cx="1737730" cy="276999"/>
          </a:xfrm>
          <a:prstGeom prst="rect">
            <a:avLst/>
          </a:prstGeom>
        </p:spPr>
        <p:txBody>
          <a:bodyPr wrap="square">
            <a:spAutoFit/>
          </a:bodyPr>
          <a:lstStyle/>
          <a:p>
            <a:pPr algn="ctr"/>
            <a:r>
              <a:rPr lang="en-GB" sz="1200" b="1">
                <a:solidFill>
                  <a:schemeClr val="accent1"/>
                </a:solidFill>
                <a:latin typeface="Muli" panose="02000503000000000000" pitchFamily="2" charset="0"/>
              </a:rPr>
              <a:t>FORTUS 450MC</a:t>
            </a:r>
          </a:p>
        </p:txBody>
      </p:sp>
      <p:sp>
        <p:nvSpPr>
          <p:cNvPr id="13" name="Rectangle 5">
            <a:extLst>
              <a:ext uri="{FF2B5EF4-FFF2-40B4-BE49-F238E27FC236}">
                <a16:creationId xmlns:a16="http://schemas.microsoft.com/office/drawing/2014/main" id="{D36384C3-E450-46A2-8134-B2ED31D2B45D}"/>
              </a:ext>
            </a:extLst>
          </p:cNvPr>
          <p:cNvSpPr/>
          <p:nvPr/>
        </p:nvSpPr>
        <p:spPr>
          <a:xfrm>
            <a:off x="3707904" y="356840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F770</a:t>
            </a:r>
          </a:p>
        </p:txBody>
      </p:sp>
      <p:sp>
        <p:nvSpPr>
          <p:cNvPr id="15" name="Rectangle 5">
            <a:extLst>
              <a:ext uri="{FF2B5EF4-FFF2-40B4-BE49-F238E27FC236}">
                <a16:creationId xmlns:a16="http://schemas.microsoft.com/office/drawing/2014/main" id="{CBBDFC7E-296D-4C2F-B144-D7667789A4B7}"/>
              </a:ext>
            </a:extLst>
          </p:cNvPr>
          <p:cNvSpPr/>
          <p:nvPr/>
        </p:nvSpPr>
        <p:spPr>
          <a:xfrm>
            <a:off x="6660232" y="3767738"/>
            <a:ext cx="1510215" cy="276999"/>
          </a:xfrm>
          <a:prstGeom prst="rect">
            <a:avLst/>
          </a:prstGeom>
        </p:spPr>
        <p:txBody>
          <a:bodyPr wrap="square">
            <a:spAutoFit/>
          </a:bodyPr>
          <a:lstStyle/>
          <a:p>
            <a:pPr algn="ctr"/>
            <a:r>
              <a:rPr lang="en-GB" sz="1200" b="1">
                <a:solidFill>
                  <a:schemeClr val="accent1"/>
                </a:solidFill>
                <a:latin typeface="Muli" panose="02000503000000000000" pitchFamily="2" charset="0"/>
              </a:rPr>
              <a:t>F123 Series</a:t>
            </a:r>
          </a:p>
        </p:txBody>
      </p:sp>
    </p:spTree>
    <p:extLst>
      <p:ext uri="{BB962C8B-B14F-4D97-AF65-F5344CB8AC3E}">
        <p14:creationId xmlns:p14="http://schemas.microsoft.com/office/powerpoint/2010/main" val="39397016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i="1" dirty="0">
                <a:solidFill>
                  <a:srgbClr val="262626"/>
                </a:solidFill>
                <a:latin typeface="Muli" panose="02000503000000000000" pitchFamily="2" charset="0"/>
              </a:rPr>
              <a:t>Hot End</a:t>
            </a:r>
          </a:p>
          <a:p>
            <a:pPr marL="285750" indent="-285750">
              <a:buFont typeface="Arial" panose="020B0604020202020204" pitchFamily="34" charset="0"/>
              <a:buChar char="•"/>
            </a:pPr>
            <a:r>
              <a:rPr lang="en-US" b="0" i="0" dirty="0" err="1">
                <a:solidFill>
                  <a:srgbClr val="262626"/>
                </a:solidFill>
                <a:effectLst/>
                <a:latin typeface="Muli" panose="02000503000000000000" pitchFamily="2" charset="0"/>
              </a:rPr>
              <a:t>Bocal</a:t>
            </a:r>
            <a:endParaRPr lang="en-US" b="0" i="0" dirty="0">
              <a:solidFill>
                <a:srgbClr val="262626"/>
              </a:solidFill>
              <a:effectLst/>
              <a:latin typeface="Muli" panose="02000503000000000000" pitchFamily="2" charset="0"/>
            </a:endParaRPr>
          </a:p>
          <a:p>
            <a:pPr marL="285750" indent="-285750">
              <a:buFont typeface="Arial" panose="020B0604020202020204" pitchFamily="34" charset="0"/>
              <a:buChar char="•"/>
            </a:pPr>
            <a:r>
              <a:rPr lang="en-US" dirty="0">
                <a:solidFill>
                  <a:srgbClr val="FF0000"/>
                </a:solidFill>
              </a:rPr>
              <a:t>Laser </a:t>
            </a:r>
            <a:r>
              <a:rPr lang="en-US" dirty="0" err="1">
                <a:solidFill>
                  <a:srgbClr val="FF0000"/>
                </a:solidFill>
              </a:rPr>
              <a:t>Pontual</a:t>
            </a:r>
            <a:r>
              <a:rPr lang="en-US" dirty="0">
                <a:solidFill>
                  <a:srgbClr val="FF0000"/>
                </a:solidFill>
              </a:rPr>
              <a:t> </a:t>
            </a:r>
          </a:p>
          <a:p>
            <a:pPr marL="285750" indent="-285750">
              <a:buFont typeface="Arial" panose="020B0604020202020204" pitchFamily="34" charset="0"/>
              <a:buChar char="•"/>
            </a:pPr>
            <a:r>
              <a:rPr lang="en-US" dirty="0" err="1">
                <a:solidFill>
                  <a:schemeClr val="tx1"/>
                </a:solidFill>
                <a:latin typeface="Muli" panose="02000503000000000000" pitchFamily="2" charset="0"/>
              </a:rPr>
              <a:t>Ventoinha</a:t>
            </a:r>
            <a:endParaRPr lang="en-US" b="0" i="0" dirty="0">
              <a:solidFill>
                <a:schemeClr val="tx1"/>
              </a:solidFill>
              <a:effectLst/>
              <a:latin typeface="Muli" panose="02000503000000000000" pitchFamily="2" charset="0"/>
            </a:endParaRPr>
          </a:p>
        </p:txBody>
      </p:sp>
      <p:sp>
        <p:nvSpPr>
          <p:cNvPr id="34" name="Google Shape;1166;p50">
            <a:extLst>
              <a:ext uri="{FF2B5EF4-FFF2-40B4-BE49-F238E27FC236}">
                <a16:creationId xmlns:a16="http://schemas.microsoft.com/office/drawing/2014/main" id="{C61C8F4D-0E4C-40EB-AFEB-20F5D48BFF95}"/>
              </a:ext>
            </a:extLst>
          </p:cNvPr>
          <p:cNvSpPr txBox="1">
            <a:spLocks/>
          </p:cNvSpPr>
          <p:nvPr/>
        </p:nvSpPr>
        <p:spPr>
          <a:xfrm>
            <a:off x="4519194" y="375019"/>
            <a:ext cx="4574689" cy="10458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a:ea typeface="Roboto"/>
                <a:cs typeface="Roboto"/>
                <a:sym typeface="Roboto"/>
              </a:defRPr>
            </a:lvl1pPr>
            <a:lvl2pPr marR="0" lvl="1"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l"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 dirty="0"/>
              <a:t>Qual destes opções não faz parte de uma impressora 3D MEX?</a:t>
            </a:r>
          </a:p>
        </p:txBody>
      </p:sp>
    </p:spTree>
    <p:extLst>
      <p:ext uri="{BB962C8B-B14F-4D97-AF65-F5344CB8AC3E}">
        <p14:creationId xmlns:p14="http://schemas.microsoft.com/office/powerpoint/2010/main" val="5105892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a:extLst>
              <a:ext uri="{FF2B5EF4-FFF2-40B4-BE49-F238E27FC236}">
                <a16:creationId xmlns:a16="http://schemas.microsoft.com/office/drawing/2014/main" id="{305D4228-87CE-40F1-9819-C496FF866D23}"/>
              </a:ext>
            </a:extLst>
          </p:cNvPr>
          <p:cNvSpPr>
            <a:spLocks noGrp="1"/>
          </p:cNvSpPr>
          <p:nvPr>
            <p:ph type="title"/>
          </p:nvPr>
        </p:nvSpPr>
        <p:spPr>
          <a:xfrm>
            <a:off x="1074738" y="384175"/>
            <a:ext cx="6994525" cy="566738"/>
          </a:xfrm>
        </p:spPr>
        <p:txBody>
          <a:bodyPr/>
          <a:lstStyle/>
          <a:p>
            <a:r>
              <a:rPr lang="en-US" dirty="0" err="1">
                <a:latin typeface="Roboto"/>
                <a:ea typeface="Roboto"/>
              </a:rPr>
              <a:t>Propriedades</a:t>
            </a:r>
            <a:r>
              <a:rPr lang="en-US" dirty="0">
                <a:latin typeface="Roboto"/>
                <a:ea typeface="Roboto"/>
              </a:rPr>
              <a:t> de </a:t>
            </a:r>
            <a:r>
              <a:rPr lang="en-US" dirty="0" err="1">
                <a:latin typeface="Roboto"/>
                <a:ea typeface="Roboto"/>
              </a:rPr>
              <a:t>peças</a:t>
            </a:r>
            <a:r>
              <a:rPr lang="en-US" dirty="0">
                <a:latin typeface="Roboto"/>
                <a:ea typeface="Roboto"/>
              </a:rPr>
              <a:t> </a:t>
            </a:r>
            <a:r>
              <a:rPr lang="en-US" dirty="0" err="1">
                <a:latin typeface="Roboto"/>
                <a:ea typeface="Roboto"/>
              </a:rPr>
              <a:t>impressas</a:t>
            </a:r>
            <a:r>
              <a:rPr lang="en-US" dirty="0">
                <a:latin typeface="Roboto"/>
                <a:ea typeface="Roboto"/>
              </a:rPr>
              <a:t> com MEX </a:t>
            </a:r>
            <a:endParaRPr lang="es-ES" dirty="0"/>
          </a:p>
        </p:txBody>
      </p:sp>
      <p:sp>
        <p:nvSpPr>
          <p:cNvPr id="8" name="Google Shape;1029;p44">
            <a:extLst>
              <a:ext uri="{FF2B5EF4-FFF2-40B4-BE49-F238E27FC236}">
                <a16:creationId xmlns:a16="http://schemas.microsoft.com/office/drawing/2014/main" id="{1253C8B1-ABBF-4B49-83FC-33783BCE6BD3}"/>
              </a:ext>
            </a:extLst>
          </p:cNvPr>
          <p:cNvSpPr txBox="1">
            <a:spLocks/>
          </p:cNvSpPr>
          <p:nvPr/>
        </p:nvSpPr>
        <p:spPr>
          <a:xfrm>
            <a:off x="971600" y="1658313"/>
            <a:ext cx="72008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spcAft>
                <a:spcPts val="600"/>
              </a:spcAft>
            </a:pPr>
            <a:r>
              <a:rPr lang="pt-PT" dirty="0">
                <a:latin typeface="Muli"/>
              </a:rPr>
              <a:t>O maior desafio na impressão através de MEX é a natureza anisotrópica das propriedades mecânicas da peça impressa. Uma das razões é a ligação estre camadas impressas, na direção do eixo z, que resulta em resistência mecânica limitada dos objetos impressos.</a:t>
            </a:r>
          </a:p>
          <a:p>
            <a:pPr algn="just">
              <a:spcBef>
                <a:spcPts val="600"/>
              </a:spcBef>
              <a:spcAft>
                <a:spcPts val="600"/>
              </a:spcAft>
            </a:pPr>
            <a:r>
              <a:rPr lang="pt-PT" dirty="0">
                <a:latin typeface="Muli"/>
              </a:rPr>
              <a:t>Há maneiras de mitigar este problema, nomeadamente aquecendo localmente a camada impressa através de um laser, um </a:t>
            </a:r>
            <a:r>
              <a:rPr lang="pt-PT" dirty="0" err="1">
                <a:latin typeface="Muli"/>
              </a:rPr>
              <a:t>microondas</a:t>
            </a:r>
            <a:r>
              <a:rPr lang="pt-PT" dirty="0">
                <a:latin typeface="Muli"/>
              </a:rPr>
              <a:t>, ou uma lâmpada de infravermelhos. Outro fator que causa propriedades anisotrópicas dependentes da direção de impressão é o arranjo das cadeias poliméricas e aditivos. Estes estão alinhados com a direção de escoamento do </a:t>
            </a:r>
            <a:r>
              <a:rPr lang="pt-PT" dirty="0" err="1">
                <a:latin typeface="Muli"/>
              </a:rPr>
              <a:t>estrusor</a:t>
            </a:r>
            <a:r>
              <a:rPr lang="pt-PT" dirty="0">
                <a:latin typeface="Muli"/>
              </a:rPr>
              <a:t>, resultando em propriedades mais robustas na direção de impressão, comparativamente às outras</a:t>
            </a:r>
            <a:endParaRPr lang="pt-PT" dirty="0">
              <a:latin typeface="Muli" panose="02000503000000000000" pitchFamily="2" charset="0"/>
            </a:endParaRPr>
          </a:p>
          <a:p>
            <a:endParaRPr lang="pt-PT" dirty="0">
              <a:latin typeface="Muli" panose="02000503000000000000" pitchFamily="2" charset="0"/>
            </a:endParaRPr>
          </a:p>
        </p:txBody>
      </p:sp>
    </p:spTree>
    <p:extLst>
      <p:ext uri="{BB962C8B-B14F-4D97-AF65-F5344CB8AC3E}">
        <p14:creationId xmlns:p14="http://schemas.microsoft.com/office/powerpoint/2010/main" val="124330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ES"/>
          </a:p>
        </p:txBody>
      </p:sp>
      <p:pic>
        <p:nvPicPr>
          <p:cNvPr id="7" name="Imagen 6">
            <a:extLst>
              <a:ext uri="{FF2B5EF4-FFF2-40B4-BE49-F238E27FC236}">
                <a16:creationId xmlns:a16="http://schemas.microsoft.com/office/drawing/2014/main" id="{FE9E20B0-FFC7-4A48-B264-640D7A4226AC}"/>
              </a:ext>
            </a:extLst>
          </p:cNvPr>
          <p:cNvPicPr>
            <a:picLocks noChangeAspect="1"/>
          </p:cNvPicPr>
          <p:nvPr/>
        </p:nvPicPr>
        <p:blipFill>
          <a:blip r:embed="rId2"/>
          <a:stretch>
            <a:fillRect/>
          </a:stretch>
        </p:blipFill>
        <p:spPr>
          <a:xfrm>
            <a:off x="1362328" y="555526"/>
            <a:ext cx="6594048" cy="4583473"/>
          </a:xfrm>
          <a:prstGeom prst="rect">
            <a:avLst/>
          </a:prstGeom>
        </p:spPr>
      </p:pic>
    </p:spTree>
    <p:extLst>
      <p:ext uri="{BB962C8B-B14F-4D97-AF65-F5344CB8AC3E}">
        <p14:creationId xmlns:p14="http://schemas.microsoft.com/office/powerpoint/2010/main" val="2984548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683568" y="1131590"/>
            <a:ext cx="799288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spcAft>
                <a:spcPts val="600"/>
              </a:spcAft>
            </a:pPr>
            <a:r>
              <a:rPr lang="pt-PT" dirty="0">
                <a:latin typeface="Muli" panose="02000503000000000000" pitchFamily="2" charset="0"/>
              </a:rPr>
              <a:t>A natureza da interface entre camadas afeta as propriedades mecânicas. Por exemplo, na extrusão de material polimérico, o cordão depositado de material tem boas propriedades mecânicas, mas a interface entre os cordões fica prejudicada porque as moléculas de polímero de cadeia longa ficam paralelas à interface em vez de a atravessarem</a:t>
            </a:r>
            <a:endParaRPr lang="es-ES" dirty="0">
              <a:latin typeface="Muli" panose="02000503000000000000" pitchFamily="2" charset="0"/>
            </a:endParaRPr>
          </a:p>
        </p:txBody>
      </p:sp>
      <p:pic>
        <p:nvPicPr>
          <p:cNvPr id="8" name="Picture 2" descr="Layer separation, or delamination, happens when there isn't enough bonding between layers">
            <a:extLst>
              <a:ext uri="{FF2B5EF4-FFF2-40B4-BE49-F238E27FC236}">
                <a16:creationId xmlns:a16="http://schemas.microsoft.com/office/drawing/2014/main" id="{C4449350-6D87-49F5-9D97-2B8278E87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355726"/>
            <a:ext cx="3429000" cy="192405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4">
            <a:extLst>
              <a:ext uri="{FF2B5EF4-FFF2-40B4-BE49-F238E27FC236}">
                <a16:creationId xmlns:a16="http://schemas.microsoft.com/office/drawing/2014/main" id="{69197F9D-3DCE-4611-81A6-F3C562B1A18C}"/>
              </a:ext>
            </a:extLst>
          </p:cNvPr>
          <p:cNvSpPr>
            <a:spLocks noGrp="1"/>
          </p:cNvSpPr>
          <p:nvPr>
            <p:ph type="title"/>
          </p:nvPr>
        </p:nvSpPr>
        <p:spPr>
          <a:xfrm>
            <a:off x="1074738" y="384175"/>
            <a:ext cx="6994525" cy="566738"/>
          </a:xfrm>
        </p:spPr>
        <p:txBody>
          <a:bodyPr/>
          <a:lstStyle/>
          <a:p>
            <a:r>
              <a:rPr lang="en-US" dirty="0" err="1">
                <a:latin typeface="Roboto"/>
                <a:ea typeface="Roboto"/>
              </a:rPr>
              <a:t>Propriedades</a:t>
            </a:r>
            <a:r>
              <a:rPr lang="en-US" dirty="0">
                <a:latin typeface="Roboto"/>
                <a:ea typeface="Roboto"/>
              </a:rPr>
              <a:t> de </a:t>
            </a:r>
            <a:r>
              <a:rPr lang="en-US" dirty="0" err="1">
                <a:latin typeface="Roboto"/>
                <a:ea typeface="Roboto"/>
              </a:rPr>
              <a:t>peças</a:t>
            </a:r>
            <a:r>
              <a:rPr lang="en-US" dirty="0">
                <a:latin typeface="Roboto"/>
                <a:ea typeface="Roboto"/>
              </a:rPr>
              <a:t> </a:t>
            </a:r>
            <a:r>
              <a:rPr lang="en-US" dirty="0" err="1">
                <a:latin typeface="Roboto"/>
                <a:ea typeface="Roboto"/>
              </a:rPr>
              <a:t>impressas</a:t>
            </a:r>
            <a:r>
              <a:rPr lang="en-US" dirty="0">
                <a:latin typeface="Roboto"/>
                <a:ea typeface="Roboto"/>
              </a:rPr>
              <a:t> com MEX </a:t>
            </a:r>
            <a:endParaRPr lang="es-ES" dirty="0"/>
          </a:p>
        </p:txBody>
      </p:sp>
    </p:spTree>
    <p:extLst>
      <p:ext uri="{BB962C8B-B14F-4D97-AF65-F5344CB8AC3E}">
        <p14:creationId xmlns:p14="http://schemas.microsoft.com/office/powerpoint/2010/main" val="2649569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678519" y="1064674"/>
            <a:ext cx="8131868" cy="23233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spcAft>
                <a:spcPts val="600"/>
              </a:spcAft>
            </a:pPr>
            <a:r>
              <a:rPr lang="pt-PT" sz="1400" b="0" i="0" u="none" strike="noStrike" baseline="0" dirty="0">
                <a:solidFill>
                  <a:srgbClr val="000000"/>
                </a:solidFill>
                <a:latin typeface="Muli" panose="02000503000000000000" pitchFamily="2" charset="0"/>
              </a:rPr>
              <a:t>O efeito principal da porosidade é baixar o esforço ao qual ocorre uma fratura rápida. Tanto a ductilidade como a resistência aumentam à medida que a porosidade diminui. Para amostras de alta porosidade, a tensão de fratura foi inferior à tensão de cedência e o alongamento medido à tensão também foi baixo. À medida que a porosidade é reduzida, a resistência aumenta significativamente, aproximando-se da tensão de cedência. Contudo, devido à inclinação acentuada da porção elástica da curva tensão-deformação, a tensão de fratura permanece baixa, menos de 10%. Para a porosidade residual no intervalo de 10-15%, a tensão de fratura cai para entre a tensão de cedência e a máxima, resultando numa quantidade modesta de plasticidade mensurável entre 10-30%. Quando a porosidade cai abaixo de cerca de 5%, a ductilidade total de 50-60% é restaurada. Pós-processamento pode ser utilizado para mitigar ou eliminar estruturas defeituosas nas peças. </a:t>
            </a:r>
            <a:endParaRPr lang="en-US" dirty="0">
              <a:latin typeface="Muli" panose="02000503000000000000" pitchFamily="2" charset="0"/>
            </a:endParaRPr>
          </a:p>
          <a:p>
            <a:endParaRPr lang="en-US" dirty="0">
              <a:latin typeface="Muli" panose="02000503000000000000" pitchFamily="2" charset="0"/>
            </a:endParaRPr>
          </a:p>
          <a:p>
            <a:endParaRPr lang="es-ES" dirty="0">
              <a:latin typeface="Muli" panose="02000503000000000000" pitchFamily="2" charset="0"/>
            </a:endParaRPr>
          </a:p>
        </p:txBody>
      </p:sp>
      <p:pic>
        <p:nvPicPr>
          <p:cNvPr id="3074" name="Picture 2" descr="3D scaffold systems of various porosity and pore geometry fabricated by FDM (fused deposition modeling). (Adapted with Permission from Ref 11. Copyright 2000 Elsevier Ltd.).">
            <a:extLst>
              <a:ext uri="{FF2B5EF4-FFF2-40B4-BE49-F238E27FC236}">
                <a16:creationId xmlns:a16="http://schemas.microsoft.com/office/drawing/2014/main" id="{B10CC943-E1C7-4FBF-850A-89C40C2F0C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8017"/>
          <a:stretch/>
        </p:blipFill>
        <p:spPr bwMode="auto">
          <a:xfrm>
            <a:off x="2483768" y="3219822"/>
            <a:ext cx="3384029" cy="1848704"/>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4">
            <a:extLst>
              <a:ext uri="{FF2B5EF4-FFF2-40B4-BE49-F238E27FC236}">
                <a16:creationId xmlns:a16="http://schemas.microsoft.com/office/drawing/2014/main" id="{7032502E-6DB2-4F91-9EDC-87D1598E29F4}"/>
              </a:ext>
            </a:extLst>
          </p:cNvPr>
          <p:cNvSpPr>
            <a:spLocks noGrp="1"/>
          </p:cNvSpPr>
          <p:nvPr>
            <p:ph type="title"/>
          </p:nvPr>
        </p:nvSpPr>
        <p:spPr>
          <a:xfrm>
            <a:off x="678519" y="221443"/>
            <a:ext cx="6994525" cy="566738"/>
          </a:xfrm>
        </p:spPr>
        <p:txBody>
          <a:bodyPr/>
          <a:lstStyle/>
          <a:p>
            <a:r>
              <a:rPr lang="en-US" dirty="0" err="1">
                <a:latin typeface="Roboto"/>
                <a:ea typeface="Roboto"/>
              </a:rPr>
              <a:t>Propriedades</a:t>
            </a:r>
            <a:r>
              <a:rPr lang="en-US" dirty="0">
                <a:latin typeface="Roboto"/>
                <a:ea typeface="Roboto"/>
              </a:rPr>
              <a:t> de </a:t>
            </a:r>
            <a:r>
              <a:rPr lang="en-US" dirty="0" err="1">
                <a:latin typeface="Roboto"/>
                <a:ea typeface="Roboto"/>
              </a:rPr>
              <a:t>peças</a:t>
            </a:r>
            <a:r>
              <a:rPr lang="en-US" dirty="0">
                <a:latin typeface="Roboto"/>
                <a:ea typeface="Roboto"/>
              </a:rPr>
              <a:t> </a:t>
            </a:r>
            <a:r>
              <a:rPr lang="en-US" dirty="0" err="1">
                <a:latin typeface="Roboto"/>
                <a:ea typeface="Roboto"/>
              </a:rPr>
              <a:t>impressas</a:t>
            </a:r>
            <a:r>
              <a:rPr lang="en-US" dirty="0">
                <a:latin typeface="Roboto"/>
                <a:ea typeface="Roboto"/>
              </a:rPr>
              <a:t> com MEX </a:t>
            </a:r>
            <a:endParaRPr lang="es-ES" dirty="0"/>
          </a:p>
        </p:txBody>
      </p:sp>
    </p:spTree>
    <p:extLst>
      <p:ext uri="{BB962C8B-B14F-4D97-AF65-F5344CB8AC3E}">
        <p14:creationId xmlns:p14="http://schemas.microsoft.com/office/powerpoint/2010/main" val="929541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211960" y="1131590"/>
            <a:ext cx="4675484"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pt-PT" b="0" i="0" dirty="0">
                <a:solidFill>
                  <a:srgbClr val="262626"/>
                </a:solidFill>
                <a:effectLst/>
                <a:latin typeface="Muli" panose="02000503000000000000" pitchFamily="2" charset="0"/>
              </a:rPr>
              <a:t>MEX tem a resolução mais baixa em comparação com outras tecnologias de impressão 3D, por isso não é adequado para peças com detalhes muito pequenos.</a:t>
            </a:r>
          </a:p>
          <a:p>
            <a:pPr algn="l"/>
            <a:endParaRPr lang="pt-PT" b="0" i="0" dirty="0">
              <a:solidFill>
                <a:srgbClr val="262626"/>
              </a:solidFill>
              <a:effectLst/>
              <a:latin typeface="Muli" panose="02000503000000000000" pitchFamily="2" charset="0"/>
            </a:endParaRPr>
          </a:p>
          <a:p>
            <a:pPr algn="l"/>
            <a:r>
              <a:rPr lang="pt-PT" b="0" i="0" dirty="0">
                <a:solidFill>
                  <a:srgbClr val="262626"/>
                </a:solidFill>
                <a:effectLst/>
                <a:latin typeface="Muli" panose="02000503000000000000" pitchFamily="2" charset="0"/>
              </a:rPr>
              <a:t>A percentagem de </a:t>
            </a:r>
            <a:r>
              <a:rPr lang="pt-PT" b="0" dirty="0">
                <a:solidFill>
                  <a:srgbClr val="262626"/>
                </a:solidFill>
                <a:effectLst/>
                <a:latin typeface="Muli" panose="02000503000000000000" pitchFamily="2" charset="0"/>
              </a:rPr>
              <a:t>Preenchimento</a:t>
            </a:r>
            <a:r>
              <a:rPr lang="pt-PT" b="0" i="1" dirty="0">
                <a:solidFill>
                  <a:srgbClr val="262626"/>
                </a:solidFill>
                <a:effectLst/>
                <a:latin typeface="Muli" panose="02000503000000000000" pitchFamily="2" charset="0"/>
              </a:rPr>
              <a:t> </a:t>
            </a:r>
            <a:r>
              <a:rPr lang="pt-PT" b="0" i="0" dirty="0">
                <a:solidFill>
                  <a:srgbClr val="262626"/>
                </a:solidFill>
                <a:effectLst/>
                <a:latin typeface="Muli" panose="02000503000000000000" pitchFamily="2" charset="0"/>
              </a:rPr>
              <a:t>também tem um efeito na resistência de uma peça. A maioria das impressoras produz peças com 20% de </a:t>
            </a:r>
            <a:r>
              <a:rPr lang="pt-PT" b="0" dirty="0">
                <a:solidFill>
                  <a:srgbClr val="262626"/>
                </a:solidFill>
                <a:effectLst/>
                <a:latin typeface="Muli" panose="02000503000000000000" pitchFamily="2" charset="0"/>
              </a:rPr>
              <a:t>Preenchimento</a:t>
            </a:r>
            <a:r>
              <a:rPr lang="pt-PT" b="0" i="1" dirty="0">
                <a:solidFill>
                  <a:srgbClr val="262626"/>
                </a:solidFill>
                <a:effectLst/>
                <a:latin typeface="Muli" panose="02000503000000000000" pitchFamily="2" charset="0"/>
              </a:rPr>
              <a:t>. </a:t>
            </a:r>
            <a:r>
              <a:rPr lang="pt-PT" b="0" i="0" dirty="0">
                <a:solidFill>
                  <a:srgbClr val="262626"/>
                </a:solidFill>
                <a:effectLst/>
                <a:latin typeface="Muli" panose="02000503000000000000" pitchFamily="2" charset="0"/>
              </a:rPr>
              <a:t>Níveis mais elevados de </a:t>
            </a:r>
            <a:r>
              <a:rPr lang="pt-PT" b="0" dirty="0">
                <a:solidFill>
                  <a:srgbClr val="262626"/>
                </a:solidFill>
                <a:effectLst/>
                <a:latin typeface="Muli" panose="02000503000000000000" pitchFamily="2" charset="0"/>
              </a:rPr>
              <a:t>Preenchimento</a:t>
            </a:r>
            <a:r>
              <a:rPr lang="pt-PT" b="0" i="0" dirty="0">
                <a:solidFill>
                  <a:srgbClr val="262626"/>
                </a:solidFill>
                <a:effectLst/>
                <a:latin typeface="Muli" panose="02000503000000000000" pitchFamily="2" charset="0"/>
              </a:rPr>
              <a:t> resultam numa peça mais resistente, mas aumentam o tempo e o custo de produção.</a:t>
            </a:r>
          </a:p>
          <a:p>
            <a:pPr algn="l"/>
            <a:endParaRPr lang="pt-PT" b="0" i="0" dirty="0">
              <a:solidFill>
                <a:srgbClr val="262626"/>
              </a:solidFill>
              <a:effectLst/>
              <a:latin typeface="Muli" panose="02000503000000000000" pitchFamily="2" charset="0"/>
            </a:endParaRPr>
          </a:p>
          <a:p>
            <a:pPr algn="l"/>
            <a:r>
              <a:rPr lang="pt-PT" b="0" i="0" dirty="0">
                <a:solidFill>
                  <a:srgbClr val="262626"/>
                </a:solidFill>
                <a:effectLst/>
                <a:latin typeface="Muli" panose="02000503000000000000" pitchFamily="2" charset="0"/>
              </a:rPr>
              <a:t>O método de impressão camada a camada significa também que é provável que as peças MEX tenham linhas de camada visíveis e muitas vezes exijam alguma forma de pós-processamento se for desejável um acabamento superficial liso. </a:t>
            </a:r>
            <a:endParaRPr lang="en-US" dirty="0">
              <a:latin typeface="Muli" panose="02000503000000000000" pitchFamily="2" charset="0"/>
            </a:endParaRPr>
          </a:p>
          <a:p>
            <a:endParaRPr lang="en-US" dirty="0">
              <a:latin typeface="Muli" panose="02000503000000000000" pitchFamily="2" charset="0"/>
            </a:endParaRPr>
          </a:p>
          <a:p>
            <a:endParaRPr lang="es-ES" dirty="0">
              <a:latin typeface="Muli" panose="02000503000000000000" pitchFamily="2" charset="0"/>
            </a:endParaRPr>
          </a:p>
        </p:txBody>
      </p:sp>
      <p:pic>
        <p:nvPicPr>
          <p:cNvPr id="4100" name="Picture 4" descr="Visible Layer Lines On A 3D Printed Part - 3DHubs - Manufactur3D">
            <a:extLst>
              <a:ext uri="{FF2B5EF4-FFF2-40B4-BE49-F238E27FC236}">
                <a16:creationId xmlns:a16="http://schemas.microsoft.com/office/drawing/2014/main" id="{B960F245-41A7-4AA9-8935-08D184320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91630"/>
            <a:ext cx="3282833" cy="2051375"/>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4">
            <a:extLst>
              <a:ext uri="{FF2B5EF4-FFF2-40B4-BE49-F238E27FC236}">
                <a16:creationId xmlns:a16="http://schemas.microsoft.com/office/drawing/2014/main" id="{1EBC7466-3CF3-4837-AA68-3F64466658B8}"/>
              </a:ext>
            </a:extLst>
          </p:cNvPr>
          <p:cNvSpPr txBox="1">
            <a:spLocks/>
          </p:cNvSpPr>
          <p:nvPr/>
        </p:nvSpPr>
        <p:spPr>
          <a:xfrm>
            <a:off x="467544" y="245924"/>
            <a:ext cx="6994525" cy="5667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err="1">
                <a:latin typeface="Roboto"/>
                <a:ea typeface="Roboto"/>
              </a:rPr>
              <a:t>Propriedades</a:t>
            </a:r>
            <a:r>
              <a:rPr lang="en-US" dirty="0">
                <a:latin typeface="Roboto"/>
                <a:ea typeface="Roboto"/>
              </a:rPr>
              <a:t> de </a:t>
            </a:r>
            <a:r>
              <a:rPr lang="en-US" dirty="0" err="1">
                <a:latin typeface="Roboto"/>
                <a:ea typeface="Roboto"/>
              </a:rPr>
              <a:t>peças</a:t>
            </a:r>
            <a:r>
              <a:rPr lang="en-US" dirty="0">
                <a:latin typeface="Roboto"/>
                <a:ea typeface="Roboto"/>
              </a:rPr>
              <a:t> </a:t>
            </a:r>
            <a:r>
              <a:rPr lang="en-US" dirty="0" err="1">
                <a:latin typeface="Roboto"/>
                <a:ea typeface="Roboto"/>
              </a:rPr>
              <a:t>impressas</a:t>
            </a:r>
            <a:r>
              <a:rPr lang="en-US" dirty="0">
                <a:latin typeface="Roboto"/>
                <a:ea typeface="Roboto"/>
              </a:rPr>
              <a:t> com MEX </a:t>
            </a:r>
            <a:endParaRPr lang="es-ES" dirty="0"/>
          </a:p>
        </p:txBody>
      </p:sp>
    </p:spTree>
    <p:extLst>
      <p:ext uri="{BB962C8B-B14F-4D97-AF65-F5344CB8AC3E}">
        <p14:creationId xmlns:p14="http://schemas.microsoft.com/office/powerpoint/2010/main" val="4019478788"/>
      </p:ext>
    </p:extLst>
  </p:cSld>
  <p:clrMapOvr>
    <a:masterClrMapping/>
  </p:clrMapOvr>
  <p:extLst>
    <p:ext uri="{6950BFC3-D8DA-4A85-94F7-54DA5524770B}">
      <p188:commentRel xmlns:p188="http://schemas.microsoft.com/office/powerpoint/2018/8/main" r:id="rId2"/>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627534"/>
            <a:ext cx="6995700" cy="566400"/>
          </a:xfrm>
        </p:spPr>
        <p:txBody>
          <a:bodyPr/>
          <a:lstStyle/>
          <a:p>
            <a:r>
              <a:rPr lang="en-US" sz="2800" dirty="0" err="1"/>
              <a:t>Operações</a:t>
            </a:r>
            <a:r>
              <a:rPr lang="en-US" sz="2800" dirty="0"/>
              <a:t> da </a:t>
            </a:r>
            <a:r>
              <a:rPr lang="en-US" sz="2800" dirty="0" err="1"/>
              <a:t>cadeia</a:t>
            </a:r>
            <a:r>
              <a:rPr lang="en-US" sz="2800" dirty="0"/>
              <a:t> de </a:t>
            </a:r>
            <a:r>
              <a:rPr lang="en-US" sz="2800" dirty="0" err="1"/>
              <a:t>processos</a:t>
            </a:r>
            <a:r>
              <a:rPr lang="en-US" sz="2800" dirty="0"/>
              <a:t>. </a:t>
            </a:r>
            <a:r>
              <a:rPr lang="en-US" sz="2800" dirty="0" err="1"/>
              <a:t>Pós-processamento</a:t>
            </a:r>
            <a:endParaRPr lang="es-ES" dirty="0"/>
          </a:p>
        </p:txBody>
      </p:sp>
      <p:sp>
        <p:nvSpPr>
          <p:cNvPr id="6" name="Google Shape;1029;p44"/>
          <p:cNvSpPr txBox="1">
            <a:spLocks/>
          </p:cNvSpPr>
          <p:nvPr/>
        </p:nvSpPr>
        <p:spPr>
          <a:xfrm>
            <a:off x="1046521" y="1598709"/>
            <a:ext cx="4461583" cy="3490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pt-PT" dirty="0">
                <a:solidFill>
                  <a:srgbClr val="262626"/>
                </a:solidFill>
                <a:latin typeface="Muli" panose="02000503000000000000" pitchFamily="2" charset="0"/>
              </a:rPr>
              <a:t>Algumas operações em cadeia de processos como o pós-processamento são, na realidade, termos gerais para uma série de fases pelas quais as peças de impressão 3D podem ter de passar depois de saírem do sistema de impressão e antes de serem adequadas ao seu propósito. O termo "pós-processamento" é muitas vezes utilizado indistintamente com "acabamento", o que pode gerar alguma confusão. Assim, "acabamento" é na realidade um subconjunto do pós-processamento, e não um termo que deve ser utilizado de forma intercambiável com este</a:t>
            </a:r>
          </a:p>
          <a:p>
            <a:pPr algn="l"/>
            <a:endParaRPr lang="pt-PT" dirty="0">
              <a:solidFill>
                <a:srgbClr val="262626"/>
              </a:solidFill>
              <a:latin typeface="Muli" panose="02000503000000000000" pitchFamily="2" charset="0"/>
            </a:endParaRPr>
          </a:p>
          <a:p>
            <a:pPr algn="l"/>
            <a:r>
              <a:rPr lang="pt-PT" dirty="0">
                <a:solidFill>
                  <a:srgbClr val="262626"/>
                </a:solidFill>
                <a:latin typeface="Muli" panose="02000503000000000000" pitchFamily="2" charset="0"/>
              </a:rPr>
              <a:t>O pós-processamento será explicado em pormenor noutra unidade. </a:t>
            </a:r>
            <a:endParaRPr lang="en-US" dirty="0">
              <a:latin typeface="Muli" panose="02000503000000000000" pitchFamily="2" charset="0"/>
            </a:endParaRPr>
          </a:p>
          <a:p>
            <a:endParaRPr lang="es-ES" dirty="0">
              <a:latin typeface="Muli" panose="02000503000000000000" pitchFamily="2" charset="0"/>
            </a:endParaRPr>
          </a:p>
        </p:txBody>
      </p:sp>
      <p:pic>
        <p:nvPicPr>
          <p:cNvPr id="4098" name="Picture 2" descr="Post-processing of FDM 3D printed parts">
            <a:extLst>
              <a:ext uri="{FF2B5EF4-FFF2-40B4-BE49-F238E27FC236}">
                <a16:creationId xmlns:a16="http://schemas.microsoft.com/office/drawing/2014/main" id="{1522B741-8FC7-450E-90EC-D7A8D54B3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505372"/>
            <a:ext cx="3424167" cy="228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8298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376087"/>
            <a:ext cx="6726275" cy="1035300"/>
          </a:xfrm>
          <a:prstGeom prst="rect">
            <a:avLst/>
          </a:prstGeom>
        </p:spPr>
        <p:txBody>
          <a:bodyPr spcFirstLastPara="1" wrap="square" lIns="91425" tIns="91425" rIns="91425" bIns="91425" anchor="ctr" anchorCtr="0">
            <a:noAutofit/>
          </a:bodyPr>
          <a:lstStyle/>
          <a:p>
            <a:r>
              <a:rPr lang="pt-PT" dirty="0"/>
              <a:t>Visão geral sobre Materiais Poliméricos, as suas propriedades e aplicações</a:t>
            </a:r>
            <a:endParaRPr lang="es-ES" dirty="0"/>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extLst>
      <p:ext uri="{BB962C8B-B14F-4D97-AF65-F5344CB8AC3E}">
        <p14:creationId xmlns:p14="http://schemas.microsoft.com/office/powerpoint/2010/main" val="7247925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a:t>
            </a:r>
          </a:p>
        </p:txBody>
      </p:sp>
      <p:sp>
        <p:nvSpPr>
          <p:cNvPr id="6" name="Google Shape;1029;p44"/>
          <p:cNvSpPr txBox="1">
            <a:spLocks/>
          </p:cNvSpPr>
          <p:nvPr/>
        </p:nvSpPr>
        <p:spPr>
          <a:xfrm>
            <a:off x="323528" y="1294072"/>
            <a:ext cx="4032448" cy="1991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a:solidFill>
                  <a:srgbClr val="262626"/>
                </a:solidFill>
                <a:latin typeface="Muli" panose="02000503000000000000" pitchFamily="2" charset="0"/>
              </a:rPr>
              <a:t>A maioria dos materiais impressos em MEX são poliméricos. Um resumo dos materiais atualmente disponíveis para MEX pode ser consultado na figura:</a:t>
            </a:r>
          </a:p>
          <a:p>
            <a:endParaRPr lang="pt-PT">
              <a:solidFill>
                <a:srgbClr val="262626"/>
              </a:solidFill>
              <a:latin typeface="Muli" panose="02000503000000000000" pitchFamily="2" charset="0"/>
            </a:endParaRPr>
          </a:p>
          <a:p>
            <a:endParaRPr lang="pt-PT">
              <a:solidFill>
                <a:srgbClr val="262626"/>
              </a:solidFill>
              <a:latin typeface="Muli" panose="02000503000000000000" pitchFamily="2" charset="0"/>
            </a:endParaRPr>
          </a:p>
          <a:p>
            <a:r>
              <a:rPr lang="pt-PT">
                <a:solidFill>
                  <a:srgbClr val="262626"/>
                </a:solidFill>
                <a:latin typeface="Muli" panose="02000503000000000000" pitchFamily="2" charset="0"/>
              </a:rPr>
              <a:t>PLA, ABS, PETG , and PC podem ser considerados os materiais mais comuns para impressão MEX</a:t>
            </a: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pic>
        <p:nvPicPr>
          <p:cNvPr id="1028" name="Picture 4" descr="MAS.865 2018 How to Make Something that Makes (almost) Anything">
            <a:extLst>
              <a:ext uri="{FF2B5EF4-FFF2-40B4-BE49-F238E27FC236}">
                <a16:creationId xmlns:a16="http://schemas.microsoft.com/office/drawing/2014/main" id="{EDCBC280-7E29-4DE5-92D1-62182FB245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 b="100000" l="0" r="100000"/>
                    </a14:imgEffect>
                  </a14:imgLayer>
                </a14:imgProps>
              </a:ext>
              <a:ext uri="{28A0092B-C50C-407E-A947-70E740481C1C}">
                <a14:useLocalDpi xmlns:a14="http://schemas.microsoft.com/office/drawing/2010/main" val="0"/>
              </a:ext>
            </a:extLst>
          </a:blip>
          <a:srcRect/>
          <a:stretch>
            <a:fillRect/>
          </a:stretch>
        </p:blipFill>
        <p:spPr bwMode="auto">
          <a:xfrm>
            <a:off x="4234620" y="950448"/>
            <a:ext cx="4490156"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6060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774942"/>
            <a:ext cx="3528392" cy="3319849"/>
          </a:xfrm>
          <a:prstGeom prst="rect">
            <a:avLst/>
          </a:prstGeom>
        </p:spPr>
      </p:pic>
      <p:sp>
        <p:nvSpPr>
          <p:cNvPr id="6" name="Google Shape;1029;p44"/>
          <p:cNvSpPr txBox="1">
            <a:spLocks/>
          </p:cNvSpPr>
          <p:nvPr/>
        </p:nvSpPr>
        <p:spPr>
          <a:xfrm>
            <a:off x="3923928" y="915566"/>
            <a:ext cx="4608512" cy="31792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latin typeface="Muli"/>
              </a:rPr>
              <a:t>Ao contrário da </a:t>
            </a:r>
            <a:r>
              <a:rPr lang="pt-PT" dirty="0" err="1">
                <a:latin typeface="Muli"/>
              </a:rPr>
              <a:t>fotopolimerização</a:t>
            </a:r>
            <a:r>
              <a:rPr lang="pt-PT" dirty="0">
                <a:latin typeface="Muli"/>
              </a:rPr>
              <a:t>, e métodos baseados em pós para impressão 3D, o processo MEX permite a utilização de um vasto leque de termoplásticos disponíveis comercialmente, que satisfazem os requisites materiais discutidos acima, e com preços acessíveis, em comparação com outras técnicas de impressão 3D</a:t>
            </a:r>
          </a:p>
          <a:p>
            <a:pPr algn="just"/>
            <a:endParaRPr lang="pt-PT" dirty="0">
              <a:latin typeface="Muli"/>
            </a:endParaRPr>
          </a:p>
          <a:p>
            <a:pPr algn="just"/>
            <a:r>
              <a:rPr lang="pt-PT" dirty="0">
                <a:latin typeface="Muli"/>
              </a:rPr>
              <a:t>Até 2012, os materiais disponíveis para MEX, especialmente para impressoras “</a:t>
            </a:r>
            <a:r>
              <a:rPr lang="pt-PT" dirty="0" err="1">
                <a:latin typeface="Muli"/>
              </a:rPr>
              <a:t>low</a:t>
            </a:r>
            <a:r>
              <a:rPr lang="pt-PT" dirty="0">
                <a:latin typeface="Muli"/>
              </a:rPr>
              <a:t> </a:t>
            </a:r>
            <a:r>
              <a:rPr lang="pt-PT" dirty="0" err="1">
                <a:latin typeface="Muli"/>
              </a:rPr>
              <a:t>cost</a:t>
            </a:r>
            <a:r>
              <a:rPr lang="pt-PT" dirty="0">
                <a:latin typeface="Muli"/>
              </a:rPr>
              <a:t>”, eram limitados maioritariamente a PLA e ABS, devido ao fácil processamento destes tanto em termos de extrusão do filamento, bem como de MEX. Hoje em dia estes dois materiais continuam a ser topo de vendas dentro de MEX, e são ambos processáveis sem distorções</a:t>
            </a:r>
          </a:p>
          <a:p>
            <a:endParaRPr lang="pt-PT" dirty="0">
              <a:latin typeface="Muli"/>
            </a:endParaRPr>
          </a:p>
        </p:txBody>
      </p:sp>
      <p:sp>
        <p:nvSpPr>
          <p:cNvPr id="8" name="Título 4">
            <a:extLst>
              <a:ext uri="{FF2B5EF4-FFF2-40B4-BE49-F238E27FC236}">
                <a16:creationId xmlns:a16="http://schemas.microsoft.com/office/drawing/2014/main" id="{4E00F00A-74BB-4E5C-8A77-305897838C89}"/>
              </a:ext>
            </a:extLst>
          </p:cNvPr>
          <p:cNvSpPr>
            <a:spLocks noGrp="1"/>
          </p:cNvSpPr>
          <p:nvPr>
            <p:ph type="title"/>
          </p:nvPr>
        </p:nvSpPr>
        <p:spPr>
          <a:xfrm>
            <a:off x="858126" y="297882"/>
            <a:ext cx="6995700" cy="566400"/>
          </a:xfrm>
        </p:spPr>
        <p:txBody>
          <a:bodyPr/>
          <a:lstStyle/>
          <a:p>
            <a:r>
              <a:rPr lang="es-ES" dirty="0" err="1">
                <a:latin typeface="Roboto"/>
                <a:ea typeface="Roboto"/>
              </a:rPr>
              <a:t>Materiais</a:t>
            </a:r>
            <a:r>
              <a:rPr lang="es-ES" dirty="0">
                <a:latin typeface="Roboto"/>
                <a:ea typeface="Roboto"/>
              </a:rPr>
              <a:t> </a:t>
            </a:r>
            <a:r>
              <a:rPr lang="es-ES" dirty="0" err="1">
                <a:latin typeface="Roboto"/>
                <a:ea typeface="Roboto"/>
              </a:rPr>
              <a:t>processáveis</a:t>
            </a:r>
            <a:r>
              <a:rPr lang="es-ES" dirty="0">
                <a:latin typeface="Roboto"/>
                <a:ea typeface="Roboto"/>
              </a:rPr>
              <a:t> em MEX</a:t>
            </a:r>
          </a:p>
        </p:txBody>
      </p:sp>
    </p:spTree>
    <p:extLst>
      <p:ext uri="{BB962C8B-B14F-4D97-AF65-F5344CB8AC3E}">
        <p14:creationId xmlns:p14="http://schemas.microsoft.com/office/powerpoint/2010/main" val="5468093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724" y="795133"/>
            <a:ext cx="4236395" cy="3986005"/>
          </a:xfrm>
          <a:prstGeom prst="rect">
            <a:avLst/>
          </a:prstGeom>
        </p:spPr>
      </p:pic>
      <p:sp>
        <p:nvSpPr>
          <p:cNvPr id="6" name="Google Shape;1029;p44"/>
          <p:cNvSpPr txBox="1">
            <a:spLocks/>
          </p:cNvSpPr>
          <p:nvPr/>
        </p:nvSpPr>
        <p:spPr>
          <a:xfrm>
            <a:off x="572742" y="1059582"/>
            <a:ext cx="4032447"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dirty="0">
                <a:latin typeface="Muli"/>
              </a:rPr>
              <a:t>Recentemente </a:t>
            </a:r>
            <a:r>
              <a:rPr lang="pt-PT" dirty="0" err="1">
                <a:latin typeface="Muli"/>
              </a:rPr>
              <a:t>teem</a:t>
            </a:r>
            <a:r>
              <a:rPr lang="pt-PT" dirty="0">
                <a:latin typeface="Muli"/>
              </a:rPr>
              <a:t> sido desenvolvidas várias alternativas em termos de materiais, o que levou a uma grande variedade de termoplásticos disponíveis comercialmente.</a:t>
            </a:r>
          </a:p>
          <a:p>
            <a:endParaRPr lang="pt-PT" dirty="0">
              <a:latin typeface="Muli"/>
            </a:endParaRPr>
          </a:p>
          <a:p>
            <a:r>
              <a:rPr lang="pt-PT" dirty="0">
                <a:latin typeface="Muli"/>
              </a:rPr>
              <a:t>A maioria dos restantes materiais, mesmo aqueles disponíveis comercialmente, não deve ser utilizado sem experiência “</a:t>
            </a:r>
            <a:r>
              <a:rPr lang="pt-PT" dirty="0" err="1">
                <a:latin typeface="Muli"/>
              </a:rPr>
              <a:t>hands-on</a:t>
            </a:r>
            <a:r>
              <a:rPr lang="pt-PT" dirty="0">
                <a:latin typeface="Muli"/>
              </a:rPr>
              <a:t>”, necessitando portanto de melhoramentos nas áreas de processamento, estabilidade e da precisão, como mostrado por vários tipos de filamento testados</a:t>
            </a:r>
          </a:p>
        </p:txBody>
      </p:sp>
      <p:sp>
        <p:nvSpPr>
          <p:cNvPr id="7" name="Título 4">
            <a:extLst>
              <a:ext uri="{FF2B5EF4-FFF2-40B4-BE49-F238E27FC236}">
                <a16:creationId xmlns:a16="http://schemas.microsoft.com/office/drawing/2014/main" id="{E4880AD2-9CA5-41A1-986E-AE4505B3F8A2}"/>
              </a:ext>
            </a:extLst>
          </p:cNvPr>
          <p:cNvSpPr txBox="1">
            <a:spLocks/>
          </p:cNvSpPr>
          <p:nvPr/>
        </p:nvSpPr>
        <p:spPr>
          <a:xfrm>
            <a:off x="858126" y="297882"/>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a:t>
            </a:r>
          </a:p>
        </p:txBody>
      </p:sp>
    </p:spTree>
    <p:extLst>
      <p:ext uri="{BB962C8B-B14F-4D97-AF65-F5344CB8AC3E}">
        <p14:creationId xmlns:p14="http://schemas.microsoft.com/office/powerpoint/2010/main" val="28522284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180029" y="1323595"/>
            <a:ext cx="657637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altLang="es-ES" b="1" dirty="0">
                <a:latin typeface="Muli"/>
              </a:rPr>
              <a:t>Acrilonitrila butadieno estireno</a:t>
            </a:r>
            <a:r>
              <a:rPr lang="en-US" altLang="es-ES" b="1" dirty="0" bmk="">
                <a:latin typeface="Muli"/>
              </a:rPr>
              <a:t>-ABS</a:t>
            </a:r>
            <a:endParaRPr lang="es-ES" altLang="es-ES" b="1" dirty="0" bmk="">
              <a:latin typeface="Muli"/>
            </a:endParaRPr>
          </a:p>
          <a:p>
            <a:r>
              <a:rPr lang="pt-PT" altLang="ja-JP" dirty="0" bmk="">
                <a:latin typeface="Muli"/>
              </a:rPr>
              <a:t>O filamento ABS é o plástico mais comum, utilizado em impressão 3D. É empregado na carroçaria de carros, eletrodomésticos, e capas de telemóvel. É um termoplástico que contém uma base de elastómeros baseados em </a:t>
            </a:r>
            <a:r>
              <a:rPr lang="pt-PT" altLang="ja-JP" dirty="0" err="1" bmk="">
                <a:latin typeface="Muli"/>
              </a:rPr>
              <a:t>polibutadieno</a:t>
            </a:r>
            <a:r>
              <a:rPr lang="pt-PT" altLang="ja-JP" dirty="0" bmk="">
                <a:latin typeface="Muli"/>
              </a:rPr>
              <a:t>, tornando-o mais flexível, e resistente ao impacto. ABS também pode ser encontrado em pó e líquido, para SLS e </a:t>
            </a:r>
            <a:r>
              <a:rPr lang="pt-PT" altLang="ja-JP" dirty="0" err="1" bmk="">
                <a:latin typeface="Muli"/>
              </a:rPr>
              <a:t>SLA</a:t>
            </a:r>
            <a:r>
              <a:rPr lang="pt-PT" altLang="ja-JP" dirty="0" bmk="">
                <a:latin typeface="Muli"/>
              </a:rPr>
              <a:t>. É um material económico, resistente, e leve. </a:t>
            </a:r>
          </a:p>
          <a:p>
            <a:r>
              <a:rPr lang="pt-PT" altLang="ja-JP" dirty="0" bmk="">
                <a:latin typeface="Muli"/>
              </a:rPr>
              <a:t>O filamento ABS está disponível em varias cores, e pode ser usado para modelos em áreas desde arquitetura a projetos </a:t>
            </a:r>
            <a:r>
              <a:rPr lang="pt-PT" altLang="ja-JP" dirty="0" err="1" bmk="">
                <a:latin typeface="Muli"/>
              </a:rPr>
              <a:t>DIY</a:t>
            </a:r>
            <a:r>
              <a:rPr lang="pt-PT" altLang="ja-JP" dirty="0" bmk="">
                <a:latin typeface="Muli"/>
              </a:rPr>
              <a:t> e manufatura.</a:t>
            </a:r>
            <a:endParaRPr lang="pt-PT" altLang="ja-JP" dirty="0">
              <a:latin typeface="Muli"/>
            </a:endParaRPr>
          </a:p>
        </p:txBody>
      </p:sp>
      <p:pic>
        <p:nvPicPr>
          <p:cNvPr id="4" name="Imagen 3">
            <a:extLst>
              <a:ext uri="{FF2B5EF4-FFF2-40B4-BE49-F238E27FC236}">
                <a16:creationId xmlns:a16="http://schemas.microsoft.com/office/drawing/2014/main" id="{5F6BFE57-1910-4AF8-9D88-D4FFFCB19ECB}"/>
              </a:ext>
            </a:extLst>
          </p:cNvPr>
          <p:cNvPicPr>
            <a:picLocks noChangeAspect="1"/>
          </p:cNvPicPr>
          <p:nvPr/>
        </p:nvPicPr>
        <p:blipFill rotWithShape="1">
          <a:blip r:embed="rId3"/>
          <a:srcRect l="20767" r="18750" b="12500"/>
          <a:stretch/>
        </p:blipFill>
        <p:spPr>
          <a:xfrm>
            <a:off x="6925551" y="928416"/>
            <a:ext cx="1958596" cy="2833453"/>
          </a:xfrm>
          <a:prstGeom prst="rect">
            <a:avLst/>
          </a:prstGeom>
        </p:spPr>
      </p:pic>
      <p:sp>
        <p:nvSpPr>
          <p:cNvPr id="7" name="CuadroTexto 6">
            <a:extLst>
              <a:ext uri="{FF2B5EF4-FFF2-40B4-BE49-F238E27FC236}">
                <a16:creationId xmlns:a16="http://schemas.microsoft.com/office/drawing/2014/main" id="{572D57C7-0E72-4D53-93F9-B934D058AF65}"/>
              </a:ext>
            </a:extLst>
          </p:cNvPr>
          <p:cNvSpPr txBox="1"/>
          <p:nvPr/>
        </p:nvSpPr>
        <p:spPr>
          <a:xfrm>
            <a:off x="1248321" y="4020788"/>
            <a:ext cx="6074136" cy="738664"/>
          </a:xfrm>
          <a:prstGeom prst="rect">
            <a:avLst/>
          </a:prstGeom>
          <a:noFill/>
        </p:spPr>
        <p:txBody>
          <a:bodyPr wrap="square">
            <a:spAutoFit/>
          </a:bodyPr>
          <a:lstStyle/>
          <a:p>
            <a:pPr lvl="0" eaLnBrk="0" fontAlgn="base" hangingPunct="0">
              <a:spcBef>
                <a:spcPct val="0"/>
              </a:spcBef>
              <a:spcAft>
                <a:spcPct val="0"/>
              </a:spcAft>
              <a:buClrTx/>
            </a:pPr>
            <a:r>
              <a:rPr lang="pt-PT" altLang="ja-JP" dirty="0">
                <a:latin typeface="Muli"/>
              </a:rPr>
              <a:t>Comparativamente a outros filamentos de fibra, ABS é  economicamente viável. Além de ser resistente ao impacto e á fadiga, o AVS é também resistente a altas temperaturas e a água.</a:t>
            </a:r>
          </a:p>
        </p:txBody>
      </p:sp>
      <p:sp>
        <p:nvSpPr>
          <p:cNvPr id="10" name="Título 4">
            <a:extLst>
              <a:ext uri="{FF2B5EF4-FFF2-40B4-BE49-F238E27FC236}">
                <a16:creationId xmlns:a16="http://schemas.microsoft.com/office/drawing/2014/main" id="{7FA50B6F-6A62-4A5B-B6DA-5DCC2D582605}"/>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14571864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3770948" y="1113370"/>
            <a:ext cx="5107532" cy="34586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altLang="es-ES" b="1" dirty="0">
                <a:latin typeface="Muli"/>
              </a:rPr>
              <a:t>Acrilonitrila butadieno estireno</a:t>
            </a:r>
            <a:r>
              <a:rPr lang="en-US" altLang="es-ES" b="1" dirty="0" bmk="">
                <a:latin typeface="Muli"/>
              </a:rPr>
              <a:t>-ABS</a:t>
            </a:r>
            <a:endParaRPr lang="es-ES" altLang="es-ES" b="1" dirty="0" bmk="">
              <a:latin typeface="Muli"/>
            </a:endParaRPr>
          </a:p>
          <a:p>
            <a:pPr lvl="0" eaLnBrk="0" fontAlgn="base" hangingPunct="0">
              <a:spcBef>
                <a:spcPct val="0"/>
              </a:spcBef>
              <a:spcAft>
                <a:spcPct val="0"/>
              </a:spcAft>
              <a:buClrTx/>
            </a:pPr>
            <a:r>
              <a:rPr lang="pt-PT" altLang="ja-JP" dirty="0">
                <a:latin typeface="Muli"/>
              </a:rPr>
              <a:t>ABS é usado em impressão 3D quando impresso entre 230ºC e 260ºC. É um material resistente, podendo ser empregue a temperaturas entre os 20 e os 80ºC. Para além da sua resistência elevada, é um material reutilizável, e pode ser soldado através de processos químicos. No entanto, ABS não é biodegradável e comprime em contato com o ar, levando a que placa de construção seja aquecida para prevenir empeno. É recomendada a impressão de ABS em câmara fechada com controlo de temperatura, de modo a evitar tanto empeno, assim como a inalação de vapores emitidos.</a:t>
            </a:r>
          </a:p>
          <a:p>
            <a:pPr lvl="0" eaLnBrk="0" fontAlgn="base" hangingPunct="0">
              <a:spcBef>
                <a:spcPct val="0"/>
              </a:spcBef>
              <a:spcAft>
                <a:spcPct val="0"/>
              </a:spcAft>
              <a:buClrTx/>
            </a:pPr>
            <a:endParaRPr lang="es-ES" altLang="ja-JP" dirty="0">
              <a:latin typeface="Muli"/>
            </a:endParaRPr>
          </a:p>
          <a:p>
            <a:pPr lvl="0" eaLnBrk="0" fontAlgn="base" hangingPunct="0">
              <a:spcBef>
                <a:spcPct val="0"/>
              </a:spcBef>
              <a:spcAft>
                <a:spcPct val="0"/>
              </a:spcAft>
              <a:buClrTx/>
            </a:pPr>
            <a:r>
              <a:rPr lang="pt-PT" altLang="ja-JP" dirty="0">
                <a:latin typeface="Muli"/>
              </a:rPr>
              <a:t>ABS é o material perfeito para fabricar peças móveis ou de elevado esforço mecânico. O ABS é também uma boa opção para um produto final, visto possuir um bom acabamento superficial.</a:t>
            </a:r>
          </a:p>
        </p:txBody>
      </p:sp>
      <p:pic>
        <p:nvPicPr>
          <p:cNvPr id="2050" name="Picture 2" descr="Material de impresión 3d - plástico abs">
            <a:extLst>
              <a:ext uri="{FF2B5EF4-FFF2-40B4-BE49-F238E27FC236}">
                <a16:creationId xmlns:a16="http://schemas.microsoft.com/office/drawing/2014/main" id="{E5C25E85-F99B-400E-A0A4-AC0267B6C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3" b="93275" l="0" r="100000"/>
                    </a14:imgEffect>
                  </a14:imgLayer>
                </a14:imgProps>
              </a:ext>
              <a:ext uri="{28A0092B-C50C-407E-A947-70E740481C1C}">
                <a14:useLocalDpi xmlns:a14="http://schemas.microsoft.com/office/drawing/2010/main" val="0"/>
              </a:ext>
            </a:extLst>
          </a:blip>
          <a:srcRect/>
          <a:stretch>
            <a:fillRect/>
          </a:stretch>
        </p:blipFill>
        <p:spPr bwMode="auto">
          <a:xfrm>
            <a:off x="107504" y="1275606"/>
            <a:ext cx="3600400" cy="272108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CCDC9CD1-9AAE-444F-9321-12011DE697C4}"/>
              </a:ext>
            </a:extLst>
          </p:cNvPr>
          <p:cNvSpPr>
            <a:spLocks noGrp="1"/>
          </p:cNvSpPr>
          <p:nvPr>
            <p:ph type="title"/>
          </p:nvPr>
        </p:nvSpPr>
        <p:spPr>
          <a:xfrm>
            <a:off x="858126" y="297882"/>
            <a:ext cx="6995700" cy="566400"/>
          </a:xfrm>
        </p:spPr>
        <p:txBody>
          <a:bodyPr/>
          <a:lstStyle/>
          <a:p>
            <a:r>
              <a:rPr lang="es-ES" err="1">
                <a:latin typeface="Roboto"/>
                <a:ea typeface="Roboto"/>
              </a:rPr>
              <a:t>Materiais</a:t>
            </a:r>
            <a:r>
              <a:rPr lang="es-ES">
                <a:latin typeface="Roboto"/>
                <a:ea typeface="Roboto"/>
              </a:rPr>
              <a:t> </a:t>
            </a:r>
            <a:r>
              <a:rPr lang="es-ES" err="1">
                <a:latin typeface="Roboto"/>
                <a:ea typeface="Roboto"/>
              </a:rPr>
              <a:t>processáveis</a:t>
            </a:r>
            <a:r>
              <a:rPr lang="es-ES">
                <a:latin typeface="Roboto"/>
                <a:ea typeface="Roboto"/>
              </a:rPr>
              <a:t> em MEX - Polímeros</a:t>
            </a:r>
          </a:p>
        </p:txBody>
      </p:sp>
    </p:spTree>
    <p:extLst>
      <p:ext uri="{BB962C8B-B14F-4D97-AF65-F5344CB8AC3E}">
        <p14:creationId xmlns:p14="http://schemas.microsoft.com/office/powerpoint/2010/main" val="3909451846"/>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d2cf822-17ae-4c0d-b9d4-97f4ac968dac">
      <UserInfo>
        <DisplayName>Tiago Nuncio</DisplayName>
        <AccountId>134</AccountId>
        <AccountType/>
      </UserInfo>
    </SharedWithUsers>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5669E65A86445A307967196B2F0BC" ma:contentTypeVersion="16" ma:contentTypeDescription="Create a new document." ma:contentTypeScope="" ma:versionID="bafd020bc93462b5953cfaba93220a3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384b4800cc66899a03cb0ee96bc70c90"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FA1D65-7EA5-44D0-AD46-E3C8C4321BB6}">
  <ds:schemaRefs>
    <ds:schemaRef ds:uri="http://schemas.microsoft.com/sharepoint/v3/contenttype/forms"/>
  </ds:schemaRefs>
</ds:datastoreItem>
</file>

<file path=customXml/itemProps2.xml><?xml version="1.0" encoding="utf-8"?>
<ds:datastoreItem xmlns:ds="http://schemas.openxmlformats.org/officeDocument/2006/customXml" ds:itemID="{D4BD45D3-84DF-44E1-B5F3-05E89CEF8775}">
  <ds:schemaRefs>
    <ds:schemaRef ds:uri="http://schemas.microsoft.com/office/2006/documentManagement/types"/>
    <ds:schemaRef ds:uri="http://purl.org/dc/terms/"/>
    <ds:schemaRef ds:uri="d35ccd97-bc5a-4b5d-b3e3-b9ad630c783b"/>
    <ds:schemaRef ds:uri="http://purl.org/dc/dcmitype/"/>
    <ds:schemaRef ds:uri="fd2cf822-17ae-4c0d-b9d4-97f4ac968dac"/>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EAE1322-F9D0-4614-9CDD-19E0A3FB49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294</TotalTime>
  <Words>10675</Words>
  <Application>Microsoft Office PowerPoint</Application>
  <PresentationFormat>On-screen Show (16:9)</PresentationFormat>
  <Paragraphs>641</Paragraphs>
  <Slides>134</Slides>
  <Notes>91</Notes>
  <HiddenSlides>0</HiddenSlides>
  <MMClips>11</MMClips>
  <ScaleCrop>false</ScaleCrop>
  <HeadingPairs>
    <vt:vector size="4" baseType="variant">
      <vt:variant>
        <vt:lpstr>Theme</vt:lpstr>
      </vt:variant>
      <vt:variant>
        <vt:i4>2</vt:i4>
      </vt:variant>
      <vt:variant>
        <vt:lpstr>Slide Titles</vt:lpstr>
      </vt:variant>
      <vt:variant>
        <vt:i4>134</vt:i4>
      </vt:variant>
    </vt:vector>
  </HeadingPairs>
  <TitlesOfParts>
    <vt:vector size="136" baseType="lpstr">
      <vt:lpstr>IT Services by Slidesgo</vt:lpstr>
      <vt:lpstr>1_IT Services by Slidesgo</vt:lpstr>
      <vt:lpstr>Extrusão de Material</vt:lpstr>
      <vt:lpstr>Conteúdo</vt:lpstr>
      <vt:lpstr>Resultados de Aprendizagem</vt:lpstr>
      <vt:lpstr>Introdução</vt:lpstr>
      <vt:lpstr>Visão Geral do Processo de Extrusão de Material​ </vt:lpstr>
      <vt:lpstr>O que é a Impressão 3D?</vt:lpstr>
      <vt:lpstr>Process</vt:lpstr>
      <vt:lpstr>Categorias de processo de Impressão 3D</vt:lpstr>
      <vt:lpstr>PowerPoint Presentation</vt:lpstr>
      <vt:lpstr>—Definição do Processo de Extrusão de Material​ de acordo com a norma ISO/ASTM 52900</vt:lpstr>
      <vt:lpstr>Extrusão de Material </vt:lpstr>
      <vt:lpstr>MEX terminologia </vt:lpstr>
      <vt:lpstr>Processo MEX </vt:lpstr>
      <vt:lpstr>Peças desenvolvidas por Extrusão de Material​</vt:lpstr>
      <vt:lpstr>PowerPoint Presentation</vt:lpstr>
      <vt:lpstr>Exemplos MEX . COVID-19</vt:lpstr>
      <vt:lpstr>Exemplos MEX. COVID-19</vt:lpstr>
      <vt:lpstr>O Biodonostia Health Research Institute criou um modelo preciso e anatomicamente correto de uma parede torácica em 3D para planear e executar a operação no modelo 3D antes da cirurgia com uma Stratasys Fortus 450mc. Isto significou uma redução significativa no tempo sob anestesia, e para o hospital, a diminuição do tempo nas salas de cirurgia permite poupar custos.</vt:lpstr>
      <vt:lpstr>Exemplos MEX. Arte</vt:lpstr>
      <vt:lpstr>A SpaceX criou fatos e capacetes espaciais que podem ser facilmente replicados por impressoras 3D caseiras. Cada capacete contem uma viseira, válvulas, trancas e microfones, e o fato vai ao encontro com os requisitos ser usado em viagens espaciais.</vt:lpstr>
      <vt:lpstr>Exemplos MEX. Aplicações de Consumidor</vt:lpstr>
      <vt:lpstr>PowerPoint Presentation</vt:lpstr>
      <vt:lpstr>—Definição do processo de Leito de Pó (PBF) de acordo com a norma ISO/ASTM 52900 </vt:lpstr>
      <vt:lpstr>Leito de Pó / Powder Bed Fusion</vt:lpstr>
      <vt:lpstr>Processo Powder Bed Fusion (SLS)</vt:lpstr>
      <vt:lpstr>Processo Powder Bed Fusion (Multijet)</vt:lpstr>
      <vt:lpstr>Peças desenvolvidas em PBF </vt:lpstr>
      <vt:lpstr>Process</vt:lpstr>
      <vt:lpstr>—Definição do processo de Vat Fotopolimerização de acordo com a norma  ISO/ASTM 52900</vt:lpstr>
      <vt:lpstr>VAT Fotopolimerização</vt:lpstr>
      <vt:lpstr>VAT Fotopolimerização </vt:lpstr>
      <vt:lpstr>Processo Vat Fotopolimerização (SLA)</vt:lpstr>
      <vt:lpstr>Peças desenvolvidas por Vat Fotopolimerização </vt:lpstr>
      <vt:lpstr>Process</vt:lpstr>
      <vt:lpstr>—Definição do processo de Jateamento de Material de acordo com a norma ISO/ASTM 52900</vt:lpstr>
      <vt:lpstr>Jateamento de Material /Material Jetting</vt:lpstr>
      <vt:lpstr>Processo Material Jetting  (Polyjet)</vt:lpstr>
      <vt:lpstr>Peças desenvolvidas com Material jetting</vt:lpstr>
      <vt:lpstr>Process</vt:lpstr>
      <vt:lpstr>—Definição do processo de Binder Jetting de acordo com a norma  ISO/ASTM 52900</vt:lpstr>
      <vt:lpstr>Binder Jetting</vt:lpstr>
      <vt:lpstr>Processo Binder Jetting </vt:lpstr>
      <vt:lpstr>Peças desenvolvidas por Binder jetting </vt:lpstr>
      <vt:lpstr>Process</vt:lpstr>
      <vt:lpstr>Selecione a frase certa</vt:lpstr>
      <vt:lpstr>Materiais de impressão 3D</vt:lpstr>
      <vt:lpstr>Matéria prima</vt:lpstr>
      <vt:lpstr>Matéria-prima Materiais para MEX </vt:lpstr>
      <vt:lpstr>Materiais MEX. Polímeros</vt:lpstr>
      <vt:lpstr>Materiais MEX. Polímeros </vt:lpstr>
      <vt:lpstr>Materiais MEX. Polímeros com componentes metálicos</vt:lpstr>
      <vt:lpstr>Materiais MEX. Polímeros com componentes metálicos</vt:lpstr>
      <vt:lpstr>Materiais MEX. Compósitos</vt:lpstr>
      <vt:lpstr>Características MEX </vt:lpstr>
      <vt:lpstr>Características MEX </vt:lpstr>
      <vt:lpstr>Características MEX </vt:lpstr>
      <vt:lpstr>Características MEX </vt:lpstr>
      <vt:lpstr>Características MEX</vt:lpstr>
      <vt:lpstr>Características MEX </vt:lpstr>
      <vt:lpstr>Características MEX</vt:lpstr>
      <vt:lpstr>Características MEX </vt:lpstr>
      <vt:lpstr>Que afirmação está correta em relação à estruturas de suporte solúveis?</vt:lpstr>
      <vt:lpstr>Vantagens do processo MEX </vt:lpstr>
      <vt:lpstr>Desvantagens do processo MEX</vt:lpstr>
      <vt:lpstr>Comparação entre os processos MEX vs VP e PBF</vt:lpstr>
      <vt:lpstr>Comparação entre processos MEX vs VP e PBF</vt:lpstr>
      <vt:lpstr>Comparação entre processos MEX vs VP e PBF</vt:lpstr>
      <vt:lpstr>Qual a opção correta?</vt:lpstr>
      <vt:lpstr>Aplicações de MEX</vt:lpstr>
      <vt:lpstr>Aplicações de MEX</vt:lpstr>
      <vt:lpstr>Aplicações de MEX</vt:lpstr>
      <vt:lpstr>Terminologia e equipamento MEX</vt:lpstr>
      <vt:lpstr>Terminologia e equipamento MEX</vt:lpstr>
      <vt:lpstr>Terminologia e equipamento MEX</vt:lpstr>
      <vt:lpstr>Terminologia e equipamento MEX</vt:lpstr>
      <vt:lpstr>Terminologia e equipamento MEX</vt:lpstr>
      <vt:lpstr>Terminologia e equipamento MEX</vt:lpstr>
      <vt:lpstr>Terminologia e equipamento MEX</vt:lpstr>
      <vt:lpstr>Terminologia e equipamento MEX</vt:lpstr>
      <vt:lpstr>Terminologia e equipamento MEX</vt:lpstr>
      <vt:lpstr>Terminologia e equipamento MEX</vt:lpstr>
      <vt:lpstr>Tipos de equipamentos MEX</vt:lpstr>
      <vt:lpstr>Tipos de equipamentos MEX</vt:lpstr>
      <vt:lpstr>Tipos de equipamentos MEX</vt:lpstr>
      <vt:lpstr>Tipos de equipamentos MEX</vt:lpstr>
      <vt:lpstr>Comparação de impressoras 3D em versão Desktop vs Industrial</vt:lpstr>
      <vt:lpstr>Exemplos de impressoras 3D Industriais</vt:lpstr>
      <vt:lpstr>PowerPoint Presentation</vt:lpstr>
      <vt:lpstr>Propriedades de peças impressas com MEX </vt:lpstr>
      <vt:lpstr>Propriedades de peças impressas com MEX </vt:lpstr>
      <vt:lpstr>Propriedades de peças impressas com MEX </vt:lpstr>
      <vt:lpstr>PowerPoint Presentation</vt:lpstr>
      <vt:lpstr>Operações da cadeia de processos. Pós-processamento</vt:lpstr>
      <vt:lpstr>Visão geral sobre Materiais Poliméricos, as suas propriedades e aplicações</vt:lpstr>
      <vt:lpstr>Materiais processáveis em MEX</vt:lpstr>
      <vt:lpstr>Materiais processáveis em MEX</vt:lpstr>
      <vt:lpstr>PowerPoint Presentation</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Materiais processáveis em MEX - Polímeros</vt:lpstr>
      <vt:lpstr>Polímeros. Características e efeitos</vt:lpstr>
      <vt:lpstr>Polímeros. Características e efeitos</vt:lpstr>
      <vt:lpstr>Polímeros. Características e efeitos</vt:lpstr>
      <vt:lpstr>Polímeros. Características e efeitos</vt:lpstr>
      <vt:lpstr>O material mais fácil de imprimir em MEX é…</vt:lpstr>
      <vt:lpstr>Materiais processáveis MEX</vt:lpstr>
      <vt:lpstr>Materiais processáveis MEX</vt:lpstr>
      <vt:lpstr>Materiais processáveis MEX</vt:lpstr>
      <vt:lpstr>Materiais processáveis MEX</vt:lpstr>
      <vt:lpstr>Materiais processáveis MEX</vt:lpstr>
      <vt:lpstr>Materiais processáveis MEX</vt:lpstr>
      <vt:lpstr>Materiais processáveis MEX</vt:lpstr>
      <vt:lpstr>Materiais processáveis MEX</vt:lpstr>
      <vt:lpstr>Materiais processáveis MEX</vt:lpstr>
      <vt:lpstr>Materiais processáveis MEX</vt:lpstr>
      <vt:lpstr>Seleção de materiais</vt:lpstr>
      <vt:lpstr>Associe o material MEX às suas aplicações*</vt:lpstr>
      <vt:lpstr>Resumo</vt:lpstr>
      <vt:lpstr>Resumo</vt:lpstr>
      <vt:lpstr>Ótimo!! É um especialista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Adelaide Almeida</cp:lastModifiedBy>
  <cp:revision>779</cp:revision>
  <dcterms:modified xsi:type="dcterms:W3CDTF">2022-12-21T10:52:21Z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ies>
</file>