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3.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4"/>
  </p:sldMasterIdLst>
  <p:notesMasterIdLst>
    <p:notesMasterId r:id="rId43"/>
  </p:notesMasterIdLst>
  <p:sldIdLst>
    <p:sldId id="256" r:id="rId5"/>
    <p:sldId id="258" r:id="rId6"/>
    <p:sldId id="262" r:id="rId7"/>
    <p:sldId id="259" r:id="rId8"/>
    <p:sldId id="261" r:id="rId9"/>
    <p:sldId id="321" r:id="rId10"/>
    <p:sldId id="265" r:id="rId11"/>
    <p:sldId id="337" r:id="rId12"/>
    <p:sldId id="358" r:id="rId13"/>
    <p:sldId id="361" r:id="rId14"/>
    <p:sldId id="325" r:id="rId15"/>
    <p:sldId id="348" r:id="rId16"/>
    <p:sldId id="327" r:id="rId17"/>
    <p:sldId id="332" r:id="rId18"/>
    <p:sldId id="354" r:id="rId19"/>
    <p:sldId id="352" r:id="rId20"/>
    <p:sldId id="319" r:id="rId21"/>
    <p:sldId id="360" r:id="rId22"/>
    <p:sldId id="362" r:id="rId23"/>
    <p:sldId id="364" r:id="rId24"/>
    <p:sldId id="365" r:id="rId25"/>
    <p:sldId id="363" r:id="rId26"/>
    <p:sldId id="376" r:id="rId27"/>
    <p:sldId id="380" r:id="rId28"/>
    <p:sldId id="357" r:id="rId29"/>
    <p:sldId id="378" r:id="rId30"/>
    <p:sldId id="353" r:id="rId31"/>
    <p:sldId id="308" r:id="rId32"/>
    <p:sldId id="323" r:id="rId33"/>
    <p:sldId id="402" r:id="rId34"/>
    <p:sldId id="356" r:id="rId35"/>
    <p:sldId id="399" r:id="rId36"/>
    <p:sldId id="375" r:id="rId37"/>
    <p:sldId id="374" r:id="rId38"/>
    <p:sldId id="379" r:id="rId39"/>
    <p:sldId id="377" r:id="rId40"/>
    <p:sldId id="367" r:id="rId41"/>
    <p:sldId id="372"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sanchis" initials="e" lastIdx="2" clrIdx="0">
    <p:extLst>
      <p:ext uri="{19B8F6BF-5375-455C-9EA6-DF929625EA0E}">
        <p15:presenceInfo xmlns:p15="http://schemas.microsoft.com/office/powerpoint/2012/main" userId="S::eva.sanchis@aitiip.com::b4e02ba2-9af2-459b-a922-00f1f209988a" providerId="AD"/>
      </p:ext>
    </p:extLst>
  </p:cmAuthor>
  <p:cmAuthor id="2" name="stamatopoulos" initials="st" lastIdx="2" clrIdx="1">
    <p:extLst>
      <p:ext uri="{19B8F6BF-5375-455C-9EA6-DF929625EA0E}">
        <p15:presenceInfo xmlns:p15="http://schemas.microsoft.com/office/powerpoint/2012/main" userId="S::stamatopoulos@ewf.be::670591af-0eed-4fdc-ad91-a6f26291cfc4" providerId="AD"/>
      </p:ext>
    </p:extLst>
  </p:cmAuthor>
  <p:cmAuthor id="3" name="Hsiang Loh" initials="HL" lastIdx="2" clrIdx="2">
    <p:extLst>
      <p:ext uri="{19B8F6BF-5375-455C-9EA6-DF929625EA0E}">
        <p15:presenceInfo xmlns:p15="http://schemas.microsoft.com/office/powerpoint/2012/main" userId="S::hsiang.l@ewf.be::138c460f-66ff-4e93-a810-46bf287c44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889B"/>
    <a:srgbClr val="343433"/>
    <a:srgbClr val="F0F7ED"/>
    <a:srgbClr val="FF7210"/>
    <a:srgbClr val="FBFBFB"/>
    <a:srgbClr val="00BBC1"/>
    <a:srgbClr val="FE7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5C6EB5-FD67-6EB7-1DBE-1BB51D55F44C}" v="5" dt="2022-04-04T12:56:05.547"/>
    <p1510:client id="{52FA5353-559A-924F-9CEA-73540022EDFF}" v="10" dt="2022-04-04T12:57:08.412"/>
  </p1510:revLst>
</p1510:revInfo>
</file>

<file path=ppt/tableStyles.xml><?xml version="1.0" encoding="utf-8"?>
<a:tblStyleLst xmlns:a="http://schemas.openxmlformats.org/drawingml/2006/main" def="{CC153E04-9E27-44B1-9A26-C33CE457BB0D}">
  <a:tblStyle styleId="{CC153E04-9E27-44B1-9A26-C33CE457BB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3-17T23:57:07.391" idx="1">
    <p:pos x="10" y="10"/>
    <p:text>subtitle missing
</p:text>
    <p:extLst>
      <p:ext uri="{C676402C-5697-4E1C-873F-D02D1690AC5C}">
        <p15:threadingInfo xmlns:p15="http://schemas.microsoft.com/office/powerpoint/2012/main" timeZoneBias="420"/>
      </p:ext>
    </p:extLst>
  </p:cm>
  <p:cm authorId="3" dt="2022-04-04T13:57:08.390" idx="2">
    <p:pos x="10" y="146"/>
    <p:text>Will not include the subtitle</p:text>
    <p:extLst>
      <p:ext uri="{C676402C-5697-4E1C-873F-D02D1690AC5C}">
        <p15:threadingInfo xmlns:p15="http://schemas.microsoft.com/office/powerpoint/2012/main" timeZoneBias="-60">
          <p15:parentCm authorId="2"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3-17T23:58:48.410" idx="2">
    <p:pos x="10" y="10"/>
    <p:text>maybe move this after the 3d rendering slide?
</p:text>
    <p:extLst>
      <p:ext uri="{C676402C-5697-4E1C-873F-D02D1690AC5C}">
        <p15:threadingInfo xmlns:p15="http://schemas.microsoft.com/office/powerpoint/2012/main" timeZoneBias="420"/>
      </p:ext>
    </p:extLst>
  </p:cm>
  <p:cm authorId="3" dt="2022-03-18T18:23:35.453" idx="1">
    <p:pos x="10" y="146"/>
    <p:text>Done.</p:text>
    <p:extLst>
      <p:ext uri="{C676402C-5697-4E1C-873F-D02D1690AC5C}">
        <p15:threadingInfo xmlns:p15="http://schemas.microsoft.com/office/powerpoint/2012/main" timeZoneBias="-480">
          <p15:parentCm authorId="2"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3-14T17:03:14.570" idx="1">
    <p:pos x="10" y="10"/>
    <p:text>As we use this slide for the formative assessment, I will change this when you use as introduction, to avoid misunderstandings.</p:text>
    <p:extLst>
      <p:ext uri="{C676402C-5697-4E1C-873F-D02D1690AC5C}">
        <p15:threadingInfo xmlns:p15="http://schemas.microsoft.com/office/powerpoint/2012/main" timeZoneBias="-60"/>
      </p:ext>
    </p:extLst>
  </p:cm>
  <p:cm authorId="1" dt="2022-03-14T17:04:29.354" idx="2">
    <p:pos x="146" y="146"/>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627752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91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3D CAD is used to digitally represent an object in three dimensions, allowing more accurate scaling and visualization. </a:t>
            </a: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spcBef>
                <a:spcPts val="0"/>
              </a:spcBef>
              <a:spcAft>
                <a:spcPts val="0"/>
              </a:spcAft>
              <a:buNone/>
            </a:pPr>
            <a:r>
              <a:rPr lang="en-GB" sz="1100" b="0" i="0" u="none" strike="noStrike" cap="none">
                <a:solidFill>
                  <a:srgbClr val="000000"/>
                </a:solidFill>
                <a:effectLst/>
                <a:latin typeface="Arial"/>
                <a:cs typeface="Arial"/>
                <a:sym typeface="Arial"/>
              </a:rPr>
              <a:t>These programs allow designers to create coherent dimensions and designs by means of a visual interface.</a:t>
            </a:r>
          </a:p>
          <a:p>
            <a:pPr marL="0" lvl="0" indent="0" algn="l" rtl="0">
              <a:spcBef>
                <a:spcPts val="0"/>
              </a:spcBef>
              <a:spcAft>
                <a:spcPts val="0"/>
              </a:spcAft>
              <a:buNone/>
            </a:pPr>
            <a:r>
              <a:rPr lang="en-GB" sz="1100" b="0" i="0" u="none" strike="noStrike" cap="none">
                <a:solidFill>
                  <a:srgbClr val="000000"/>
                </a:solidFill>
                <a:effectLst/>
                <a:latin typeface="Arial"/>
                <a:cs typeface="Arial"/>
                <a:sym typeface="Arial"/>
              </a:rPr>
              <a:t>The program takes care of all the calculations and creates the file with all coordinates, so the designer only has to worry about shapes and sizes.</a:t>
            </a: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spcBef>
                <a:spcPts val="0"/>
              </a:spcBef>
              <a:spcAft>
                <a:spcPts val="0"/>
              </a:spcAft>
              <a:buNone/>
            </a:pPr>
            <a:r>
              <a:rPr lang="en-GB"/>
              <a:t>It can simulate any fictional object or real-life object to understand how a design will perform before they are made.</a:t>
            </a:r>
            <a:endParaRPr lang="en-GB" sz="1100" b="0" i="0" u="none" strike="noStrike" cap="none">
              <a:solidFill>
                <a:srgbClr val="000000"/>
              </a:solidFill>
              <a:effectLst/>
              <a:latin typeface="Arial"/>
              <a:cs typeface="Arial"/>
              <a:sym typeface="Arial"/>
            </a:endParaRP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spcBef>
                <a:spcPts val="0"/>
              </a:spcBef>
              <a:spcAft>
                <a:spcPts val="0"/>
              </a:spcAft>
              <a:buNone/>
            </a:pPr>
            <a:r>
              <a:rPr lang="en-GB" sz="1100" b="0" i="0" u="none" strike="noStrike" cap="none">
                <a:solidFill>
                  <a:srgbClr val="000000"/>
                </a:solidFill>
                <a:effectLst/>
                <a:latin typeface="Arial"/>
                <a:cs typeface="Arial"/>
                <a:sym typeface="Arial"/>
              </a:rPr>
              <a:t>We will go into the different types of 3D modelling later in this session.</a:t>
            </a: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lnSpc>
                <a:spcPct val="150000"/>
              </a:lnSpc>
              <a:spcBef>
                <a:spcPts val="0"/>
              </a:spcBef>
              <a:spcAft>
                <a:spcPts val="0"/>
              </a:spcAft>
              <a:buNone/>
            </a:pPr>
            <a:r>
              <a:rPr lang="en-GB">
                <a:effectLst/>
              </a:rPr>
              <a:t>Image source: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effectLst/>
              </a:rPr>
              <a:t>https://www.xo3d.co.uk/product-rendering/</a:t>
            </a:r>
            <a:endParaRPr lang="en-GB"/>
          </a:p>
        </p:txBody>
      </p:sp>
    </p:spTree>
    <p:extLst>
      <p:ext uri="{BB962C8B-B14F-4D97-AF65-F5344CB8AC3E}">
        <p14:creationId xmlns:p14="http://schemas.microsoft.com/office/powerpoint/2010/main" val="2359856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Today, CAD modelling is an important part of a design process.</a:t>
            </a:r>
          </a:p>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CAD brings ideas to life in digital world before expanding any physical resources.</a:t>
            </a:r>
          </a:p>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It enables user to layout and to develop their work on a computer screen, print and save it for future editing.</a:t>
            </a:r>
            <a:r>
              <a:rPr lang="en-GB">
                <a:effectLst/>
              </a:rPr>
              <a:t> </a:t>
            </a:r>
          </a:p>
          <a:p>
            <a:pPr marL="0" lvl="0" indent="0" algn="l" rtl="0">
              <a:spcBef>
                <a:spcPts val="0"/>
              </a:spcBef>
              <a:spcAft>
                <a:spcPts val="0"/>
              </a:spcAft>
              <a:buNone/>
            </a:pPr>
            <a:endParaRPr lang="en-GB">
              <a:effectLst/>
            </a:endParaRPr>
          </a:p>
          <a:p>
            <a:pPr marL="0" lvl="0" indent="0" algn="l" rtl="0">
              <a:spcBef>
                <a:spcPts val="0"/>
              </a:spcBef>
              <a:spcAft>
                <a:spcPts val="0"/>
              </a:spcAft>
              <a:buNone/>
            </a:pPr>
            <a:r>
              <a:rPr lang="en-GB">
                <a:effectLst/>
              </a:rPr>
              <a:t>Image source: </a:t>
            </a:r>
          </a:p>
          <a:p>
            <a:pPr marL="0" lvl="0" indent="0" algn="l" rtl="0">
              <a:spcBef>
                <a:spcPts val="0"/>
              </a:spcBef>
              <a:spcAft>
                <a:spcPts val="0"/>
              </a:spcAft>
              <a:buNone/>
            </a:pPr>
            <a:r>
              <a:rPr lang="en-GB" err="1">
                <a:effectLst/>
              </a:rPr>
              <a:t>Unsplash</a:t>
            </a:r>
            <a:r>
              <a:rPr lang="en-GB">
                <a:effectLst/>
              </a:rPr>
              <a:t> (Free) -https://</a:t>
            </a:r>
            <a:r>
              <a:rPr lang="en-GB" err="1">
                <a:effectLst/>
              </a:rPr>
              <a:t>unsplash.com</a:t>
            </a:r>
            <a:r>
              <a:rPr lang="en-GB">
                <a:effectLst/>
              </a:rPr>
              <a:t>/photos/DkAEPVsK2_8</a:t>
            </a:r>
            <a:endParaRPr/>
          </a:p>
        </p:txBody>
      </p:sp>
    </p:spTree>
    <p:extLst>
      <p:ext uri="{BB962C8B-B14F-4D97-AF65-F5344CB8AC3E}">
        <p14:creationId xmlns:p14="http://schemas.microsoft.com/office/powerpoint/2010/main" val="4214831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https://</a:t>
            </a:r>
            <a:r>
              <a:rPr lang="en-GB" err="1"/>
              <a:t>www.youtube.com</a:t>
            </a:r>
            <a:r>
              <a:rPr lang="en-GB"/>
              <a:t>/</a:t>
            </a:r>
            <a:r>
              <a:rPr lang="en-GB" err="1"/>
              <a:t>watch?v</a:t>
            </a:r>
            <a:r>
              <a:rPr lang="en-GB"/>
              <a:t>=mcwIMsh_g3o</a:t>
            </a:r>
            <a:endParaRPr/>
          </a:p>
        </p:txBody>
      </p:sp>
    </p:spTree>
    <p:extLst>
      <p:ext uri="{BB962C8B-B14F-4D97-AF65-F5344CB8AC3E}">
        <p14:creationId xmlns:p14="http://schemas.microsoft.com/office/powerpoint/2010/main" val="4059916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tLang="zh-CN"/>
              <a:t>Major events in the development of CAD technology </a:t>
            </a:r>
          </a:p>
          <a:p>
            <a:pPr marL="0" lvl="0" indent="0" algn="l" rtl="0">
              <a:spcBef>
                <a:spcPts val="0"/>
              </a:spcBef>
              <a:spcAft>
                <a:spcPts val="0"/>
              </a:spcAft>
              <a:buNone/>
            </a:pPr>
            <a:r>
              <a:rPr lang="en-GB" altLang="zh-CN"/>
              <a:t>Pronto (Program for Numerical Tooling Operations). – First commercial numerical-control programming language/ system.</a:t>
            </a:r>
          </a:p>
          <a:p>
            <a:pPr marL="0" lvl="0" indent="0" algn="l" rtl="0">
              <a:spcBef>
                <a:spcPts val="0"/>
              </a:spcBef>
              <a:spcAft>
                <a:spcPts val="0"/>
              </a:spcAft>
              <a:buNone/>
            </a:pPr>
            <a:endParaRPr lang="en-GB" altLang="zh-CN" b="1" i="1"/>
          </a:p>
          <a:p>
            <a:pPr marL="0" lvl="0" indent="0" algn="l" rtl="0">
              <a:spcBef>
                <a:spcPts val="0"/>
              </a:spcBef>
              <a:spcAft>
                <a:spcPts val="0"/>
              </a:spcAft>
              <a:buNone/>
            </a:pPr>
            <a:r>
              <a:rPr lang="en-GB" altLang="zh-CN" b="1" i="1"/>
              <a:t>In 1960s</a:t>
            </a:r>
            <a:r>
              <a:rPr lang="en-GB" altLang="zh-CN"/>
              <a:t>: </a:t>
            </a:r>
            <a:r>
              <a:rPr lang="en-US" altLang="zh-CN"/>
              <a:t>Sketch</a:t>
            </a:r>
            <a:r>
              <a:rPr lang="zh-CN" altLang="en-US"/>
              <a:t> </a:t>
            </a:r>
            <a:r>
              <a:rPr lang="en-US" altLang="zh-CN"/>
              <a:t>Pad created</a:t>
            </a:r>
            <a:r>
              <a:rPr lang="zh-CN" altLang="en-US"/>
              <a:t> </a:t>
            </a:r>
            <a:r>
              <a:rPr lang="en-US" altLang="zh-CN"/>
              <a:t>by</a:t>
            </a:r>
            <a:r>
              <a:rPr lang="zh-CN" altLang="en-US"/>
              <a:t> </a:t>
            </a:r>
            <a:r>
              <a:rPr lang="en-US" altLang="zh-CN"/>
              <a:t>Dr.</a:t>
            </a:r>
            <a:r>
              <a:rPr lang="zh-CN" altLang="en-US"/>
              <a:t> </a:t>
            </a:r>
            <a:r>
              <a:rPr lang="en-US" altLang="zh-CN"/>
              <a:t>Ivan</a:t>
            </a:r>
            <a:r>
              <a:rPr lang="zh-CN" altLang="en-US"/>
              <a:t> </a:t>
            </a:r>
            <a:r>
              <a:rPr lang="en-US" altLang="zh-CN"/>
              <a:t>Sutherland</a:t>
            </a:r>
            <a:r>
              <a:rPr lang="zh-CN" altLang="en-US"/>
              <a:t> </a:t>
            </a:r>
            <a:r>
              <a:rPr lang="en-US" altLang="zh-CN"/>
              <a:t>at</a:t>
            </a:r>
            <a:r>
              <a:rPr lang="zh-CN" altLang="en-US"/>
              <a:t> </a:t>
            </a:r>
            <a:r>
              <a:rPr lang="en-US" altLang="zh-CN"/>
              <a:t>MIT </a:t>
            </a:r>
            <a:r>
              <a:rPr lang="en-GB" sz="1100" b="0" i="0" u="none" strike="noStrike" cap="none">
                <a:solidFill>
                  <a:srgbClr val="000000"/>
                </a:solidFill>
                <a:effectLst/>
                <a:latin typeface="Arial"/>
                <a:ea typeface="Arial"/>
                <a:cs typeface="Arial"/>
                <a:sym typeface="Arial"/>
              </a:rPr>
              <a:t>was a new step forward in human-machine interaction and was a breakthrough in computer graphics in general. The most important advances are the introduction of a graphical user interface. The GUIA graphical interface allows users to interact with the computer through visual aids (icons). This contradicts the more traditional computer interaction method with text and object-oriented programming.</a:t>
            </a:r>
            <a:endParaRPr lang="en-GB" altLang="zh-CN"/>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1" i="1" u="none" strike="noStrike" cap="none">
                <a:solidFill>
                  <a:srgbClr val="000000"/>
                </a:solidFill>
                <a:effectLst/>
                <a:latin typeface="Arial"/>
                <a:ea typeface="Arial"/>
                <a:cs typeface="Arial"/>
                <a:sym typeface="Arial"/>
              </a:rPr>
              <a:t>In 1970s</a:t>
            </a:r>
            <a:r>
              <a:rPr lang="en-GB" sz="1100" b="0" i="0" u="none" strike="noStrike" cap="none">
                <a:solidFill>
                  <a:srgbClr val="000000"/>
                </a:solidFill>
                <a:effectLst/>
                <a:latin typeface="Arial"/>
                <a:ea typeface="Arial"/>
                <a:cs typeface="Arial"/>
                <a:sym typeface="Arial"/>
              </a:rPr>
              <a:t>: The introduction of Automated Drafting and Machining (ADAM) is another important step forward. </a:t>
            </a:r>
            <a:r>
              <a:rPr lang="en-GB"/>
              <a:t>ADAM</a:t>
            </a:r>
            <a:r>
              <a:rPr lang="zh-CN" altLang="en-US"/>
              <a:t> </a:t>
            </a:r>
            <a:r>
              <a:rPr lang="en-US" altLang="zh-CN"/>
              <a:t>(Automated</a:t>
            </a:r>
            <a:r>
              <a:rPr lang="zh-CN" altLang="en-US"/>
              <a:t> </a:t>
            </a:r>
            <a:r>
              <a:rPr lang="en-US" altLang="zh-CN"/>
              <a:t>Drafting</a:t>
            </a:r>
            <a:r>
              <a:rPr lang="zh-CN" altLang="en-US"/>
              <a:t> </a:t>
            </a:r>
            <a:r>
              <a:rPr lang="en-US" altLang="zh-CN"/>
              <a:t>and</a:t>
            </a:r>
            <a:r>
              <a:rPr lang="zh-CN" altLang="en-US"/>
              <a:t> </a:t>
            </a:r>
            <a:r>
              <a:rPr lang="en-US" altLang="zh-CN"/>
              <a:t>Machinery) </a:t>
            </a:r>
            <a:r>
              <a:rPr lang="en-GB" altLang="zh-CN"/>
              <a:t>is</a:t>
            </a:r>
            <a:r>
              <a:rPr lang="en-US" altLang="zh-CN"/>
              <a:t> </a:t>
            </a:r>
            <a:r>
              <a:rPr lang="en-GB" altLang="zh-CN" sz="1100">
                <a:solidFill>
                  <a:schemeClr val="dk2"/>
                </a:solidFill>
                <a:latin typeface="Muli"/>
                <a:sym typeface="Muli"/>
              </a:rPr>
              <a:t>a</a:t>
            </a:r>
            <a:r>
              <a:rPr lang="en-GB" sz="1100">
                <a:solidFill>
                  <a:schemeClr val="dk2"/>
                </a:solidFill>
                <a:latin typeface="Muli"/>
                <a:ea typeface="Muli"/>
                <a:cs typeface="Muli"/>
                <a:sym typeface="Muli"/>
              </a:rPr>
              <a:t>n interactive graphics system written in Fortran, designed to work on virtually all mainframe computers. </a:t>
            </a:r>
            <a:r>
              <a:rPr lang="en-GB"/>
              <a:t>Approximately</a:t>
            </a:r>
            <a:r>
              <a:rPr lang="zh-CN" altLang="en-US"/>
              <a:t> </a:t>
            </a:r>
            <a:r>
              <a:rPr lang="en-GB"/>
              <a:t>90% of today’s commercial drafting programs can be traced back to ADAM. </a:t>
            </a:r>
          </a:p>
          <a:p>
            <a:pPr marL="0" lvl="0" indent="0" algn="l" rtl="0">
              <a:spcBef>
                <a:spcPts val="0"/>
              </a:spcBef>
              <a:spcAft>
                <a:spcPts val="0"/>
              </a:spcAft>
              <a:buNone/>
            </a:pPr>
            <a:endParaRPr lang="en-GB" sz="1100" b="1" i="1"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r>
              <a:rPr lang="en-GB" sz="1100" b="1" i="1" u="none" strike="noStrike" cap="none">
                <a:solidFill>
                  <a:srgbClr val="000000"/>
                </a:solidFill>
                <a:effectLst/>
                <a:latin typeface="Arial"/>
                <a:ea typeface="Arial"/>
                <a:cs typeface="Arial"/>
                <a:sym typeface="Arial"/>
              </a:rPr>
              <a:t>In 1980s</a:t>
            </a:r>
            <a:r>
              <a:rPr lang="en-GB" sz="1100" b="0" i="0" u="none" strike="noStrike" cap="none">
                <a:solidFill>
                  <a:srgbClr val="000000"/>
                </a:solidFill>
                <a:effectLst/>
                <a:latin typeface="Arial"/>
                <a:ea typeface="Arial"/>
                <a:cs typeface="Arial"/>
                <a:sym typeface="Arial"/>
              </a:rPr>
              <a:t>: </a:t>
            </a:r>
            <a:r>
              <a:rPr lang="en-GB" altLang="zh-CN"/>
              <a:t>Autodesk/ Auto CAD, the first piece of 2D system CAD software released on PC, has received major software sales.</a:t>
            </a:r>
          </a:p>
          <a:p>
            <a:pPr marL="171450" lvl="0" indent="-171450" algn="l" rtl="0">
              <a:spcBef>
                <a:spcPts val="0"/>
              </a:spcBef>
              <a:spcAft>
                <a:spcPts val="0"/>
              </a:spcAft>
            </a:pPr>
            <a:r>
              <a:rPr lang="en-GB" sz="1100" b="0" i="0" u="none" strike="noStrike" cap="none">
                <a:solidFill>
                  <a:srgbClr val="000000"/>
                </a:solidFill>
                <a:effectLst/>
                <a:latin typeface="Arial"/>
                <a:ea typeface="Arial"/>
                <a:cs typeface="Arial"/>
                <a:sym typeface="Arial"/>
              </a:rPr>
              <a:t>Solid modelling is a major development in CAD in the 1980s.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Pro/Engineer was the mainstream 3D modelling software released based on solid geometry and feature-based parametric techniques.</a:t>
            </a:r>
          </a:p>
          <a:p>
            <a:pPr marL="0" lvl="0" indent="0" algn="l" rtl="0">
              <a:spcBef>
                <a:spcPts val="0"/>
              </a:spcBef>
              <a:spcAft>
                <a:spcPts val="0"/>
              </a:spcAft>
              <a:buNone/>
            </a:pPr>
            <a:endParaRPr lang="en-GB" altLang="zh-CN"/>
          </a:p>
          <a:p>
            <a:pPr marL="0" lvl="0" indent="0" algn="l" rtl="0">
              <a:spcBef>
                <a:spcPts val="0"/>
              </a:spcBef>
              <a:spcAft>
                <a:spcPts val="0"/>
              </a:spcAft>
              <a:buNone/>
            </a:pPr>
            <a:r>
              <a:rPr lang="en-GB" altLang="zh-CN" b="1" i="1"/>
              <a:t>In 1990s</a:t>
            </a:r>
            <a:r>
              <a:rPr lang="en-GB" altLang="zh-CN"/>
              <a:t>: SolidWorks 95 by Dassault Systems for Windows was introduced. The  software allowed more. Engineers to take advantage of 3D CAD technology.</a:t>
            </a:r>
          </a:p>
          <a:p>
            <a:pPr marL="0" lvl="0" indent="0" algn="l" rtl="0">
              <a:spcBef>
                <a:spcPts val="0"/>
              </a:spcBef>
              <a:spcAft>
                <a:spcPts val="0"/>
              </a:spcAft>
              <a:buNone/>
            </a:pPr>
            <a:endParaRPr lang="en-GB" altLang="zh-CN"/>
          </a:p>
          <a:p>
            <a:pPr marL="0" lvl="0" indent="0" algn="l" rtl="0">
              <a:spcBef>
                <a:spcPts val="0"/>
              </a:spcBef>
              <a:spcAft>
                <a:spcPts val="0"/>
              </a:spcAft>
              <a:buNone/>
            </a:pPr>
            <a:r>
              <a:rPr lang="en-GB" altLang="zh-CN" b="1"/>
              <a:t>In 21</a:t>
            </a:r>
            <a:r>
              <a:rPr lang="en-GB" altLang="zh-CN" b="1" baseline="30000"/>
              <a:t>st</a:t>
            </a:r>
            <a:r>
              <a:rPr lang="en-GB" altLang="zh-CN" b="1"/>
              <a:t> century</a:t>
            </a:r>
            <a:r>
              <a:rPr lang="en-GB" altLang="zh-CN"/>
              <a:t>: Important trends. Include: Standardisation of software so different packages can share data, greater sophistication of visual representation, and greater integration of modelling and testing applications.</a:t>
            </a:r>
          </a:p>
          <a:p>
            <a:pPr marL="0" lvl="0" indent="0" algn="l" rtl="0">
              <a:spcBef>
                <a:spcPts val="0"/>
              </a:spcBef>
              <a:spcAft>
                <a:spcPts val="0"/>
              </a:spcAft>
              <a:buNone/>
            </a:pPr>
            <a:endParaRPr lang="en-GB" altLang="zh-CN"/>
          </a:p>
          <a:p>
            <a:pPr marL="158750" indent="0">
              <a:buFontTx/>
              <a:buNone/>
            </a:pPr>
            <a:r>
              <a:rPr lang="en-GB" sz="1100" b="1" i="0" u="none" strike="noStrike" cap="none">
                <a:solidFill>
                  <a:srgbClr val="000000"/>
                </a:solidFill>
                <a:effectLst/>
                <a:latin typeface="Arial"/>
                <a:ea typeface="Arial"/>
                <a:cs typeface="Arial"/>
                <a:sym typeface="Arial"/>
              </a:rPr>
              <a:t>The future of CAD</a:t>
            </a:r>
            <a:endParaRPr lang="en-GB" sz="1100" b="0" i="0" u="none" strike="noStrike" cap="none">
              <a:solidFill>
                <a:srgbClr val="000000"/>
              </a:solidFill>
              <a:effectLst/>
              <a:latin typeface="Arial"/>
              <a:ea typeface="Arial"/>
              <a:cs typeface="Arial"/>
              <a:sym typeface="Arial"/>
            </a:endParaRPr>
          </a:p>
          <a:p>
            <a:pPr lvl="0"/>
            <a:r>
              <a:rPr lang="en-GB" sz="1100" b="0" i="0" u="none" strike="noStrike" cap="none">
                <a:solidFill>
                  <a:srgbClr val="000000"/>
                </a:solidFill>
                <a:effectLst/>
                <a:latin typeface="Arial"/>
                <a:ea typeface="Arial"/>
                <a:cs typeface="Arial"/>
                <a:sym typeface="Arial"/>
              </a:rPr>
              <a:t>CAD in the cloud</a:t>
            </a:r>
          </a:p>
          <a:p>
            <a:pPr lvl="0"/>
            <a:r>
              <a:rPr lang="en-GB" sz="1100" b="0" i="0" u="none" strike="noStrike" cap="none">
                <a:solidFill>
                  <a:srgbClr val="000000"/>
                </a:solidFill>
                <a:effectLst/>
                <a:latin typeface="Arial"/>
                <a:ea typeface="Arial"/>
                <a:cs typeface="Arial"/>
                <a:sym typeface="Arial"/>
              </a:rPr>
              <a:t>VR and AR</a:t>
            </a:r>
          </a:p>
          <a:p>
            <a:pPr lvl="0"/>
            <a:r>
              <a:rPr lang="en-GB" sz="1100" b="0" i="0" u="none" strike="noStrike" cap="none">
                <a:solidFill>
                  <a:srgbClr val="000000"/>
                </a:solidFill>
                <a:effectLst/>
                <a:latin typeface="Arial"/>
                <a:ea typeface="Arial"/>
                <a:cs typeface="Arial"/>
                <a:sym typeface="Arial"/>
              </a:rPr>
              <a:t>Full virtual prototyping</a:t>
            </a:r>
          </a:p>
          <a:p>
            <a:pPr lvl="0"/>
            <a:r>
              <a:rPr lang="en-GB" sz="1100" b="0" i="0" u="none" strike="noStrike" cap="none">
                <a:solidFill>
                  <a:srgbClr val="000000"/>
                </a:solidFill>
                <a:effectLst/>
                <a:latin typeface="Arial"/>
                <a:ea typeface="Arial"/>
                <a:cs typeface="Arial"/>
                <a:sym typeface="Arial"/>
              </a:rPr>
              <a:t>Additive Manufacturing</a:t>
            </a:r>
          </a:p>
          <a:p>
            <a:pPr marL="0" lvl="0" indent="0" algn="l" rtl="0">
              <a:spcBef>
                <a:spcPts val="0"/>
              </a:spcBef>
              <a:spcAft>
                <a:spcPts val="0"/>
              </a:spcAft>
              <a:buNone/>
            </a:pPr>
            <a:r>
              <a:rPr lang="en-GB" altLang="zh-CN"/>
              <a:t>https://ufo3d.com/types-of-3d-modeling-different-industries/</a:t>
            </a:r>
          </a:p>
          <a:p>
            <a:pPr marL="0" lvl="0" indent="0" algn="l" rtl="0">
              <a:spcBef>
                <a:spcPts val="0"/>
              </a:spcBef>
              <a:spcAft>
                <a:spcPts val="0"/>
              </a:spcAft>
              <a:buNone/>
            </a:pPr>
            <a:r>
              <a:rPr lang="en-GB" altLang="zh-CN"/>
              <a:t>https://www.scan2cad.com/blog/cad/cad-product-design/</a:t>
            </a:r>
          </a:p>
          <a:p>
            <a:pPr marL="0" lvl="0" indent="0" algn="l" rtl="0">
              <a:spcBef>
                <a:spcPts val="0"/>
              </a:spcBef>
              <a:spcAft>
                <a:spcPts val="0"/>
              </a:spcAft>
              <a:buNone/>
            </a:pPr>
            <a:endParaRPr lang="en-GB" altLang="zh-CN"/>
          </a:p>
          <a:p>
            <a:pPr marL="0" lvl="0" indent="0" algn="l" rtl="0">
              <a:spcBef>
                <a:spcPts val="0"/>
              </a:spcBef>
              <a:spcAft>
                <a:spcPts val="0"/>
              </a:spcAft>
              <a:buNone/>
            </a:pPr>
            <a:r>
              <a:rPr lang="en-GB" altLang="zh-CN"/>
              <a:t>https://</a:t>
            </a:r>
            <a:r>
              <a:rPr lang="en-GB" altLang="zh-CN" err="1"/>
              <a:t>partsolutions.com</a:t>
            </a:r>
            <a:r>
              <a:rPr lang="en-GB" altLang="zh-CN"/>
              <a:t>/60-years-of-cad-infographic-the-history-of-cad-since-1957/</a:t>
            </a:r>
          </a:p>
          <a:p>
            <a:pPr marL="0" lvl="0" indent="0" algn="l" rtl="0">
              <a:spcBef>
                <a:spcPts val="0"/>
              </a:spcBef>
              <a:spcAft>
                <a:spcPts val="0"/>
              </a:spcAft>
              <a:buNone/>
            </a:pPr>
            <a:r>
              <a:rPr lang="en-GB" altLang="zh-CN"/>
              <a:t>https://</a:t>
            </a:r>
            <a:r>
              <a:rPr lang="en-GB" altLang="zh-CN" err="1"/>
              <a:t>medium.com</a:t>
            </a:r>
            <a:r>
              <a:rPr lang="en-GB" altLang="zh-CN"/>
              <a:t>/technical-illustration/evolution-of-cad-from-light-pens-to-synchronous-technology-549cc8eef5d0</a:t>
            </a:r>
            <a:r>
              <a:rPr lang="zh-CN" altLang="en-US"/>
              <a:t> </a:t>
            </a:r>
            <a:endParaRPr lang="en-GB" altLang="zh-CN"/>
          </a:p>
          <a:p>
            <a:pPr marL="0" lvl="0" indent="0" algn="l" rtl="0">
              <a:spcBef>
                <a:spcPts val="0"/>
              </a:spcBef>
              <a:spcAft>
                <a:spcPts val="0"/>
              </a:spcAft>
              <a:buNone/>
            </a:pPr>
            <a:r>
              <a:rPr lang="en-GB" altLang="zh-CN"/>
              <a:t>https://</a:t>
            </a:r>
            <a:r>
              <a:rPr lang="en-GB" altLang="zh-CN" err="1"/>
              <a:t>slidetodoc.com</a:t>
            </a:r>
            <a:r>
              <a:rPr lang="en-GB" altLang="zh-CN"/>
              <a:t>/major-events-in-the-development-of-</a:t>
            </a:r>
            <a:r>
              <a:rPr lang="en-GB" altLang="zh-CN" err="1"/>
              <a:t>cadcam</a:t>
            </a:r>
            <a:r>
              <a:rPr lang="en-GB" altLang="zh-CN"/>
              <a:t>-technology/</a:t>
            </a:r>
          </a:p>
          <a:p>
            <a:pPr marL="0" lvl="0" indent="0" algn="l" rtl="0">
              <a:spcBef>
                <a:spcPts val="0"/>
              </a:spcBef>
              <a:spcAft>
                <a:spcPts val="0"/>
              </a:spcAft>
              <a:buNone/>
            </a:pPr>
            <a:endParaRPr lang="en-GB"/>
          </a:p>
          <a:p>
            <a:pPr marL="0" lvl="0" indent="0" algn="l" rtl="0">
              <a:spcBef>
                <a:spcPts val="0"/>
              </a:spcBef>
              <a:spcAft>
                <a:spcPts val="0"/>
              </a:spcAft>
              <a:buNone/>
            </a:pPr>
            <a:r>
              <a:rPr lang="en-GB"/>
              <a:t>CAD is in constant evolution, bringing updates and new features with every new version of a particular tool. </a:t>
            </a:r>
          </a:p>
          <a:p>
            <a:pPr marL="0" lvl="0" indent="0" algn="l" rtl="0">
              <a:spcBef>
                <a:spcPts val="0"/>
              </a:spcBef>
              <a:spcAft>
                <a:spcPts val="0"/>
              </a:spcAft>
              <a:buNone/>
            </a:pPr>
            <a:endParaRPr lang="en-GB"/>
          </a:p>
          <a:p>
            <a:pPr marL="0" lvl="0" indent="0" algn="l" rtl="0">
              <a:spcBef>
                <a:spcPts val="0"/>
              </a:spcBef>
              <a:spcAft>
                <a:spcPts val="0"/>
              </a:spcAft>
              <a:buNone/>
            </a:pPr>
            <a:r>
              <a:rPr lang="en-GB">
                <a:effectLst/>
              </a:rPr>
              <a:t>Image source: </a:t>
            </a:r>
          </a:p>
          <a:p>
            <a:pPr marL="0" lvl="0" indent="0" algn="l" rtl="0">
              <a:spcBef>
                <a:spcPts val="0"/>
              </a:spcBef>
              <a:spcAft>
                <a:spcPts val="0"/>
              </a:spcAft>
              <a:buNone/>
            </a:pPr>
            <a:r>
              <a:rPr lang="en-GB">
                <a:effectLst/>
              </a:rPr>
              <a:t>https://</a:t>
            </a:r>
            <a:r>
              <a:rPr lang="en-GB" err="1">
                <a:effectLst/>
              </a:rPr>
              <a:t>partsolutions.com</a:t>
            </a:r>
            <a:r>
              <a:rPr lang="en-GB">
                <a:effectLst/>
              </a:rPr>
              <a:t>/</a:t>
            </a:r>
            <a:r>
              <a:rPr lang="en-GB" err="1">
                <a:effectLst/>
              </a:rPr>
              <a:t>wp</a:t>
            </a:r>
            <a:r>
              <a:rPr lang="en-GB">
                <a:effectLst/>
              </a:rPr>
              <a:t>-content/uploads/2017/09/The-history-of-CAD_CADENAS_R3.png</a:t>
            </a:r>
          </a:p>
        </p:txBody>
      </p:sp>
    </p:spTree>
    <p:extLst>
      <p:ext uri="{BB962C8B-B14F-4D97-AF65-F5344CB8AC3E}">
        <p14:creationId xmlns:p14="http://schemas.microsoft.com/office/powerpoint/2010/main" val="338215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CAD is used by engineers, architects, artists and designers to produce detailed designs and technical drawings</a:t>
            </a:r>
            <a:r>
              <a:rPr lang="en-US" altLang="zh-CN" sz="1100" b="0" i="0" u="none" strike="noStrike" cap="none">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The use of CAD design software falls into two categories. CAD software is usually used when creating industrial objects such as mechanical objects. On the other hand, some CAD software enables more artistic freedom as designs do not need to work mechanically, be functional or fit to a real-world device. Historically, 3D modelling software has been used in film animations and video games to make organic designs. However, it can also be used to create 3D printable models.</a:t>
            </a:r>
            <a:endParaRPr lang="en-US" altLang="zh-CN"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10537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GB" sz="1100" b="0" i="0" u="none" strike="noStrike" cap="none">
                <a:solidFill>
                  <a:srgbClr val="000000"/>
                </a:solidFill>
                <a:effectLst/>
                <a:latin typeface="Arial"/>
                <a:ea typeface="Arial"/>
                <a:cs typeface="Arial"/>
                <a:sym typeface="Arial"/>
              </a:rPr>
              <a:t>Almost everything all around us today has been built with CAD.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rgbClr val="000000"/>
                </a:solidFill>
                <a:effectLst/>
                <a:latin typeface="Arial"/>
                <a:ea typeface="Arial"/>
                <a:cs typeface="Arial"/>
                <a:sym typeface="Arial"/>
              </a:rPr>
              <a:t>CAD is extensively used in the design of tools and equipment required in the engineering and manufacturing process as well as in the construction domain.</a:t>
            </a:r>
            <a:r>
              <a:rPr lang="zh-CN" altLang="en-US" sz="1100" b="0" i="0" u="none" strike="noStrike" cap="none">
                <a:solidFill>
                  <a:srgbClr val="000000"/>
                </a:solidFill>
                <a:effectLst/>
                <a:latin typeface="Arial"/>
                <a:ea typeface="Arial"/>
                <a:cs typeface="Arial"/>
                <a:sym typeface="Arial"/>
              </a:rPr>
              <a:t> </a:t>
            </a:r>
            <a:r>
              <a:rPr lang="en-GB" sz="1100" b="0" i="0" u="none" strike="noStrike" cap="none">
                <a:solidFill>
                  <a:srgbClr val="000000"/>
                </a:solidFill>
                <a:effectLst/>
                <a:latin typeface="Arial"/>
                <a:ea typeface="Arial"/>
                <a:cs typeface="Arial"/>
                <a:sym typeface="Arial"/>
              </a:rPr>
              <a:t>Each of these industries has specific purposes for using 3D models</a:t>
            </a:r>
            <a:r>
              <a:rPr lang="en-US" altLang="zh-CN" sz="1100" b="0" i="0" u="none" strike="noStrike" cap="none">
                <a:solidFill>
                  <a:srgbClr val="000000"/>
                </a:solidFill>
                <a:effectLst/>
                <a:latin typeface="Arial"/>
                <a:ea typeface="Arial"/>
                <a:cs typeface="Arial"/>
                <a:sym typeface="Arial"/>
              </a:rPr>
              <a:t>.</a:t>
            </a:r>
            <a:endParaRPr lang="en-GB"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Chemical engineering: Design and managing of large-scale plant processes and conditions. CAD software is used for </a:t>
            </a:r>
            <a:r>
              <a:rPr lang="en-GB" sz="1100" b="0" i="0" u="none" strike="noStrike" cap="none">
                <a:solidFill>
                  <a:srgbClr val="000000"/>
                </a:solidFill>
                <a:effectLst/>
                <a:latin typeface="Arial"/>
                <a:ea typeface="Arial"/>
                <a:cs typeface="Arial"/>
                <a:sym typeface="Arial"/>
              </a:rPr>
              <a:t>the creation of plans, specifications and analyses for new plants or plant modifications.</a:t>
            </a: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Civil engineering: Design and construct public and private works such as infrastructure, buildings, bridges.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Electrical engineering: Design, develop and test circuits, electrical devices and telecommunications networks.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Mechanical engineering: Design mechanical</a:t>
            </a:r>
            <a:r>
              <a:rPr lang="en-GB" sz="1100" b="0" i="0" u="none" strike="noStrike" cap="none">
                <a:solidFill>
                  <a:srgbClr val="000000"/>
                </a:solidFill>
                <a:effectLst/>
                <a:latin typeface="Arial"/>
                <a:cs typeface="Arial"/>
                <a:sym typeface="Arial"/>
              </a:rPr>
              <a:t> </a:t>
            </a:r>
            <a:r>
              <a:rPr lang="en-GB" sz="1100" b="0" i="0" u="none" strike="noStrike" cap="none">
                <a:solidFill>
                  <a:srgbClr val="000000"/>
                </a:solidFill>
                <a:effectLst/>
                <a:latin typeface="Arial"/>
                <a:ea typeface="Arial"/>
                <a:cs typeface="Arial"/>
                <a:sym typeface="Arial"/>
              </a:rPr>
              <a:t>components and assemblies to fit their strict technical specifications, perform simulations.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058358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0"/>
        <p:cNvGrpSpPr/>
        <p:nvPr/>
      </p:nvGrpSpPr>
      <p:grpSpPr>
        <a:xfrm>
          <a:off x="0" y="0"/>
          <a:ext cx="0" cy="0"/>
          <a:chOff x="0" y="0"/>
          <a:chExt cx="0" cy="0"/>
        </a:xfrm>
      </p:grpSpPr>
      <p:sp>
        <p:nvSpPr>
          <p:cNvPr id="3561" name="Google Shape;3561;g89f325e8c8_0_2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2" name="Google Shape;3562;g89f325e8c8_0_2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GB" sz="1100" b="0" i="0" u="none" strike="noStrike" cap="none">
                <a:solidFill>
                  <a:srgbClr val="000000"/>
                </a:solidFill>
                <a:effectLst/>
                <a:latin typeface="Arial"/>
                <a:ea typeface="Arial"/>
                <a:cs typeface="Arial"/>
                <a:sym typeface="Arial"/>
              </a:rPr>
              <a:t>CAD is also largely used in architecture, product design, followed by fashion and game design industry.</a:t>
            </a:r>
          </a:p>
          <a:p>
            <a:pPr lvl="0"/>
            <a:endParaRPr lang="en-GB" sz="1100" b="0" i="0" u="none" strike="noStrike" cap="none">
              <a:solidFill>
                <a:srgbClr val="000000"/>
              </a:solidFill>
              <a:effectLst/>
              <a:latin typeface="Arial"/>
              <a:ea typeface="Arial"/>
              <a:cs typeface="Arial"/>
              <a:sym typeface="Arial"/>
            </a:endParaRPr>
          </a:p>
          <a:p>
            <a:pPr lvl="0"/>
            <a:r>
              <a:rPr lang="en-GB" sz="1100" b="0" i="0" u="none" strike="noStrike" cap="none">
                <a:solidFill>
                  <a:srgbClr val="000000"/>
                </a:solidFill>
                <a:effectLst/>
                <a:latin typeface="Arial"/>
                <a:ea typeface="Arial"/>
                <a:cs typeface="Arial"/>
                <a:sym typeface="Arial"/>
              </a:rPr>
              <a:t>Architecture is one of the most demanding disciplines when talking about CAD; there are so many elements involved during the design of a project that one almost needs software support. (https://www.scan2cad.com/blog/cad/industries-use-cad-architecture/) </a:t>
            </a:r>
          </a:p>
          <a:p>
            <a:pPr lvl="0"/>
            <a:endParaRPr lang="en-GB" sz="1100" b="0" i="0" u="none" strike="noStrike" cap="none">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rgbClr val="000000"/>
                </a:solidFill>
                <a:effectLst/>
                <a:latin typeface="Arial"/>
                <a:ea typeface="Arial"/>
                <a:cs typeface="Arial"/>
                <a:sym typeface="Arial"/>
              </a:rPr>
              <a:t>Fashion design: </a:t>
            </a:r>
            <a:r>
              <a:rPr lang="en-GB"/>
              <a:t>https://</a:t>
            </a:r>
            <a:r>
              <a:rPr lang="en-GB" err="1"/>
              <a:t>www.sculpteo.com</a:t>
            </a:r>
            <a:r>
              <a:rPr lang="en-GB"/>
              <a:t>/</a:t>
            </a:r>
            <a:r>
              <a:rPr lang="en-GB" err="1"/>
              <a:t>en</a:t>
            </a:r>
            <a:r>
              <a:rPr lang="en-GB"/>
              <a:t>/3d-learning-hub/3d-printing-software/best-cad-fashion-design-software/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a:t>https://</a:t>
            </a:r>
            <a:r>
              <a:rPr lang="en-GB" err="1"/>
              <a:t>www.suuchi.com</a:t>
            </a:r>
            <a:r>
              <a:rPr lang="en-GB"/>
              <a:t>/5-fashion-cad-solutions-that-could-make-your-fashion-design-process-easier/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100" b="0" i="0" u="none" strike="noStrike" cap="none">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rgbClr val="000000"/>
                </a:solidFill>
                <a:effectLst/>
                <a:latin typeface="Arial"/>
                <a:ea typeface="Arial"/>
                <a:cs typeface="Arial"/>
                <a:sym typeface="Arial"/>
              </a:rPr>
              <a:t>Entertainment industry (Film and television): CAD software is used for storyboarding and character design,  development and inclusion of motion graphics.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rgbClr val="000000"/>
                </a:solidFill>
                <a:effectLst/>
                <a:latin typeface="Arial"/>
                <a:ea typeface="Arial"/>
                <a:cs typeface="Arial"/>
                <a:sym typeface="Arial"/>
              </a:rPr>
              <a:t>Game Design: CAD software is used in high and low resolution </a:t>
            </a:r>
            <a:r>
              <a:rPr lang="en-GB" sz="1100" b="0" i="0" u="none" strike="noStrike" cap="none" err="1">
                <a:solidFill>
                  <a:srgbClr val="000000"/>
                </a:solidFill>
                <a:effectLst/>
                <a:latin typeface="Arial"/>
                <a:ea typeface="Arial"/>
                <a:cs typeface="Arial"/>
                <a:sym typeface="Arial"/>
              </a:rPr>
              <a:t>modeling</a:t>
            </a:r>
            <a:r>
              <a:rPr lang="en-GB" sz="1100" b="0" i="0" u="none" strike="noStrike" cap="none">
                <a:solidFill>
                  <a:srgbClr val="000000"/>
                </a:solidFill>
                <a:effectLst/>
                <a:latin typeface="Arial"/>
                <a:ea typeface="Arial"/>
                <a:cs typeface="Arial"/>
                <a:sym typeface="Arial"/>
              </a:rPr>
              <a:t>, as well as in animation, motion capture, lighting and 3D data transfer. </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GB" sz="1100" b="0" i="0" u="none" strike="noStrike" cap="none">
                <a:solidFill>
                  <a:srgbClr val="000000"/>
                </a:solidFill>
                <a:effectLst/>
                <a:latin typeface="Arial"/>
                <a:ea typeface="Arial"/>
                <a:cs typeface="Arial"/>
                <a:sym typeface="Arial"/>
              </a:rPr>
              <a:t>(https://</a:t>
            </a:r>
            <a:r>
              <a:rPr lang="en-GB" sz="1100" b="0" i="0" u="none" strike="noStrike" cap="none" err="1">
                <a:solidFill>
                  <a:srgbClr val="000000"/>
                </a:solidFill>
                <a:effectLst/>
                <a:latin typeface="Arial"/>
                <a:ea typeface="Arial"/>
                <a:cs typeface="Arial"/>
                <a:sym typeface="Arial"/>
              </a:rPr>
              <a:t>www.indiacadworks.com</a:t>
            </a:r>
            <a:r>
              <a:rPr lang="en-GB" sz="1100" b="0" i="0" u="none" strike="noStrike" cap="none">
                <a:solidFill>
                  <a:srgbClr val="000000"/>
                </a:solidFill>
                <a:effectLst/>
                <a:latin typeface="Arial"/>
                <a:ea typeface="Arial"/>
                <a:cs typeface="Arial"/>
                <a:sym typeface="Arial"/>
              </a:rPr>
              <a:t>/blog/how-the-entertainment-industry-uses-cad-computer-aided-design/) </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GB" sz="1100" b="0" i="0" u="none" strike="noStrike" cap="none">
                <a:solidFill>
                  <a:srgbClr val="000000"/>
                </a:solidFill>
                <a:effectLst/>
                <a:latin typeface="Arial"/>
                <a:ea typeface="Arial"/>
                <a:cs typeface="Arial"/>
                <a:sym typeface="Arial"/>
              </a:rPr>
              <a:t>Software: https://</a:t>
            </a:r>
            <a:r>
              <a:rPr lang="en-GB" sz="1100" b="0" i="0" u="none" strike="noStrike" cap="none" err="1">
                <a:solidFill>
                  <a:srgbClr val="000000"/>
                </a:solidFill>
                <a:effectLst/>
                <a:latin typeface="Arial"/>
                <a:ea typeface="Arial"/>
                <a:cs typeface="Arial"/>
                <a:sym typeface="Arial"/>
              </a:rPr>
              <a:t>www.autodesk.com</a:t>
            </a:r>
            <a:r>
              <a:rPr lang="en-GB" sz="1100" b="0" i="0" u="none" strike="noStrike" cap="none">
                <a:solidFill>
                  <a:srgbClr val="000000"/>
                </a:solidFill>
                <a:effectLst/>
                <a:latin typeface="Arial"/>
                <a:ea typeface="Arial"/>
                <a:cs typeface="Arial"/>
                <a:sym typeface="Arial"/>
              </a:rPr>
              <a:t>/industry/media-entertainment/game-design-and-development maya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effectLst/>
              </a:rPr>
              <a:t>https://www.scan2cad.com/blog/cad/how-engineers-use-cad/#history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https://all3dp.com/2/what-is-cad-design-simply-explained/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Image sources: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Architecture: AutoCAD Architecture - https://</a:t>
            </a:r>
            <a:r>
              <a:rPr lang="en-GB" err="1"/>
              <a:t>www.autodesk.com</a:t>
            </a:r>
            <a:r>
              <a:rPr lang="en-GB"/>
              <a:t>/products/</a:t>
            </a:r>
            <a:r>
              <a:rPr lang="en-GB" err="1"/>
              <a:t>autocad</a:t>
            </a:r>
            <a:r>
              <a:rPr lang="en-GB"/>
              <a:t>/included-toolsets/</a:t>
            </a:r>
            <a:r>
              <a:rPr lang="en-GB" err="1"/>
              <a:t>autocad</a:t>
            </a:r>
            <a:r>
              <a:rPr lang="en-GB"/>
              <a:t>-architecture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Product Design: Fusion360 - https://</a:t>
            </a:r>
            <a:r>
              <a:rPr lang="en-GB" err="1"/>
              <a:t>www.autodesk.eu</a:t>
            </a:r>
            <a:r>
              <a:rPr lang="en-GB"/>
              <a:t>/products/fusion-360/overview</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Fashion Design: Tukatech - https://</a:t>
            </a:r>
            <a:r>
              <a:rPr lang="en-GB" err="1"/>
              <a:t>www.prnewswire.com</a:t>
            </a:r>
            <a:r>
              <a:rPr lang="en-GB"/>
              <a:t>/news-releases/tukatech-introduces-worlds-first-fully-automatic-pattern-making-system-300889148.html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Entertainment Industry: Maya - https://</a:t>
            </a:r>
            <a:r>
              <a:rPr lang="en-GB" err="1"/>
              <a:t>www.autodesk.com</a:t>
            </a:r>
            <a:r>
              <a:rPr lang="en-GB"/>
              <a:t>/products/maya/</a:t>
            </a:r>
            <a:r>
              <a:rPr lang="en-GB" err="1"/>
              <a:t>overview?term</a:t>
            </a:r>
            <a:r>
              <a:rPr lang="en-GB"/>
              <a:t>=1-YEAR&amp;tab=subscription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p:txBody>
      </p:sp>
    </p:spTree>
    <p:extLst>
      <p:ext uri="{BB962C8B-B14F-4D97-AF65-F5344CB8AC3E}">
        <p14:creationId xmlns:p14="http://schemas.microsoft.com/office/powerpoint/2010/main" val="512313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0" i="0" u="none" strike="noStrike" cap="none">
                <a:solidFill>
                  <a:srgbClr val="000000"/>
                </a:solidFill>
                <a:effectLst/>
                <a:latin typeface="Arial"/>
                <a:ea typeface="Arial"/>
                <a:cs typeface="Arial"/>
                <a:sym typeface="Arial"/>
              </a:rPr>
              <a:t>Apart from t</a:t>
            </a:r>
            <a:r>
              <a:rPr lang="en-GB"/>
              <a:t>o assist in the creation, modification, analysis or optimisation of a design.</a:t>
            </a:r>
          </a:p>
          <a:p>
            <a:pPr marL="158750" indent="0">
              <a:buNone/>
            </a:pPr>
            <a:endParaRPr lang="en-GB" sz="1100" b="0" i="0" u="none" strike="noStrike" cap="none">
              <a:solidFill>
                <a:srgbClr val="000000"/>
              </a:solidFill>
              <a:effectLst/>
              <a:latin typeface="Arial"/>
              <a:ea typeface="Arial"/>
              <a:cs typeface="Arial"/>
              <a:sym typeface="Arial"/>
            </a:endParaRPr>
          </a:p>
          <a:p>
            <a:r>
              <a:rPr lang="en-GB" sz="1100" b="0" i="0" u="none" strike="noStrike" cap="none">
                <a:solidFill>
                  <a:srgbClr val="000000"/>
                </a:solidFill>
                <a:effectLst/>
                <a:latin typeface="Arial"/>
                <a:ea typeface="Arial"/>
                <a:cs typeface="Arial"/>
                <a:sym typeface="Arial"/>
              </a:rPr>
              <a:t>perform structural, thermal, modal, fatigue, motion, and </a:t>
            </a:r>
            <a:r>
              <a:rPr lang="en-GB" sz="1100" b="0" i="0" u="none" strike="noStrike" cap="none" err="1">
                <a:solidFill>
                  <a:srgbClr val="000000"/>
                </a:solidFill>
                <a:effectLst/>
                <a:latin typeface="Arial"/>
                <a:ea typeface="Arial"/>
                <a:cs typeface="Arial"/>
                <a:sym typeface="Arial"/>
              </a:rPr>
              <a:t>mold</a:t>
            </a:r>
            <a:r>
              <a:rPr lang="en-GB" sz="1100" b="0" i="0" u="none" strike="noStrike" cap="none">
                <a:solidFill>
                  <a:srgbClr val="000000"/>
                </a:solidFill>
                <a:effectLst/>
                <a:latin typeface="Arial"/>
                <a:ea typeface="Arial"/>
                <a:cs typeface="Arial"/>
                <a:sym typeface="Arial"/>
              </a:rPr>
              <a:t> analysis, toggling between steady-state and transient simulation</a:t>
            </a:r>
          </a:p>
          <a:p>
            <a:r>
              <a:rPr lang="en-GB" sz="1100" b="0" i="0" u="none" strike="noStrike" cap="none">
                <a:solidFill>
                  <a:srgbClr val="000000"/>
                </a:solidFill>
                <a:effectLst/>
                <a:latin typeface="Arial"/>
                <a:ea typeface="Arial"/>
                <a:cs typeface="Arial"/>
                <a:sym typeface="Arial"/>
              </a:rPr>
              <a:t>create multibody </a:t>
            </a:r>
            <a:r>
              <a:rPr lang="en-GB" sz="1100" b="0" i="0" u="none" strike="noStrike" cap="none" err="1">
                <a:solidFill>
                  <a:srgbClr val="000000"/>
                </a:solidFill>
                <a:effectLst/>
                <a:latin typeface="Arial"/>
                <a:ea typeface="Arial"/>
                <a:cs typeface="Arial"/>
                <a:sym typeface="Arial"/>
              </a:rPr>
              <a:t>modeling</a:t>
            </a:r>
            <a:r>
              <a:rPr lang="en-GB" sz="1100" b="0" i="0" u="none" strike="noStrike" cap="none">
                <a:solidFill>
                  <a:srgbClr val="000000"/>
                </a:solidFill>
                <a:effectLst/>
                <a:latin typeface="Arial"/>
                <a:ea typeface="Arial"/>
                <a:cs typeface="Arial"/>
                <a:sym typeface="Arial"/>
              </a:rPr>
              <a:t>, and exclude construction bodies from BOM information and mass property calculations</a:t>
            </a:r>
          </a:p>
          <a:p>
            <a:r>
              <a:rPr lang="en-GB" sz="1100" b="0" i="0" u="none" strike="noStrike" cap="none">
                <a:solidFill>
                  <a:srgbClr val="000000"/>
                </a:solidFill>
                <a:effectLst/>
                <a:latin typeface="Arial"/>
                <a:ea typeface="Arial"/>
                <a:cs typeface="Arial"/>
                <a:sym typeface="Arial"/>
              </a:rPr>
              <a:t>run topology optimization studies based on both engineering requirements as well as manufacturing methods</a:t>
            </a:r>
          </a:p>
          <a:p>
            <a:endParaRPr lang="en-GB" sz="1100" b="0" i="0" u="none" strike="noStrike" cap="none">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a:t>Photo realistic rendering (Photorealistic Renderings for Marketing, Kickstarter Campaign Content, Digital Mock-ups for Investor Presentations, e-Commerce Images) (Show examples) rendering and animation capabilities to better visualise product design.</a:t>
            </a:r>
          </a:p>
          <a:p>
            <a:endParaRPr lang="en-GB" sz="1100" b="0" i="0"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endParaRPr lang="en-GB"/>
          </a:p>
        </p:txBody>
      </p:sp>
    </p:spTree>
    <p:extLst>
      <p:ext uri="{BB962C8B-B14F-4D97-AF65-F5344CB8AC3E}">
        <p14:creationId xmlns:p14="http://schemas.microsoft.com/office/powerpoint/2010/main" val="3452449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GB" sz="1100" b="0" i="0" u="none" strike="noStrike" cap="none">
                <a:solidFill>
                  <a:srgbClr val="000000"/>
                </a:solidFill>
                <a:effectLst/>
                <a:latin typeface="Arial"/>
                <a:ea typeface="Arial"/>
                <a:cs typeface="Arial"/>
                <a:sym typeface="Arial"/>
              </a:rPr>
              <a:t>Time consuming</a:t>
            </a:r>
          </a:p>
          <a:p>
            <a:pPr lvl="0"/>
            <a:r>
              <a:rPr lang="en-GB" sz="1100" b="0" i="0" u="none" strike="noStrike" cap="none">
                <a:solidFill>
                  <a:srgbClr val="000000"/>
                </a:solidFill>
                <a:effectLst/>
                <a:latin typeface="Arial"/>
                <a:ea typeface="Arial"/>
                <a:cs typeface="Arial"/>
                <a:sym typeface="Arial"/>
              </a:rPr>
              <a:t>Expensive</a:t>
            </a:r>
          </a:p>
          <a:p>
            <a:r>
              <a:rPr lang="en-GB" sz="1100" b="0" i="0" u="none" strike="noStrike" cap="none">
                <a:solidFill>
                  <a:srgbClr val="000000"/>
                </a:solidFill>
                <a:effectLst/>
                <a:latin typeface="Arial"/>
                <a:ea typeface="Arial"/>
                <a:cs typeface="Arial"/>
                <a:sym typeface="Arial"/>
              </a:rPr>
              <a:t>Traditional product development models are unable to keep up.</a:t>
            </a:r>
            <a:r>
              <a:rPr lang="en-GB">
                <a:effectLst/>
              </a:rPr>
              <a:t> </a:t>
            </a:r>
          </a:p>
          <a:p>
            <a:pPr marL="158750" indent="0">
              <a:buNone/>
            </a:pPr>
            <a:endParaRPr lang="en-GB"/>
          </a:p>
          <a:p>
            <a:pPr marL="0" lvl="0" indent="0" algn="l" rtl="0">
              <a:spcBef>
                <a:spcPts val="0"/>
              </a:spcBef>
              <a:spcAft>
                <a:spcPts val="0"/>
              </a:spcAft>
              <a:buNone/>
            </a:pPr>
            <a:r>
              <a:rPr lang="en-GB"/>
              <a:t>https://</a:t>
            </a:r>
            <a:r>
              <a:rPr lang="en-GB" err="1"/>
              <a:t>www.pinterest.co.uk</a:t>
            </a:r>
            <a:r>
              <a:rPr lang="en-GB"/>
              <a:t>/pin/384705993175915240/</a:t>
            </a:r>
            <a:endParaRPr/>
          </a:p>
        </p:txBody>
      </p:sp>
    </p:spTree>
    <p:extLst>
      <p:ext uri="{BB962C8B-B14F-4D97-AF65-F5344CB8AC3E}">
        <p14:creationId xmlns:p14="http://schemas.microsoft.com/office/powerpoint/2010/main" val="2070314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tLang="en-US" sz="1100"/>
              <a:t>Hand sketching, schematics, blueprints, exploded diagrams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en-US" sz="1100"/>
              <a:t>Traditional materials: Wood, paper, clay, epoxy, foam</a:t>
            </a:r>
          </a:p>
          <a:p>
            <a:pPr marL="0" lvl="0" indent="0" algn="l" rtl="0">
              <a:spcBef>
                <a:spcPts val="0"/>
              </a:spcBef>
              <a:spcAft>
                <a:spcPts val="0"/>
              </a:spcAft>
              <a:buNone/>
            </a:pPr>
            <a:endParaRPr lang="en-GB"/>
          </a:p>
          <a:p>
            <a:pPr marL="0" lvl="0" indent="0" algn="l" rtl="0">
              <a:spcBef>
                <a:spcPts val="0"/>
              </a:spcBef>
              <a:spcAft>
                <a:spcPts val="0"/>
              </a:spcAft>
              <a:buNone/>
            </a:pPr>
            <a:r>
              <a:rPr lang="en-GB"/>
              <a:t>https://</a:t>
            </a:r>
            <a:r>
              <a:rPr lang="en-GB" err="1"/>
              <a:t>www.pinterest.co.uk</a:t>
            </a:r>
            <a:r>
              <a:rPr lang="en-GB"/>
              <a:t>/pin/40391727900268160/</a:t>
            </a:r>
          </a:p>
          <a:p>
            <a:pPr marL="0" lvl="0" indent="0" algn="l" rtl="0">
              <a:spcBef>
                <a:spcPts val="0"/>
              </a:spcBef>
              <a:spcAft>
                <a:spcPts val="0"/>
              </a:spcAft>
              <a:buNone/>
            </a:pPr>
            <a:r>
              <a:rPr lang="en-GB"/>
              <a:t>https://</a:t>
            </a:r>
            <a:r>
              <a:rPr lang="en-GB" err="1"/>
              <a:t>i.pinimg.com</a:t>
            </a:r>
            <a:r>
              <a:rPr lang="en-GB"/>
              <a:t>/originals/d4/c0/cc/d4c0ccbba190e9dd33cd7be017d76064.jpg</a:t>
            </a:r>
          </a:p>
          <a:p>
            <a:pPr marL="0" lvl="0" indent="0" algn="l" rtl="0">
              <a:spcBef>
                <a:spcPts val="0"/>
              </a:spcBef>
              <a:spcAft>
                <a:spcPts val="0"/>
              </a:spcAft>
              <a:buNone/>
            </a:pPr>
            <a:endParaRPr/>
          </a:p>
        </p:txBody>
      </p:sp>
    </p:spTree>
    <p:extLst>
      <p:ext uri="{BB962C8B-B14F-4D97-AF65-F5344CB8AC3E}">
        <p14:creationId xmlns:p14="http://schemas.microsoft.com/office/powerpoint/2010/main" val="188266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9f1087ede_0_2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9f1087ede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37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a:effectLst/>
              </a:rPr>
              <a:t>https://</a:t>
            </a:r>
            <a:r>
              <a:rPr lang="en-GB" err="1">
                <a:effectLst/>
              </a:rPr>
              <a:t>www.cadcam.org</a:t>
            </a:r>
            <a:r>
              <a:rPr lang="en-GB">
                <a:effectLst/>
              </a:rPr>
              <a:t>/blog/how-cad-computer-aided-design-has-evolved-over-the-years/</a:t>
            </a:r>
            <a:endParaRPr/>
          </a:p>
        </p:txBody>
      </p:sp>
    </p:spTree>
    <p:extLst>
      <p:ext uri="{BB962C8B-B14F-4D97-AF65-F5344CB8AC3E}">
        <p14:creationId xmlns:p14="http://schemas.microsoft.com/office/powerpoint/2010/main" val="2770346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The move from drafting with paper and pencils to creating designs digitally on screen (Virtual product development) has vastly increased efficiency and reduced waste.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a:solidFill>
                  <a:srgbClr val="000000"/>
                </a:solidFill>
                <a:effectLst/>
                <a:latin typeface="Arial"/>
                <a:ea typeface="Arial"/>
                <a:cs typeface="Arial"/>
                <a:sym typeface="Arial"/>
              </a:rPr>
              <a:t>D</a:t>
            </a:r>
            <a:r>
              <a:rPr lang="en-US" sz="1100" b="0" i="0" u="none" strike="noStrike" cap="none">
                <a:solidFill>
                  <a:srgbClr val="000000"/>
                </a:solidFill>
                <a:effectLst/>
                <a:latin typeface="Arial"/>
                <a:ea typeface="Arial"/>
                <a:cs typeface="Arial"/>
                <a:sym typeface="Arial"/>
              </a:rPr>
              <a:t>igital sculpting is a method of 3D modelling that allows an artist to interact with digital objects as if they were made of clay, shaping them through pulling, pushing</a:t>
            </a:r>
            <a:r>
              <a:rPr lang="en-US" altLang="zh-CN" sz="1100" b="0" i="0" u="none" strike="noStrike" cap="none">
                <a:solidFill>
                  <a:srgbClr val="000000"/>
                </a:solidFill>
                <a:effectLst/>
                <a:latin typeface="Arial"/>
                <a:ea typeface="Arial"/>
                <a:cs typeface="Arial"/>
                <a:sym typeface="Arial"/>
              </a:rPr>
              <a:t> and</a:t>
            </a:r>
            <a:r>
              <a:rPr lang="en-US" sz="1100" b="0" i="0" u="none" strike="noStrike" cap="none">
                <a:solidFill>
                  <a:srgbClr val="000000"/>
                </a:solidFill>
                <a:effectLst/>
                <a:latin typeface="Arial"/>
                <a:ea typeface="Arial"/>
                <a:cs typeface="Arial"/>
                <a:sym typeface="Arial"/>
              </a:rPr>
              <a:t> smoothing</a:t>
            </a:r>
            <a:r>
              <a:rPr lang="en-US" altLang="zh-CN" sz="1100" b="0" i="0" u="none" strike="noStrike" cap="none">
                <a:solidFill>
                  <a:srgbClr val="000000"/>
                </a:solidFill>
                <a:effectLst/>
                <a:latin typeface="Arial"/>
                <a:ea typeface="Arial"/>
                <a:cs typeface="Arial"/>
                <a:sym typeface="Arial"/>
              </a:rPr>
              <a:t>.</a:t>
            </a:r>
            <a:endParaRPr lang="en-US"/>
          </a:p>
          <a:p>
            <a:pPr marL="0" lvl="0" indent="0" algn="l" rtl="0">
              <a:spcBef>
                <a:spcPts val="0"/>
              </a:spcBef>
              <a:spcAft>
                <a:spcPts val="0"/>
              </a:spcAft>
              <a:buNone/>
            </a:pPr>
            <a:endParaRPr lang="en-GB"/>
          </a:p>
          <a:p>
            <a:pPr marL="0" lvl="0" indent="0" algn="l" rtl="0">
              <a:spcBef>
                <a:spcPts val="0"/>
              </a:spcBef>
              <a:spcAft>
                <a:spcPts val="0"/>
              </a:spcAft>
              <a:buNone/>
            </a:pPr>
            <a:r>
              <a:rPr lang="en-GB"/>
              <a:t>Computer-aided engineering (CAE) is the broad usage of computer software to aid in engineering analysis tasks. It includes finite element analysis (FEA), computational fluid dynamics (CFD), multibody dynamics (MBD), durability and optimization. </a:t>
            </a:r>
          </a:p>
          <a:p>
            <a:r>
              <a:rPr lang="en-GB" sz="1100" b="0" i="0" u="none" strike="noStrike" cap="none">
                <a:solidFill>
                  <a:srgbClr val="000000"/>
                </a:solidFill>
                <a:effectLst/>
                <a:latin typeface="Arial"/>
                <a:ea typeface="Arial"/>
                <a:cs typeface="Arial"/>
                <a:sym typeface="Arial"/>
              </a:rPr>
              <a:t>perform structural, thermal, modal, fatigue, motion, and </a:t>
            </a:r>
            <a:r>
              <a:rPr lang="en-GB" sz="1100" b="0" i="0" u="none" strike="noStrike" cap="none" err="1">
                <a:solidFill>
                  <a:srgbClr val="000000"/>
                </a:solidFill>
                <a:effectLst/>
                <a:latin typeface="Arial"/>
                <a:ea typeface="Arial"/>
                <a:cs typeface="Arial"/>
                <a:sym typeface="Arial"/>
              </a:rPr>
              <a:t>mold</a:t>
            </a:r>
            <a:r>
              <a:rPr lang="en-GB" sz="1100" b="0" i="0" u="none" strike="noStrike" cap="none">
                <a:solidFill>
                  <a:srgbClr val="000000"/>
                </a:solidFill>
                <a:effectLst/>
                <a:latin typeface="Arial"/>
                <a:ea typeface="Arial"/>
                <a:cs typeface="Arial"/>
                <a:sym typeface="Arial"/>
              </a:rPr>
              <a:t> analysis, toggling between steady-state and transient simulation</a:t>
            </a:r>
          </a:p>
          <a:p>
            <a:r>
              <a:rPr lang="en-GB" sz="1100" b="0" i="0" u="none" strike="noStrike" cap="none">
                <a:solidFill>
                  <a:srgbClr val="000000"/>
                </a:solidFill>
                <a:effectLst/>
                <a:latin typeface="Arial"/>
                <a:ea typeface="Arial"/>
                <a:cs typeface="Arial"/>
                <a:sym typeface="Arial"/>
              </a:rPr>
              <a:t>create multibody </a:t>
            </a:r>
            <a:r>
              <a:rPr lang="en-GB" sz="1100" b="0" i="0" u="none" strike="noStrike" cap="none" err="1">
                <a:solidFill>
                  <a:srgbClr val="000000"/>
                </a:solidFill>
                <a:effectLst/>
                <a:latin typeface="Arial"/>
                <a:ea typeface="Arial"/>
                <a:cs typeface="Arial"/>
                <a:sym typeface="Arial"/>
              </a:rPr>
              <a:t>modeling</a:t>
            </a:r>
            <a:r>
              <a:rPr lang="en-GB" sz="1100" b="0" i="0" u="none" strike="noStrike" cap="none">
                <a:solidFill>
                  <a:srgbClr val="000000"/>
                </a:solidFill>
                <a:effectLst/>
                <a:latin typeface="Arial"/>
                <a:ea typeface="Arial"/>
                <a:cs typeface="Arial"/>
                <a:sym typeface="Arial"/>
              </a:rPr>
              <a:t>, and exclude construction bodies from BOM information and mass property calculations</a:t>
            </a:r>
          </a:p>
          <a:p>
            <a:r>
              <a:rPr lang="en-GB" sz="1100" b="0" i="0" u="none" strike="noStrike" cap="none">
                <a:solidFill>
                  <a:srgbClr val="000000"/>
                </a:solidFill>
                <a:effectLst/>
                <a:latin typeface="Arial"/>
                <a:ea typeface="Arial"/>
                <a:cs typeface="Arial"/>
                <a:sym typeface="Arial"/>
              </a:rPr>
              <a:t>run topology optimization studies based on both engineering requirements as well as manufacturing methods</a:t>
            </a:r>
            <a:endParaRPr lang="en-GB"/>
          </a:p>
          <a:p>
            <a:pPr marL="0" lvl="0" indent="0" algn="l" rtl="0">
              <a:spcBef>
                <a:spcPts val="0"/>
              </a:spcBef>
              <a:spcAft>
                <a:spcPts val="0"/>
              </a:spcAft>
              <a:buNone/>
            </a:pPr>
            <a:endParaRPr lang="en-GB"/>
          </a:p>
          <a:p>
            <a:pPr marL="0" lvl="0" indent="0" algn="l" rtl="0">
              <a:spcBef>
                <a:spcPts val="0"/>
              </a:spcBef>
              <a:spcAft>
                <a:spcPts val="0"/>
              </a:spcAft>
              <a:buNone/>
            </a:pPr>
            <a:r>
              <a:rPr lang="en-US" altLang="zh-CN"/>
              <a:t>Image</a:t>
            </a:r>
            <a:r>
              <a:rPr lang="zh-CN" altLang="en-US"/>
              <a:t> </a:t>
            </a:r>
            <a:r>
              <a:rPr lang="en-US" altLang="zh-CN"/>
              <a:t>source:</a:t>
            </a:r>
            <a:endParaRPr lang="en-GB" altLang="zh-CN"/>
          </a:p>
          <a:p>
            <a:pPr marL="0" lvl="0" indent="0" algn="l" rtl="0">
              <a:spcBef>
                <a:spcPts val="0"/>
              </a:spcBef>
              <a:spcAft>
                <a:spcPts val="0"/>
              </a:spcAft>
              <a:buNone/>
            </a:pPr>
            <a:r>
              <a:rPr lang="en-GB"/>
              <a:t>https://</a:t>
            </a:r>
            <a:r>
              <a:rPr lang="en-GB" err="1"/>
              <a:t>www.solidworks.com</a:t>
            </a:r>
            <a:r>
              <a:rPr lang="en-GB"/>
              <a:t>/product/</a:t>
            </a:r>
            <a:r>
              <a:rPr lang="en-GB" err="1"/>
              <a:t>solidworks</a:t>
            </a:r>
            <a:r>
              <a:rPr lang="en-GB"/>
              <a:t>-simulation</a:t>
            </a:r>
          </a:p>
        </p:txBody>
      </p:sp>
    </p:spTree>
    <p:extLst>
      <p:ext uri="{BB962C8B-B14F-4D97-AF65-F5344CB8AC3E}">
        <p14:creationId xmlns:p14="http://schemas.microsoft.com/office/powerpoint/2010/main" val="3939352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0" i="0" u="none" strike="noStrike" cap="none">
                <a:solidFill>
                  <a:srgbClr val="000000"/>
                </a:solidFill>
                <a:effectLst/>
                <a:latin typeface="Arial"/>
                <a:ea typeface="Arial"/>
                <a:cs typeface="Arial"/>
                <a:sym typeface="Arial"/>
              </a:rPr>
              <a:t>Apart from assisting </a:t>
            </a:r>
            <a:r>
              <a:rPr lang="en-GB"/>
              <a:t>the creation, modification, analysis or optimisation of a design </a:t>
            </a:r>
            <a:r>
              <a:rPr lang="en-GB" sz="1100" b="0" i="0" u="none" strike="noStrike" cap="none">
                <a:solidFill>
                  <a:srgbClr val="000000"/>
                </a:solidFill>
                <a:effectLst/>
                <a:latin typeface="Arial"/>
                <a:ea typeface="Arial"/>
                <a:cs typeface="Arial"/>
                <a:sym typeface="Arial"/>
              </a:rPr>
              <a:t>prior to production.</a:t>
            </a:r>
          </a:p>
          <a:p>
            <a:pPr marL="158750" indent="0">
              <a:buNone/>
            </a:pPr>
            <a:endParaRPr lang="en-GB" sz="1100" b="0" i="0" u="none" strike="noStrike" cap="none">
              <a:solidFill>
                <a:srgbClr val="000000"/>
              </a:solidFill>
              <a:effectLst/>
              <a:latin typeface="Arial"/>
              <a:cs typeface="Arial"/>
              <a:sym typeface="Arial"/>
            </a:endParaRPr>
          </a:p>
          <a:p>
            <a:pPr marL="158750" indent="0">
              <a:buNone/>
            </a:pPr>
            <a:r>
              <a:rPr lang="en-GB" sz="1100" b="0" i="0" u="none" strike="noStrike" cap="none">
                <a:solidFill>
                  <a:srgbClr val="000000"/>
                </a:solidFill>
                <a:effectLst/>
                <a:latin typeface="Arial"/>
                <a:cs typeface="Arial"/>
                <a:sym typeface="Arial"/>
              </a:rPr>
              <a:t>CAD is often used for:</a:t>
            </a:r>
            <a:endParaRPr lang="en-GB" sz="1100" b="0" i="0" u="none" strike="noStrike" cap="none">
              <a:solidFill>
                <a:srgbClr val="000000"/>
              </a:solidFill>
              <a:effectLst/>
              <a:latin typeface="Arial"/>
              <a:ea typeface="Arial"/>
              <a:cs typeface="Arial"/>
              <a:sym typeface="Arial"/>
            </a:endParaRPr>
          </a:p>
          <a:p>
            <a:pPr indent="-317500">
              <a:buSzPts val="1400"/>
              <a:buFont typeface="Muli"/>
              <a:buChar char="●"/>
            </a:pPr>
            <a:r>
              <a:rPr lang="en-GB"/>
              <a:t>Proof of Concept</a:t>
            </a:r>
          </a:p>
          <a:p>
            <a:pPr indent="-317500">
              <a:buSzPts val="1400"/>
              <a:buFont typeface="Muli"/>
              <a:buChar char="●"/>
            </a:pPr>
            <a:r>
              <a:rPr lang="en-US" altLang="zh-CN"/>
              <a:t>3D</a:t>
            </a:r>
            <a:r>
              <a:rPr lang="zh-CN" altLang="en-US"/>
              <a:t> </a:t>
            </a:r>
            <a:r>
              <a:rPr lang="en-GB" altLang="zh-CN"/>
              <a:t>p</a:t>
            </a:r>
            <a:r>
              <a:rPr lang="en-GB"/>
              <a:t>hoto realistic rendering and animation to better visualise product design (Photorealistic Renderings for Marketing, Kickstarter Campaign Content, Digital Mock-ups for Investor Presentations, e-Commerce Images)</a:t>
            </a:r>
          </a:p>
          <a:p>
            <a:pPr indent="-317500">
              <a:buSzPts val="1400"/>
              <a:buFont typeface="Muli"/>
              <a:buChar char="●"/>
            </a:pPr>
            <a:r>
              <a:rPr lang="en-GB"/>
              <a:t>Prototyping and manufacturing (i.e., 3D Printing, CNC Machining, laser cutting and engraving)</a:t>
            </a:r>
          </a:p>
          <a:p>
            <a:endParaRPr lang="en-GB" sz="1100" b="0" i="0" u="none" strike="noStrike" cap="none">
              <a:solidFill>
                <a:srgbClr val="000000"/>
              </a:solidFill>
              <a:effectLst/>
              <a:latin typeface="Arial"/>
              <a:ea typeface="Arial"/>
              <a:cs typeface="Arial"/>
              <a:sym typeface="Arial"/>
            </a:endParaRPr>
          </a:p>
          <a:p>
            <a:pPr marL="158750" indent="0">
              <a:buNone/>
            </a:pPr>
            <a:r>
              <a:rPr lang="en-GB" sz="1100" b="0" i="0" u="none" strike="noStrike" cap="none">
                <a:solidFill>
                  <a:srgbClr val="000000"/>
                </a:solidFill>
                <a:effectLst/>
                <a:latin typeface="Arial"/>
                <a:ea typeface="Arial"/>
                <a:cs typeface="Arial"/>
                <a:sym typeface="Arial"/>
              </a:rPr>
              <a:t>Image source:</a:t>
            </a:r>
          </a:p>
          <a:p>
            <a:pPr marL="158750" indent="0">
              <a:buNone/>
            </a:pPr>
            <a:r>
              <a:rPr lang="en-GB" sz="1100" b="0" i="0" u="none" strike="noStrike" cap="none">
                <a:solidFill>
                  <a:srgbClr val="000000"/>
                </a:solidFill>
                <a:effectLst/>
                <a:latin typeface="Arial"/>
                <a:ea typeface="Arial"/>
                <a:cs typeface="Arial"/>
                <a:sym typeface="Arial"/>
              </a:rPr>
              <a:t>https://</a:t>
            </a:r>
            <a:r>
              <a:rPr lang="en-GB" sz="1100" b="0" i="0" u="none" strike="noStrike" cap="none" err="1">
                <a:solidFill>
                  <a:srgbClr val="000000"/>
                </a:solidFill>
                <a:effectLst/>
                <a:latin typeface="Arial"/>
                <a:ea typeface="Arial"/>
                <a:cs typeface="Arial"/>
                <a:sym typeface="Arial"/>
              </a:rPr>
              <a:t>unsplash.com</a:t>
            </a:r>
            <a:r>
              <a:rPr lang="en-GB" sz="1100" b="0" i="0" u="none" strike="noStrike" cap="none">
                <a:solidFill>
                  <a:srgbClr val="000000"/>
                </a:solidFill>
                <a:effectLst/>
                <a:latin typeface="Arial"/>
                <a:ea typeface="Arial"/>
                <a:cs typeface="Arial"/>
                <a:sym typeface="Arial"/>
              </a:rPr>
              <a:t>/photos/</a:t>
            </a:r>
            <a:r>
              <a:rPr lang="en-GB" sz="1100" b="0" i="0" u="none" strike="noStrike" cap="none" err="1">
                <a:solidFill>
                  <a:srgbClr val="000000"/>
                </a:solidFill>
                <a:effectLst/>
                <a:latin typeface="Arial"/>
                <a:ea typeface="Arial"/>
                <a:cs typeface="Arial"/>
                <a:sym typeface="Arial"/>
              </a:rPr>
              <a:t>Fo-HQUlRGkU</a:t>
            </a:r>
            <a:endParaRPr lang="en-GB"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061531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r>
              <a:rPr lang="en-GB" noProof="0">
                <a:solidFill>
                  <a:srgbClr val="343433"/>
                </a:solidFill>
                <a:latin typeface="Muli" panose="02000503000000000000" pitchFamily="2" charset="77"/>
              </a:rPr>
              <a:t>3D rendering is a creative process that uses computer graphics to convert 3</a:t>
            </a:r>
            <a:r>
              <a:rPr lang="en-GB" altLang="zh-CN" noProof="0">
                <a:solidFill>
                  <a:srgbClr val="343433"/>
                </a:solidFill>
                <a:latin typeface="Muli" panose="02000503000000000000" pitchFamily="2" charset="77"/>
              </a:rPr>
              <a:t>D </a:t>
            </a:r>
            <a:r>
              <a:rPr lang="en-GB" noProof="0">
                <a:solidFill>
                  <a:srgbClr val="343433"/>
                </a:solidFill>
                <a:latin typeface="Muli" panose="02000503000000000000" pitchFamily="2" charset="77"/>
              </a:rPr>
              <a:t>models into photo realistic or non photo realistic images.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a:solidFill>
                <a:srgbClr val="000000"/>
              </a:solidFill>
              <a:effectLst/>
              <a:latin typeface="Arial"/>
              <a:ea typeface="Arial"/>
              <a:cs typeface="Arial"/>
              <a:sym typeface="Arial"/>
            </a:endParaRPr>
          </a:p>
          <a:p>
            <a:pPr marL="0" lvl="0" indent="0" algn="l" rtl="0">
              <a:spcBef>
                <a:spcPts val="0"/>
              </a:spcBef>
              <a:spcAft>
                <a:spcPts val="0"/>
              </a:spcAft>
              <a:buNone/>
            </a:pPr>
            <a:r>
              <a:rPr lang="en-GB" noProof="0"/>
              <a:t>Formative assessment format: Multiple choice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a:solidFill>
                  <a:srgbClr val="000000"/>
                </a:solidFill>
                <a:effectLst/>
                <a:latin typeface="Arial"/>
                <a:ea typeface="Arial"/>
                <a:cs typeface="Arial"/>
                <a:sym typeface="Arial"/>
              </a:rPr>
              <a:t>What are the benefits of 3D product rendering?</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Create stunning product marketing assets that were previously impossible using photography</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Bring life to 3D models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Enhance your visual communication through 3D Rendering</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Tweak colours and materials for tuning 3D visuals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Make your product design process easier through CGI</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Create stunning marketing images with 3D visualisation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Sell your product before it has been produced</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altLang="zh-CN"/>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altLang="zh-CN"/>
              <a:t>These</a:t>
            </a:r>
            <a:r>
              <a:rPr lang="zh-CN" altLang="en-US"/>
              <a:t> </a:t>
            </a:r>
            <a:r>
              <a:rPr lang="en-US" altLang="zh-CN"/>
              <a:t>programs</a:t>
            </a:r>
            <a:r>
              <a:rPr lang="zh-CN" altLang="en-US"/>
              <a:t> </a:t>
            </a:r>
            <a:r>
              <a:rPr lang="en-US" altLang="zh-CN"/>
              <a:t>can</a:t>
            </a:r>
            <a:r>
              <a:rPr lang="zh-CN" altLang="en-US"/>
              <a:t> </a:t>
            </a:r>
            <a:r>
              <a:rPr lang="en-US" altLang="zh-CN"/>
              <a:t>add</a:t>
            </a:r>
            <a:r>
              <a:rPr lang="zh-CN" altLang="en-US"/>
              <a:t> </a:t>
            </a:r>
            <a:r>
              <a:rPr lang="en-US" altLang="zh-CN"/>
              <a:t>depth</a:t>
            </a:r>
            <a:r>
              <a:rPr lang="zh-CN" altLang="en-US"/>
              <a:t> </a:t>
            </a:r>
            <a:r>
              <a:rPr lang="en-US" altLang="zh-CN"/>
              <a:t>and</a:t>
            </a:r>
            <a:r>
              <a:rPr lang="zh-CN" altLang="en-US"/>
              <a:t> </a:t>
            </a:r>
            <a:r>
              <a:rPr lang="en-US" altLang="zh-CN"/>
              <a:t>realism</a:t>
            </a:r>
            <a:r>
              <a:rPr lang="zh-CN" altLang="en-US"/>
              <a:t> </a:t>
            </a:r>
            <a:r>
              <a:rPr lang="en-US" altLang="zh-CN"/>
              <a:t>to</a:t>
            </a:r>
            <a:r>
              <a:rPr lang="zh-CN" altLang="en-US"/>
              <a:t> </a:t>
            </a:r>
            <a:r>
              <a:rPr lang="en-US" altLang="zh-CN"/>
              <a:t>scenes.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Information sources: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ltLang="zh-CN" sz="1100" b="0" i="0" u="none" strike="noStrike" cap="none" noProof="0">
                <a:solidFill>
                  <a:srgbClr val="000000"/>
                </a:solidFill>
                <a:effectLst/>
                <a:latin typeface="Arial"/>
                <a:ea typeface="Arial"/>
                <a:cs typeface="Arial"/>
                <a:sym typeface="Arial"/>
              </a:rPr>
              <a:t>https://www.xo3d.co.uk/product-rendering/</a:t>
            </a:r>
            <a:endParaRPr lang="en-GB"/>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https://www.g2.com/categories/3d-rendering</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https://</a:t>
            </a:r>
            <a:r>
              <a:rPr lang="en-GB" err="1"/>
              <a:t>www.autodesk.co.uk</a:t>
            </a:r>
            <a:r>
              <a:rPr lang="en-GB"/>
              <a:t>/solutions/3d-rendering-software</a:t>
            </a:r>
            <a:endParaRPr/>
          </a:p>
        </p:txBody>
      </p:sp>
    </p:spTree>
    <p:extLst>
      <p:ext uri="{BB962C8B-B14F-4D97-AF65-F5344CB8AC3E}">
        <p14:creationId xmlns:p14="http://schemas.microsoft.com/office/powerpoint/2010/main" val="3185695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Formative assessment format: Multiple choice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a:solidFill>
                  <a:srgbClr val="000000"/>
                </a:solidFill>
                <a:effectLst/>
                <a:latin typeface="Arial"/>
                <a:ea typeface="Arial"/>
                <a:cs typeface="Arial"/>
                <a:sym typeface="Arial"/>
              </a:rPr>
              <a:t>Image source: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err="1">
                <a:solidFill>
                  <a:srgbClr val="000000"/>
                </a:solidFill>
                <a:effectLst/>
                <a:latin typeface="Arial"/>
                <a:ea typeface="Arial"/>
                <a:cs typeface="Arial"/>
                <a:sym typeface="Arial"/>
              </a:rPr>
              <a:t>D’Addario</a:t>
            </a:r>
            <a:r>
              <a:rPr lang="en-GB" altLang="zh-CN" sz="1100" b="0" i="0" u="none" strike="noStrike" cap="none" noProof="0">
                <a:solidFill>
                  <a:srgbClr val="000000"/>
                </a:solidFill>
                <a:effectLst/>
                <a:latin typeface="Arial"/>
                <a:ea typeface="Arial"/>
                <a:cs typeface="Arial"/>
                <a:sym typeface="Arial"/>
              </a:rPr>
              <a:t> rolled strap renders: https://www.xo3d.co.uk/Our-Work/</a:t>
            </a:r>
            <a:r>
              <a:rPr lang="en-GB" altLang="zh-CN" sz="1100" b="0" i="0" u="none" strike="noStrike" cap="none" noProof="0" err="1">
                <a:solidFill>
                  <a:srgbClr val="000000"/>
                </a:solidFill>
                <a:effectLst/>
                <a:latin typeface="Arial"/>
                <a:ea typeface="Arial"/>
                <a:cs typeface="Arial"/>
                <a:sym typeface="Arial"/>
              </a:rPr>
              <a:t>daddario</a:t>
            </a:r>
            <a:r>
              <a:rPr lang="en-GB" altLang="zh-CN" sz="1100" b="0" i="0" u="none" strike="noStrike" cap="none" noProof="0">
                <a:solidFill>
                  <a:srgbClr val="000000"/>
                </a:solidFill>
                <a:effectLst/>
                <a:latin typeface="Arial"/>
                <a:ea typeface="Arial"/>
                <a:cs typeface="Arial"/>
                <a:sym typeface="Arial"/>
              </a:rPr>
              <a:t>-auto-lock-guitar-strap/#</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err="1">
                <a:solidFill>
                  <a:srgbClr val="000000"/>
                </a:solidFill>
                <a:effectLst/>
                <a:latin typeface="Arial"/>
                <a:ea typeface="Arial"/>
                <a:cs typeface="Arial"/>
                <a:sym typeface="Arial"/>
              </a:rPr>
              <a:t>Paymentsense</a:t>
            </a:r>
            <a:r>
              <a:rPr lang="en-GB" altLang="zh-CN" sz="1100" b="0" i="0" u="none" strike="noStrike" cap="none" noProof="0">
                <a:solidFill>
                  <a:srgbClr val="000000"/>
                </a:solidFill>
                <a:effectLst/>
                <a:latin typeface="Arial"/>
                <a:ea typeface="Arial"/>
                <a:cs typeface="Arial"/>
                <a:sym typeface="Arial"/>
              </a:rPr>
              <a:t> Dojo card payment machine: https://</a:t>
            </a:r>
            <a:r>
              <a:rPr lang="en-GB" altLang="zh-CN" sz="1100" b="0" i="0" u="none" strike="noStrike" cap="none" noProof="0" err="1">
                <a:solidFill>
                  <a:srgbClr val="000000"/>
                </a:solidFill>
                <a:effectLst/>
                <a:latin typeface="Arial"/>
                <a:ea typeface="Arial"/>
                <a:cs typeface="Arial"/>
                <a:sym typeface="Arial"/>
              </a:rPr>
              <a:t>www.pinterest.co.uk</a:t>
            </a:r>
            <a:r>
              <a:rPr lang="en-GB" altLang="zh-CN" sz="1100" b="0" i="0" u="none" strike="noStrike" cap="none" noProof="0">
                <a:solidFill>
                  <a:srgbClr val="000000"/>
                </a:solidFill>
                <a:effectLst/>
                <a:latin typeface="Arial"/>
                <a:ea typeface="Arial"/>
                <a:cs typeface="Arial"/>
                <a:sym typeface="Arial"/>
              </a:rPr>
              <a:t>/pin/862931978607004638/</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a:solidFill>
                  <a:srgbClr val="000000"/>
                </a:solidFill>
                <a:effectLst/>
                <a:latin typeface="Arial"/>
                <a:ea typeface="Arial"/>
                <a:cs typeface="Arial"/>
                <a:sym typeface="Arial"/>
              </a:rPr>
              <a:t>Exploded view: https://www.xo3d.co.uk/product-rendering/ </a:t>
            </a:r>
          </a:p>
          <a:p>
            <a:pPr marL="0" lvl="0" indent="0" algn="l" rtl="0">
              <a:spcBef>
                <a:spcPts val="0"/>
              </a:spcBef>
              <a:spcAft>
                <a:spcPts val="0"/>
              </a:spcAft>
              <a:buNone/>
            </a:pPr>
            <a:endParaRPr/>
          </a:p>
        </p:txBody>
      </p:sp>
    </p:spTree>
    <p:extLst>
      <p:ext uri="{BB962C8B-B14F-4D97-AF65-F5344CB8AC3E}">
        <p14:creationId xmlns:p14="http://schemas.microsoft.com/office/powerpoint/2010/main" val="1705352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Formative assessment format: Multiple choice</a:t>
            </a:r>
            <a:endParaRPr/>
          </a:p>
        </p:txBody>
      </p:sp>
    </p:spTree>
    <p:extLst>
      <p:ext uri="{BB962C8B-B14F-4D97-AF65-F5344CB8AC3E}">
        <p14:creationId xmlns:p14="http://schemas.microsoft.com/office/powerpoint/2010/main" val="2433168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41134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sz="1100" b="0" i="0" u="none" strike="noStrike" cap="none">
                <a:solidFill>
                  <a:srgbClr val="000000"/>
                </a:solidFill>
                <a:effectLst/>
                <a:latin typeface="Arial"/>
                <a:ea typeface="Arial"/>
                <a:cs typeface="Arial"/>
                <a:sym typeface="Arial"/>
              </a:rPr>
              <a:t>CAD software offers many benefits and solutions that help make the design process easier. Studies have proven that integrated CAD usage allows product development firms to meet their goals more efficiently. Product development time, product quality, and productivity all improve when using CAD, which translates to reduced manufacturing and product costs.</a:t>
            </a:r>
          </a:p>
          <a:p>
            <a:pPr marL="158750" indent="0">
              <a:buNone/>
            </a:pPr>
            <a:endParaRPr lang="en-GB" sz="1100" b="0" i="0" u="none" strike="noStrike" cap="none">
              <a:solidFill>
                <a:srgbClr val="000000"/>
              </a:solidFill>
              <a:effectLst/>
              <a:latin typeface="Arial"/>
              <a:cs typeface="Arial"/>
              <a:sym typeface="Arial"/>
            </a:endParaRPr>
          </a:p>
          <a:p>
            <a:pPr marL="158750" lvl="0" indent="0">
              <a:buNone/>
            </a:pPr>
            <a:r>
              <a:rPr lang="en-GB" sz="1100" b="0" i="0" u="none" strike="noStrike" cap="none">
                <a:solidFill>
                  <a:srgbClr val="000000"/>
                </a:solidFill>
                <a:effectLst/>
                <a:latin typeface="Arial"/>
                <a:cs typeface="Arial"/>
                <a:sym typeface="Arial"/>
              </a:rPr>
              <a:t>Visualisation: </a:t>
            </a:r>
            <a:r>
              <a:rPr lang="en-GB" sz="1100" b="0" i="0" u="none" strike="noStrike" cap="none">
                <a:solidFill>
                  <a:srgbClr val="000000"/>
                </a:solidFill>
                <a:effectLst/>
                <a:latin typeface="Arial"/>
                <a:ea typeface="Arial"/>
                <a:cs typeface="Arial"/>
                <a:sym typeface="Arial"/>
              </a:rPr>
              <a:t>Before CAD, designers were forced to draw everything by hand. If they wanted to alter the design, they would have to draw the entire thing again. CAD software allows designers to visualize their designs and test them against real-world variables.</a:t>
            </a:r>
            <a:endParaRPr lang="en-GB" sz="1100" b="0" i="0" u="none" strike="noStrike" cap="none">
              <a:solidFill>
                <a:srgbClr val="000000"/>
              </a:solidFill>
              <a:effectLst/>
              <a:latin typeface="Arial"/>
              <a:cs typeface="Arial"/>
              <a:sym typeface="Arial"/>
            </a:endParaRPr>
          </a:p>
          <a:p>
            <a:pPr lvl="0"/>
            <a:r>
              <a:rPr lang="en-GB" sz="1100" b="0" i="0" u="none" strike="noStrike" cap="none">
                <a:solidFill>
                  <a:srgbClr val="000000"/>
                </a:solidFill>
                <a:effectLst/>
                <a:latin typeface="Arial"/>
                <a:ea typeface="Arial"/>
                <a:cs typeface="Arial"/>
                <a:sym typeface="Arial"/>
              </a:rPr>
              <a:t>Increase the productivity of the designer or engineer</a:t>
            </a:r>
          </a:p>
          <a:p>
            <a:pPr lvl="0"/>
            <a:r>
              <a:rPr lang="en-GB" sz="1100" b="0" i="0" u="none" strike="noStrike" cap="none">
                <a:solidFill>
                  <a:srgbClr val="000000"/>
                </a:solidFill>
                <a:effectLst/>
                <a:latin typeface="Arial"/>
                <a:ea typeface="Arial"/>
                <a:cs typeface="Arial"/>
                <a:sym typeface="Arial"/>
              </a:rPr>
              <a:t>Speed up the design process</a:t>
            </a:r>
          </a:p>
          <a:p>
            <a:pPr lvl="0"/>
            <a:r>
              <a:rPr lang="en-GB" sz="1100" b="0" i="0" u="none" strike="noStrike" cap="none">
                <a:solidFill>
                  <a:srgbClr val="000000"/>
                </a:solidFill>
                <a:effectLst/>
                <a:latin typeface="Arial"/>
                <a:ea typeface="Arial"/>
                <a:cs typeface="Arial"/>
                <a:sym typeface="Arial"/>
              </a:rPr>
              <a:t>Explore design ideas</a:t>
            </a:r>
          </a:p>
          <a:p>
            <a:pPr lvl="0"/>
            <a:endParaRPr lang="en-GB" sz="1100" b="0" i="0" u="none" strike="noStrike" cap="none">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Higher accuracy and quality design: </a:t>
            </a:r>
            <a:r>
              <a:rPr lang="en-GB">
                <a:latin typeface="Muli" panose="02000503000000000000" pitchFamily="2" charset="77"/>
              </a:rPr>
              <a:t>Accuracy is essential when creating the final design and specification, </a:t>
            </a:r>
            <a:r>
              <a:rPr lang="en-GB" sz="1100" b="0" i="0" u="none" strike="noStrike" cap="none">
                <a:solidFill>
                  <a:srgbClr val="000000"/>
                </a:solidFill>
                <a:effectLst/>
                <a:latin typeface="Arial"/>
                <a:ea typeface="Arial"/>
                <a:cs typeface="Arial"/>
                <a:sym typeface="Arial"/>
              </a:rPr>
              <a:t>especially when creating large volumes or high cost parts.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Optimisation: Any any error will potentially add a huge costs to the design process.</a:t>
            </a:r>
            <a:endParaRPr lang="en-GB">
              <a:effectLst/>
            </a:endParaRPr>
          </a:p>
          <a:p>
            <a:pPr marL="158750" lvl="0" indent="0">
              <a:buNone/>
            </a:pPr>
            <a:endParaRPr lang="en-GB" sz="1100" b="0" i="0" u="none" strike="noStrike" cap="none">
              <a:solidFill>
                <a:srgbClr val="000000"/>
              </a:solidFill>
              <a:effectLst/>
              <a:latin typeface="Arial"/>
              <a:ea typeface="Arial"/>
              <a:cs typeface="Arial"/>
              <a:sym typeface="Arial"/>
            </a:endParaRPr>
          </a:p>
          <a:p>
            <a:pPr marL="457200" indent="-298450"/>
            <a:endParaRPr lang="en-GB"/>
          </a:p>
          <a:p>
            <a:pPr marL="158750" indent="0">
              <a:buNone/>
            </a:pPr>
            <a:r>
              <a:rPr lang="en-GB"/>
              <a:t>https://</a:t>
            </a:r>
            <a:r>
              <a:rPr lang="en-GB" err="1"/>
              <a:t>www.cadcrowd.com</a:t>
            </a:r>
            <a:r>
              <a:rPr lang="en-GB"/>
              <a:t>/blog/the-advantages-of-cad/</a:t>
            </a:r>
          </a:p>
        </p:txBody>
      </p:sp>
    </p:spTree>
    <p:extLst>
      <p:ext uri="{BB962C8B-B14F-4D97-AF65-F5344CB8AC3E}">
        <p14:creationId xmlns:p14="http://schemas.microsoft.com/office/powerpoint/2010/main" val="1067493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buClr>
                <a:srgbClr val="343434"/>
              </a:buClr>
              <a:buSzPts val="1400"/>
              <a:buFont typeface="Muli"/>
              <a:buChar char="●"/>
            </a:pPr>
            <a:r>
              <a:rPr lang="en-GB" b="0">
                <a:latin typeface="Muli" panose="02000503000000000000" pitchFamily="2" charset="77"/>
              </a:rPr>
              <a:t>Production-ready design: 3D Printing, CNC machining or </a:t>
            </a:r>
            <a:r>
              <a:rPr lang="en-GB">
                <a:latin typeface="Muli" panose="02000503000000000000" pitchFamily="2" charset="77"/>
              </a:rPr>
              <a:t>laser cutting and engraving.</a:t>
            </a:r>
          </a:p>
          <a:p>
            <a:pPr marL="457200" lvl="0" indent="-317500">
              <a:buClr>
                <a:srgbClr val="343434"/>
              </a:buClr>
              <a:buSzPts val="1400"/>
              <a:buFont typeface="Muli"/>
              <a:buChar char="●"/>
            </a:pPr>
            <a:r>
              <a:rPr lang="en-GB" b="0">
                <a:latin typeface="Muli" panose="02000503000000000000" pitchFamily="2" charset="77"/>
              </a:rPr>
              <a:t>Simplified sharing: </a:t>
            </a:r>
            <a:r>
              <a:rPr lang="en-GB" sz="1100" b="0" i="0" u="none" strike="noStrike" cap="none">
                <a:solidFill>
                  <a:srgbClr val="000000"/>
                </a:solidFill>
                <a:effectLst/>
                <a:latin typeface="Arial"/>
                <a:ea typeface="Arial"/>
                <a:cs typeface="Arial"/>
                <a:sym typeface="Arial"/>
              </a:rPr>
              <a:t>If you’re a part of a big team, you know how valuable sharing is. </a:t>
            </a:r>
            <a:r>
              <a:rPr lang="en-GB">
                <a:latin typeface="Muli" panose="02000503000000000000" pitchFamily="2" charset="77"/>
              </a:rPr>
              <a:t>They can view the design history to see exactly what was done and how.</a:t>
            </a:r>
          </a:p>
          <a:p>
            <a:pPr marL="457200" lvl="0" indent="-317500">
              <a:buClr>
                <a:srgbClr val="343434"/>
              </a:buClr>
              <a:buSzPts val="1400"/>
              <a:buFont typeface="Muli"/>
              <a:buChar char="●"/>
            </a:pPr>
            <a:endParaRPr lang="en-GB">
              <a:latin typeface="Muli" panose="02000503000000000000" pitchFamily="2" charset="77"/>
            </a:endParaRPr>
          </a:p>
          <a:p>
            <a:pPr marL="158750" indent="0" fontAlgn="base">
              <a:buNone/>
            </a:pPr>
            <a:r>
              <a:rPr lang="en-GB" sz="1100" b="1" i="0" u="none" strike="noStrike" cap="none">
                <a:solidFill>
                  <a:srgbClr val="000000"/>
                </a:solidFill>
                <a:effectLst/>
                <a:latin typeface="Arial"/>
                <a:ea typeface="Arial"/>
                <a:cs typeface="Arial"/>
                <a:sym typeface="Arial"/>
              </a:rPr>
              <a:t>Why 3D CAD modelling?</a:t>
            </a:r>
            <a:endParaRPr lang="en-GB" sz="1100" b="0" i="0" u="none" strike="noStrike" cap="none">
              <a:solidFill>
                <a:srgbClr val="000000"/>
              </a:solidFill>
              <a:effectLst/>
              <a:latin typeface="Arial"/>
              <a:ea typeface="Arial"/>
              <a:cs typeface="Arial"/>
              <a:sym typeface="Arial"/>
            </a:endParaRPr>
          </a:p>
          <a:p>
            <a:pPr fontAlgn="base"/>
            <a:r>
              <a:rPr lang="en-GB" sz="1100" b="0" i="0" u="none" strike="noStrike" cap="none">
                <a:solidFill>
                  <a:srgbClr val="000000"/>
                </a:solidFill>
                <a:effectLst/>
                <a:latin typeface="Arial"/>
                <a:ea typeface="Arial"/>
                <a:cs typeface="Arial"/>
                <a:sym typeface="Arial"/>
              </a:rPr>
              <a:t>3D modelling helps to get into the perspective of ‘How the product would look in real-time before manufacturing’</a:t>
            </a:r>
          </a:p>
          <a:p>
            <a:pPr fontAlgn="base"/>
            <a:r>
              <a:rPr lang="en-GB" sz="1100" b="0" i="0" u="none" strike="noStrike" cap="none">
                <a:solidFill>
                  <a:srgbClr val="000000"/>
                </a:solidFill>
                <a:effectLst/>
                <a:latin typeface="Arial"/>
                <a:ea typeface="Arial"/>
                <a:cs typeface="Arial"/>
                <a:sym typeface="Arial"/>
              </a:rPr>
              <a:t>It gives you a better understanding of the product size, shape, bounding box and packaging</a:t>
            </a:r>
          </a:p>
          <a:p>
            <a:pPr fontAlgn="base"/>
            <a:r>
              <a:rPr lang="en-GB" sz="1100" b="0" i="0" u="none" strike="noStrike" cap="none">
                <a:solidFill>
                  <a:srgbClr val="000000"/>
                </a:solidFill>
                <a:effectLst/>
                <a:latin typeface="Arial"/>
                <a:ea typeface="Arial"/>
                <a:cs typeface="Arial"/>
                <a:sym typeface="Arial"/>
              </a:rPr>
              <a:t>It is precise and accurate – enables to quantify the sizing, clearances and fit in the assembly with ease</a:t>
            </a:r>
          </a:p>
          <a:p>
            <a:pPr fontAlgn="base"/>
            <a:r>
              <a:rPr lang="en-GB" sz="1100" b="0" i="0" u="none" strike="noStrike" cap="none">
                <a:solidFill>
                  <a:srgbClr val="000000"/>
                </a:solidFill>
                <a:effectLst/>
                <a:latin typeface="Arial"/>
                <a:ea typeface="Arial"/>
                <a:cs typeface="Arial"/>
                <a:sym typeface="Arial"/>
              </a:rPr>
              <a:t>It helps to make the product cost-effective and market in time</a:t>
            </a:r>
          </a:p>
          <a:p>
            <a:pPr fontAlgn="base"/>
            <a:r>
              <a:rPr lang="en-GB" sz="1100" b="0" i="0" u="none" strike="noStrike" cap="none">
                <a:solidFill>
                  <a:srgbClr val="000000"/>
                </a:solidFill>
                <a:effectLst/>
                <a:latin typeface="Arial"/>
                <a:ea typeface="Arial"/>
                <a:cs typeface="Arial"/>
                <a:sym typeface="Arial"/>
              </a:rPr>
              <a:t>Assemblies and Mechanism can be validated, simplified and enhanced easily</a:t>
            </a:r>
          </a:p>
          <a:p>
            <a:pPr fontAlgn="base"/>
            <a:r>
              <a:rPr lang="en-GB" sz="1100" b="0" i="0" u="none" strike="noStrike" cap="none">
                <a:solidFill>
                  <a:srgbClr val="000000"/>
                </a:solidFill>
                <a:effectLst/>
                <a:latin typeface="Arial"/>
                <a:ea typeface="Arial"/>
                <a:cs typeface="Arial"/>
                <a:sym typeface="Arial"/>
              </a:rPr>
              <a:t>Before prototyping, mechanicals, fitments, spacing and cosmetics errors can be easily identified and rectified</a:t>
            </a:r>
          </a:p>
          <a:p>
            <a:pPr fontAlgn="base"/>
            <a:r>
              <a:rPr lang="en-GB" sz="1100" b="0" i="0" u="none" strike="noStrike" cap="none">
                <a:solidFill>
                  <a:srgbClr val="000000"/>
                </a:solidFill>
                <a:effectLst/>
                <a:latin typeface="Arial"/>
                <a:ea typeface="Arial"/>
                <a:cs typeface="Arial"/>
                <a:sym typeface="Arial"/>
              </a:rPr>
              <a:t>Cross-section view, exploded view, illustrations, SOP, DFMA can be performed</a:t>
            </a:r>
          </a:p>
          <a:p>
            <a:pPr fontAlgn="base"/>
            <a:r>
              <a:rPr lang="en-GB" sz="1100" b="0" i="0" u="none" strike="noStrike" cap="none">
                <a:solidFill>
                  <a:srgbClr val="000000"/>
                </a:solidFill>
                <a:effectLst/>
                <a:latin typeface="Arial"/>
                <a:ea typeface="Arial"/>
                <a:cs typeface="Arial"/>
                <a:sym typeface="Arial"/>
              </a:rPr>
              <a:t>It is effective and efficient to deliver the product 45% faster than the conventional methodologies</a:t>
            </a:r>
          </a:p>
          <a:p>
            <a:pPr fontAlgn="base"/>
            <a:r>
              <a:rPr lang="en-GB" sz="1100" b="0" i="0" u="none" strike="noStrike" cap="none">
                <a:solidFill>
                  <a:srgbClr val="000000"/>
                </a:solidFill>
                <a:effectLst/>
                <a:latin typeface="Arial"/>
                <a:ea typeface="Arial"/>
                <a:cs typeface="Arial"/>
                <a:sym typeface="Arial"/>
              </a:rPr>
              <a:t>Improves product development cycle communication, reduces errors and cycle time</a:t>
            </a:r>
          </a:p>
          <a:p>
            <a:pPr fontAlgn="base"/>
            <a:r>
              <a:rPr lang="en-GB" sz="1100" b="0" i="0" u="none" strike="noStrike" cap="none">
                <a:solidFill>
                  <a:srgbClr val="000000"/>
                </a:solidFill>
                <a:effectLst/>
                <a:latin typeface="Arial"/>
                <a:ea typeface="Arial"/>
                <a:cs typeface="Arial"/>
                <a:sym typeface="Arial"/>
              </a:rPr>
              <a:t>It documents the components with manufacturing drawings, Bill of materials, and Material requirements.</a:t>
            </a:r>
          </a:p>
          <a:p>
            <a:pPr marL="139700" lvl="0" indent="0">
              <a:buClr>
                <a:srgbClr val="343434"/>
              </a:buClr>
              <a:buSzPts val="1400"/>
              <a:buFont typeface="Muli"/>
              <a:buNone/>
            </a:pPr>
            <a:r>
              <a:rPr lang="en-GB">
                <a:latin typeface="Muli" panose="02000503000000000000" pitchFamily="2" charset="77"/>
              </a:rPr>
              <a:t>https://</a:t>
            </a:r>
            <a:r>
              <a:rPr lang="en-GB" err="1">
                <a:latin typeface="Muli" panose="02000503000000000000" pitchFamily="2" charset="77"/>
              </a:rPr>
              <a:t>graphlertech.com</a:t>
            </a:r>
            <a:r>
              <a:rPr lang="en-GB">
                <a:latin typeface="Muli" panose="02000503000000000000" pitchFamily="2" charset="77"/>
              </a:rPr>
              <a:t>/what-is-3d-cad-and-why-is-it-used/ </a:t>
            </a:r>
          </a:p>
        </p:txBody>
      </p:sp>
    </p:spTree>
    <p:extLst>
      <p:ext uri="{BB962C8B-B14F-4D97-AF65-F5344CB8AC3E}">
        <p14:creationId xmlns:p14="http://schemas.microsoft.com/office/powerpoint/2010/main" val="3287154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g89f325e8c8_0_2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3" name="Google Shape;3613;g89f325e8c8_0_2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Most users </a:t>
            </a:r>
            <a:r>
              <a:rPr lang="en-GB" sz="1100" b="0" i="0" u="none" strike="noStrike" cap="none">
                <a:solidFill>
                  <a:srgbClr val="000000"/>
                </a:solidFill>
                <a:effectLst/>
                <a:latin typeface="Arial"/>
                <a:ea typeface="Arial"/>
                <a:cs typeface="Arial"/>
                <a:sym typeface="Arial"/>
              </a:rPr>
              <a:t>experience an overall increase in operational efficiency while seeing a decrease in design time, prototype costs, and time to market.</a:t>
            </a:r>
          </a:p>
          <a:p>
            <a:pPr marL="0" lvl="0" indent="0" algn="l" rtl="0">
              <a:spcBef>
                <a:spcPts val="0"/>
              </a:spcBef>
              <a:spcAft>
                <a:spcPts val="0"/>
              </a:spcAft>
              <a:buNone/>
            </a:pPr>
            <a:endParaRPr lang="en-GB"/>
          </a:p>
          <a:p>
            <a:pPr marL="0" lvl="0" indent="0" algn="l" rtl="0">
              <a:spcBef>
                <a:spcPts val="0"/>
              </a:spcBef>
              <a:spcAft>
                <a:spcPts val="0"/>
              </a:spcAft>
              <a:buNone/>
            </a:pPr>
            <a:r>
              <a:rPr lang="en-GB"/>
              <a:t>https://</a:t>
            </a:r>
            <a:r>
              <a:rPr lang="en-GB" err="1"/>
              <a:t>www.ptc.com</a:t>
            </a:r>
            <a:r>
              <a:rPr lang="en-GB"/>
              <a:t>/</a:t>
            </a:r>
            <a:r>
              <a:rPr lang="en-GB" err="1"/>
              <a:t>en</a:t>
            </a:r>
            <a:r>
              <a:rPr lang="en-GB"/>
              <a:t>/technologies/cad</a:t>
            </a:r>
            <a:endParaRPr/>
          </a:p>
        </p:txBody>
      </p:sp>
    </p:spTree>
    <p:extLst>
      <p:ext uri="{BB962C8B-B14F-4D97-AF65-F5344CB8AC3E}">
        <p14:creationId xmlns:p14="http://schemas.microsoft.com/office/powerpoint/2010/main" val="298751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5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Restrict creativity and Innovation: </a:t>
            </a:r>
            <a:r>
              <a:rPr lang="en-GB" sz="1100" b="0" i="0" u="none" strike="noStrike" cap="none">
                <a:solidFill>
                  <a:srgbClr val="000000"/>
                </a:solidFill>
                <a:effectLst/>
                <a:latin typeface="Arial"/>
                <a:ea typeface="Arial"/>
                <a:cs typeface="Arial"/>
                <a:sym typeface="Arial"/>
              </a:rPr>
              <a:t>Some have noted that the old method of drafting via sketching on paper “remains a basic tool for speeding up visual problem solving”. Sketching can help develop a designer’s capacity for creative thinking and enable them to create innovative solutions to the problems they aim to tackle.</a:t>
            </a:r>
          </a:p>
          <a:p>
            <a:pPr marL="158750" indent="0">
              <a:buNone/>
            </a:pPr>
            <a:endParaRPr lang="en-GB" sz="1100" b="0" i="0" u="none" strike="noStrike" cap="none">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Skills of the Designer: </a:t>
            </a:r>
            <a:r>
              <a:rPr lang="en-GB">
                <a:latin typeface="Muli" panose="02000503000000000000" pitchFamily="2" charset="77"/>
              </a:rPr>
              <a:t>CAD software also cannot tell you which design is more aesthetically pleasing, and in some industries, that overrides function.</a:t>
            </a:r>
          </a:p>
          <a:p>
            <a:pPr marL="158750" indent="0">
              <a:buNone/>
            </a:pPr>
            <a:endParaRPr lang="en-GB" sz="1100" b="0" i="0" u="none" strike="noStrike" cap="none">
              <a:solidFill>
                <a:srgbClr val="000000"/>
              </a:solidFill>
              <a:effectLst/>
              <a:latin typeface="Arial"/>
              <a:ea typeface="Arial"/>
              <a:cs typeface="Arial"/>
              <a:sym typeface="Arial"/>
            </a:endParaRPr>
          </a:p>
          <a:p>
            <a:pPr marL="158750" indent="0">
              <a:buNone/>
            </a:pPr>
            <a:r>
              <a:rPr lang="en-GB" sz="1100" b="0" i="0" u="none" strike="noStrike" cap="none">
                <a:solidFill>
                  <a:srgbClr val="000000"/>
                </a:solidFill>
                <a:effectLst/>
                <a:latin typeface="Arial"/>
                <a:ea typeface="Arial"/>
                <a:cs typeface="Arial"/>
                <a:sym typeface="Arial"/>
              </a:rPr>
              <a:t>Time: The creation of 3D models tends to be a more complex and time-consuming process which require various specialty training and years of experience</a:t>
            </a:r>
            <a:r>
              <a:rPr lang="en-GB">
                <a:effectLst/>
              </a:rPr>
              <a:t>.</a:t>
            </a:r>
          </a:p>
          <a:p>
            <a:pPr marL="158750" indent="0">
              <a:buNone/>
            </a:pPr>
            <a:endParaRPr lang="en-GB"/>
          </a:p>
          <a:p>
            <a:pPr marL="158750" indent="0">
              <a:buNone/>
            </a:pPr>
            <a:r>
              <a:rPr lang="en-GB"/>
              <a:t>https://</a:t>
            </a:r>
            <a:r>
              <a:rPr lang="en-GB" err="1"/>
              <a:t>www.cadcrowd.com</a:t>
            </a:r>
            <a:r>
              <a:rPr lang="en-GB"/>
              <a:t>/blog/the-advantages-of-cad/</a:t>
            </a:r>
          </a:p>
        </p:txBody>
      </p:sp>
    </p:spTree>
    <p:extLst>
      <p:ext uri="{BB962C8B-B14F-4D97-AF65-F5344CB8AC3E}">
        <p14:creationId xmlns:p14="http://schemas.microsoft.com/office/powerpoint/2010/main" val="2384071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Skills of the Designer: </a:t>
            </a:r>
            <a:r>
              <a:rPr lang="en-GB">
                <a:latin typeface="Muli" panose="02000503000000000000" pitchFamily="2" charset="77"/>
              </a:rPr>
              <a:t>CAD software also cannot tell you which design is more aesthetically pleasing, and in some industries, that overrides function.</a:t>
            </a:r>
          </a:p>
          <a:p>
            <a:pPr marL="158750" indent="0">
              <a:buNone/>
            </a:pPr>
            <a:endParaRPr lang="en-GB"/>
          </a:p>
          <a:p>
            <a:pPr marL="158750" indent="0">
              <a:buNone/>
            </a:pPr>
            <a:r>
              <a:rPr lang="en-GB"/>
              <a:t>Licensing: SolidWorks - £2888 one-time fee or £936 annual </a:t>
            </a:r>
            <a:r>
              <a:rPr lang="en-GB">
                <a:latin typeface="Muli" panose="02000503000000000000" pitchFamily="2" charset="77"/>
              </a:rPr>
              <a:t>subscription-based fee; AutoCAD - </a:t>
            </a:r>
            <a:r>
              <a:rPr lang="en-GB"/>
              <a:t>£3033 one-time fee or £1214 annual </a:t>
            </a:r>
            <a:r>
              <a:rPr lang="en-GB">
                <a:latin typeface="Muli" panose="02000503000000000000" pitchFamily="2" charset="77"/>
              </a:rPr>
              <a:t>subscription-based fee.</a:t>
            </a:r>
          </a:p>
          <a:p>
            <a:pPr marL="158750" indent="0">
              <a:buNone/>
            </a:pPr>
            <a:endParaRPr lang="en-GB"/>
          </a:p>
          <a:p>
            <a:pPr marL="158750" indent="0">
              <a:buNone/>
            </a:pPr>
            <a:r>
              <a:rPr lang="en-GB"/>
              <a:t>https://</a:t>
            </a:r>
            <a:r>
              <a:rPr lang="en-GB" err="1"/>
              <a:t>www.cadcrowd.com</a:t>
            </a:r>
            <a:r>
              <a:rPr lang="en-GB"/>
              <a:t>/blog/the-advantages-of-cad/</a:t>
            </a:r>
          </a:p>
        </p:txBody>
      </p:sp>
    </p:spTree>
    <p:extLst>
      <p:ext uri="{BB962C8B-B14F-4D97-AF65-F5344CB8AC3E}">
        <p14:creationId xmlns:p14="http://schemas.microsoft.com/office/powerpoint/2010/main" val="485894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212230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solidFill>
                  <a:srgbClr val="343433"/>
                </a:solidFill>
                <a:latin typeface="Muli" panose="02000503000000000000" pitchFamily="2" charset="77"/>
              </a:rPr>
              <a:t>3D CAD can be subdivided as follows: Solid modelling, wireframe modelling and surface modelling.</a:t>
            </a:r>
          </a:p>
          <a:p>
            <a:pPr marL="0" lvl="0" indent="0" algn="l" rtl="0">
              <a:spcBef>
                <a:spcPts val="0"/>
              </a:spcBef>
              <a:spcAft>
                <a:spcPts val="0"/>
              </a:spcAft>
              <a:buNone/>
            </a:pPr>
            <a:endParaRPr lang="en-GB"/>
          </a:p>
          <a:p>
            <a:pPr marL="0" lvl="0" indent="0" algn="l" rtl="0">
              <a:spcBef>
                <a:spcPts val="0"/>
              </a:spcBef>
              <a:spcAft>
                <a:spcPts val="0"/>
              </a:spcAft>
              <a:buNone/>
            </a:pPr>
            <a:r>
              <a:rPr lang="en-GB"/>
              <a:t>Solid modelling: https://</a:t>
            </a:r>
            <a:r>
              <a:rPr lang="en-GB" err="1"/>
              <a:t>graphlertech.com</a:t>
            </a:r>
            <a:r>
              <a:rPr lang="en-GB"/>
              <a:t>/what-is-3d-cad-and-why-is-it-used/</a:t>
            </a:r>
          </a:p>
          <a:p>
            <a:pPr marL="0" lvl="0" indent="0" algn="l" rtl="0">
              <a:spcBef>
                <a:spcPts val="0"/>
              </a:spcBef>
              <a:spcAft>
                <a:spcPts val="0"/>
              </a:spcAft>
              <a:buNone/>
            </a:pPr>
            <a:endParaRPr lang="en-GB"/>
          </a:p>
          <a:p>
            <a:pPr marL="0" lvl="0" indent="0" algn="l" rtl="0">
              <a:spcBef>
                <a:spcPts val="0"/>
              </a:spcBef>
              <a:spcAft>
                <a:spcPts val="0"/>
              </a:spcAft>
              <a:buNone/>
            </a:pPr>
            <a:endParaRPr lang="en-GB"/>
          </a:p>
          <a:p>
            <a:pPr marL="0" lvl="0" indent="0" algn="l" rtl="0">
              <a:spcBef>
                <a:spcPts val="0"/>
              </a:spcBef>
              <a:spcAft>
                <a:spcPts val="0"/>
              </a:spcAft>
              <a:buNone/>
            </a:pPr>
            <a:r>
              <a:rPr lang="en-GB"/>
              <a:t>Image source:</a:t>
            </a:r>
          </a:p>
          <a:p>
            <a:pPr marL="0" lvl="0" indent="0" algn="l" rtl="0">
              <a:spcBef>
                <a:spcPts val="0"/>
              </a:spcBef>
              <a:spcAft>
                <a:spcPts val="0"/>
              </a:spcAft>
              <a:buNone/>
            </a:pPr>
            <a:r>
              <a:rPr lang="en-GB"/>
              <a:t>Solid modelling: https://</a:t>
            </a:r>
            <a:r>
              <a:rPr lang="en-GB" err="1"/>
              <a:t>learnmech.com</a:t>
            </a:r>
            <a:r>
              <a:rPr lang="en-GB"/>
              <a:t>/what-is-3d-solid-modelling-solid-modeling-methods/</a:t>
            </a:r>
          </a:p>
          <a:p>
            <a:pPr marL="0" lvl="0" indent="0" algn="l" rtl="0">
              <a:spcBef>
                <a:spcPts val="0"/>
              </a:spcBef>
              <a:spcAft>
                <a:spcPts val="0"/>
              </a:spcAft>
              <a:buNone/>
            </a:pPr>
            <a:r>
              <a:rPr lang="en-GB"/>
              <a:t>Wireframe modelling: https://</a:t>
            </a:r>
            <a:r>
              <a:rPr lang="en-GB" err="1"/>
              <a:t>techterms.com</a:t>
            </a:r>
            <a:r>
              <a:rPr lang="en-GB"/>
              <a:t>/definition/wireframe</a:t>
            </a:r>
          </a:p>
          <a:p>
            <a:pPr marL="0" lvl="0" indent="0" algn="l" rtl="0">
              <a:spcBef>
                <a:spcPts val="0"/>
              </a:spcBef>
              <a:spcAft>
                <a:spcPts val="0"/>
              </a:spcAft>
              <a:buNone/>
            </a:pPr>
            <a:r>
              <a:rPr lang="en-GB"/>
              <a:t>Surface modelling: https://all3dp.com/2/surface-</a:t>
            </a:r>
            <a:r>
              <a:rPr lang="en-GB" err="1"/>
              <a:t>modeling</a:t>
            </a:r>
            <a:r>
              <a:rPr lang="en-GB"/>
              <a:t>-cad-simply-explained/</a:t>
            </a:r>
            <a:endParaRPr/>
          </a:p>
        </p:txBody>
      </p:sp>
    </p:spTree>
    <p:extLst>
      <p:ext uri="{BB962C8B-B14F-4D97-AF65-F5344CB8AC3E}">
        <p14:creationId xmlns:p14="http://schemas.microsoft.com/office/powerpoint/2010/main" val="783916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a:effectLst/>
              </a:rPr>
              <a:t>https://</a:t>
            </a:r>
            <a:r>
              <a:rPr lang="en-GB" err="1">
                <a:effectLst/>
              </a:rPr>
              <a:t>www.reddit.com</a:t>
            </a:r>
            <a:r>
              <a:rPr lang="en-GB">
                <a:effectLst/>
              </a:rPr>
              <a:t>/r/SolidWorks/comments/hs5imb/</a:t>
            </a:r>
            <a:r>
              <a:rPr lang="en-GB" err="1">
                <a:effectLst/>
              </a:rPr>
              <a:t>create_single_solidworks_extrude_from_multiple</a:t>
            </a:r>
            <a:r>
              <a:rPr lang="en-GB">
                <a:effectLst/>
              </a:rPr>
              <a:t>/</a:t>
            </a:r>
          </a:p>
          <a:p>
            <a:pPr marL="0" lvl="0" indent="0" algn="l" rtl="0">
              <a:lnSpc>
                <a:spcPct val="150000"/>
              </a:lnSpc>
              <a:spcBef>
                <a:spcPts val="0"/>
              </a:spcBef>
              <a:spcAft>
                <a:spcPts val="0"/>
              </a:spcAft>
              <a:buNone/>
            </a:pPr>
            <a:r>
              <a:rPr lang="en-GB">
                <a:effectLst/>
              </a:rPr>
              <a:t>https://cuperman007.github.io/</a:t>
            </a:r>
            <a:r>
              <a:rPr lang="en-GB" err="1">
                <a:effectLst/>
              </a:rPr>
              <a:t>codeclub</a:t>
            </a:r>
            <a:r>
              <a:rPr lang="en-GB">
                <a:effectLst/>
              </a:rPr>
              <a:t>/learn/</a:t>
            </a:r>
            <a:r>
              <a:rPr lang="en-GB" err="1">
                <a:effectLst/>
              </a:rPr>
              <a:t>tinkercad</a:t>
            </a:r>
            <a:r>
              <a:rPr lang="en-GB">
                <a:effectLst/>
              </a:rPr>
              <a:t>/tutorials/beginner/create-a-keyring/ </a:t>
            </a:r>
          </a:p>
          <a:p>
            <a:pPr marL="20638" lvl="0" indent="0">
              <a:buSzPts val="1400"/>
            </a:pPr>
            <a:r>
              <a:rPr lang="en-GB"/>
              <a:t>Software Examples:</a:t>
            </a:r>
          </a:p>
          <a:p>
            <a:pPr marL="20638" lvl="0" indent="0">
              <a:buSzPts val="1400"/>
            </a:pPr>
            <a:r>
              <a:rPr lang="en-GB"/>
              <a:t>TinkerCAD, FreeCAD, Sketch Up, SolidWorks, Autodesk Fusion 360.</a:t>
            </a:r>
          </a:p>
          <a:p>
            <a:pPr marL="0" lvl="0" indent="0" algn="l" rtl="0">
              <a:spcBef>
                <a:spcPts val="0"/>
              </a:spcBef>
              <a:spcAft>
                <a:spcPts val="0"/>
              </a:spcAft>
              <a:buNone/>
            </a:pPr>
            <a:endParaRPr/>
          </a:p>
        </p:txBody>
      </p:sp>
    </p:spTree>
    <p:extLst>
      <p:ext uri="{BB962C8B-B14F-4D97-AF65-F5344CB8AC3E}">
        <p14:creationId xmlns:p14="http://schemas.microsoft.com/office/powerpoint/2010/main" val="2987952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This method was the first to be utilized to model 3D figures, at that point having moderately low polygon counts, making figures to some degree blocky.</a:t>
            </a:r>
          </a:p>
          <a:p>
            <a:pPr marL="0" lvl="0" indent="0" algn="l" rtl="0">
              <a:lnSpc>
                <a:spcPct val="150000"/>
              </a:lnSpc>
              <a:spcBef>
                <a:spcPts val="0"/>
              </a:spcBef>
              <a:spcAft>
                <a:spcPts val="0"/>
              </a:spcAft>
              <a:buNone/>
            </a:pPr>
            <a:r>
              <a:rPr lang="en-GB">
                <a:effectLst/>
              </a:rPr>
              <a:t>https://</a:t>
            </a:r>
            <a:r>
              <a:rPr lang="en-GB" err="1">
                <a:effectLst/>
              </a:rPr>
              <a:t>techterms.com</a:t>
            </a:r>
            <a:r>
              <a:rPr lang="en-GB">
                <a:effectLst/>
              </a:rPr>
              <a:t>/definition/wireframe</a:t>
            </a:r>
          </a:p>
          <a:p>
            <a:pPr marL="0" lvl="0" indent="0" algn="l" rtl="0">
              <a:lnSpc>
                <a:spcPct val="150000"/>
              </a:lnSpc>
              <a:spcBef>
                <a:spcPts val="0"/>
              </a:spcBef>
              <a:spcAft>
                <a:spcPts val="0"/>
              </a:spcAft>
              <a:buNone/>
            </a:pPr>
            <a:r>
              <a:rPr lang="en-GB">
                <a:effectLst/>
              </a:rPr>
              <a:t>https://it-</a:t>
            </a:r>
            <a:r>
              <a:rPr lang="en-GB" err="1">
                <a:effectLst/>
              </a:rPr>
              <a:t>s.com</a:t>
            </a:r>
            <a:r>
              <a:rPr lang="en-GB">
                <a:effectLst/>
              </a:rPr>
              <a:t>/what-is-3d-wireframe-modeling/</a:t>
            </a:r>
          </a:p>
          <a:p>
            <a:pPr marL="0" lvl="0" indent="0" algn="l" rtl="0">
              <a:lnSpc>
                <a:spcPct val="150000"/>
              </a:lnSpc>
              <a:spcBef>
                <a:spcPts val="0"/>
              </a:spcBef>
              <a:spcAft>
                <a:spcPts val="0"/>
              </a:spcAft>
              <a:buNone/>
            </a:pPr>
            <a:endParaRPr lang="en-GB">
              <a:effectLst/>
            </a:endParaRPr>
          </a:p>
          <a:p>
            <a:pPr marL="20638" lvl="0" indent="0">
              <a:buSzPts val="1400"/>
            </a:pPr>
            <a:r>
              <a:rPr lang="en-GB"/>
              <a:t>Software Examples:</a:t>
            </a:r>
          </a:p>
          <a:p>
            <a:pPr marL="20638" lvl="0" indent="0">
              <a:buSzPts val="1400"/>
            </a:pPr>
            <a:r>
              <a:rPr lang="en-GB"/>
              <a:t>Blender, Autodesk Maya, 3DS Max and Cinema 4D.</a:t>
            </a:r>
          </a:p>
          <a:p>
            <a:pPr marL="0" lvl="0" indent="0" algn="l" rtl="0">
              <a:lnSpc>
                <a:spcPct val="150000"/>
              </a:lnSpc>
              <a:spcBef>
                <a:spcPts val="0"/>
              </a:spcBef>
              <a:spcAft>
                <a:spcPts val="0"/>
              </a:spcAft>
              <a:buNone/>
            </a:pPr>
            <a:endParaRPr lang="en-GB">
              <a:effectLst/>
            </a:endParaRPr>
          </a:p>
          <a:p>
            <a:pPr marL="0" lvl="0" indent="0" algn="l" rtl="0">
              <a:lnSpc>
                <a:spcPct val="150000"/>
              </a:lnSpc>
              <a:spcBef>
                <a:spcPts val="0"/>
              </a:spcBef>
              <a:spcAft>
                <a:spcPts val="0"/>
              </a:spcAft>
              <a:buNone/>
            </a:pPr>
            <a:r>
              <a:rPr lang="en-GB">
                <a:effectLst/>
              </a:rPr>
              <a:t>Image source: </a:t>
            </a:r>
          </a:p>
          <a:p>
            <a:pPr marL="0" lvl="0" indent="0" algn="l" rtl="0">
              <a:spcBef>
                <a:spcPts val="0"/>
              </a:spcBef>
              <a:spcAft>
                <a:spcPts val="0"/>
              </a:spcAft>
              <a:buNone/>
            </a:pPr>
            <a:r>
              <a:rPr lang="en-GB"/>
              <a:t>https://</a:t>
            </a:r>
            <a:r>
              <a:rPr lang="en-GB" err="1"/>
              <a:t>blender.community</a:t>
            </a:r>
            <a:r>
              <a:rPr lang="en-GB"/>
              <a:t>/c/</a:t>
            </a:r>
            <a:r>
              <a:rPr lang="en-GB" err="1"/>
              <a:t>rightclickselect</a:t>
            </a:r>
            <a:r>
              <a:rPr lang="en-GB"/>
              <a:t>/N6gbbc/?sorting=hot</a:t>
            </a:r>
            <a:endParaRPr/>
          </a:p>
        </p:txBody>
      </p:sp>
    </p:spTree>
    <p:extLst>
      <p:ext uri="{BB962C8B-B14F-4D97-AF65-F5344CB8AC3E}">
        <p14:creationId xmlns:p14="http://schemas.microsoft.com/office/powerpoint/2010/main" val="2986384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Surface modelling tools build one face at a time. This enable user to control the exact contour and direction of that face.</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https://</a:t>
            </a:r>
            <a:r>
              <a:rPr lang="en-GB" err="1"/>
              <a:t>flippednormals.com</a:t>
            </a:r>
            <a:r>
              <a:rPr lang="en-GB"/>
              <a:t>/downloads/hard-surface-</a:t>
            </a:r>
            <a:r>
              <a:rPr lang="en-GB" err="1"/>
              <a:t>modeling</a:t>
            </a:r>
            <a:r>
              <a:rPr lang="en-GB"/>
              <a:t>-tutorial/</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https://</a:t>
            </a:r>
            <a:r>
              <a:rPr lang="en-GB" err="1"/>
              <a:t>graphlertech.com</a:t>
            </a:r>
            <a:r>
              <a:rPr lang="en-GB"/>
              <a:t>/surface-modelling-3d-cad/</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p>
          <a:p>
            <a:pPr marL="20638" lvl="0" indent="0">
              <a:buSzPts val="1400"/>
            </a:pPr>
            <a:r>
              <a:rPr lang="en-GB"/>
              <a:t>Software Examples:</a:t>
            </a:r>
          </a:p>
          <a:p>
            <a:pPr marL="20638" lvl="0" indent="0">
              <a:buSzPts val="1400"/>
            </a:pPr>
            <a:r>
              <a:rPr lang="en-GB"/>
              <a:t>CATIA, Alias, Rhino</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effectLst/>
            </a:endParaRPr>
          </a:p>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a:effectLst/>
              </a:rPr>
              <a:t>https://</a:t>
            </a:r>
            <a:r>
              <a:rPr lang="en-GB" err="1">
                <a:effectLst/>
              </a:rPr>
              <a:t>forums.autodesk.com</a:t>
            </a:r>
            <a:r>
              <a:rPr lang="en-GB">
                <a:effectLst/>
              </a:rPr>
              <a:t>/t5/alias-forum/developing-</a:t>
            </a:r>
            <a:r>
              <a:rPr lang="en-GB" err="1">
                <a:effectLst/>
              </a:rPr>
              <a:t>xnurbs</a:t>
            </a:r>
            <a:r>
              <a:rPr lang="en-GB">
                <a:effectLst/>
              </a:rPr>
              <a:t>-module-for-alias/td-p/9528435 </a:t>
            </a:r>
          </a:p>
        </p:txBody>
      </p:sp>
    </p:spTree>
    <p:extLst>
      <p:ext uri="{BB962C8B-B14F-4D97-AF65-F5344CB8AC3E}">
        <p14:creationId xmlns:p14="http://schemas.microsoft.com/office/powerpoint/2010/main" val="2670092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Within CAD, there are three main types of 3D modelling </a:t>
            </a:r>
          </a:p>
          <a:p>
            <a:pPr marL="171450" lvl="0" indent="-171450" algn="l" rtl="0">
              <a:spcBef>
                <a:spcPts val="0"/>
              </a:spcBef>
              <a:spcAft>
                <a:spcPts val="0"/>
              </a:spcAft>
            </a:pPr>
            <a:r>
              <a:rPr lang="en-GB"/>
              <a:t>Solid modelling</a:t>
            </a:r>
          </a:p>
          <a:p>
            <a:pPr marL="171450" lvl="0" indent="-171450" algn="l" rtl="0">
              <a:spcBef>
                <a:spcPts val="0"/>
              </a:spcBef>
              <a:spcAft>
                <a:spcPts val="0"/>
              </a:spcAft>
            </a:pPr>
            <a:r>
              <a:rPr lang="en-GB"/>
              <a:t>Surface modelling</a:t>
            </a:r>
          </a:p>
          <a:p>
            <a:pPr marL="171450" lvl="0" indent="-171450" algn="l" rtl="0">
              <a:spcBef>
                <a:spcPts val="0"/>
              </a:spcBef>
              <a:spcAft>
                <a:spcPts val="0"/>
              </a:spcAft>
            </a:pPr>
            <a:r>
              <a:rPr lang="en-GB"/>
              <a:t>Wireframe modelling- Polygon-based modelling (Meshing)</a:t>
            </a:r>
          </a:p>
          <a:p>
            <a:pPr marL="171450" lvl="0" indent="-171450" algn="l" rtl="0">
              <a:spcBef>
                <a:spcPts val="0"/>
              </a:spcBef>
              <a:spcAft>
                <a:spcPts val="0"/>
              </a:spcAft>
            </a:pPr>
            <a:endParaRPr lang="en-GB"/>
          </a:p>
          <a:p>
            <a:pPr marL="171450" lvl="0" indent="-171450" algn="l" rtl="0">
              <a:spcBef>
                <a:spcPts val="0"/>
              </a:spcBef>
              <a:spcAft>
                <a:spcPts val="0"/>
              </a:spcAft>
            </a:pPr>
            <a:r>
              <a:rPr lang="en-GB"/>
              <a:t>Disadvantages: Solid modelling: </a:t>
            </a:r>
            <a:r>
              <a:rPr lang="en-GB" sz="1100" b="0" i="0" u="none" strike="noStrike" cap="none">
                <a:solidFill>
                  <a:srgbClr val="000000"/>
                </a:solidFill>
                <a:effectLst/>
                <a:latin typeface="Arial"/>
                <a:cs typeface="Arial"/>
                <a:sym typeface="Arial"/>
              </a:rPr>
              <a:t>T</a:t>
            </a:r>
            <a:r>
              <a:rPr lang="en-GB" sz="1100" b="0" i="0" u="none" strike="noStrike" cap="none">
                <a:solidFill>
                  <a:srgbClr val="000000"/>
                </a:solidFill>
                <a:effectLst/>
                <a:latin typeface="Arial"/>
                <a:ea typeface="Arial"/>
                <a:cs typeface="Arial"/>
                <a:sym typeface="Arial"/>
              </a:rPr>
              <a:t>he basic building blocks of solid modelling are too obtuse for some applications.</a:t>
            </a:r>
            <a:endParaRPr lang="en-GB"/>
          </a:p>
          <a:p>
            <a:pPr marL="171450" lvl="0" indent="-171450" algn="l" rtl="0">
              <a:spcBef>
                <a:spcPts val="0"/>
              </a:spcBef>
              <a:spcAft>
                <a:spcPts val="0"/>
              </a:spcAft>
            </a:pPr>
            <a:endParaRPr lang="en-GB"/>
          </a:p>
          <a:p>
            <a:pPr marL="0" lvl="0" indent="0" algn="l" rtl="0">
              <a:spcBef>
                <a:spcPts val="0"/>
              </a:spcBef>
              <a:spcAft>
                <a:spcPts val="0"/>
              </a:spcAft>
              <a:buNone/>
            </a:pPr>
            <a:endParaRPr/>
          </a:p>
        </p:txBody>
      </p:sp>
    </p:spTree>
    <p:extLst>
      <p:ext uri="{BB962C8B-B14F-4D97-AF65-F5344CB8AC3E}">
        <p14:creationId xmlns:p14="http://schemas.microsoft.com/office/powerpoint/2010/main" val="2572876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lang="en-GB"/>
          </a:p>
          <a:p>
            <a:pPr marL="171450" lvl="0" indent="-171450" algn="l" rtl="0">
              <a:spcBef>
                <a:spcPts val="0"/>
              </a:spcBef>
              <a:spcAft>
                <a:spcPts val="0"/>
              </a:spcAft>
            </a:pPr>
            <a:r>
              <a:rPr lang="en-GB"/>
              <a:t>Disadvantages: Solid modelling: </a:t>
            </a:r>
            <a:r>
              <a:rPr lang="en-GB" sz="1100" b="0" i="0" u="none" strike="noStrike" cap="none">
                <a:solidFill>
                  <a:srgbClr val="000000"/>
                </a:solidFill>
                <a:effectLst/>
                <a:latin typeface="Arial"/>
                <a:cs typeface="Arial"/>
                <a:sym typeface="Arial"/>
              </a:rPr>
              <a:t>T</a:t>
            </a:r>
            <a:r>
              <a:rPr lang="en-GB" sz="1100" b="0" i="0" u="none" strike="noStrike" cap="none">
                <a:solidFill>
                  <a:srgbClr val="000000"/>
                </a:solidFill>
                <a:effectLst/>
                <a:latin typeface="Arial"/>
                <a:ea typeface="Arial"/>
                <a:cs typeface="Arial"/>
                <a:sym typeface="Arial"/>
              </a:rPr>
              <a:t>he basic building blocks of solid modelling are too obtuse for some applications.</a:t>
            </a:r>
            <a:endParaRPr lang="en-GB"/>
          </a:p>
          <a:p>
            <a:pPr marL="171450" lvl="0" indent="-171450" algn="l" rtl="0">
              <a:spcBef>
                <a:spcPts val="0"/>
              </a:spcBef>
              <a:spcAft>
                <a:spcPts val="0"/>
              </a:spcAft>
            </a:pPr>
            <a:endParaRPr lang="en-GB"/>
          </a:p>
          <a:p>
            <a:pPr marL="171450" lvl="0" indent="-171450" algn="l" rtl="0">
              <a:spcBef>
                <a:spcPts val="0"/>
              </a:spcBef>
              <a:spcAft>
                <a:spcPts val="0"/>
              </a:spcAft>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Surface modelling: It is a complex form of 3D modelling which requires a higher level of training and expertise on the part of the designer. It is rather difficult to construct.</a:t>
            </a:r>
          </a:p>
          <a:p>
            <a:pPr marL="0" lvl="0" indent="0" algn="l" rtl="0">
              <a:spcBef>
                <a:spcPts val="0"/>
              </a:spcBef>
              <a:spcAft>
                <a:spcPts val="0"/>
              </a:spcAft>
              <a:buNone/>
            </a:pPr>
            <a:r>
              <a:rPr lang="en-GB"/>
              <a:t>It is more time consuming in comparison to the other two methods.</a:t>
            </a:r>
            <a:endParaRPr/>
          </a:p>
        </p:txBody>
      </p:sp>
    </p:spTree>
    <p:extLst>
      <p:ext uri="{BB962C8B-B14F-4D97-AF65-F5344CB8AC3E}">
        <p14:creationId xmlns:p14="http://schemas.microsoft.com/office/powerpoint/2010/main" val="69723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89f325e8c8_0_1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89f325e8c8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760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9f1087ede_0_2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9f1087ede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83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Formative assessment format: Fill in the Blank</a:t>
            </a:r>
            <a:endParaRPr/>
          </a:p>
        </p:txBody>
      </p:sp>
    </p:spTree>
    <p:extLst>
      <p:ext uri="{BB962C8B-B14F-4D97-AF65-F5344CB8AC3E}">
        <p14:creationId xmlns:p14="http://schemas.microsoft.com/office/powerpoint/2010/main" val="161951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t>Have you ever used a computer to design 2D or 3D shapes? That’s CAD!</a:t>
            </a:r>
          </a:p>
          <a:p>
            <a:pPr marL="0" lvl="0" indent="0" algn="l" rtl="0">
              <a:lnSpc>
                <a:spcPct val="150000"/>
              </a:lnSpc>
              <a:spcBef>
                <a:spcPts val="0"/>
              </a:spcBef>
              <a:spcAft>
                <a:spcPts val="0"/>
              </a:spcAft>
              <a:buNone/>
            </a:pPr>
            <a:r>
              <a:rPr lang="en-GB"/>
              <a:t>CAD stands for Computer-aided design.</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It is defined as the use of specialised computer software to digitally create two-dimensional (2D) drawings and (3D) three-dimensional models of real-world products.</a:t>
            </a:r>
          </a:p>
          <a:p>
            <a:pPr marL="0" lvl="0" indent="0" algn="l" rtl="0">
              <a:lnSpc>
                <a:spcPct val="150000"/>
              </a:lnSpc>
              <a:spcBef>
                <a:spcPts val="0"/>
              </a:spcBef>
              <a:spcAft>
                <a:spcPts val="0"/>
              </a:spcAft>
              <a:buNone/>
            </a:pPr>
            <a:endParaRPr lang="en-GB"/>
          </a:p>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a:effectLst/>
              </a:rPr>
              <a:t>https://</a:t>
            </a:r>
            <a:r>
              <a:rPr lang="en-GB" err="1">
                <a:effectLst/>
              </a:rPr>
              <a:t>www.indiaeducation.net</a:t>
            </a:r>
            <a:r>
              <a:rPr lang="en-GB">
                <a:effectLst/>
              </a:rPr>
              <a:t>/</a:t>
            </a:r>
            <a:r>
              <a:rPr lang="en-GB" err="1">
                <a:effectLst/>
              </a:rPr>
              <a:t>careercenter</a:t>
            </a:r>
            <a:r>
              <a:rPr lang="en-GB">
                <a:effectLst/>
              </a:rPr>
              <a:t>/computers-it/</a:t>
            </a:r>
            <a:r>
              <a:rPr lang="en-GB" err="1">
                <a:effectLst/>
              </a:rPr>
              <a:t>computeraideddesign</a:t>
            </a:r>
            <a:r>
              <a:rPr lang="en-GB">
                <a:effectLst/>
              </a:rPr>
              <a:t>/</a:t>
            </a:r>
            <a:endParaRPr/>
          </a:p>
        </p:txBody>
      </p:sp>
    </p:spTree>
    <p:extLst>
      <p:ext uri="{BB962C8B-B14F-4D97-AF65-F5344CB8AC3E}">
        <p14:creationId xmlns:p14="http://schemas.microsoft.com/office/powerpoint/2010/main" val="380899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2D CAD is the pioneer of CAD software, and was developed in the early 70s. </a:t>
            </a: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err="1">
                <a:effectLst/>
              </a:rPr>
              <a:t>Unsplash</a:t>
            </a:r>
            <a:r>
              <a:rPr lang="en-GB">
                <a:effectLst/>
              </a:rPr>
              <a:t> (Free) - https://</a:t>
            </a:r>
            <a:r>
              <a:rPr lang="en-GB" err="1">
                <a:effectLst/>
              </a:rPr>
              <a:t>unsplash.com</a:t>
            </a:r>
            <a:r>
              <a:rPr lang="en-GB">
                <a:effectLst/>
              </a:rPr>
              <a:t>/photos/hoivM01c-vg</a:t>
            </a:r>
            <a:endParaRPr/>
          </a:p>
        </p:txBody>
      </p:sp>
    </p:spTree>
    <p:extLst>
      <p:ext uri="{BB962C8B-B14F-4D97-AF65-F5344CB8AC3E}">
        <p14:creationId xmlns:p14="http://schemas.microsoft.com/office/powerpoint/2010/main" val="3159036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p:cSld name="CUSTOM_1">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02029"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preserve="1">
  <p:cSld name="1_Title &amp; text">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77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1984951"/>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02029" y="3983226"/>
            <a:ext cx="1702325" cy="1279919"/>
          </a:xfrm>
          <a:prstGeom prst="rect">
            <a:avLst/>
          </a:prstGeom>
        </p:spPr>
      </p:pic>
    </p:spTree>
    <p:extLst>
      <p:ext uri="{BB962C8B-B14F-4D97-AF65-F5344CB8AC3E}">
        <p14:creationId xmlns:p14="http://schemas.microsoft.com/office/powerpoint/2010/main" val="3142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ly title 2">
  <p:cSld name="CUSTOM_3">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2" preserve="1">
  <p:cSld name="1_Only title 2">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96287" y="80104"/>
            <a:ext cx="1804088" cy="451696"/>
          </a:xfrm>
          <a:prstGeom prst="rect">
            <a:avLst/>
          </a:prstGeom>
        </p:spPr>
      </p:pic>
    </p:spTree>
    <p:extLst>
      <p:ext uri="{BB962C8B-B14F-4D97-AF65-F5344CB8AC3E}">
        <p14:creationId xmlns:p14="http://schemas.microsoft.com/office/powerpoint/2010/main" val="332869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ly title 2" preserve="1">
  <p:cSld name="1_Only title 2">
    <p:spTree>
      <p:nvGrpSpPr>
        <p:cNvPr id="1" name="Shape 281"/>
        <p:cNvGrpSpPr/>
        <p:nvPr/>
      </p:nvGrpSpPr>
      <p:grpSpPr>
        <a:xfrm>
          <a:off x="0" y="0"/>
          <a:ext cx="0" cy="0"/>
          <a:chOff x="0" y="0"/>
          <a:chExt cx="0" cy="0"/>
        </a:xfrm>
      </p:grpSpPr>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9" name="Google Shape;523;p24">
            <a:extLst>
              <a:ext uri="{FF2B5EF4-FFF2-40B4-BE49-F238E27FC236}">
                <a16:creationId xmlns:a16="http://schemas.microsoft.com/office/drawing/2014/main" id="{9B680B5F-2CF2-AD4B-BF52-CAB55F70A95E}"/>
              </a:ext>
            </a:extLst>
          </p:cNvPr>
          <p:cNvSpPr/>
          <p:nvPr userDrawn="1"/>
        </p:nvSpPr>
        <p:spPr>
          <a:xfrm>
            <a:off x="221800" y="4722600"/>
            <a:ext cx="258300" cy="2583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24;p24">
            <a:extLst>
              <a:ext uri="{FF2B5EF4-FFF2-40B4-BE49-F238E27FC236}">
                <a16:creationId xmlns:a16="http://schemas.microsoft.com/office/drawing/2014/main" id="{FEA495A4-D55F-F54D-B83F-410CE3D0861F}"/>
              </a:ext>
            </a:extLst>
          </p:cNvPr>
          <p:cNvSpPr/>
          <p:nvPr userDrawn="1"/>
        </p:nvSpPr>
        <p:spPr>
          <a:xfrm>
            <a:off x="338550" y="4642350"/>
            <a:ext cx="141600" cy="141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Imagem 8">
            <a:extLst>
              <a:ext uri="{FF2B5EF4-FFF2-40B4-BE49-F238E27FC236}">
                <a16:creationId xmlns:a16="http://schemas.microsoft.com/office/drawing/2014/main" id="{548FAED5-D683-4A42-9326-B31F6E4CAA5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2" name="Imagem 7">
            <a:extLst>
              <a:ext uri="{FF2B5EF4-FFF2-40B4-BE49-F238E27FC236}">
                <a16:creationId xmlns:a16="http://schemas.microsoft.com/office/drawing/2014/main" id="{C0BBDD64-D8A5-974D-9FEF-4EF6C367501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22542" y="-83845"/>
            <a:ext cx="1702325" cy="1279919"/>
          </a:xfrm>
          <a:prstGeom prst="rect">
            <a:avLst/>
          </a:prstGeom>
        </p:spPr>
      </p:pic>
    </p:spTree>
    <p:extLst>
      <p:ext uri="{BB962C8B-B14F-4D97-AF65-F5344CB8AC3E}">
        <p14:creationId xmlns:p14="http://schemas.microsoft.com/office/powerpoint/2010/main" val="7678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2" preserve="1">
  <p:cSld name="Contents">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1885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ly title 3">
  <p:cSld name="CUSTOM_4">
    <p:spTree>
      <p:nvGrpSpPr>
        <p:cNvPr id="1" name="Shape 332"/>
        <p:cNvGrpSpPr/>
        <p:nvPr/>
      </p:nvGrpSpPr>
      <p:grpSpPr>
        <a:xfrm>
          <a:off x="0" y="0"/>
          <a:ext cx="0" cy="0"/>
          <a:chOff x="0" y="0"/>
          <a:chExt cx="0" cy="0"/>
        </a:xfrm>
      </p:grpSpPr>
      <p:sp>
        <p:nvSpPr>
          <p:cNvPr id="333" name="Google Shape;3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334" name="Google Shape;334;p20"/>
          <p:cNvGrpSpPr/>
          <p:nvPr/>
        </p:nvGrpSpPr>
        <p:grpSpPr>
          <a:xfrm>
            <a:off x="7969792" y="3804684"/>
            <a:ext cx="1717686" cy="1718100"/>
            <a:chOff x="1347125" y="349025"/>
            <a:chExt cx="4978800" cy="4980000"/>
          </a:xfrm>
        </p:grpSpPr>
        <p:sp>
          <p:nvSpPr>
            <p:cNvPr id="335" name="Google Shape;335;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0"/>
          <p:cNvGrpSpPr/>
          <p:nvPr/>
        </p:nvGrpSpPr>
        <p:grpSpPr>
          <a:xfrm>
            <a:off x="-40261" y="-268502"/>
            <a:ext cx="760263" cy="760446"/>
            <a:chOff x="1347125" y="349025"/>
            <a:chExt cx="4978800" cy="4980000"/>
          </a:xfrm>
        </p:grpSpPr>
        <p:sp>
          <p:nvSpPr>
            <p:cNvPr id="358" name="Google Shape;358;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a:off x="8642025" y="365465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282925" y="38705"/>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six columns">
  <p:cSld name="CUSTOM_6">
    <p:spTree>
      <p:nvGrpSpPr>
        <p:cNvPr id="1" name="Shape 419"/>
        <p:cNvGrpSpPr/>
        <p:nvPr/>
      </p:nvGrpSpPr>
      <p:grpSpPr>
        <a:xfrm>
          <a:off x="0" y="0"/>
          <a:ext cx="0" cy="0"/>
          <a:chOff x="0" y="0"/>
          <a:chExt cx="0" cy="0"/>
        </a:xfrm>
      </p:grpSpPr>
      <p:sp>
        <p:nvSpPr>
          <p:cNvPr id="420" name="Google Shape;420;p22"/>
          <p:cNvSpPr txBox="1">
            <a:spLocks noGrp="1"/>
          </p:cNvSpPr>
          <p:nvPr>
            <p:ph type="title"/>
          </p:nvPr>
        </p:nvSpPr>
        <p:spPr>
          <a:xfrm>
            <a:off x="1074150" y="384048"/>
            <a:ext cx="6995700" cy="855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21" name="Google Shape;421;p22"/>
          <p:cNvSpPr txBox="1">
            <a:spLocks noGrp="1"/>
          </p:cNvSpPr>
          <p:nvPr>
            <p:ph type="subTitle" idx="1"/>
          </p:nvPr>
        </p:nvSpPr>
        <p:spPr>
          <a:xfrm>
            <a:off x="725500"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2" name="Google Shape;422;p22"/>
          <p:cNvSpPr txBox="1">
            <a:spLocks noGrp="1"/>
          </p:cNvSpPr>
          <p:nvPr>
            <p:ph type="subTitle" idx="2"/>
          </p:nvPr>
        </p:nvSpPr>
        <p:spPr>
          <a:xfrm>
            <a:off x="3342344"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3" name="Google Shape;423;p22"/>
          <p:cNvSpPr txBox="1">
            <a:spLocks noGrp="1"/>
          </p:cNvSpPr>
          <p:nvPr>
            <p:ph type="subTitle" idx="3"/>
          </p:nvPr>
        </p:nvSpPr>
        <p:spPr>
          <a:xfrm>
            <a:off x="5950075"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4" name="Google Shape;424;p22"/>
          <p:cNvSpPr txBox="1">
            <a:spLocks noGrp="1"/>
          </p:cNvSpPr>
          <p:nvPr>
            <p:ph type="subTitle" idx="4"/>
          </p:nvPr>
        </p:nvSpPr>
        <p:spPr>
          <a:xfrm>
            <a:off x="725488"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5" name="Google Shape;425;p22"/>
          <p:cNvSpPr txBox="1">
            <a:spLocks noGrp="1"/>
          </p:cNvSpPr>
          <p:nvPr>
            <p:ph type="subTitle" idx="5"/>
          </p:nvPr>
        </p:nvSpPr>
        <p:spPr>
          <a:xfrm>
            <a:off x="3342381"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6" name="Google Shape;426;p22"/>
          <p:cNvSpPr txBox="1">
            <a:spLocks noGrp="1"/>
          </p:cNvSpPr>
          <p:nvPr>
            <p:ph type="subTitle" idx="6"/>
          </p:nvPr>
        </p:nvSpPr>
        <p:spPr>
          <a:xfrm>
            <a:off x="5950113"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7" name="Google Shape;427;p22"/>
          <p:cNvSpPr/>
          <p:nvPr/>
        </p:nvSpPr>
        <p:spPr>
          <a:xfrm>
            <a:off x="-2199500" y="-35539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809725" y="282900"/>
            <a:ext cx="162900" cy="162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22"/>
          <p:cNvGrpSpPr/>
          <p:nvPr/>
        </p:nvGrpSpPr>
        <p:grpSpPr>
          <a:xfrm>
            <a:off x="8556917" y="633909"/>
            <a:ext cx="1717686" cy="1718100"/>
            <a:chOff x="1347125" y="349025"/>
            <a:chExt cx="4978800" cy="4980000"/>
          </a:xfrm>
        </p:grpSpPr>
        <p:sp>
          <p:nvSpPr>
            <p:cNvPr id="430" name="Google Shape;430;p2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2"/>
          <p:cNvSpPr/>
          <p:nvPr/>
        </p:nvSpPr>
        <p:spPr>
          <a:xfrm>
            <a:off x="8845750" y="2085125"/>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txBox="1">
            <a:spLocks noGrp="1"/>
          </p:cNvSpPr>
          <p:nvPr>
            <p:ph type="subTitle" idx="7"/>
          </p:nvPr>
        </p:nvSpPr>
        <p:spPr>
          <a:xfrm>
            <a:off x="736425"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4" name="Google Shape;454;p22"/>
          <p:cNvSpPr txBox="1">
            <a:spLocks noGrp="1"/>
          </p:cNvSpPr>
          <p:nvPr>
            <p:ph type="subTitle" idx="8"/>
          </p:nvPr>
        </p:nvSpPr>
        <p:spPr>
          <a:xfrm>
            <a:off x="3342381"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5" name="Google Shape;455;p22"/>
          <p:cNvSpPr txBox="1">
            <a:spLocks noGrp="1"/>
          </p:cNvSpPr>
          <p:nvPr>
            <p:ph type="subTitle" idx="9"/>
          </p:nvPr>
        </p:nvSpPr>
        <p:spPr>
          <a:xfrm>
            <a:off x="5950100"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6" name="Google Shape;456;p22"/>
          <p:cNvSpPr txBox="1">
            <a:spLocks noGrp="1"/>
          </p:cNvSpPr>
          <p:nvPr>
            <p:ph type="subTitle" idx="13"/>
          </p:nvPr>
        </p:nvSpPr>
        <p:spPr>
          <a:xfrm>
            <a:off x="59501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7" name="Google Shape;457;p22"/>
          <p:cNvSpPr txBox="1">
            <a:spLocks noGrp="1"/>
          </p:cNvSpPr>
          <p:nvPr>
            <p:ph type="subTitle" idx="14"/>
          </p:nvPr>
        </p:nvSpPr>
        <p:spPr>
          <a:xfrm>
            <a:off x="3342381"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8" name="Google Shape;458;p22"/>
          <p:cNvSpPr txBox="1">
            <a:spLocks noGrp="1"/>
          </p:cNvSpPr>
          <p:nvPr>
            <p:ph type="subTitle" idx="15"/>
          </p:nvPr>
        </p:nvSpPr>
        <p:spPr>
          <a:xfrm>
            <a:off x="7255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276987" y="4650463"/>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13271" y="4013354"/>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three columns 2">
  <p:cSld name="CUSTOM_7">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659637" y="3992911"/>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3" preserve="1">
  <p:cSld name="1_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114012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4">
  <p:cSld name="CUSTOM_17">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two columns 2">
  <p:cSld name="CUSTOM_20">
    <p:spTree>
      <p:nvGrpSpPr>
        <p:cNvPr id="1" name="Shape 793"/>
        <p:cNvGrpSpPr/>
        <p:nvPr/>
      </p:nvGrpSpPr>
      <p:grpSpPr>
        <a:xfrm>
          <a:off x="0" y="0"/>
          <a:ext cx="0" cy="0"/>
          <a:chOff x="0" y="0"/>
          <a:chExt cx="0" cy="0"/>
        </a:xfrm>
      </p:grpSpPr>
      <p:sp>
        <p:nvSpPr>
          <p:cNvPr id="794" name="Google Shape;794;p36"/>
          <p:cNvSpPr txBox="1">
            <a:spLocks noGrp="1"/>
          </p:cNvSpPr>
          <p:nvPr>
            <p:ph type="subTitle" idx="1"/>
          </p:nvPr>
        </p:nvSpPr>
        <p:spPr>
          <a:xfrm>
            <a:off x="10550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5" name="Google Shape;795;p36"/>
          <p:cNvSpPr txBox="1">
            <a:spLocks noGrp="1"/>
          </p:cNvSpPr>
          <p:nvPr>
            <p:ph type="subTitle" idx="2"/>
          </p:nvPr>
        </p:nvSpPr>
        <p:spPr>
          <a:xfrm>
            <a:off x="60244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6" name="Google Shape;796;p36"/>
          <p:cNvSpPr txBox="1">
            <a:spLocks noGrp="1"/>
          </p:cNvSpPr>
          <p:nvPr>
            <p:ph type="title"/>
          </p:nvPr>
        </p:nvSpPr>
        <p:spPr>
          <a:xfrm>
            <a:off x="1074150" y="66726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97" name="Google Shape;797;p36"/>
          <p:cNvSpPr txBox="1">
            <a:spLocks noGrp="1"/>
          </p:cNvSpPr>
          <p:nvPr>
            <p:ph type="subTitle" idx="3"/>
          </p:nvPr>
        </p:nvSpPr>
        <p:spPr>
          <a:xfrm>
            <a:off x="10550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98" name="Google Shape;798;p36"/>
          <p:cNvSpPr txBox="1">
            <a:spLocks noGrp="1"/>
          </p:cNvSpPr>
          <p:nvPr>
            <p:ph type="subTitle" idx="4"/>
          </p:nvPr>
        </p:nvSpPr>
        <p:spPr>
          <a:xfrm>
            <a:off x="60244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49654" y="-98751"/>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body 2">
  <p:cSld name="CUSTOM_21">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p:cSld name="BLANK_1_1">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46400" y="4064230"/>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hree columns ">
  <p:cSld name="CUSTOM">
    <p:spTree>
      <p:nvGrpSpPr>
        <p:cNvPr id="1" name="Shape 242"/>
        <p:cNvGrpSpPr/>
        <p:nvPr/>
      </p:nvGrpSpPr>
      <p:grpSpPr>
        <a:xfrm>
          <a:off x="0" y="0"/>
          <a:ext cx="0" cy="0"/>
          <a:chOff x="0" y="0"/>
          <a:chExt cx="0" cy="0"/>
        </a:xfrm>
      </p:grpSpPr>
      <p:sp>
        <p:nvSpPr>
          <p:cNvPr id="243" name="Google Shape;243;p16"/>
          <p:cNvSpPr txBox="1">
            <a:spLocks noGrp="1"/>
          </p:cNvSpPr>
          <p:nvPr>
            <p:ph type="title"/>
          </p:nvPr>
        </p:nvSpPr>
        <p:spPr>
          <a:xfrm>
            <a:off x="1074150" y="726949"/>
            <a:ext cx="6995700" cy="64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244" name="Google Shape;244;p16"/>
          <p:cNvSpPr txBox="1">
            <a:spLocks noGrp="1"/>
          </p:cNvSpPr>
          <p:nvPr>
            <p:ph type="subTitle" idx="1"/>
          </p:nvPr>
        </p:nvSpPr>
        <p:spPr>
          <a:xfrm>
            <a:off x="597825" y="3108455"/>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5" name="Google Shape;245;p16"/>
          <p:cNvSpPr txBox="1">
            <a:spLocks noGrp="1"/>
          </p:cNvSpPr>
          <p:nvPr>
            <p:ph type="subTitle" idx="2"/>
          </p:nvPr>
        </p:nvSpPr>
        <p:spPr>
          <a:xfrm>
            <a:off x="33334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6" name="Google Shape;246;p16"/>
          <p:cNvSpPr txBox="1">
            <a:spLocks noGrp="1"/>
          </p:cNvSpPr>
          <p:nvPr>
            <p:ph type="subTitle" idx="3"/>
          </p:nvPr>
        </p:nvSpPr>
        <p:spPr>
          <a:xfrm>
            <a:off x="60691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247" name="Google Shape;247;p16"/>
          <p:cNvGrpSpPr/>
          <p:nvPr/>
        </p:nvGrpSpPr>
        <p:grpSpPr>
          <a:xfrm>
            <a:off x="8316942" y="-441266"/>
            <a:ext cx="1717686" cy="1718100"/>
            <a:chOff x="1347125" y="349025"/>
            <a:chExt cx="4978800" cy="4980000"/>
          </a:xfrm>
        </p:grpSpPr>
        <p:sp>
          <p:nvSpPr>
            <p:cNvPr id="248" name="Google Shape;248;p16"/>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6"/>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3" name="Google Shape;273;p16"/>
          <p:cNvSpPr txBox="1">
            <a:spLocks noGrp="1"/>
          </p:cNvSpPr>
          <p:nvPr>
            <p:ph type="subTitle" idx="5"/>
          </p:nvPr>
        </p:nvSpPr>
        <p:spPr>
          <a:xfrm>
            <a:off x="33489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4" name="Google Shape;274;p16"/>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3875" y="407929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9" r:id="rId6"/>
    <p:sldLayoutId id="2147483660" r:id="rId7"/>
    <p:sldLayoutId id="2147483661" r:id="rId8"/>
    <p:sldLayoutId id="2147483662" r:id="rId9"/>
    <p:sldLayoutId id="2147483663" r:id="rId10"/>
    <p:sldLayoutId id="2147483691" r:id="rId11"/>
    <p:sldLayoutId id="2147483665" r:id="rId12"/>
    <p:sldLayoutId id="2147483689" r:id="rId13"/>
    <p:sldLayoutId id="2147483690" r:id="rId14"/>
    <p:sldLayoutId id="2147483688" r:id="rId15"/>
    <p:sldLayoutId id="2147483666" r:id="rId16"/>
    <p:sldLayoutId id="2147483668" r:id="rId17"/>
    <p:sldLayoutId id="2147483669" r:id="rId18"/>
    <p:sldLayoutId id="2147483687" r:id="rId19"/>
    <p:sldLayoutId id="2147483679" r:id="rId20"/>
    <p:sldLayoutId id="2147483682" r:id="rId21"/>
    <p:sldLayoutId id="214748368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omments" Target="../comments/comment2.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tiff"/><Relationship Id="rId4" Type="http://schemas.openxmlformats.org/officeDocument/2006/relationships/image" Target="../media/image26.tiff"/></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comments" Target="../comments/commen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31.tiff"/><Relationship Id="rId4" Type="http://schemas.openxmlformats.org/officeDocument/2006/relationships/image" Target="../media/image30.tiff"/></Relationships>
</file>

<file path=ppt/slides/_rels/slide3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33.gif"/></Relationships>
</file>

<file path=ppt/slides/_rels/slide3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1"/>
          <p:cNvSpPr txBox="1">
            <a:spLocks noGrp="1"/>
          </p:cNvSpPr>
          <p:nvPr>
            <p:ph type="ctrTitle"/>
          </p:nvPr>
        </p:nvSpPr>
        <p:spPr>
          <a:xfrm>
            <a:off x="3782929" y="2191025"/>
            <a:ext cx="5395902" cy="70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Material Extrusion</a:t>
            </a:r>
            <a:endParaRPr/>
          </a:p>
        </p:txBody>
      </p:sp>
      <p:sp>
        <p:nvSpPr>
          <p:cNvPr id="861" name="Google Shape;861;p41"/>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buClr>
                <a:schemeClr val="dk1"/>
              </a:buClr>
              <a:buSzPts val="1100"/>
            </a:pPr>
            <a:r>
              <a:rPr lang="en"/>
              <a:t>Learning Unit 2: </a:t>
            </a:r>
            <a:r>
              <a:rPr lang="en-US" b="1"/>
              <a:t>Introduction to CAD</a:t>
            </a:r>
            <a:endParaRPr/>
          </a:p>
        </p:txBody>
      </p:sp>
      <p:grpSp>
        <p:nvGrpSpPr>
          <p:cNvPr id="862" name="Google Shape;862;p41"/>
          <p:cNvGrpSpPr/>
          <p:nvPr/>
        </p:nvGrpSpPr>
        <p:grpSpPr>
          <a:xfrm>
            <a:off x="-397344" y="-351625"/>
            <a:ext cx="1717686" cy="1718100"/>
            <a:chOff x="1347125" y="349025"/>
            <a:chExt cx="4978800" cy="4980000"/>
          </a:xfrm>
        </p:grpSpPr>
        <p:sp>
          <p:nvSpPr>
            <p:cNvPr id="863" name="Google Shape;863;p4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5" name="Google Shape;885;p41"/>
          <p:cNvSpPr/>
          <p:nvPr/>
        </p:nvSpPr>
        <p:spPr>
          <a:xfrm>
            <a:off x="3997846" y="394973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963324" y="719560"/>
            <a:ext cx="334800" cy="334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rot="9266724">
            <a:off x="4767268" y="3991594"/>
            <a:ext cx="251060" cy="25106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a:off x="2296276" y="1380494"/>
            <a:ext cx="967316" cy="300178"/>
          </a:xfrm>
          <a:custGeom>
            <a:avLst/>
            <a:gdLst/>
            <a:ahLst/>
            <a:cxnLst/>
            <a:rect l="l" t="t" r="r" b="b"/>
            <a:pathLst>
              <a:path w="23136" h="7180" extrusionOk="0">
                <a:moveTo>
                  <a:pt x="17483" y="1"/>
                </a:moveTo>
                <a:cubicBezTo>
                  <a:pt x="17245" y="1"/>
                  <a:pt x="17030" y="96"/>
                  <a:pt x="16887" y="239"/>
                </a:cubicBezTo>
                <a:lnTo>
                  <a:pt x="11950" y="5343"/>
                </a:lnTo>
                <a:cubicBezTo>
                  <a:pt x="11801" y="5505"/>
                  <a:pt x="11600" y="5582"/>
                  <a:pt x="11395" y="5582"/>
                </a:cubicBezTo>
                <a:cubicBezTo>
                  <a:pt x="11206" y="5582"/>
                  <a:pt x="11013" y="5517"/>
                  <a:pt x="10853" y="5391"/>
                </a:cubicBezTo>
                <a:lnTo>
                  <a:pt x="7037" y="2028"/>
                </a:lnTo>
                <a:cubicBezTo>
                  <a:pt x="6846" y="1861"/>
                  <a:pt x="6607" y="1778"/>
                  <a:pt x="6369" y="1778"/>
                </a:cubicBezTo>
                <a:cubicBezTo>
                  <a:pt x="6130" y="1778"/>
                  <a:pt x="5892" y="1861"/>
                  <a:pt x="5701" y="2028"/>
                </a:cubicBezTo>
                <a:lnTo>
                  <a:pt x="72" y="6917"/>
                </a:lnTo>
                <a:cubicBezTo>
                  <a:pt x="1" y="6965"/>
                  <a:pt x="1" y="7060"/>
                  <a:pt x="72" y="7132"/>
                </a:cubicBezTo>
                <a:cubicBezTo>
                  <a:pt x="96" y="7156"/>
                  <a:pt x="144" y="7180"/>
                  <a:pt x="192" y="7180"/>
                </a:cubicBezTo>
                <a:cubicBezTo>
                  <a:pt x="239" y="7180"/>
                  <a:pt x="263" y="7180"/>
                  <a:pt x="263" y="7156"/>
                </a:cubicBezTo>
                <a:lnTo>
                  <a:pt x="5916" y="2266"/>
                </a:lnTo>
                <a:cubicBezTo>
                  <a:pt x="6047" y="2147"/>
                  <a:pt x="6214" y="2088"/>
                  <a:pt x="6384" y="2088"/>
                </a:cubicBezTo>
                <a:cubicBezTo>
                  <a:pt x="6554" y="2088"/>
                  <a:pt x="6727" y="2147"/>
                  <a:pt x="6870" y="2266"/>
                </a:cubicBezTo>
                <a:lnTo>
                  <a:pt x="10686" y="5629"/>
                </a:lnTo>
                <a:cubicBezTo>
                  <a:pt x="10891" y="5812"/>
                  <a:pt x="11150" y="5901"/>
                  <a:pt x="11409" y="5901"/>
                </a:cubicBezTo>
                <a:cubicBezTo>
                  <a:pt x="11693" y="5901"/>
                  <a:pt x="11977" y="5794"/>
                  <a:pt x="12188" y="5582"/>
                </a:cubicBezTo>
                <a:lnTo>
                  <a:pt x="17125" y="478"/>
                </a:lnTo>
                <a:cubicBezTo>
                  <a:pt x="17197" y="382"/>
                  <a:pt x="17364" y="335"/>
                  <a:pt x="17483" y="335"/>
                </a:cubicBezTo>
                <a:cubicBezTo>
                  <a:pt x="17626" y="335"/>
                  <a:pt x="17746" y="382"/>
                  <a:pt x="17841" y="478"/>
                </a:cubicBezTo>
                <a:lnTo>
                  <a:pt x="22873" y="6011"/>
                </a:lnTo>
                <a:cubicBezTo>
                  <a:pt x="22897" y="6047"/>
                  <a:pt x="22933" y="6065"/>
                  <a:pt x="22969" y="6065"/>
                </a:cubicBezTo>
                <a:cubicBezTo>
                  <a:pt x="23005" y="6065"/>
                  <a:pt x="23040" y="6047"/>
                  <a:pt x="23064" y="6011"/>
                </a:cubicBezTo>
                <a:cubicBezTo>
                  <a:pt x="23136" y="5963"/>
                  <a:pt x="23136" y="5868"/>
                  <a:pt x="23064" y="5820"/>
                </a:cubicBezTo>
                <a:lnTo>
                  <a:pt x="18032" y="263"/>
                </a:lnTo>
                <a:cubicBezTo>
                  <a:pt x="17889" y="96"/>
                  <a:pt x="17674" y="1"/>
                  <a:pt x="17483" y="1"/>
                </a:cubicBezTo>
                <a:close/>
              </a:path>
            </a:pathLst>
          </a:custGeom>
          <a:solidFill>
            <a:srgbClr val="FFFFFF"/>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a:off x="3262539" y="3982956"/>
            <a:ext cx="111758" cy="111710"/>
          </a:xfrm>
          <a:custGeom>
            <a:avLst/>
            <a:gdLst/>
            <a:ahLst/>
            <a:cxnLst/>
            <a:rect l="l" t="t" r="r" b="b"/>
            <a:pathLst>
              <a:path w="2673" h="2672" extrusionOk="0">
                <a:moveTo>
                  <a:pt x="1337" y="287"/>
                </a:moveTo>
                <a:cubicBezTo>
                  <a:pt x="1933" y="287"/>
                  <a:pt x="2386" y="764"/>
                  <a:pt x="2386" y="1336"/>
                </a:cubicBezTo>
                <a:cubicBezTo>
                  <a:pt x="2386" y="1908"/>
                  <a:pt x="1909" y="2385"/>
                  <a:pt x="1337" y="2385"/>
                </a:cubicBezTo>
                <a:cubicBezTo>
                  <a:pt x="764" y="2385"/>
                  <a:pt x="287" y="1908"/>
                  <a:pt x="287" y="1336"/>
                </a:cubicBezTo>
                <a:cubicBezTo>
                  <a:pt x="287" y="764"/>
                  <a:pt x="764" y="287"/>
                  <a:pt x="1337" y="287"/>
                </a:cubicBezTo>
                <a:close/>
                <a:moveTo>
                  <a:pt x="1337" y="0"/>
                </a:moveTo>
                <a:cubicBezTo>
                  <a:pt x="597" y="0"/>
                  <a:pt x="1" y="597"/>
                  <a:pt x="1" y="1336"/>
                </a:cubicBezTo>
                <a:cubicBezTo>
                  <a:pt x="1" y="2075"/>
                  <a:pt x="597" y="2672"/>
                  <a:pt x="1337" y="2672"/>
                </a:cubicBezTo>
                <a:cubicBezTo>
                  <a:pt x="2076" y="2672"/>
                  <a:pt x="2672" y="2075"/>
                  <a:pt x="2672" y="1336"/>
                </a:cubicBezTo>
                <a:cubicBezTo>
                  <a:pt x="2672" y="597"/>
                  <a:pt x="2076" y="0"/>
                  <a:pt x="1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882" y="1622705"/>
            <a:ext cx="3684673" cy="22921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116301"/>
            <a:ext cx="3348300" cy="1026508"/>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Three-Dimensional CAD (3D CAD)</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2"/>
          <p:cNvSpPr txBox="1">
            <a:spLocks noGrp="1"/>
          </p:cNvSpPr>
          <p:nvPr>
            <p:ph type="subTitle" idx="1"/>
          </p:nvPr>
        </p:nvSpPr>
        <p:spPr>
          <a:xfrm>
            <a:off x="5075700" y="2138667"/>
            <a:ext cx="3040800" cy="2754493"/>
          </a:xfrm>
          <a:prstGeom prst="rect">
            <a:avLst/>
          </a:prstGeom>
        </p:spPr>
        <p:txBody>
          <a:bodyPr spcFirstLastPara="1" wrap="square" lIns="91425" tIns="91425" rIns="91425" bIns="91425" anchor="t" anchorCtr="0">
            <a:noAutofit/>
          </a:bodyPr>
          <a:lstStyle/>
          <a:p>
            <a:pPr lvl="0" indent="-317500">
              <a:buSzPts val="1400"/>
              <a:buFont typeface="Muli"/>
              <a:buChar char="●"/>
            </a:pPr>
            <a:r>
              <a:rPr lang="en-GB"/>
              <a:t>3D CAD is used to digitally represent an object in three dimensions. </a:t>
            </a:r>
          </a:p>
          <a:p>
            <a:pPr lvl="0" indent="-317500">
              <a:buSzPts val="1400"/>
              <a:buFont typeface="Muli"/>
              <a:buChar char="●"/>
            </a:pPr>
            <a:r>
              <a:rPr lang="en-GB"/>
              <a:t>3D models can be rotated in any direction – X, Y or Z and viewed from any angle.</a:t>
            </a:r>
          </a:p>
          <a:p>
            <a:pPr lvl="0" indent="-317500">
              <a:buSzPts val="1400"/>
              <a:buFont typeface="Muli"/>
              <a:buChar char="●"/>
            </a:pPr>
            <a:r>
              <a:rPr lang="en-GB"/>
              <a:t>A CAD model will contain data like material properties, dimensions, tolerance and manufacturing process specific information. </a:t>
            </a:r>
          </a:p>
        </p:txBody>
      </p:sp>
      <p:pic>
        <p:nvPicPr>
          <p:cNvPr id="55" name="Picture 54">
            <a:extLst>
              <a:ext uri="{FF2B5EF4-FFF2-40B4-BE49-F238E27FC236}">
                <a16:creationId xmlns:a16="http://schemas.microsoft.com/office/drawing/2014/main" id="{B2280D8D-A5BD-6E42-95E0-7530828FDD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9225" y="1261686"/>
            <a:ext cx="3725507" cy="2095598"/>
          </a:xfrm>
          <a:prstGeom prst="roundRect">
            <a:avLst/>
          </a:prstGeom>
          <a:ln w="19050">
            <a:solidFill>
              <a:srgbClr val="3A889B"/>
            </a:solidFill>
          </a:ln>
        </p:spPr>
      </p:pic>
    </p:spTree>
    <p:extLst>
      <p:ext uri="{BB962C8B-B14F-4D97-AF65-F5344CB8AC3E}">
        <p14:creationId xmlns:p14="http://schemas.microsoft.com/office/powerpoint/2010/main" val="3925484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2"/>
          <p:cNvSpPr txBox="1">
            <a:spLocks noGrp="1"/>
          </p:cNvSpPr>
          <p:nvPr>
            <p:ph type="subTitle" idx="1"/>
          </p:nvPr>
        </p:nvSpPr>
        <p:spPr>
          <a:xfrm>
            <a:off x="5075700" y="879904"/>
            <a:ext cx="3040800" cy="3690750"/>
          </a:xfrm>
          <a:prstGeom prst="rect">
            <a:avLst/>
          </a:prstGeom>
        </p:spPr>
        <p:txBody>
          <a:bodyPr spcFirstLastPara="1" wrap="square" lIns="91425" tIns="91425" rIns="91425" bIns="91425" anchor="t" anchorCtr="0">
            <a:noAutofit/>
          </a:bodyPr>
          <a:lstStyle/>
          <a:p>
            <a:pPr lvl="0" indent="-317500">
              <a:buSzPts val="1400"/>
              <a:buFont typeface="Muli"/>
              <a:buChar char="●"/>
            </a:pPr>
            <a:r>
              <a:rPr lang="en-GB"/>
              <a:t>CAD modelling is an important part of a design process.</a:t>
            </a:r>
          </a:p>
          <a:p>
            <a:pPr lvl="0" indent="-317500">
              <a:buSzPts val="1400"/>
              <a:buFont typeface="Muli"/>
              <a:buChar char="●"/>
            </a:pPr>
            <a:endParaRPr lang="en-GB"/>
          </a:p>
          <a:p>
            <a:pPr lvl="0" indent="-317500">
              <a:buSzPts val="1400"/>
              <a:buFont typeface="Muli"/>
              <a:buChar char="●"/>
            </a:pPr>
            <a:r>
              <a:rPr lang="en-GB"/>
              <a:t>It enables the development, modification and optimisation of the design process, all within the virtual space of a computer before expanding to any physical resources.</a:t>
            </a:r>
          </a:p>
          <a:p>
            <a:pPr lvl="0" indent="-317500">
              <a:buSzPts val="1400"/>
              <a:buFont typeface="Muli"/>
              <a:buChar char="●"/>
            </a:pPr>
            <a:endParaRPr lang="en-GB"/>
          </a:p>
          <a:p>
            <a:pPr lvl="0" indent="-317500">
              <a:buSzPts val="1400"/>
              <a:buFont typeface="Muli"/>
              <a:buChar char="●"/>
            </a:pPr>
            <a:r>
              <a:rPr lang="en-GB"/>
              <a:t>CAD output is often in the form of electronic files for print, machining or other manufacturing operations.</a:t>
            </a: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717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66968"/>
            <a:ext cx="3348300" cy="95803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 Walk Through The History of CAD  </a:t>
            </a:r>
            <a:endParaRPr/>
          </a:p>
        </p:txBody>
      </p:sp>
      <p:sp>
        <p:nvSpPr>
          <p:cNvPr id="3667" name="Google Shape;3667;p62"/>
          <p:cNvSpPr txBox="1">
            <a:spLocks noGrp="1"/>
          </p:cNvSpPr>
          <p:nvPr>
            <p:ph type="subTitle" idx="1"/>
          </p:nvPr>
        </p:nvSpPr>
        <p:spPr>
          <a:xfrm>
            <a:off x="5075700" y="2225004"/>
            <a:ext cx="3040800" cy="1457356"/>
          </a:xfrm>
          <a:prstGeom prst="rect">
            <a:avLst/>
          </a:prstGeom>
        </p:spPr>
        <p:txBody>
          <a:bodyPr spcFirstLastPara="1" wrap="square" lIns="91425" tIns="91425" rIns="91425" bIns="91425" anchor="t" anchorCtr="0">
            <a:noAutofit/>
          </a:bodyPr>
          <a:lstStyle/>
          <a:p>
            <a:pPr marL="0" lvl="0" indent="0"/>
            <a:r>
              <a:rPr lang="en-GB"/>
              <a:t>This short animated video takes you through a brief history of CAD from blueprints to the design horizon, and the evolution of CAD systems from costly workstations to off-the-shelf PCs.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A Walk Through the History of CAD.mp4" descr="A Walk Through the History of CAD.mp4">
            <a:hlinkClick r:id="" action="ppaction://media"/>
            <a:extLst>
              <a:ext uri="{FF2B5EF4-FFF2-40B4-BE49-F238E27FC236}">
                <a16:creationId xmlns:a16="http://schemas.microsoft.com/office/drawing/2014/main" id="{0CEEE3B5-D73F-DF41-ACF1-D9CA09A39D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7365" y="1187914"/>
            <a:ext cx="4577325" cy="2574746"/>
          </a:xfrm>
          <a:prstGeom prst="rect">
            <a:avLst/>
          </a:prstGeom>
        </p:spPr>
      </p:pic>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1301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pic>
        <p:nvPicPr>
          <p:cNvPr id="18" name="Picture 17" descr="Timeline&#10;&#10;Description automatically generated">
            <a:extLst>
              <a:ext uri="{FF2B5EF4-FFF2-40B4-BE49-F238E27FC236}">
                <a16:creationId xmlns:a16="http://schemas.microsoft.com/office/drawing/2014/main" id="{F0F38898-1677-494C-83C8-1A12BA3C336E}"/>
              </a:ext>
            </a:extLst>
          </p:cNvPr>
          <p:cNvPicPr>
            <a:picLocks noChangeAspect="1"/>
          </p:cNvPicPr>
          <p:nvPr/>
        </p:nvPicPr>
        <p:blipFill>
          <a:blip r:embed="rId3"/>
          <a:stretch>
            <a:fillRect/>
          </a:stretch>
        </p:blipFill>
        <p:spPr>
          <a:xfrm>
            <a:off x="0" y="605535"/>
            <a:ext cx="9144000" cy="4537965"/>
          </a:xfrm>
          <a:prstGeom prst="rect">
            <a:avLst/>
          </a:prstGeom>
          <a:ln w="19050">
            <a:solidFill>
              <a:schemeClr val="accent1"/>
            </a:solidFill>
          </a:ln>
        </p:spPr>
      </p:pic>
    </p:spTree>
    <p:extLst>
      <p:ext uri="{BB962C8B-B14F-4D97-AF65-F5344CB8AC3E}">
        <p14:creationId xmlns:p14="http://schemas.microsoft.com/office/powerpoint/2010/main" val="279288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32" name="Google Shape;1167;p50"/>
          <p:cNvSpPr txBox="1">
            <a:spLocks/>
          </p:cNvSpPr>
          <p:nvPr/>
        </p:nvSpPr>
        <p:spPr>
          <a:xfrm>
            <a:off x="5075700" y="1984951"/>
            <a:ext cx="3040800" cy="19935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r>
              <a:rPr lang="en-US"/>
              <a:t>CAD software is used by engineers, architects, designers and artists.</a:t>
            </a:r>
          </a:p>
          <a:p>
            <a:pPr marL="0" indent="0"/>
            <a:endParaRPr lang="en-US"/>
          </a:p>
          <a:p>
            <a:pPr lvl="0" indent="-317500">
              <a:buSzPts val="1400"/>
              <a:buFont typeface="Muli"/>
              <a:buChar char="●"/>
            </a:pPr>
            <a:r>
              <a:rPr lang="en-US"/>
              <a:t>To produce detailed designs and technical drawings of </a:t>
            </a:r>
            <a:r>
              <a:rPr lang="en-GB"/>
              <a:t>real-world products.</a:t>
            </a:r>
            <a:endParaRPr lang="en-US"/>
          </a:p>
          <a:p>
            <a:pPr lvl="0" indent="-317500">
              <a:buSzPts val="1400"/>
              <a:buFont typeface="Muli"/>
              <a:buChar char="●"/>
            </a:pPr>
            <a:r>
              <a:rPr lang="en-US"/>
              <a:t>To create artistic freedom designs that do not need to work mechanically, be functional or fit to a real-world device.</a:t>
            </a:r>
          </a:p>
        </p:txBody>
      </p:sp>
      <p:sp>
        <p:nvSpPr>
          <p:cNvPr id="1166" name="Google Shape;1166;p50"/>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Who uses CAD?</a:t>
            </a:r>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210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564;p58">
            <a:extLst>
              <a:ext uri="{FF2B5EF4-FFF2-40B4-BE49-F238E27FC236}">
                <a16:creationId xmlns:a16="http://schemas.microsoft.com/office/drawing/2014/main" id="{02756722-E26D-D643-988E-4BCD702D54A1}"/>
              </a:ext>
            </a:extLst>
          </p:cNvPr>
          <p:cNvSpPr txBox="1">
            <a:spLocks/>
          </p:cNvSpPr>
          <p:nvPr/>
        </p:nvSpPr>
        <p:spPr>
          <a:xfrm>
            <a:off x="1074150" y="384048"/>
            <a:ext cx="6995700" cy="855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n-GB"/>
              <a:t>CAD Applications</a:t>
            </a:r>
          </a:p>
        </p:txBody>
      </p:sp>
      <p:sp>
        <p:nvSpPr>
          <p:cNvPr id="17" name="TextBox 16">
            <a:extLst>
              <a:ext uri="{FF2B5EF4-FFF2-40B4-BE49-F238E27FC236}">
                <a16:creationId xmlns:a16="http://schemas.microsoft.com/office/drawing/2014/main" id="{831B6BA1-CD4C-4644-B40C-296EEABC664A}"/>
              </a:ext>
            </a:extLst>
          </p:cNvPr>
          <p:cNvSpPr txBox="1"/>
          <p:nvPr/>
        </p:nvSpPr>
        <p:spPr>
          <a:xfrm>
            <a:off x="953274" y="883836"/>
            <a:ext cx="7116575" cy="1107996"/>
          </a:xfrm>
          <a:prstGeom prst="rect">
            <a:avLst/>
          </a:prstGeom>
          <a:noFill/>
        </p:spPr>
        <p:txBody>
          <a:bodyPr wrap="square">
            <a:spAutoFit/>
          </a:bodyPr>
          <a:lstStyle/>
          <a:p>
            <a:r>
              <a:rPr lang="en-GB">
                <a:solidFill>
                  <a:srgbClr val="343433"/>
                </a:solidFill>
                <a:latin typeface="Muli" panose="02000503000000000000" pitchFamily="2" charset="77"/>
              </a:rPr>
              <a:t>Almost everything all around us today has been built with CAD. There’s CAD software for almost every professional sector with specialized features and tools for each one, making it widely applicable. </a:t>
            </a:r>
          </a:p>
          <a:p>
            <a:endParaRPr lang="en-GB" sz="500">
              <a:solidFill>
                <a:srgbClr val="343433"/>
              </a:solidFill>
              <a:latin typeface="Muli" panose="02000503000000000000" pitchFamily="2" charset="77"/>
            </a:endParaRPr>
          </a:p>
          <a:p>
            <a:endParaRPr lang="en-GB" sz="500">
              <a:solidFill>
                <a:srgbClr val="343433"/>
              </a:solidFill>
              <a:latin typeface="Muli" panose="02000503000000000000" pitchFamily="2" charset="77"/>
            </a:endParaRPr>
          </a:p>
          <a:p>
            <a:pPr marL="457200" lvl="0" indent="-317500">
              <a:buClr>
                <a:srgbClr val="343434"/>
              </a:buClr>
              <a:buSzPts val="1400"/>
              <a:buFont typeface="Muli"/>
              <a:buChar char="●"/>
            </a:pPr>
            <a:r>
              <a:rPr lang="en-GB" b="1">
                <a:solidFill>
                  <a:srgbClr val="343434"/>
                </a:solidFill>
                <a:latin typeface="Muli"/>
                <a:sym typeface="Muli"/>
              </a:rPr>
              <a:t>Engineering</a:t>
            </a:r>
            <a:endParaRPr lang="en-GB" b="1">
              <a:solidFill>
                <a:srgbClr val="343433"/>
              </a:solidFill>
              <a:latin typeface="Muli" panose="02000503000000000000" pitchFamily="2" charset="77"/>
            </a:endParaRPr>
          </a:p>
        </p:txBody>
      </p:sp>
      <p:sp>
        <p:nvSpPr>
          <p:cNvPr id="18" name="Google Shape;3665;p62">
            <a:extLst>
              <a:ext uri="{FF2B5EF4-FFF2-40B4-BE49-F238E27FC236}">
                <a16:creationId xmlns:a16="http://schemas.microsoft.com/office/drawing/2014/main" id="{6740E49C-B32E-8B4B-9D56-87A6015CBA15}"/>
              </a:ext>
            </a:extLst>
          </p:cNvPr>
          <p:cNvSpPr/>
          <p:nvPr/>
        </p:nvSpPr>
        <p:spPr>
          <a:xfrm>
            <a:off x="392381" y="2015784"/>
            <a:ext cx="1970351" cy="1356195"/>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67;p58">
            <a:extLst>
              <a:ext uri="{FF2B5EF4-FFF2-40B4-BE49-F238E27FC236}">
                <a16:creationId xmlns:a16="http://schemas.microsoft.com/office/drawing/2014/main" id="{4C59F9FC-529F-CC4A-9DA9-BDBB364D5054}"/>
              </a:ext>
            </a:extLst>
          </p:cNvPr>
          <p:cNvSpPr txBox="1">
            <a:spLocks/>
          </p:cNvSpPr>
          <p:nvPr/>
        </p:nvSpPr>
        <p:spPr>
          <a:xfrm>
            <a:off x="415874"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AutoCAD Civil 3D</a:t>
            </a:r>
          </a:p>
        </p:txBody>
      </p:sp>
      <p:sp>
        <p:nvSpPr>
          <p:cNvPr id="20" name="Google Shape;3665;p62">
            <a:extLst>
              <a:ext uri="{FF2B5EF4-FFF2-40B4-BE49-F238E27FC236}">
                <a16:creationId xmlns:a16="http://schemas.microsoft.com/office/drawing/2014/main" id="{19DB6A0D-030A-2B43-8B76-EF574430BD83}"/>
              </a:ext>
            </a:extLst>
          </p:cNvPr>
          <p:cNvSpPr/>
          <p:nvPr/>
        </p:nvSpPr>
        <p:spPr>
          <a:xfrm>
            <a:off x="2522830" y="2015784"/>
            <a:ext cx="1970351" cy="1356195"/>
          </a:xfrm>
          <a:prstGeom prst="roundRect">
            <a:avLst>
              <a:gd name="adj" fmla="val 16667"/>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67;p58">
            <a:extLst>
              <a:ext uri="{FF2B5EF4-FFF2-40B4-BE49-F238E27FC236}">
                <a16:creationId xmlns:a16="http://schemas.microsoft.com/office/drawing/2014/main" id="{DF482F8C-C0A3-6A43-8AEC-1CBDA1B94C80}"/>
              </a:ext>
            </a:extLst>
          </p:cNvPr>
          <p:cNvSpPr txBox="1">
            <a:spLocks/>
          </p:cNvSpPr>
          <p:nvPr/>
        </p:nvSpPr>
        <p:spPr>
          <a:xfrm>
            <a:off x="2436973" y="3630759"/>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a:t>Chemical Engineering</a:t>
            </a:r>
          </a:p>
          <a:p>
            <a:pPr marL="0" lvl="0" indent="0" algn="l"/>
            <a:endParaRPr lang="en-GB" sz="200" b="1"/>
          </a:p>
          <a:p>
            <a:pPr marL="0" lvl="0" indent="0" algn="l"/>
            <a:r>
              <a:rPr lang="en-GB"/>
              <a:t>Process design and analysis of chemical plants and power station.</a:t>
            </a:r>
          </a:p>
        </p:txBody>
      </p:sp>
      <p:sp>
        <p:nvSpPr>
          <p:cNvPr id="22" name="Google Shape;3567;p58">
            <a:extLst>
              <a:ext uri="{FF2B5EF4-FFF2-40B4-BE49-F238E27FC236}">
                <a16:creationId xmlns:a16="http://schemas.microsoft.com/office/drawing/2014/main" id="{D56B9B8E-1ECC-4C4E-B4C0-7AC55F22ECD1}"/>
              </a:ext>
            </a:extLst>
          </p:cNvPr>
          <p:cNvSpPr txBox="1">
            <a:spLocks/>
          </p:cNvSpPr>
          <p:nvPr/>
        </p:nvSpPr>
        <p:spPr>
          <a:xfrm>
            <a:off x="2610802"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CHEMCAD</a:t>
            </a:r>
          </a:p>
        </p:txBody>
      </p:sp>
      <p:sp>
        <p:nvSpPr>
          <p:cNvPr id="23" name="Google Shape;3567;p58">
            <a:extLst>
              <a:ext uri="{FF2B5EF4-FFF2-40B4-BE49-F238E27FC236}">
                <a16:creationId xmlns:a16="http://schemas.microsoft.com/office/drawing/2014/main" id="{68BDE862-C250-FC47-95C2-41D08262BC66}"/>
              </a:ext>
            </a:extLst>
          </p:cNvPr>
          <p:cNvSpPr txBox="1">
            <a:spLocks/>
          </p:cNvSpPr>
          <p:nvPr/>
        </p:nvSpPr>
        <p:spPr>
          <a:xfrm>
            <a:off x="328451" y="3630759"/>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a:t>Civil Engineering</a:t>
            </a:r>
          </a:p>
          <a:p>
            <a:pPr marL="0" lvl="0" indent="0" algn="l"/>
            <a:endParaRPr lang="en-GB" sz="200" b="1"/>
          </a:p>
          <a:p>
            <a:pPr marL="0" lvl="0" indent="0" algn="l"/>
            <a:r>
              <a:rPr lang="en-GB"/>
              <a:t>Infrastructure, buildings, damns and bridges.</a:t>
            </a:r>
          </a:p>
        </p:txBody>
      </p:sp>
      <p:sp>
        <p:nvSpPr>
          <p:cNvPr id="24" name="Google Shape;3665;p62">
            <a:extLst>
              <a:ext uri="{FF2B5EF4-FFF2-40B4-BE49-F238E27FC236}">
                <a16:creationId xmlns:a16="http://schemas.microsoft.com/office/drawing/2014/main" id="{94B4CD5B-1FFA-CC46-9C11-CF22C036F5AA}"/>
              </a:ext>
            </a:extLst>
          </p:cNvPr>
          <p:cNvSpPr/>
          <p:nvPr/>
        </p:nvSpPr>
        <p:spPr>
          <a:xfrm>
            <a:off x="4653279" y="2015784"/>
            <a:ext cx="1970351" cy="1356195"/>
          </a:xfrm>
          <a:prstGeom prst="roundRect">
            <a:avLst>
              <a:gd name="adj" fmla="val 16667"/>
            </a:avLst>
          </a:prstGeom>
          <a:blipFill>
            <a:blip r:embed="rId5"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67;p58">
            <a:extLst>
              <a:ext uri="{FF2B5EF4-FFF2-40B4-BE49-F238E27FC236}">
                <a16:creationId xmlns:a16="http://schemas.microsoft.com/office/drawing/2014/main" id="{A4A984C4-B6A1-A841-B782-B5666F71E380}"/>
              </a:ext>
            </a:extLst>
          </p:cNvPr>
          <p:cNvSpPr txBox="1">
            <a:spLocks/>
          </p:cNvSpPr>
          <p:nvPr/>
        </p:nvSpPr>
        <p:spPr>
          <a:xfrm>
            <a:off x="4545495" y="3630759"/>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a:t>Electrical Engineering</a:t>
            </a:r>
          </a:p>
          <a:p>
            <a:pPr marL="0" lvl="0" indent="0" algn="l"/>
            <a:endParaRPr lang="en-GB" sz="200" b="1"/>
          </a:p>
          <a:p>
            <a:pPr marL="0" lvl="0" indent="0" algn="l"/>
            <a:r>
              <a:rPr lang="en-GB"/>
              <a:t>Circuits, electrical devices and telecommunications networks.</a:t>
            </a:r>
          </a:p>
        </p:txBody>
      </p:sp>
      <p:sp>
        <p:nvSpPr>
          <p:cNvPr id="26" name="Google Shape;3567;p58">
            <a:extLst>
              <a:ext uri="{FF2B5EF4-FFF2-40B4-BE49-F238E27FC236}">
                <a16:creationId xmlns:a16="http://schemas.microsoft.com/office/drawing/2014/main" id="{F564ABB4-A0D0-3043-A705-CE4CF7ADA4B5}"/>
              </a:ext>
            </a:extLst>
          </p:cNvPr>
          <p:cNvSpPr txBox="1">
            <a:spLocks/>
          </p:cNvSpPr>
          <p:nvPr/>
        </p:nvSpPr>
        <p:spPr>
          <a:xfrm>
            <a:off x="4709012"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err="1">
                <a:solidFill>
                  <a:srgbClr val="343433"/>
                </a:solidFill>
              </a:rPr>
              <a:t>HyDraw</a:t>
            </a:r>
            <a:r>
              <a:rPr lang="en-GB" sz="1100">
                <a:solidFill>
                  <a:srgbClr val="343433"/>
                </a:solidFill>
              </a:rPr>
              <a:t> CAD</a:t>
            </a:r>
          </a:p>
        </p:txBody>
      </p:sp>
      <p:sp>
        <p:nvSpPr>
          <p:cNvPr id="27" name="Google Shape;3665;p62">
            <a:extLst>
              <a:ext uri="{FF2B5EF4-FFF2-40B4-BE49-F238E27FC236}">
                <a16:creationId xmlns:a16="http://schemas.microsoft.com/office/drawing/2014/main" id="{264B5B25-98C7-DD46-A18D-CFBDB50797D9}"/>
              </a:ext>
            </a:extLst>
          </p:cNvPr>
          <p:cNvSpPr/>
          <p:nvPr/>
        </p:nvSpPr>
        <p:spPr>
          <a:xfrm>
            <a:off x="6783729" y="2015784"/>
            <a:ext cx="1970351" cy="1356195"/>
          </a:xfrm>
          <a:prstGeom prst="roundRect">
            <a:avLst>
              <a:gd name="adj" fmla="val 16667"/>
            </a:avLst>
          </a:prstGeom>
          <a:blipFill>
            <a:blip r:embed="rId6"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67;p58">
            <a:extLst>
              <a:ext uri="{FF2B5EF4-FFF2-40B4-BE49-F238E27FC236}">
                <a16:creationId xmlns:a16="http://schemas.microsoft.com/office/drawing/2014/main" id="{4610AE53-666E-7B4E-9DB7-434510B80E51}"/>
              </a:ext>
            </a:extLst>
          </p:cNvPr>
          <p:cNvSpPr txBox="1">
            <a:spLocks/>
          </p:cNvSpPr>
          <p:nvPr/>
        </p:nvSpPr>
        <p:spPr>
          <a:xfrm>
            <a:off x="6654018" y="3630759"/>
            <a:ext cx="2229771"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a:t>Mechanical Engineering</a:t>
            </a:r>
          </a:p>
          <a:p>
            <a:pPr marL="0" lvl="0" indent="0" algn="l"/>
            <a:endParaRPr lang="en-GB" sz="200" b="1"/>
          </a:p>
          <a:p>
            <a:pPr marL="0" indent="0" algn="l"/>
            <a:r>
              <a:rPr lang="en-GB"/>
              <a:t>Mechanical components and systems.</a:t>
            </a:r>
          </a:p>
        </p:txBody>
      </p:sp>
      <p:sp>
        <p:nvSpPr>
          <p:cNvPr id="29" name="Google Shape;3567;p58">
            <a:extLst>
              <a:ext uri="{FF2B5EF4-FFF2-40B4-BE49-F238E27FC236}">
                <a16:creationId xmlns:a16="http://schemas.microsoft.com/office/drawing/2014/main" id="{59A0B2AC-81EF-4349-9A63-B514D1B575E0}"/>
              </a:ext>
            </a:extLst>
          </p:cNvPr>
          <p:cNvSpPr txBox="1">
            <a:spLocks/>
          </p:cNvSpPr>
          <p:nvPr/>
        </p:nvSpPr>
        <p:spPr>
          <a:xfrm>
            <a:off x="6807222"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SolidWorks</a:t>
            </a:r>
          </a:p>
        </p:txBody>
      </p:sp>
    </p:spTree>
    <p:extLst>
      <p:ext uri="{BB962C8B-B14F-4D97-AF65-F5344CB8AC3E}">
        <p14:creationId xmlns:p14="http://schemas.microsoft.com/office/powerpoint/2010/main" val="2891393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3"/>
        <p:cNvGrpSpPr/>
        <p:nvPr/>
      </p:nvGrpSpPr>
      <p:grpSpPr>
        <a:xfrm>
          <a:off x="0" y="0"/>
          <a:ext cx="0" cy="0"/>
          <a:chOff x="0" y="0"/>
          <a:chExt cx="0" cy="0"/>
        </a:xfrm>
      </p:grpSpPr>
      <p:sp>
        <p:nvSpPr>
          <p:cNvPr id="3564" name="Google Shape;3564;p5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CAD Applications</a:t>
            </a:r>
          </a:p>
        </p:txBody>
      </p:sp>
      <p:sp>
        <p:nvSpPr>
          <p:cNvPr id="29" name="Google Shape;3665;p62">
            <a:extLst>
              <a:ext uri="{FF2B5EF4-FFF2-40B4-BE49-F238E27FC236}">
                <a16:creationId xmlns:a16="http://schemas.microsoft.com/office/drawing/2014/main" id="{F853B5C6-FFA5-644F-9F68-C5988FA1C2E9}"/>
              </a:ext>
            </a:extLst>
          </p:cNvPr>
          <p:cNvSpPr/>
          <p:nvPr/>
        </p:nvSpPr>
        <p:spPr>
          <a:xfrm>
            <a:off x="392381" y="1082890"/>
            <a:ext cx="1970351" cy="1356195"/>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67;p58">
            <a:extLst>
              <a:ext uri="{FF2B5EF4-FFF2-40B4-BE49-F238E27FC236}">
                <a16:creationId xmlns:a16="http://schemas.microsoft.com/office/drawing/2014/main" id="{5EBDA6E0-F93F-9247-9591-A15E09FEB779}"/>
              </a:ext>
            </a:extLst>
          </p:cNvPr>
          <p:cNvSpPr txBox="1">
            <a:spLocks/>
          </p:cNvSpPr>
          <p:nvPr/>
        </p:nvSpPr>
        <p:spPr>
          <a:xfrm>
            <a:off x="415874"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AutoCAD Architecture</a:t>
            </a:r>
          </a:p>
        </p:txBody>
      </p:sp>
      <p:sp>
        <p:nvSpPr>
          <p:cNvPr id="48" name="Google Shape;3665;p62">
            <a:extLst>
              <a:ext uri="{FF2B5EF4-FFF2-40B4-BE49-F238E27FC236}">
                <a16:creationId xmlns:a16="http://schemas.microsoft.com/office/drawing/2014/main" id="{CE004375-9F6C-3743-8679-32A76C95126D}"/>
              </a:ext>
            </a:extLst>
          </p:cNvPr>
          <p:cNvSpPr/>
          <p:nvPr/>
        </p:nvSpPr>
        <p:spPr>
          <a:xfrm>
            <a:off x="2522830" y="1082890"/>
            <a:ext cx="1970351" cy="1356195"/>
          </a:xfrm>
          <a:prstGeom prst="roundRect">
            <a:avLst>
              <a:gd name="adj" fmla="val 16667"/>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67;p58">
            <a:extLst>
              <a:ext uri="{FF2B5EF4-FFF2-40B4-BE49-F238E27FC236}">
                <a16:creationId xmlns:a16="http://schemas.microsoft.com/office/drawing/2014/main" id="{D40C9CF7-24EE-8F44-8A12-C9EB32AE4E3E}"/>
              </a:ext>
            </a:extLst>
          </p:cNvPr>
          <p:cNvSpPr txBox="1">
            <a:spLocks/>
          </p:cNvSpPr>
          <p:nvPr/>
        </p:nvSpPr>
        <p:spPr>
          <a:xfrm>
            <a:off x="2436973" y="2697865"/>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a:t>Product Design</a:t>
            </a:r>
          </a:p>
          <a:p>
            <a:pPr marL="0" lvl="0" indent="0" algn="l"/>
            <a:endParaRPr lang="en-GB" sz="200" b="1"/>
          </a:p>
          <a:p>
            <a:pPr marL="0" lvl="0" indent="0" algn="l"/>
            <a:r>
              <a:rPr lang="en-GB"/>
              <a:t>Design, develop and simulate product components and assemblies for manufacture.</a:t>
            </a:r>
          </a:p>
        </p:txBody>
      </p:sp>
      <p:sp>
        <p:nvSpPr>
          <p:cNvPr id="50" name="Google Shape;3567;p58">
            <a:extLst>
              <a:ext uri="{FF2B5EF4-FFF2-40B4-BE49-F238E27FC236}">
                <a16:creationId xmlns:a16="http://schemas.microsoft.com/office/drawing/2014/main" id="{738357BE-7789-4F4F-B681-14C0272674E8}"/>
              </a:ext>
            </a:extLst>
          </p:cNvPr>
          <p:cNvSpPr txBox="1">
            <a:spLocks/>
          </p:cNvSpPr>
          <p:nvPr/>
        </p:nvSpPr>
        <p:spPr>
          <a:xfrm>
            <a:off x="2610802"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Fusion 360</a:t>
            </a:r>
          </a:p>
        </p:txBody>
      </p:sp>
      <p:sp>
        <p:nvSpPr>
          <p:cNvPr id="51" name="Google Shape;3567;p58">
            <a:extLst>
              <a:ext uri="{FF2B5EF4-FFF2-40B4-BE49-F238E27FC236}">
                <a16:creationId xmlns:a16="http://schemas.microsoft.com/office/drawing/2014/main" id="{0245DE9A-2F48-BE4B-B2BE-23E31DA57D77}"/>
              </a:ext>
            </a:extLst>
          </p:cNvPr>
          <p:cNvSpPr txBox="1">
            <a:spLocks/>
          </p:cNvSpPr>
          <p:nvPr/>
        </p:nvSpPr>
        <p:spPr>
          <a:xfrm>
            <a:off x="328451" y="2697864"/>
            <a:ext cx="2098210" cy="17638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a:t>Architecture</a:t>
            </a:r>
          </a:p>
          <a:p>
            <a:pPr marL="0" lvl="0" indent="0" algn="l"/>
            <a:endParaRPr lang="en-GB" sz="200" b="1"/>
          </a:p>
          <a:p>
            <a:pPr marL="0" lvl="0" indent="0" algn="l"/>
            <a:r>
              <a:rPr lang="en-GB"/>
              <a:t>Planning and design of 2D plans and 3D designs, virtual tours, evaluation of cost and risk management.</a:t>
            </a:r>
          </a:p>
        </p:txBody>
      </p:sp>
      <p:sp>
        <p:nvSpPr>
          <p:cNvPr id="55" name="Google Shape;3665;p62">
            <a:extLst>
              <a:ext uri="{FF2B5EF4-FFF2-40B4-BE49-F238E27FC236}">
                <a16:creationId xmlns:a16="http://schemas.microsoft.com/office/drawing/2014/main" id="{59D98B74-50A8-F64D-AEAB-47A4F49E3208}"/>
              </a:ext>
            </a:extLst>
          </p:cNvPr>
          <p:cNvSpPr/>
          <p:nvPr/>
        </p:nvSpPr>
        <p:spPr>
          <a:xfrm>
            <a:off x="4653279" y="1082890"/>
            <a:ext cx="1970351" cy="1356195"/>
          </a:xfrm>
          <a:prstGeom prst="roundRect">
            <a:avLst>
              <a:gd name="adj" fmla="val 16667"/>
            </a:avLst>
          </a:prstGeom>
          <a:blipFill>
            <a:blip r:embed="rId5" cstate="hqprint">
              <a:extLst>
                <a:ext uri="{28A0092B-C50C-407E-A947-70E740481C1C}">
                  <a14:useLocalDpi xmlns:a14="http://schemas.microsoft.com/office/drawing/2010/main"/>
                </a:ext>
              </a:extLst>
            </a:blip>
            <a:srcRect/>
            <a:stretch>
              <a:fillRect b="3255"/>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67;p58">
            <a:extLst>
              <a:ext uri="{FF2B5EF4-FFF2-40B4-BE49-F238E27FC236}">
                <a16:creationId xmlns:a16="http://schemas.microsoft.com/office/drawing/2014/main" id="{E271A215-BB66-7E48-AAB3-EAFBA1A79887}"/>
              </a:ext>
            </a:extLst>
          </p:cNvPr>
          <p:cNvSpPr txBox="1">
            <a:spLocks/>
          </p:cNvSpPr>
          <p:nvPr/>
        </p:nvSpPr>
        <p:spPr>
          <a:xfrm>
            <a:off x="4545495" y="2697865"/>
            <a:ext cx="2098210" cy="1987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a:t>Fashion Design</a:t>
            </a:r>
          </a:p>
          <a:p>
            <a:pPr marL="0" lvl="0" indent="0" algn="l"/>
            <a:endParaRPr lang="en-GB" sz="200" b="1"/>
          </a:p>
          <a:p>
            <a:pPr marL="0" lvl="0" indent="0" algn="l"/>
            <a:r>
              <a:rPr lang="en-GB"/>
              <a:t>Fashion illustrations, technical drawing pattern-making, virtual sampling, real-life virtual fit sessions, fabric and trims library.</a:t>
            </a:r>
          </a:p>
        </p:txBody>
      </p:sp>
      <p:sp>
        <p:nvSpPr>
          <p:cNvPr id="57" name="Google Shape;3567;p58">
            <a:extLst>
              <a:ext uri="{FF2B5EF4-FFF2-40B4-BE49-F238E27FC236}">
                <a16:creationId xmlns:a16="http://schemas.microsoft.com/office/drawing/2014/main" id="{8C559DD8-9650-F447-A0B9-51ACCA429121}"/>
              </a:ext>
            </a:extLst>
          </p:cNvPr>
          <p:cNvSpPr txBox="1">
            <a:spLocks/>
          </p:cNvSpPr>
          <p:nvPr/>
        </p:nvSpPr>
        <p:spPr>
          <a:xfrm>
            <a:off x="4709012"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TUKATECH</a:t>
            </a:r>
          </a:p>
        </p:txBody>
      </p:sp>
      <p:sp>
        <p:nvSpPr>
          <p:cNvPr id="58" name="Google Shape;3665;p62">
            <a:extLst>
              <a:ext uri="{FF2B5EF4-FFF2-40B4-BE49-F238E27FC236}">
                <a16:creationId xmlns:a16="http://schemas.microsoft.com/office/drawing/2014/main" id="{9CBF9A8A-5576-9A41-BC40-803911CC3E24}"/>
              </a:ext>
            </a:extLst>
          </p:cNvPr>
          <p:cNvSpPr/>
          <p:nvPr/>
        </p:nvSpPr>
        <p:spPr>
          <a:xfrm>
            <a:off x="6783729" y="1082890"/>
            <a:ext cx="1970351" cy="1356195"/>
          </a:xfrm>
          <a:prstGeom prst="roundRect">
            <a:avLst>
              <a:gd name="adj" fmla="val 16667"/>
            </a:avLst>
          </a:prstGeom>
          <a:blipFill>
            <a:blip r:embed="rId6"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67;p58">
            <a:extLst>
              <a:ext uri="{FF2B5EF4-FFF2-40B4-BE49-F238E27FC236}">
                <a16:creationId xmlns:a16="http://schemas.microsoft.com/office/drawing/2014/main" id="{D8AFE3EF-DD5D-474B-B597-DEF6085569CF}"/>
              </a:ext>
            </a:extLst>
          </p:cNvPr>
          <p:cNvSpPr txBox="1">
            <a:spLocks/>
          </p:cNvSpPr>
          <p:nvPr/>
        </p:nvSpPr>
        <p:spPr>
          <a:xfrm>
            <a:off x="6654018" y="2697865"/>
            <a:ext cx="2161531" cy="13561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a:t>Entertainment Industry</a:t>
            </a:r>
          </a:p>
          <a:p>
            <a:pPr marL="0" lvl="0" indent="0" algn="l"/>
            <a:endParaRPr lang="en-GB" sz="200" b="1"/>
          </a:p>
          <a:p>
            <a:pPr marL="0" indent="0" algn="l"/>
            <a:r>
              <a:rPr lang="en-GB"/>
              <a:t>Film and television, video production, game design and development.</a:t>
            </a:r>
          </a:p>
        </p:txBody>
      </p:sp>
      <p:sp>
        <p:nvSpPr>
          <p:cNvPr id="60" name="Google Shape;3567;p58">
            <a:extLst>
              <a:ext uri="{FF2B5EF4-FFF2-40B4-BE49-F238E27FC236}">
                <a16:creationId xmlns:a16="http://schemas.microsoft.com/office/drawing/2014/main" id="{823B4C8C-F9A7-8B4A-9891-882D47E5C51B}"/>
              </a:ext>
            </a:extLst>
          </p:cNvPr>
          <p:cNvSpPr txBox="1">
            <a:spLocks/>
          </p:cNvSpPr>
          <p:nvPr/>
        </p:nvSpPr>
        <p:spPr>
          <a:xfrm>
            <a:off x="6807222"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MAYA</a:t>
            </a:r>
          </a:p>
        </p:txBody>
      </p:sp>
    </p:spTree>
    <p:extLst>
      <p:ext uri="{BB962C8B-B14F-4D97-AF65-F5344CB8AC3E}">
        <p14:creationId xmlns:p14="http://schemas.microsoft.com/office/powerpoint/2010/main" val="1803547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CAD in Product Design and Development</a:t>
            </a:r>
            <a:endParaRPr/>
          </a:p>
        </p:txBody>
      </p:sp>
      <p:sp>
        <p:nvSpPr>
          <p:cNvPr id="4" name="Subtitle 3">
            <a:extLst>
              <a:ext uri="{FF2B5EF4-FFF2-40B4-BE49-F238E27FC236}">
                <a16:creationId xmlns:a16="http://schemas.microsoft.com/office/drawing/2014/main" id="{0842C4DA-8561-C14C-AF8C-CEBDA4CB8047}"/>
              </a:ext>
            </a:extLst>
          </p:cNvPr>
          <p:cNvSpPr>
            <a:spLocks noGrp="1"/>
          </p:cNvSpPr>
          <p:nvPr>
            <p:ph type="subTitle" idx="1"/>
          </p:nvPr>
        </p:nvSpPr>
        <p:spPr/>
        <p:txBody>
          <a:bodyPr/>
          <a:lstStyle/>
          <a:p>
            <a:pPr marL="20638" indent="0"/>
            <a:r>
              <a:rPr lang="en-GB"/>
              <a:t>Let’s take a look at traditional versus modern approaches to product development process.</a:t>
            </a: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663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Traditional Approach</a:t>
            </a:r>
            <a:endParaRPr/>
          </a:p>
        </p:txBody>
      </p:sp>
      <p:sp>
        <p:nvSpPr>
          <p:cNvPr id="3667" name="Google Shape;3667;p62"/>
          <p:cNvSpPr txBox="1">
            <a:spLocks noGrp="1"/>
          </p:cNvSpPr>
          <p:nvPr>
            <p:ph type="subTitle" idx="1"/>
          </p:nvPr>
        </p:nvSpPr>
        <p:spPr>
          <a:prstGeom prst="rect">
            <a:avLst/>
          </a:prstGeom>
        </p:spPr>
        <p:txBody>
          <a:bodyPr spcFirstLastPara="1" wrap="square" lIns="91425" tIns="91425" rIns="91425" bIns="91425" anchor="t" anchorCtr="0">
            <a:noAutofit/>
          </a:bodyPr>
          <a:lstStyle/>
          <a:p>
            <a:pPr marL="139700" lvl="0" indent="0">
              <a:buSzPts val="1400"/>
            </a:pPr>
            <a:r>
              <a:rPr lang="en-GB"/>
              <a:t>“Design, Build, Test”</a:t>
            </a:r>
          </a:p>
          <a:p>
            <a:pPr marL="139700" lvl="0" indent="0">
              <a:buSzPts val="1400"/>
            </a:pPr>
            <a:endParaRPr lang="en-GB"/>
          </a:p>
          <a:p>
            <a:pPr marL="139700" lvl="0" indent="0">
              <a:buSzPts val="1400"/>
            </a:pPr>
            <a:r>
              <a:rPr lang="en-GB"/>
              <a:t>A physical prototype is usually constructed to prove design concepts, evaluate design alternatives, test product manufacturability, and often just to present a product.</a:t>
            </a: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2970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2"/>
          <p:cNvSpPr txBox="1">
            <a:spLocks noGrp="1"/>
          </p:cNvSpPr>
          <p:nvPr>
            <p:ph type="subTitle" idx="1"/>
          </p:nvPr>
        </p:nvSpPr>
        <p:spPr>
          <a:xfrm>
            <a:off x="5075700" y="1116445"/>
            <a:ext cx="3040800" cy="2899605"/>
          </a:xfrm>
          <a:prstGeom prst="rect">
            <a:avLst/>
          </a:prstGeom>
        </p:spPr>
        <p:txBody>
          <a:bodyPr spcFirstLastPara="1" wrap="square" lIns="91425" tIns="91425" rIns="91425" bIns="91425" anchor="t" anchorCtr="0">
            <a:noAutofit/>
          </a:bodyPr>
          <a:lstStyle/>
          <a:p>
            <a:pPr marL="12700" lvl="0" indent="-12700" algn="ctr">
              <a:buSzPts val="1400"/>
            </a:pPr>
            <a:r>
              <a:rPr lang="en-GB"/>
              <a:t>2D pencil-and-paper sketching</a:t>
            </a:r>
          </a:p>
          <a:p>
            <a:pPr marL="12700" lvl="0" indent="-12700" algn="ctr">
              <a:buSzPts val="1400"/>
            </a:pPr>
            <a:r>
              <a:rPr lang="en-GB"/>
              <a:t>↓</a:t>
            </a:r>
          </a:p>
          <a:p>
            <a:pPr marL="12700" lvl="0" indent="-12700" algn="ctr">
              <a:buSzPts val="1400"/>
            </a:pPr>
            <a:r>
              <a:rPr lang="en-GB"/>
              <a:t>3D soft model (clay, foam, wood, paper)</a:t>
            </a:r>
          </a:p>
          <a:p>
            <a:pPr marL="12700" indent="-12700" algn="ctr">
              <a:buSzPts val="1400"/>
            </a:pPr>
            <a:r>
              <a:rPr lang="en-GB"/>
              <a:t>↓</a:t>
            </a:r>
          </a:p>
          <a:p>
            <a:pPr marL="12700" lvl="0" indent="-12700" algn="ctr">
              <a:buSzPts val="1400"/>
            </a:pPr>
            <a:r>
              <a:rPr lang="en-GB"/>
              <a:t>Simplified engineering analysis</a:t>
            </a:r>
          </a:p>
          <a:p>
            <a:pPr marL="12700" indent="-12700" algn="ctr">
              <a:buSzPts val="1400"/>
            </a:pPr>
            <a:r>
              <a:rPr lang="en-GB"/>
              <a:t>↓</a:t>
            </a:r>
          </a:p>
          <a:p>
            <a:pPr marL="12700" lvl="0" indent="-12700" algn="ctr">
              <a:buSzPts val="1400"/>
            </a:pPr>
            <a:r>
              <a:rPr lang="en-GB"/>
              <a:t>Physical mock-up</a:t>
            </a:r>
          </a:p>
          <a:p>
            <a:pPr marL="12700" indent="-12700" algn="ctr">
              <a:buSzPts val="1400"/>
            </a:pPr>
            <a:r>
              <a:rPr lang="en-GB"/>
              <a:t>↓</a:t>
            </a:r>
          </a:p>
          <a:p>
            <a:pPr marL="12700" lvl="0" indent="-12700" algn="ctr">
              <a:buSzPts val="1400"/>
            </a:pPr>
            <a:r>
              <a:rPr lang="en-GB"/>
              <a:t>Physical testing and evaluation</a:t>
            </a:r>
          </a:p>
          <a:p>
            <a:pPr marL="12700" indent="-12700" algn="ctr">
              <a:buSzPts val="1400"/>
            </a:pPr>
            <a:r>
              <a:rPr lang="en-GB"/>
              <a:t>↓</a:t>
            </a:r>
          </a:p>
          <a:p>
            <a:pPr marL="12700" lvl="0" indent="-12700" algn="ctr">
              <a:buSzPts val="1400"/>
            </a:pPr>
            <a:r>
              <a:rPr lang="en-GB"/>
              <a:t>Traditional media for design review </a:t>
            </a:r>
          </a:p>
          <a:p>
            <a:pPr marL="139700" lvl="0" indent="0">
              <a:buSzPts val="1400"/>
            </a:pPr>
            <a:endParaRPr lang="en-GB"/>
          </a:p>
        </p:txBody>
      </p:sp>
    </p:spTree>
    <p:extLst>
      <p:ext uri="{BB962C8B-B14F-4D97-AF65-F5344CB8AC3E}">
        <p14:creationId xmlns:p14="http://schemas.microsoft.com/office/powerpoint/2010/main" val="2504721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2" name="Google Shape;1012;p43"/>
          <p:cNvSpPr txBox="1">
            <a:spLocks noGrp="1"/>
          </p:cNvSpPr>
          <p:nvPr>
            <p:ph type="subTitle" idx="1"/>
          </p:nvPr>
        </p:nvSpPr>
        <p:spPr>
          <a:xfrm>
            <a:off x="1295219" y="2010942"/>
            <a:ext cx="1979400" cy="829500"/>
          </a:xfrm>
          <a:prstGeom prst="rect">
            <a:avLst/>
          </a:prstGeom>
        </p:spPr>
        <p:txBody>
          <a:bodyPr spcFirstLastPara="1" wrap="square" lIns="91425" tIns="91425" rIns="91425" bIns="91425" anchor="t" anchorCtr="0">
            <a:noAutofit/>
          </a:bodyPr>
          <a:lstStyle/>
          <a:p>
            <a:pPr marL="0" indent="0"/>
            <a:r>
              <a:rPr lang="en-GB"/>
              <a:t>Overview of CAD</a:t>
            </a:r>
          </a:p>
          <a:p>
            <a:pPr marL="0" indent="0"/>
            <a:r>
              <a:rPr lang="en-GB"/>
              <a:t>Types of CAD Modelling</a:t>
            </a:r>
          </a:p>
        </p:txBody>
      </p:sp>
      <p:sp>
        <p:nvSpPr>
          <p:cNvPr id="1013" name="Google Shape;1013;p43"/>
          <p:cNvSpPr txBox="1">
            <a:spLocks noGrp="1"/>
          </p:cNvSpPr>
          <p:nvPr>
            <p:ph type="subTitle" idx="2"/>
          </p:nvPr>
        </p:nvSpPr>
        <p:spPr>
          <a:xfrm>
            <a:off x="1295219" y="3853588"/>
            <a:ext cx="1979400" cy="829500"/>
          </a:xfrm>
          <a:prstGeom prst="rect">
            <a:avLst/>
          </a:prstGeom>
        </p:spPr>
        <p:txBody>
          <a:bodyPr spcFirstLastPara="1" wrap="square" lIns="91425" tIns="91425" rIns="91425" bIns="91425" anchor="t" anchorCtr="0">
            <a:noAutofit/>
          </a:bodyPr>
          <a:lstStyle/>
          <a:p>
            <a:pPr marL="0" lvl="0" indent="0"/>
            <a:r>
              <a:rPr lang="en-GB"/>
              <a:t>3D modelling with TinkerCAD</a:t>
            </a:r>
          </a:p>
          <a:p>
            <a:pPr marL="0" lvl="0" indent="0"/>
            <a:r>
              <a:rPr lang="en-GB"/>
              <a:t>Online Repositories</a:t>
            </a:r>
            <a:endParaRPr>
              <a:highlight>
                <a:srgbClr val="FFFF00"/>
              </a:highlight>
            </a:endParaRPr>
          </a:p>
        </p:txBody>
      </p:sp>
      <p:sp>
        <p:nvSpPr>
          <p:cNvPr id="1014" name="Google Shape;1014;p43"/>
          <p:cNvSpPr txBox="1">
            <a:spLocks noGrp="1"/>
          </p:cNvSpPr>
          <p:nvPr>
            <p:ph type="subTitle" idx="3"/>
          </p:nvPr>
        </p:nvSpPr>
        <p:spPr>
          <a:xfrm>
            <a:off x="3893794" y="2010942"/>
            <a:ext cx="1979400" cy="829500"/>
          </a:xfrm>
          <a:prstGeom prst="rect">
            <a:avLst/>
          </a:prstGeom>
        </p:spPr>
        <p:txBody>
          <a:bodyPr spcFirstLastPara="1" wrap="square" lIns="91425" tIns="91425" rIns="91425" bIns="91425" anchor="t" anchorCtr="0">
            <a:noAutofit/>
          </a:bodyPr>
          <a:lstStyle/>
          <a:p>
            <a:pPr marL="0" lvl="0" indent="0"/>
            <a:r>
              <a:rPr lang="en-GB"/>
              <a:t>3D CAD Software</a:t>
            </a:r>
          </a:p>
          <a:p>
            <a:pPr marL="0" lvl="0" indent="0"/>
            <a:r>
              <a:rPr lang="en-GB"/>
              <a:t>Learning TinkerCAD</a:t>
            </a:r>
            <a:endParaRPr/>
          </a:p>
        </p:txBody>
      </p:sp>
      <p:sp>
        <p:nvSpPr>
          <p:cNvPr id="1015" name="Google Shape;1015;p43"/>
          <p:cNvSpPr txBox="1">
            <a:spLocks noGrp="1"/>
          </p:cNvSpPr>
          <p:nvPr>
            <p:ph type="subTitle" idx="4"/>
          </p:nvPr>
        </p:nvSpPr>
        <p:spPr>
          <a:xfrm>
            <a:off x="3893794" y="3853588"/>
            <a:ext cx="2692536" cy="829500"/>
          </a:xfrm>
          <a:prstGeom prst="rect">
            <a:avLst/>
          </a:prstGeom>
        </p:spPr>
        <p:txBody>
          <a:bodyPr spcFirstLastPara="1" wrap="square" lIns="91425" tIns="91425" rIns="91425" bIns="91425" anchor="t" anchorCtr="0">
            <a:noAutofit/>
          </a:bodyPr>
          <a:lstStyle/>
          <a:p>
            <a:pPr marL="0" lvl="0" indent="0"/>
            <a:r>
              <a:rPr lang="en-GB"/>
              <a:t>File Format for 3D Printing</a:t>
            </a:r>
          </a:p>
          <a:p>
            <a:pPr marL="0" lvl="0" indent="0"/>
            <a:r>
              <a:rPr lang="en-GB"/>
              <a:t>Exporting a 3D design from TinkerCAD </a:t>
            </a:r>
            <a:endParaRPr>
              <a:highlight>
                <a:srgbClr val="FFFF00"/>
              </a:highlight>
            </a:endParaRPr>
          </a:p>
        </p:txBody>
      </p:sp>
      <p:sp>
        <p:nvSpPr>
          <p:cNvPr id="1011" name="Google Shape;1011;p43"/>
          <p:cNvSpPr txBox="1">
            <a:spLocks noGrp="1"/>
          </p:cNvSpPr>
          <p:nvPr>
            <p:ph type="title"/>
          </p:nvPr>
        </p:nvSpPr>
        <p:spPr>
          <a:xfrm>
            <a:off x="1199555" y="590871"/>
            <a:ext cx="6995700" cy="4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Content</a:t>
            </a:r>
            <a:endParaRPr/>
          </a:p>
        </p:txBody>
      </p:sp>
      <p:sp>
        <p:nvSpPr>
          <p:cNvPr id="1016" name="Google Shape;1016;p43"/>
          <p:cNvSpPr txBox="1">
            <a:spLocks noGrp="1"/>
          </p:cNvSpPr>
          <p:nvPr>
            <p:ph type="subTitle" idx="5"/>
          </p:nvPr>
        </p:nvSpPr>
        <p:spPr>
          <a:xfrm>
            <a:off x="3893793" y="1675850"/>
            <a:ext cx="2692537" cy="3350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 to Tinkercad</a:t>
            </a:r>
            <a:endParaRPr/>
          </a:p>
        </p:txBody>
      </p:sp>
      <p:sp>
        <p:nvSpPr>
          <p:cNvPr id="1017" name="Google Shape;1017;p43"/>
          <p:cNvSpPr txBox="1">
            <a:spLocks noGrp="1"/>
          </p:cNvSpPr>
          <p:nvPr>
            <p:ph type="subTitle" idx="6"/>
          </p:nvPr>
        </p:nvSpPr>
        <p:spPr>
          <a:xfrm>
            <a:off x="1295218" y="3515042"/>
            <a:ext cx="2048683"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Solid Modelling</a:t>
            </a:r>
            <a:endParaRPr/>
          </a:p>
        </p:txBody>
      </p:sp>
      <p:sp>
        <p:nvSpPr>
          <p:cNvPr id="1018" name="Google Shape;1018;p43"/>
          <p:cNvSpPr txBox="1">
            <a:spLocks noGrp="1"/>
          </p:cNvSpPr>
          <p:nvPr>
            <p:ph type="subTitle" idx="7"/>
          </p:nvPr>
        </p:nvSpPr>
        <p:spPr>
          <a:xfrm>
            <a:off x="1295218" y="1675849"/>
            <a:ext cx="2296121" cy="340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Fundamentals of CAD</a:t>
            </a:r>
            <a:endParaRPr/>
          </a:p>
        </p:txBody>
      </p:sp>
      <p:sp>
        <p:nvSpPr>
          <p:cNvPr id="1019" name="Google Shape;1019;p43"/>
          <p:cNvSpPr txBox="1">
            <a:spLocks noGrp="1"/>
          </p:cNvSpPr>
          <p:nvPr>
            <p:ph type="subTitle" idx="8"/>
          </p:nvPr>
        </p:nvSpPr>
        <p:spPr>
          <a:xfrm>
            <a:off x="3893793" y="3515050"/>
            <a:ext cx="2329454" cy="3080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Preparing for 3D Print</a:t>
            </a:r>
            <a:endParaRPr/>
          </a:p>
        </p:txBody>
      </p:sp>
      <p:sp>
        <p:nvSpPr>
          <p:cNvPr id="1020" name="Google Shape;1020;p43"/>
          <p:cNvSpPr txBox="1">
            <a:spLocks noGrp="1"/>
          </p:cNvSpPr>
          <p:nvPr>
            <p:ph type="title" idx="9"/>
          </p:nvPr>
        </p:nvSpPr>
        <p:spPr>
          <a:xfrm>
            <a:off x="129522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1021" name="Google Shape;1021;p43"/>
          <p:cNvSpPr txBox="1">
            <a:spLocks noGrp="1"/>
          </p:cNvSpPr>
          <p:nvPr>
            <p:ph type="title" idx="13"/>
          </p:nvPr>
        </p:nvSpPr>
        <p:spPr>
          <a:xfrm>
            <a:off x="129522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1022" name="Google Shape;1022;p43"/>
          <p:cNvSpPr txBox="1">
            <a:spLocks noGrp="1"/>
          </p:cNvSpPr>
          <p:nvPr>
            <p:ph type="title" idx="14"/>
          </p:nvPr>
        </p:nvSpPr>
        <p:spPr>
          <a:xfrm>
            <a:off x="389787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1023" name="Google Shape;1023;p43"/>
          <p:cNvSpPr txBox="1">
            <a:spLocks noGrp="1"/>
          </p:cNvSpPr>
          <p:nvPr>
            <p:ph type="title" idx="15"/>
          </p:nvPr>
        </p:nvSpPr>
        <p:spPr>
          <a:xfrm>
            <a:off x="389787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Modern/ Digital Approach</a:t>
            </a:r>
            <a:endParaRPr/>
          </a:p>
        </p:txBody>
      </p:sp>
      <p:sp>
        <p:nvSpPr>
          <p:cNvPr id="3667" name="Google Shape;3667;p62"/>
          <p:cNvSpPr txBox="1">
            <a:spLocks noGrp="1"/>
          </p:cNvSpPr>
          <p:nvPr>
            <p:ph type="subTitle" idx="1"/>
          </p:nvPr>
        </p:nvSpPr>
        <p:spPr>
          <a:prstGeom prst="rect">
            <a:avLst/>
          </a:prstGeom>
        </p:spPr>
        <p:txBody>
          <a:bodyPr spcFirstLastPara="1" wrap="square" lIns="91425" tIns="91425" rIns="91425" bIns="91425" anchor="t" anchorCtr="0">
            <a:noAutofit/>
          </a:bodyPr>
          <a:lstStyle/>
          <a:p>
            <a:pPr marL="139700" lvl="0" indent="0">
              <a:buSzPts val="1400"/>
            </a:pPr>
            <a:r>
              <a:rPr lang="en-GB"/>
              <a:t>“Model, Analyse, Build”</a:t>
            </a:r>
          </a:p>
          <a:p>
            <a:pPr marL="139700" lvl="0" indent="0">
              <a:buSzPts val="1400"/>
            </a:pPr>
            <a:endParaRPr lang="en-GB"/>
          </a:p>
          <a:p>
            <a:pPr marL="139700" lvl="0" indent="0">
              <a:buSzPts val="1400"/>
            </a:pPr>
            <a:r>
              <a:rPr lang="en-GB"/>
              <a:t>A set of digital prototypes are constructed to visualize design concepts, evaluate design alternatives, test product manufacturability, and simulate human and product interaction.</a:t>
            </a: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3939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2"/>
          <p:cNvSpPr txBox="1">
            <a:spLocks noGrp="1"/>
          </p:cNvSpPr>
          <p:nvPr>
            <p:ph type="subTitle" idx="1"/>
          </p:nvPr>
        </p:nvSpPr>
        <p:spPr>
          <a:xfrm>
            <a:off x="5075700" y="393738"/>
            <a:ext cx="3040800" cy="4395859"/>
          </a:xfrm>
          <a:prstGeom prst="rect">
            <a:avLst/>
          </a:prstGeom>
        </p:spPr>
        <p:txBody>
          <a:bodyPr spcFirstLastPara="1" wrap="square" lIns="91425" tIns="91425" rIns="91425" bIns="91425" anchor="t" anchorCtr="0">
            <a:noAutofit/>
          </a:bodyPr>
          <a:lstStyle/>
          <a:p>
            <a:pPr marL="12700" lvl="0" indent="-12700" algn="ctr">
              <a:buSzPts val="1400"/>
            </a:pPr>
            <a:r>
              <a:rPr lang="en-GB"/>
              <a:t>Digital sketching</a:t>
            </a:r>
          </a:p>
          <a:p>
            <a:pPr marL="12700" indent="-12700" algn="ctr">
              <a:buSzPts val="1400"/>
            </a:pPr>
            <a:r>
              <a:rPr lang="en-GB"/>
              <a:t>↓</a:t>
            </a:r>
          </a:p>
          <a:p>
            <a:pPr marL="12700" lvl="0" indent="-12700" algn="ctr">
              <a:buSzPts val="1400"/>
            </a:pPr>
            <a:r>
              <a:rPr lang="en-GB"/>
              <a:t>Digital</a:t>
            </a:r>
            <a:r>
              <a:rPr lang="zh-CN" altLang="en-US"/>
              <a:t> </a:t>
            </a:r>
            <a:r>
              <a:rPr lang="en-US" altLang="zh-CN"/>
              <a:t>sculpting</a:t>
            </a:r>
            <a:endParaRPr lang="en-GB"/>
          </a:p>
          <a:p>
            <a:pPr marL="12700" indent="-12700" algn="ctr">
              <a:buSzPts val="1400"/>
            </a:pPr>
            <a:r>
              <a:rPr lang="en-GB"/>
              <a:t>↓</a:t>
            </a:r>
          </a:p>
          <a:p>
            <a:pPr marL="12700" lvl="0" indent="-12700" algn="ctr">
              <a:buSzPts val="1400"/>
            </a:pPr>
            <a:r>
              <a:rPr lang="en-GB"/>
              <a:t>3D CAD model</a:t>
            </a:r>
          </a:p>
          <a:p>
            <a:pPr marL="12700" indent="-12700" algn="ctr">
              <a:buSzPts val="1400"/>
            </a:pPr>
            <a:r>
              <a:rPr lang="en-GB"/>
              <a:t>↓</a:t>
            </a:r>
          </a:p>
          <a:p>
            <a:pPr marL="12700" lvl="0" indent="-12700" algn="ctr">
              <a:buSzPts val="1400"/>
            </a:pPr>
            <a:r>
              <a:rPr lang="en-GB"/>
              <a:t>Integrated engineering analysis (</a:t>
            </a:r>
            <a:r>
              <a:rPr lang="en-US" altLang="zh-CN"/>
              <a:t>Computer</a:t>
            </a:r>
            <a:r>
              <a:rPr lang="zh-CN" altLang="en-US"/>
              <a:t> </a:t>
            </a:r>
            <a:r>
              <a:rPr lang="en-US" altLang="zh-CN"/>
              <a:t>Aided</a:t>
            </a:r>
            <a:r>
              <a:rPr lang="zh-CN" altLang="en-US"/>
              <a:t> </a:t>
            </a:r>
            <a:r>
              <a:rPr lang="en-US" altLang="zh-CN"/>
              <a:t>Engineering</a:t>
            </a:r>
            <a:r>
              <a:rPr lang="zh-CN" altLang="en-US"/>
              <a:t> </a:t>
            </a:r>
            <a:r>
              <a:rPr lang="en-US" altLang="zh-CN"/>
              <a:t>(</a:t>
            </a:r>
            <a:r>
              <a:rPr lang="en-GB"/>
              <a:t>CAE</a:t>
            </a:r>
            <a:r>
              <a:rPr lang="en-US" altLang="zh-CN"/>
              <a:t>)</a:t>
            </a:r>
            <a:r>
              <a:rPr lang="en-GB"/>
              <a:t> – Finite element analysis, computational fluid dynamics, multibody dynamics)</a:t>
            </a:r>
          </a:p>
          <a:p>
            <a:pPr marL="12700" indent="-12700" algn="ctr">
              <a:buSzPts val="1400"/>
            </a:pPr>
            <a:r>
              <a:rPr lang="en-GB"/>
              <a:t>↓</a:t>
            </a:r>
          </a:p>
          <a:p>
            <a:pPr marL="12700" lvl="0" indent="-12700" algn="ctr">
              <a:buSzPts val="1400"/>
            </a:pPr>
            <a:r>
              <a:rPr lang="en-GB"/>
              <a:t>Virtual prototypes</a:t>
            </a:r>
          </a:p>
          <a:p>
            <a:pPr marL="12700" indent="-12700" algn="ctr">
              <a:buSzPts val="1400"/>
            </a:pPr>
            <a:r>
              <a:rPr lang="en-GB"/>
              <a:t>↓</a:t>
            </a:r>
          </a:p>
          <a:p>
            <a:pPr marL="12700" lvl="0" indent="-12700" algn="ctr">
              <a:buSzPts val="1400"/>
            </a:pPr>
            <a:r>
              <a:rPr lang="en-GB"/>
              <a:t>Simulation for testing and evaluation</a:t>
            </a:r>
          </a:p>
          <a:p>
            <a:pPr marL="12700" indent="-12700" algn="ctr">
              <a:buSzPts val="1400"/>
            </a:pPr>
            <a:r>
              <a:rPr lang="en-GB"/>
              <a:t>↓</a:t>
            </a:r>
          </a:p>
          <a:p>
            <a:pPr marL="12700" lvl="0" indent="-12700" algn="ctr">
              <a:buSzPts val="1400"/>
            </a:pPr>
            <a:r>
              <a:rPr lang="en-GB"/>
              <a:t>Digital models for tooling design and digital manufacturing</a:t>
            </a:r>
          </a:p>
        </p:txBody>
      </p:sp>
    </p:spTree>
    <p:extLst>
      <p:ext uri="{BB962C8B-B14F-4D97-AF65-F5344CB8AC3E}">
        <p14:creationId xmlns:p14="http://schemas.microsoft.com/office/powerpoint/2010/main" val="1441869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CAD in Product Design and Development</a:t>
            </a:r>
            <a:endParaRPr/>
          </a:p>
        </p:txBody>
      </p:sp>
      <p:sp>
        <p:nvSpPr>
          <p:cNvPr id="3667" name="Google Shape;3667;p62"/>
          <p:cNvSpPr txBox="1">
            <a:spLocks noGrp="1"/>
          </p:cNvSpPr>
          <p:nvPr>
            <p:ph type="subTitle" idx="1"/>
          </p:nvPr>
        </p:nvSpPr>
        <p:spPr>
          <a:prstGeom prst="rect">
            <a:avLst/>
          </a:prstGeom>
        </p:spPr>
        <p:txBody>
          <a:bodyPr spcFirstLastPara="1" wrap="square" lIns="91425" tIns="91425" rIns="91425" bIns="91425" anchor="t" anchorCtr="0">
            <a:noAutofit/>
          </a:bodyPr>
          <a:lstStyle/>
          <a:p>
            <a:pPr indent="-317500">
              <a:buSzPts val="1400"/>
              <a:buFont typeface="Muli"/>
              <a:buChar char="●"/>
            </a:pPr>
            <a:r>
              <a:rPr lang="en-GB"/>
              <a:t>Proof of Concept</a:t>
            </a:r>
          </a:p>
          <a:p>
            <a:pPr indent="-317500">
              <a:buSzPts val="1400"/>
              <a:buFont typeface="Muli"/>
              <a:buChar char="●"/>
            </a:pPr>
            <a:r>
              <a:rPr lang="en-US" altLang="zh-CN"/>
              <a:t>Product life cycle and management</a:t>
            </a:r>
          </a:p>
          <a:p>
            <a:pPr indent="-317500">
              <a:buSzPts val="1400"/>
              <a:buFont typeface="Muli"/>
              <a:buChar char="●"/>
            </a:pPr>
            <a:r>
              <a:rPr lang="en-GB"/>
              <a:t>Prototyping and manufacturing (i.e., 3D Printing, CNC Machining, laser cutting and engraving)</a:t>
            </a:r>
            <a:r>
              <a:rPr lang="en-US" altLang="zh-CN"/>
              <a:t> </a:t>
            </a:r>
          </a:p>
          <a:p>
            <a:pPr indent="-317500">
              <a:buSzPts val="1400"/>
              <a:buFont typeface="Muli"/>
              <a:buChar char="●"/>
            </a:pPr>
            <a:r>
              <a:rPr lang="en-US" altLang="zh-CN"/>
              <a:t>3D</a:t>
            </a:r>
            <a:r>
              <a:rPr lang="zh-CN" altLang="en-US"/>
              <a:t> </a:t>
            </a:r>
            <a:r>
              <a:rPr lang="en-GB"/>
              <a:t>rendering and animation to better visualise product design.</a:t>
            </a:r>
          </a:p>
          <a:p>
            <a:pPr indent="-317500">
              <a:buSzPts val="1400"/>
              <a:buFont typeface="Muli"/>
              <a:buChar char="●"/>
            </a:pPr>
            <a:endParaRPr lang="en-GB"/>
          </a:p>
          <a:p>
            <a:pPr marL="0" lvl="0" indent="0"/>
            <a:endParaRPr lang="en-GB"/>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305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3D Rendering</a:t>
            </a:r>
            <a:endParaRPr/>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116575" cy="3970318"/>
          </a:xfrm>
          <a:prstGeom prst="rect">
            <a:avLst/>
          </a:prstGeom>
          <a:noFill/>
        </p:spPr>
        <p:txBody>
          <a:bodyPr wrap="square">
            <a:spAutoFit/>
          </a:bodyPr>
          <a:lstStyle/>
          <a:p>
            <a:pPr marL="0" lvl="0" indent="0" algn="just"/>
            <a:r>
              <a:rPr lang="en-GB">
                <a:solidFill>
                  <a:srgbClr val="343433"/>
                </a:solidFill>
                <a:latin typeface="Muli" panose="02000503000000000000" pitchFamily="2" charset="77"/>
              </a:rPr>
              <a:t>3D rendering is a creative process that uses computer graphics to convert 3D models into photorealistic or non-photorealistic images. </a:t>
            </a:r>
          </a:p>
          <a:p>
            <a:pPr marL="0" lvl="0" indent="0" algn="just"/>
            <a:endParaRPr lang="en-GB">
              <a:solidFill>
                <a:srgbClr val="343433"/>
              </a:solidFill>
              <a:latin typeface="Muli" panose="02000503000000000000" pitchFamily="2" charset="77"/>
            </a:endParaRPr>
          </a:p>
          <a:p>
            <a:pPr marL="0" lvl="0" indent="0" algn="just"/>
            <a:r>
              <a:rPr lang="en-GB">
                <a:solidFill>
                  <a:srgbClr val="343433"/>
                </a:solidFill>
                <a:latin typeface="Muli" panose="02000503000000000000" pitchFamily="2" charset="77"/>
              </a:rPr>
              <a:t>3D rendering gives the final appearance to the models and animation with visual effects such as </a:t>
            </a:r>
            <a:r>
              <a:rPr lang="en-US" altLang="zh-CN">
                <a:solidFill>
                  <a:srgbClr val="343433"/>
                </a:solidFill>
                <a:latin typeface="Muli" panose="02000503000000000000" pitchFamily="2" charset="77"/>
              </a:rPr>
              <a:t>lighting,</a:t>
            </a:r>
            <a:r>
              <a:rPr lang="zh-CN" altLang="en-US">
                <a:solidFill>
                  <a:srgbClr val="343433"/>
                </a:solidFill>
                <a:latin typeface="Muli" panose="02000503000000000000" pitchFamily="2" charset="77"/>
              </a:rPr>
              <a:t> </a:t>
            </a:r>
            <a:r>
              <a:rPr lang="en-GB">
                <a:solidFill>
                  <a:srgbClr val="343433"/>
                </a:solidFill>
                <a:latin typeface="Muli" panose="02000503000000000000" pitchFamily="2" charset="77"/>
              </a:rPr>
              <a:t>shading, texture-mapping, shadows, reflections and motion blurs. The types of rendering range from distinctly non-realistic wireframe rendering through polygon-based rendering, to more advanced techniques such as scanline rendering, ray tracing, or radiosity. Rendering may take from fractions of a second to days for a single image</a:t>
            </a:r>
            <a:r>
              <a:rPr lang="zh-CN" altLang="en-US">
                <a:solidFill>
                  <a:srgbClr val="343433"/>
                </a:solidFill>
                <a:latin typeface="Muli" panose="02000503000000000000" pitchFamily="2" charset="77"/>
              </a:rPr>
              <a:t> </a:t>
            </a:r>
            <a:r>
              <a:rPr lang="en-US" altLang="zh-CN">
                <a:solidFill>
                  <a:srgbClr val="343433"/>
                </a:solidFill>
                <a:latin typeface="Muli" panose="02000503000000000000" pitchFamily="2" charset="77"/>
              </a:rPr>
              <a:t>or</a:t>
            </a:r>
            <a:r>
              <a:rPr lang="zh-CN" altLang="en-US">
                <a:solidFill>
                  <a:srgbClr val="343433"/>
                </a:solidFill>
                <a:latin typeface="Muli" panose="02000503000000000000" pitchFamily="2" charset="77"/>
              </a:rPr>
              <a:t> </a:t>
            </a:r>
            <a:r>
              <a:rPr lang="en-GB">
                <a:solidFill>
                  <a:srgbClr val="343433"/>
                </a:solidFill>
                <a:latin typeface="Muli" panose="02000503000000000000" pitchFamily="2" charset="77"/>
              </a:rPr>
              <a:t>frame.</a:t>
            </a:r>
          </a:p>
          <a:p>
            <a:pPr marL="0" lvl="0" indent="0" algn="just"/>
            <a:endParaRPr lang="en-GB">
              <a:solidFill>
                <a:srgbClr val="343433"/>
              </a:solidFill>
              <a:latin typeface="Muli" panose="02000503000000000000" pitchFamily="2" charset="77"/>
            </a:endParaRPr>
          </a:p>
          <a:p>
            <a:pPr marL="0" lvl="0" indent="0" algn="just"/>
            <a:r>
              <a:rPr lang="en-GB">
                <a:solidFill>
                  <a:srgbClr val="343433"/>
                </a:solidFill>
                <a:latin typeface="Muli" panose="02000503000000000000" pitchFamily="2" charset="77"/>
              </a:rPr>
              <a:t>Many 3D modelling software now offers advanced rendering and animation capabilities to better visualise product design</a:t>
            </a:r>
            <a:r>
              <a:rPr lang="en-US" altLang="zh-CN">
                <a:solidFill>
                  <a:srgbClr val="343433"/>
                </a:solidFill>
                <a:latin typeface="Muli" panose="02000503000000000000" pitchFamily="2" charset="77"/>
              </a:rPr>
              <a:t>,</a:t>
            </a:r>
            <a:r>
              <a:rPr lang="zh-CN" altLang="en-US">
                <a:solidFill>
                  <a:srgbClr val="343433"/>
                </a:solidFill>
                <a:latin typeface="Muli" panose="02000503000000000000" pitchFamily="2" charset="77"/>
              </a:rPr>
              <a:t> </a:t>
            </a:r>
            <a:r>
              <a:rPr lang="en-US" altLang="zh-CN">
                <a:solidFill>
                  <a:srgbClr val="343433"/>
                </a:solidFill>
                <a:latin typeface="Muli" panose="02000503000000000000" pitchFamily="2" charset="77"/>
              </a:rPr>
              <a:t>such</a:t>
            </a:r>
            <a:r>
              <a:rPr lang="zh-CN" altLang="en-US">
                <a:solidFill>
                  <a:srgbClr val="343433"/>
                </a:solidFill>
                <a:latin typeface="Muli" panose="02000503000000000000" pitchFamily="2" charset="77"/>
              </a:rPr>
              <a:t> </a:t>
            </a:r>
            <a:r>
              <a:rPr lang="en-US" altLang="zh-CN">
                <a:solidFill>
                  <a:srgbClr val="343433"/>
                </a:solidFill>
                <a:latin typeface="Muli" panose="02000503000000000000" pitchFamily="2" charset="77"/>
              </a:rPr>
              <a:t>as:</a:t>
            </a:r>
            <a:endParaRPr lang="en-US" altLang="zh-CN">
              <a:solidFill>
                <a:srgbClr val="343434"/>
              </a:solidFill>
              <a:latin typeface="Muli"/>
              <a:sym typeface="Muli"/>
            </a:endParaRPr>
          </a:p>
          <a:p>
            <a:pPr marL="457200" indent="-317500" algn="just">
              <a:buClr>
                <a:srgbClr val="343434"/>
              </a:buClr>
              <a:buSzPts val="1400"/>
              <a:buFont typeface="Muli"/>
              <a:buChar char="●"/>
            </a:pPr>
            <a:r>
              <a:rPr lang="en-US" altLang="zh-CN">
                <a:solidFill>
                  <a:srgbClr val="343434"/>
                </a:solidFill>
                <a:latin typeface="Muli"/>
                <a:sym typeface="Muli"/>
              </a:rPr>
              <a:t>SolidWorks</a:t>
            </a:r>
          </a:p>
          <a:p>
            <a:pPr marL="457200" lvl="0" indent="-317500" algn="just">
              <a:buClr>
                <a:srgbClr val="343434"/>
              </a:buClr>
              <a:buSzPts val="1400"/>
              <a:buFont typeface="Muli"/>
              <a:buChar char="●"/>
            </a:pPr>
            <a:r>
              <a:rPr lang="en-US" altLang="zh-CN">
                <a:solidFill>
                  <a:srgbClr val="343434"/>
                </a:solidFill>
                <a:latin typeface="Muli"/>
                <a:sym typeface="Muli"/>
              </a:rPr>
              <a:t>Alias</a:t>
            </a:r>
          </a:p>
          <a:p>
            <a:pPr marL="457200" lvl="0" indent="-317500" algn="just">
              <a:buClr>
                <a:srgbClr val="343434"/>
              </a:buClr>
              <a:buSzPts val="1400"/>
              <a:buFont typeface="Muli"/>
              <a:buChar char="●"/>
            </a:pPr>
            <a:r>
              <a:rPr lang="en-US" altLang="zh-CN">
                <a:solidFill>
                  <a:srgbClr val="343434"/>
                </a:solidFill>
                <a:latin typeface="Muli"/>
                <a:sym typeface="Muli"/>
              </a:rPr>
              <a:t>3DS</a:t>
            </a:r>
            <a:r>
              <a:rPr lang="zh-CN" altLang="en-US">
                <a:solidFill>
                  <a:srgbClr val="343434"/>
                </a:solidFill>
                <a:latin typeface="Muli"/>
                <a:sym typeface="Muli"/>
              </a:rPr>
              <a:t> </a:t>
            </a:r>
            <a:r>
              <a:rPr lang="en-US" altLang="zh-CN">
                <a:solidFill>
                  <a:srgbClr val="343434"/>
                </a:solidFill>
                <a:latin typeface="Muli"/>
                <a:sym typeface="Muli"/>
              </a:rPr>
              <a:t>Max</a:t>
            </a:r>
          </a:p>
          <a:p>
            <a:pPr marL="457200" lvl="0" indent="-317500" algn="just">
              <a:buClr>
                <a:srgbClr val="343434"/>
              </a:buClr>
              <a:buSzPts val="1400"/>
              <a:buFont typeface="Muli"/>
              <a:buChar char="●"/>
            </a:pPr>
            <a:r>
              <a:rPr lang="en-US" altLang="zh-CN">
                <a:solidFill>
                  <a:srgbClr val="343434"/>
                </a:solidFill>
                <a:latin typeface="Muli"/>
                <a:sym typeface="Muli"/>
              </a:rPr>
              <a:t>Maya</a:t>
            </a:r>
          </a:p>
          <a:p>
            <a:pPr marL="457200" lvl="0" indent="-317500" algn="just">
              <a:buClr>
                <a:srgbClr val="343434"/>
              </a:buClr>
              <a:buSzPts val="1400"/>
              <a:buFont typeface="Muli"/>
              <a:buChar char="●"/>
            </a:pPr>
            <a:r>
              <a:rPr lang="en-US" altLang="zh-CN">
                <a:solidFill>
                  <a:srgbClr val="343434"/>
                </a:solidFill>
                <a:latin typeface="Muli"/>
                <a:sym typeface="Muli"/>
              </a:rPr>
              <a:t>and</a:t>
            </a:r>
            <a:r>
              <a:rPr lang="zh-CN" altLang="en-US">
                <a:solidFill>
                  <a:srgbClr val="343434"/>
                </a:solidFill>
                <a:latin typeface="Muli"/>
                <a:sym typeface="Muli"/>
              </a:rPr>
              <a:t> </a:t>
            </a:r>
            <a:r>
              <a:rPr lang="en-US" altLang="zh-CN">
                <a:solidFill>
                  <a:srgbClr val="343434"/>
                </a:solidFill>
                <a:latin typeface="Muli"/>
                <a:sym typeface="Muli"/>
              </a:rPr>
              <a:t>many</a:t>
            </a:r>
            <a:r>
              <a:rPr lang="zh-CN" altLang="en-US">
                <a:solidFill>
                  <a:srgbClr val="343434"/>
                </a:solidFill>
                <a:latin typeface="Muli"/>
                <a:sym typeface="Muli"/>
              </a:rPr>
              <a:t> </a:t>
            </a:r>
            <a:r>
              <a:rPr lang="en-US" altLang="zh-CN">
                <a:solidFill>
                  <a:srgbClr val="343434"/>
                </a:solidFill>
                <a:latin typeface="Muli"/>
                <a:sym typeface="Muli"/>
              </a:rPr>
              <a:t>more…</a:t>
            </a:r>
            <a:endParaRPr lang="en-GB">
              <a:solidFill>
                <a:srgbClr val="343433"/>
              </a:solidFill>
              <a:latin typeface="Muli" panose="02000503000000000000" pitchFamily="2" charset="77"/>
            </a:endParaRPr>
          </a:p>
          <a:p>
            <a:pPr marL="0" lvl="0" indent="0" algn="just"/>
            <a:endParaRPr lang="en-GB">
              <a:solidFill>
                <a:srgbClr val="343433"/>
              </a:solidFill>
              <a:latin typeface="Muli" panose="02000503000000000000" pitchFamily="2" charset="77"/>
            </a:endParaRPr>
          </a:p>
        </p:txBody>
      </p:sp>
    </p:spTree>
    <p:extLst>
      <p:ext uri="{BB962C8B-B14F-4D97-AF65-F5344CB8AC3E}">
        <p14:creationId xmlns:p14="http://schemas.microsoft.com/office/powerpoint/2010/main" val="3994404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276446"/>
            <a:ext cx="3348300" cy="1394451"/>
          </a:xfrm>
          <a:prstGeom prst="rect">
            <a:avLst/>
          </a:prstGeom>
        </p:spPr>
        <p:txBody>
          <a:bodyPr spcFirstLastPara="1" wrap="square" lIns="91425" tIns="91425" rIns="91425" bIns="91425" anchor="b" anchorCtr="0">
            <a:noAutofit/>
          </a:bodyPr>
          <a:lstStyle/>
          <a:p>
            <a:r>
              <a:rPr lang="en-US" altLang="zh-CN"/>
              <a:t>Which</a:t>
            </a:r>
            <a:r>
              <a:rPr lang="zh-CN" altLang="en-US"/>
              <a:t> </a:t>
            </a:r>
            <a:r>
              <a:rPr lang="en-US" altLang="zh-CN"/>
              <a:t>of</a:t>
            </a:r>
            <a:r>
              <a:rPr lang="zh-CN" altLang="en-US"/>
              <a:t> </a:t>
            </a:r>
            <a:r>
              <a:rPr lang="en-US" altLang="zh-CN"/>
              <a:t>the</a:t>
            </a:r>
            <a:r>
              <a:rPr lang="zh-CN" altLang="en-US"/>
              <a:t> </a:t>
            </a:r>
            <a:r>
              <a:rPr lang="en-US" altLang="zh-CN"/>
              <a:t>following</a:t>
            </a:r>
            <a:r>
              <a:rPr lang="zh-CN" altLang="en-US"/>
              <a:t> </a:t>
            </a:r>
            <a:r>
              <a:rPr lang="en-US" altLang="zh-CN"/>
              <a:t>is</a:t>
            </a:r>
            <a:r>
              <a:rPr lang="zh-CN" altLang="en-US"/>
              <a:t> </a:t>
            </a:r>
            <a:r>
              <a:rPr lang="en-US" altLang="zh-CN"/>
              <a:t>a </a:t>
            </a:r>
            <a:r>
              <a:rPr lang="en-GB" altLang="zh-CN"/>
              <a:t>3D </a:t>
            </a:r>
            <a:r>
              <a:rPr lang="en-US" altLang="zh-CN"/>
              <a:t>rendered model?</a:t>
            </a:r>
            <a:endParaRPr/>
          </a:p>
        </p:txBody>
      </p:sp>
      <p:sp>
        <p:nvSpPr>
          <p:cNvPr id="37" name="Google Shape;1167;p50">
            <a:extLst>
              <a:ext uri="{FF2B5EF4-FFF2-40B4-BE49-F238E27FC236}">
                <a16:creationId xmlns:a16="http://schemas.microsoft.com/office/drawing/2014/main" id="{D90FC61A-FEAD-2649-BBAF-6035BF5C2CB5}"/>
              </a:ext>
            </a:extLst>
          </p:cNvPr>
          <p:cNvSpPr txBox="1">
            <a:spLocks noGrp="1"/>
          </p:cNvSpPr>
          <p:nvPr>
            <p:ph type="subTitle" idx="1"/>
          </p:nvPr>
        </p:nvSpPr>
        <p:spPr>
          <a:xfrm>
            <a:off x="4431266" y="4575497"/>
            <a:ext cx="3040800" cy="4825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00000"/>
                </a:solidFill>
              </a:rPr>
              <a:t>Answer: D. All the above</a:t>
            </a:r>
            <a:endParaRPr>
              <a:solidFill>
                <a:srgbClr val="C00000"/>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65;p62">
            <a:extLst>
              <a:ext uri="{FF2B5EF4-FFF2-40B4-BE49-F238E27FC236}">
                <a16:creationId xmlns:a16="http://schemas.microsoft.com/office/drawing/2014/main" id="{2AC1B3AD-B310-5F46-B40D-03C7F48CB323}"/>
              </a:ext>
            </a:extLst>
          </p:cNvPr>
          <p:cNvSpPr>
            <a:spLocks noChangeAspect="1"/>
          </p:cNvSpPr>
          <p:nvPr/>
        </p:nvSpPr>
        <p:spPr>
          <a:xfrm>
            <a:off x="4881338" y="1839592"/>
            <a:ext cx="1800000" cy="1238942"/>
          </a:xfrm>
          <a:prstGeom prst="roundRect">
            <a:avLst>
              <a:gd name="adj" fmla="val 16667"/>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36" name="Google Shape;1167;p50">
            <a:extLst>
              <a:ext uri="{FF2B5EF4-FFF2-40B4-BE49-F238E27FC236}">
                <a16:creationId xmlns:a16="http://schemas.microsoft.com/office/drawing/2014/main" id="{B26C4CBA-BA31-A34A-85C5-CB5018B390A4}"/>
              </a:ext>
            </a:extLst>
          </p:cNvPr>
          <p:cNvSpPr txBox="1">
            <a:spLocks/>
          </p:cNvSpPr>
          <p:nvPr/>
        </p:nvSpPr>
        <p:spPr>
          <a:xfrm>
            <a:off x="4525787" y="1839593"/>
            <a:ext cx="355552"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n-US" altLang="zh-CN"/>
              <a:t>A.</a:t>
            </a:r>
            <a:endParaRPr lang="en-US"/>
          </a:p>
        </p:txBody>
      </p:sp>
      <p:sp>
        <p:nvSpPr>
          <p:cNvPr id="38" name="Google Shape;3665;p62">
            <a:extLst>
              <a:ext uri="{FF2B5EF4-FFF2-40B4-BE49-F238E27FC236}">
                <a16:creationId xmlns:a16="http://schemas.microsoft.com/office/drawing/2014/main" id="{CEFD3A71-64BB-414C-9958-8E3408C75AB0}"/>
              </a:ext>
            </a:extLst>
          </p:cNvPr>
          <p:cNvSpPr>
            <a:spLocks noChangeAspect="1"/>
          </p:cNvSpPr>
          <p:nvPr/>
        </p:nvSpPr>
        <p:spPr>
          <a:xfrm>
            <a:off x="7105550" y="1795342"/>
            <a:ext cx="1800000" cy="1238942"/>
          </a:xfrm>
          <a:prstGeom prst="roundRect">
            <a:avLst>
              <a:gd name="adj" fmla="val 16667"/>
            </a:avLst>
          </a:prstGeom>
          <a:blipFill>
            <a:blip r:embed="rId5"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39" name="Google Shape;1167;p50">
            <a:extLst>
              <a:ext uri="{FF2B5EF4-FFF2-40B4-BE49-F238E27FC236}">
                <a16:creationId xmlns:a16="http://schemas.microsoft.com/office/drawing/2014/main" id="{F1AA4405-31F9-4D4A-86E3-E5FE69CB2809}"/>
              </a:ext>
            </a:extLst>
          </p:cNvPr>
          <p:cNvSpPr txBox="1">
            <a:spLocks/>
          </p:cNvSpPr>
          <p:nvPr/>
        </p:nvSpPr>
        <p:spPr>
          <a:xfrm>
            <a:off x="6749999" y="1795342"/>
            <a:ext cx="355552"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n-US" altLang="zh-CN"/>
              <a:t>B.</a:t>
            </a:r>
            <a:endParaRPr lang="en-US"/>
          </a:p>
        </p:txBody>
      </p:sp>
      <p:sp>
        <p:nvSpPr>
          <p:cNvPr id="40" name="Google Shape;3665;p62">
            <a:extLst>
              <a:ext uri="{FF2B5EF4-FFF2-40B4-BE49-F238E27FC236}">
                <a16:creationId xmlns:a16="http://schemas.microsoft.com/office/drawing/2014/main" id="{26A66CEC-81DB-FE4C-9ABB-84865ADC38EF}"/>
              </a:ext>
            </a:extLst>
          </p:cNvPr>
          <p:cNvSpPr>
            <a:spLocks noChangeAspect="1"/>
          </p:cNvSpPr>
          <p:nvPr/>
        </p:nvSpPr>
        <p:spPr>
          <a:xfrm>
            <a:off x="4926216" y="3226156"/>
            <a:ext cx="1800000" cy="1238942"/>
          </a:xfrm>
          <a:prstGeom prst="roundRect">
            <a:avLst>
              <a:gd name="adj" fmla="val 16667"/>
            </a:avLst>
          </a:prstGeom>
          <a:blipFill>
            <a:blip r:embed="rId6"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41" name="Google Shape;1167;p50">
            <a:extLst>
              <a:ext uri="{FF2B5EF4-FFF2-40B4-BE49-F238E27FC236}">
                <a16:creationId xmlns:a16="http://schemas.microsoft.com/office/drawing/2014/main" id="{D361A53F-97B0-CC4C-9E5A-BF0A5FBC0A31}"/>
              </a:ext>
            </a:extLst>
          </p:cNvPr>
          <p:cNvSpPr txBox="1">
            <a:spLocks/>
          </p:cNvSpPr>
          <p:nvPr/>
        </p:nvSpPr>
        <p:spPr>
          <a:xfrm>
            <a:off x="4570665" y="3226156"/>
            <a:ext cx="355552"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n-US" altLang="zh-CN"/>
              <a:t>C.</a:t>
            </a:r>
            <a:endParaRPr lang="en-US"/>
          </a:p>
        </p:txBody>
      </p:sp>
      <p:sp>
        <p:nvSpPr>
          <p:cNvPr id="43" name="Google Shape;1167;p50">
            <a:extLst>
              <a:ext uri="{FF2B5EF4-FFF2-40B4-BE49-F238E27FC236}">
                <a16:creationId xmlns:a16="http://schemas.microsoft.com/office/drawing/2014/main" id="{D3AF7012-5C79-3343-947C-6D43D7BBA806}"/>
              </a:ext>
            </a:extLst>
          </p:cNvPr>
          <p:cNvSpPr txBox="1">
            <a:spLocks/>
          </p:cNvSpPr>
          <p:nvPr/>
        </p:nvSpPr>
        <p:spPr>
          <a:xfrm>
            <a:off x="6749998" y="3220233"/>
            <a:ext cx="2155551"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n-US" altLang="zh-CN"/>
              <a:t>D.   All the above</a:t>
            </a:r>
          </a:p>
        </p:txBody>
      </p:sp>
    </p:spTree>
    <p:extLst>
      <p:ext uri="{BB962C8B-B14F-4D97-AF65-F5344CB8AC3E}">
        <p14:creationId xmlns:p14="http://schemas.microsoft.com/office/powerpoint/2010/main" val="3683060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1067438"/>
            <a:ext cx="3348300" cy="1820304"/>
          </a:xfrm>
          <a:prstGeom prst="rect">
            <a:avLst/>
          </a:prstGeom>
        </p:spPr>
        <p:txBody>
          <a:bodyPr spcFirstLastPara="1" wrap="square" lIns="91425" tIns="91425" rIns="91425" bIns="91425" anchor="b" anchorCtr="0">
            <a:noAutofit/>
          </a:bodyPr>
          <a:lstStyle/>
          <a:p>
            <a:r>
              <a:rPr lang="en-GB"/>
              <a:t>CAD programs are able to output files for which manufacturing </a:t>
            </a:r>
            <a:br>
              <a:rPr lang="en-GB"/>
            </a:br>
            <a:r>
              <a:rPr lang="en-GB"/>
              <a:t>methods?</a:t>
            </a:r>
            <a:endParaRPr/>
          </a:p>
        </p:txBody>
      </p:sp>
      <p:sp>
        <p:nvSpPr>
          <p:cNvPr id="37" name="Google Shape;1167;p50">
            <a:extLst>
              <a:ext uri="{FF2B5EF4-FFF2-40B4-BE49-F238E27FC236}">
                <a16:creationId xmlns:a16="http://schemas.microsoft.com/office/drawing/2014/main" id="{D90FC61A-FEAD-2649-BBAF-6035BF5C2CB5}"/>
              </a:ext>
            </a:extLst>
          </p:cNvPr>
          <p:cNvSpPr txBox="1">
            <a:spLocks noGrp="1"/>
          </p:cNvSpPr>
          <p:nvPr>
            <p:ph type="subTitle" idx="1"/>
          </p:nvPr>
        </p:nvSpPr>
        <p:spPr>
          <a:xfrm>
            <a:off x="4431266" y="4123151"/>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00000"/>
                </a:solidFill>
              </a:rPr>
              <a:t>Answer: D. All the above</a:t>
            </a:r>
            <a:endParaRPr>
              <a:solidFill>
                <a:srgbClr val="C00000"/>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5075700" y="2896680"/>
            <a:ext cx="3040800" cy="1021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342900" indent="-342900">
              <a:buAutoNum type="alphaUcPeriod"/>
            </a:pPr>
            <a:r>
              <a:rPr lang="en-US"/>
              <a:t>3D Printing</a:t>
            </a:r>
          </a:p>
          <a:p>
            <a:pPr marL="342900" indent="-342900">
              <a:buAutoNum type="alphaUcPeriod"/>
            </a:pPr>
            <a:r>
              <a:rPr lang="en-US"/>
              <a:t>CNC machining</a:t>
            </a:r>
          </a:p>
          <a:p>
            <a:pPr marL="342900" indent="-342900">
              <a:buAutoNum type="alphaUcPeriod"/>
            </a:pPr>
            <a:r>
              <a:rPr lang="en-US"/>
              <a:t>Laser cutting and engraving</a:t>
            </a:r>
          </a:p>
          <a:p>
            <a:pPr marL="342900" indent="-342900">
              <a:buAutoNum type="alphaUcPeriod"/>
            </a:pPr>
            <a:r>
              <a:rPr lang="en-US"/>
              <a:t>All the above</a:t>
            </a:r>
          </a:p>
        </p:txBody>
      </p:sp>
    </p:spTree>
    <p:extLst>
      <p:ext uri="{BB962C8B-B14F-4D97-AF65-F5344CB8AC3E}">
        <p14:creationId xmlns:p14="http://schemas.microsoft.com/office/powerpoint/2010/main" val="1263949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1936750"/>
            <a:ext cx="3348300"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are the advantages and disadvantages of CAD?</a:t>
            </a:r>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5075700" y="2714752"/>
            <a:ext cx="3040800" cy="10605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r>
              <a:rPr lang="en-GB"/>
              <a:t>Let’s look at some of the key benefits and drawbacks of integrating CAD usage in product development.</a:t>
            </a:r>
            <a:endParaRPr lang="en-US"/>
          </a:p>
        </p:txBody>
      </p:sp>
    </p:spTree>
    <p:extLst>
      <p:ext uri="{BB962C8B-B14F-4D97-AF65-F5344CB8AC3E}">
        <p14:creationId xmlns:p14="http://schemas.microsoft.com/office/powerpoint/2010/main" val="2128080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a:t>Advantages</a:t>
            </a:r>
          </a:p>
        </p:txBody>
      </p:sp>
      <p:sp>
        <p:nvSpPr>
          <p:cNvPr id="6" name="Google Shape;1029;p44"/>
          <p:cNvSpPr txBox="1">
            <a:spLocks/>
          </p:cNvSpPr>
          <p:nvPr/>
        </p:nvSpPr>
        <p:spPr>
          <a:xfrm>
            <a:off x="779049" y="950447"/>
            <a:ext cx="8131868" cy="39607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buClr>
                <a:srgbClr val="343434"/>
              </a:buClr>
              <a:buSzPts val="1400"/>
              <a:buFont typeface="Muli"/>
              <a:buChar char="●"/>
            </a:pPr>
            <a:r>
              <a:rPr lang="en-GB" b="1">
                <a:latin typeface="Muli" panose="02000503000000000000" pitchFamily="2" charset="77"/>
              </a:rPr>
              <a:t>Visualisation</a:t>
            </a:r>
            <a:endParaRPr lang="en-GB">
              <a:latin typeface="Muli" panose="02000503000000000000" pitchFamily="2" charset="77"/>
            </a:endParaRPr>
          </a:p>
          <a:p>
            <a:r>
              <a:rPr lang="en-GB">
                <a:latin typeface="Muli" panose="02000503000000000000" pitchFamily="2" charset="77"/>
              </a:rPr>
              <a:t>Ability to create and visualise 2D drawings and 3D models, reducing the need for multiple physical prototypes, lower production costs and speed up the design process between the initial concept and end- product.</a:t>
            </a:r>
          </a:p>
          <a:p>
            <a:endParaRPr lang="en-GB">
              <a:latin typeface="Muli" panose="02000503000000000000" pitchFamily="2" charset="77"/>
            </a:endParaRPr>
          </a:p>
          <a:p>
            <a:pPr marL="457200" lvl="0" indent="-317500">
              <a:buClr>
                <a:srgbClr val="343434"/>
              </a:buClr>
              <a:buSzPts val="1400"/>
              <a:buFont typeface="Muli"/>
              <a:buChar char="●"/>
            </a:pPr>
            <a:r>
              <a:rPr lang="en-GB" b="1">
                <a:latin typeface="Muli" panose="02000503000000000000" pitchFamily="2" charset="77"/>
              </a:rPr>
              <a:t>Higher Accuracy and </a:t>
            </a:r>
            <a:r>
              <a:rPr lang="en-US" altLang="zh-CN" b="1">
                <a:latin typeface="Muli" panose="02000503000000000000" pitchFamily="2" charset="77"/>
              </a:rPr>
              <a:t>Improve</a:t>
            </a:r>
            <a:r>
              <a:rPr lang="zh-CN" altLang="en-US" b="1">
                <a:latin typeface="Muli" panose="02000503000000000000" pitchFamily="2" charset="77"/>
              </a:rPr>
              <a:t> </a:t>
            </a:r>
            <a:r>
              <a:rPr lang="en-GB" b="1">
                <a:latin typeface="Muli" panose="02000503000000000000" pitchFamily="2" charset="77"/>
              </a:rPr>
              <a:t>Design</a:t>
            </a:r>
            <a:r>
              <a:rPr lang="zh-CN" altLang="en-US" b="1">
                <a:latin typeface="Muli" panose="02000503000000000000" pitchFamily="2" charset="77"/>
              </a:rPr>
              <a:t> </a:t>
            </a:r>
            <a:r>
              <a:rPr lang="en-US" altLang="zh-CN" b="1">
                <a:latin typeface="Muli" panose="02000503000000000000" pitchFamily="2" charset="77"/>
              </a:rPr>
              <a:t>Quality</a:t>
            </a:r>
            <a:endParaRPr lang="en-GB">
              <a:latin typeface="Muli" panose="02000503000000000000" pitchFamily="2" charset="77"/>
            </a:endParaRPr>
          </a:p>
          <a:p>
            <a:r>
              <a:rPr lang="en-GB">
                <a:latin typeface="Muli" panose="02000503000000000000" pitchFamily="2" charset="77"/>
              </a:rPr>
              <a:t>Digital representation in CAD is very close to real life, making it accurate up to a certain level compared to traditional approaches. The use of CAD allows designers </a:t>
            </a:r>
            <a:r>
              <a:rPr lang="en-US" altLang="zh-CN">
                <a:latin typeface="Muli" panose="02000503000000000000" pitchFamily="2" charset="77"/>
              </a:rPr>
              <a:t>and</a:t>
            </a:r>
            <a:r>
              <a:rPr lang="zh-CN" altLang="en-US">
                <a:latin typeface="Muli" panose="02000503000000000000" pitchFamily="2" charset="77"/>
              </a:rPr>
              <a:t> </a:t>
            </a:r>
            <a:r>
              <a:rPr lang="en-GB" altLang="zh-CN">
                <a:latin typeface="Muli" panose="02000503000000000000" pitchFamily="2" charset="77"/>
              </a:rPr>
              <a:t>engineers design with perfect accuracy and precision.</a:t>
            </a:r>
            <a:endParaRPr lang="en-GB">
              <a:latin typeface="Muli" panose="02000503000000000000" pitchFamily="2" charset="77"/>
            </a:endParaRPr>
          </a:p>
          <a:p>
            <a:endParaRPr lang="en-GB">
              <a:latin typeface="Muli" panose="02000503000000000000" pitchFamily="2" charset="77"/>
            </a:endParaRPr>
          </a:p>
          <a:p>
            <a:pPr marL="457200" lvl="0" indent="-317500">
              <a:buClr>
                <a:srgbClr val="343434"/>
              </a:buClr>
              <a:buSzPts val="1400"/>
              <a:buFont typeface="Muli"/>
              <a:buChar char="●"/>
            </a:pPr>
            <a:r>
              <a:rPr lang="en-GB" b="1">
                <a:latin typeface="Muli" panose="02000503000000000000" pitchFamily="2" charset="77"/>
              </a:rPr>
              <a:t>Optimisation</a:t>
            </a:r>
            <a:endParaRPr lang="en-GB">
              <a:latin typeface="Muli" panose="02000503000000000000" pitchFamily="2" charset="77"/>
            </a:endParaRPr>
          </a:p>
          <a:p>
            <a:r>
              <a:rPr lang="en-GB">
                <a:latin typeface="Muli" panose="02000503000000000000" pitchFamily="2" charset="77"/>
              </a:rPr>
              <a:t>CAD software helps to detect an error, diagnose the problem, solve it during the design process, run simulations to test how different parts and materials would perform under certain conditions and real-world variables.</a:t>
            </a:r>
            <a:r>
              <a:rPr lang="en-GB" b="1">
                <a:latin typeface="Muli" panose="02000503000000000000" pitchFamily="2" charset="77"/>
              </a:rPr>
              <a:t> </a:t>
            </a:r>
            <a:endParaRPr lang="en-GB">
              <a:latin typeface="Muli" panose="02000503000000000000" pitchFamily="2" charset="77"/>
            </a:endParaRPr>
          </a:p>
          <a:p>
            <a:endParaRPr lang="en-GB">
              <a:latin typeface="Muli" panose="02000503000000000000" pitchFamily="2" charset="77"/>
            </a:endParaRPr>
          </a:p>
          <a:p>
            <a:pPr marL="457200" lvl="0" indent="-317500">
              <a:buClr>
                <a:srgbClr val="343434"/>
              </a:buClr>
              <a:buSzPts val="1400"/>
              <a:buFont typeface="Muli"/>
              <a:buChar char="●"/>
            </a:pPr>
            <a:r>
              <a:rPr lang="en-GB" b="1">
                <a:latin typeface="Muli" panose="02000503000000000000" pitchFamily="2" charset="77"/>
              </a:rPr>
              <a:t>Realisation</a:t>
            </a:r>
            <a:endParaRPr lang="en-GB">
              <a:latin typeface="Muli" panose="02000503000000000000" pitchFamily="2" charset="77"/>
            </a:endParaRPr>
          </a:p>
          <a:p>
            <a:r>
              <a:rPr lang="en-GB">
                <a:latin typeface="Muli" panose="02000503000000000000" pitchFamily="2" charset="77"/>
              </a:rPr>
              <a:t>Ability to create realistic virtual prototypes that resembles what the finished product will look like in the real world.</a:t>
            </a:r>
          </a:p>
          <a:p>
            <a:endParaRPr lang="en-GB">
              <a:latin typeface="Muli" panose="02000503000000000000" pitchFamily="2" charset="77"/>
            </a:endParaRPr>
          </a:p>
        </p:txBody>
      </p:sp>
    </p:spTree>
    <p:extLst>
      <p:ext uri="{BB962C8B-B14F-4D97-AF65-F5344CB8AC3E}">
        <p14:creationId xmlns:p14="http://schemas.microsoft.com/office/powerpoint/2010/main" val="2082585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a:t>Advantages</a:t>
            </a:r>
          </a:p>
        </p:txBody>
      </p:sp>
      <p:sp>
        <p:nvSpPr>
          <p:cNvPr id="6" name="Google Shape;1029;p44"/>
          <p:cNvSpPr txBox="1">
            <a:spLocks/>
          </p:cNvSpPr>
          <p:nvPr/>
        </p:nvSpPr>
        <p:spPr>
          <a:xfrm>
            <a:off x="779049" y="950448"/>
            <a:ext cx="8131868" cy="38090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buClr>
                <a:srgbClr val="343434"/>
              </a:buClr>
              <a:buSzPts val="1400"/>
              <a:buFont typeface="Muli"/>
              <a:buChar char="●"/>
            </a:pPr>
            <a:r>
              <a:rPr lang="en-GB" b="1">
                <a:latin typeface="Muli" panose="02000503000000000000" pitchFamily="2" charset="77"/>
              </a:rPr>
              <a:t>Documenting the Design</a:t>
            </a:r>
            <a:endParaRPr lang="en-GB">
              <a:latin typeface="Muli" panose="02000503000000000000" pitchFamily="2" charset="77"/>
            </a:endParaRPr>
          </a:p>
          <a:p>
            <a:pPr lvl="0"/>
            <a:r>
              <a:rPr lang="en-GB">
                <a:latin typeface="Muli" panose="02000503000000000000" pitchFamily="2" charset="77"/>
              </a:rPr>
              <a:t>CAD software is excellent at documenting all aspects of a design. The measurements, angles and dimensions of components and subassemblies are all conveniently recorded and saved for future use. </a:t>
            </a:r>
          </a:p>
          <a:p>
            <a:pPr lvl="0"/>
            <a:endParaRPr lang="en-GB">
              <a:latin typeface="Muli" panose="02000503000000000000" pitchFamily="2" charset="77"/>
            </a:endParaRPr>
          </a:p>
          <a:p>
            <a:pPr marL="457200" lvl="0" indent="-317500">
              <a:buClr>
                <a:srgbClr val="343434"/>
              </a:buClr>
              <a:buSzPts val="1400"/>
              <a:buFont typeface="Muli"/>
              <a:buChar char="●"/>
            </a:pPr>
            <a:r>
              <a:rPr lang="en-GB" b="1">
                <a:latin typeface="Muli" panose="02000503000000000000" pitchFamily="2" charset="77"/>
              </a:rPr>
              <a:t>Revise and Reuse Design</a:t>
            </a:r>
            <a:endParaRPr lang="en-GB">
              <a:latin typeface="Muli" panose="02000503000000000000" pitchFamily="2" charset="77"/>
            </a:endParaRPr>
          </a:p>
          <a:p>
            <a:pPr lvl="0"/>
            <a:r>
              <a:rPr lang="en-GB">
                <a:latin typeface="Muli" panose="02000503000000000000" pitchFamily="2" charset="77"/>
              </a:rPr>
              <a:t>Designers can alter their designs and make as many changes as needed. Mistakes can be easily fixed through the saved revision histories. New versions of the design can be produced easily by editing the existing design. </a:t>
            </a:r>
          </a:p>
          <a:p>
            <a:pPr marL="457200" lvl="0" indent="-317500">
              <a:buClr>
                <a:srgbClr val="343434"/>
              </a:buClr>
              <a:buSzPts val="1400"/>
              <a:buFont typeface="Muli"/>
              <a:buChar char="●"/>
            </a:pPr>
            <a:endParaRPr lang="en-GB" b="1">
              <a:solidFill>
                <a:srgbClr val="343433"/>
              </a:solidFill>
              <a:latin typeface="Muli" panose="02000503000000000000" pitchFamily="2" charset="77"/>
            </a:endParaRPr>
          </a:p>
          <a:p>
            <a:pPr marL="457200" lvl="0" indent="-317500">
              <a:buClr>
                <a:srgbClr val="343434"/>
              </a:buClr>
              <a:buSzPts val="1400"/>
              <a:buFont typeface="Muli"/>
              <a:buChar char="●"/>
            </a:pPr>
            <a:r>
              <a:rPr lang="en-GB" b="1">
                <a:latin typeface="Muli" panose="02000503000000000000" pitchFamily="2" charset="77"/>
              </a:rPr>
              <a:t>Production-ready Design</a:t>
            </a:r>
            <a:endParaRPr lang="en-GB">
              <a:latin typeface="Muli" panose="02000503000000000000" pitchFamily="2" charset="77"/>
            </a:endParaRPr>
          </a:p>
          <a:p>
            <a:pPr lvl="0"/>
            <a:r>
              <a:rPr lang="en-GB">
                <a:latin typeface="Muli" panose="02000503000000000000" pitchFamily="2" charset="77"/>
              </a:rPr>
              <a:t>Virtual models created in CAD software can be converted directly into the appropriate file format for manufacturing into a finished product.</a:t>
            </a:r>
          </a:p>
          <a:p>
            <a:pPr lvl="0"/>
            <a:r>
              <a:rPr lang="en-GB" b="1">
                <a:latin typeface="Muli" panose="02000503000000000000" pitchFamily="2" charset="77"/>
              </a:rPr>
              <a:t> </a:t>
            </a:r>
            <a:endParaRPr lang="en-GB">
              <a:latin typeface="Muli" panose="02000503000000000000" pitchFamily="2" charset="77"/>
            </a:endParaRPr>
          </a:p>
          <a:p>
            <a:pPr marL="457200" lvl="0" indent="-317500">
              <a:buClr>
                <a:srgbClr val="343434"/>
              </a:buClr>
              <a:buSzPts val="1400"/>
              <a:buFont typeface="Muli"/>
              <a:buChar char="●"/>
            </a:pPr>
            <a:r>
              <a:rPr lang="en-GB" b="1">
                <a:latin typeface="Muli" panose="02000503000000000000" pitchFamily="2" charset="77"/>
              </a:rPr>
              <a:t>Simplified Sharing</a:t>
            </a:r>
            <a:endParaRPr lang="en-GB">
              <a:latin typeface="Muli" panose="02000503000000000000" pitchFamily="2" charset="77"/>
            </a:endParaRPr>
          </a:p>
          <a:p>
            <a:pPr lvl="0"/>
            <a:r>
              <a:rPr lang="en-GB">
                <a:latin typeface="Muli" panose="02000503000000000000" pitchFamily="2" charset="77"/>
              </a:rPr>
              <a:t>CAD software with real-time design views and collaborative workflows for interactive design reviews and concurrent design edits makes collaborating easy, even for remote teams. Team members can share, review, simulate, modify designs easily and send it to another.</a:t>
            </a:r>
          </a:p>
        </p:txBody>
      </p:sp>
    </p:spTree>
    <p:extLst>
      <p:ext uri="{BB962C8B-B14F-4D97-AF65-F5344CB8AC3E}">
        <p14:creationId xmlns:p14="http://schemas.microsoft.com/office/powerpoint/2010/main" val="2984548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sp>
        <p:nvSpPr>
          <p:cNvPr id="3615" name="Google Shape;3615;p5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Some </a:t>
            </a:r>
            <a:br>
              <a:rPr lang="en"/>
            </a:br>
            <a:r>
              <a:rPr lang="en"/>
              <a:t>Statistics</a:t>
            </a:r>
            <a:endParaRPr/>
          </a:p>
        </p:txBody>
      </p:sp>
      <p:sp>
        <p:nvSpPr>
          <p:cNvPr id="3620" name="Google Shape;3620;p59"/>
          <p:cNvSpPr txBox="1">
            <a:spLocks noGrp="1"/>
          </p:cNvSpPr>
          <p:nvPr>
            <p:ph type="subTitle" idx="1"/>
          </p:nvPr>
        </p:nvSpPr>
        <p:spPr>
          <a:xfrm>
            <a:off x="3436125" y="1645218"/>
            <a:ext cx="2177400" cy="810300"/>
          </a:xfrm>
          <a:prstGeom prst="rect">
            <a:avLst/>
          </a:prstGeom>
        </p:spPr>
        <p:txBody>
          <a:bodyPr spcFirstLastPara="1" wrap="square" lIns="91425" tIns="91425" rIns="91425" bIns="91425" anchor="t" anchorCtr="0">
            <a:noAutofit/>
          </a:bodyPr>
          <a:lstStyle/>
          <a:p>
            <a:pPr marL="0" lvl="0" indent="0"/>
            <a:r>
              <a:rPr lang="en-GB"/>
              <a:t>Increase in</a:t>
            </a:r>
          </a:p>
          <a:p>
            <a:pPr marL="0" lvl="0" indent="0"/>
            <a:r>
              <a:rPr lang="en-GB" b="1"/>
              <a:t>operation efficiency</a:t>
            </a:r>
          </a:p>
        </p:txBody>
      </p:sp>
      <p:sp>
        <p:nvSpPr>
          <p:cNvPr id="3621" name="Google Shape;3621;p59"/>
          <p:cNvSpPr txBox="1">
            <a:spLocks noGrp="1"/>
          </p:cNvSpPr>
          <p:nvPr>
            <p:ph type="subTitle" idx="2"/>
          </p:nvPr>
        </p:nvSpPr>
        <p:spPr>
          <a:xfrm>
            <a:off x="6236125" y="1645208"/>
            <a:ext cx="2177400" cy="810300"/>
          </a:xfrm>
          <a:prstGeom prst="rect">
            <a:avLst/>
          </a:prstGeom>
        </p:spPr>
        <p:txBody>
          <a:bodyPr spcFirstLastPara="1" wrap="square" lIns="91425" tIns="91425" rIns="91425" bIns="91425" anchor="t" anchorCtr="0">
            <a:noAutofit/>
          </a:bodyPr>
          <a:lstStyle/>
          <a:p>
            <a:pPr marL="0" lvl="0" indent="0"/>
            <a:r>
              <a:rPr lang="en-GB"/>
              <a:t>Reduction in</a:t>
            </a:r>
          </a:p>
          <a:p>
            <a:pPr marL="0" lvl="0" indent="0"/>
            <a:r>
              <a:rPr lang="en-GB" b="1"/>
              <a:t>design time</a:t>
            </a:r>
          </a:p>
        </p:txBody>
      </p:sp>
      <p:sp>
        <p:nvSpPr>
          <p:cNvPr id="3622" name="Google Shape;3622;p59"/>
          <p:cNvSpPr txBox="1">
            <a:spLocks noGrp="1"/>
          </p:cNvSpPr>
          <p:nvPr>
            <p:ph type="subTitle" idx="3"/>
          </p:nvPr>
        </p:nvSpPr>
        <p:spPr>
          <a:xfrm>
            <a:off x="3436275" y="3655729"/>
            <a:ext cx="2177400" cy="810300"/>
          </a:xfrm>
          <a:prstGeom prst="rect">
            <a:avLst/>
          </a:prstGeom>
        </p:spPr>
        <p:txBody>
          <a:bodyPr spcFirstLastPara="1" wrap="square" lIns="91425" tIns="91425" rIns="91425" bIns="91425" anchor="t" anchorCtr="0">
            <a:noAutofit/>
          </a:bodyPr>
          <a:lstStyle/>
          <a:p>
            <a:pPr marL="0" lvl="0" indent="0"/>
            <a:r>
              <a:rPr lang="en-GB"/>
              <a:t>Reduction in</a:t>
            </a:r>
          </a:p>
          <a:p>
            <a:pPr marL="0" lvl="0" indent="0"/>
            <a:r>
              <a:rPr lang="en-GB" b="1"/>
              <a:t>prototype costs</a:t>
            </a:r>
          </a:p>
        </p:txBody>
      </p:sp>
      <p:sp>
        <p:nvSpPr>
          <p:cNvPr id="3628" name="Google Shape;3628;p59"/>
          <p:cNvSpPr txBox="1">
            <a:spLocks noGrp="1"/>
          </p:cNvSpPr>
          <p:nvPr>
            <p:ph type="title" idx="7"/>
          </p:nvPr>
        </p:nvSpPr>
        <p:spPr>
          <a:xfrm>
            <a:off x="6725650" y="776468"/>
            <a:ext cx="1198200" cy="636000"/>
          </a:xfrm>
          <a:prstGeom prst="rect">
            <a:avLst/>
          </a:prstGeom>
        </p:spPr>
        <p:txBody>
          <a:bodyPr spcFirstLastPara="1" wrap="square" lIns="91425" tIns="91425" rIns="91425" bIns="91425" anchor="ctr" anchorCtr="0">
            <a:noAutofit/>
          </a:bodyPr>
          <a:lstStyle/>
          <a:p>
            <a:pPr lvl="0"/>
            <a:r>
              <a:rPr lang="en" sz="2000"/>
              <a:t>30%</a:t>
            </a:r>
            <a:r>
              <a:rPr lang="en-GB" sz="2000"/>
              <a:t>↓</a:t>
            </a:r>
            <a:endParaRPr sz="2000"/>
          </a:p>
        </p:txBody>
      </p:sp>
      <p:sp>
        <p:nvSpPr>
          <p:cNvPr id="3629" name="Google Shape;3629;p59"/>
          <p:cNvSpPr txBox="1">
            <a:spLocks noGrp="1"/>
          </p:cNvSpPr>
          <p:nvPr>
            <p:ph type="title" idx="8"/>
          </p:nvPr>
        </p:nvSpPr>
        <p:spPr>
          <a:xfrm>
            <a:off x="3925800" y="776468"/>
            <a:ext cx="1198200" cy="636000"/>
          </a:xfrm>
          <a:prstGeom prst="rect">
            <a:avLst/>
          </a:prstGeom>
        </p:spPr>
        <p:txBody>
          <a:bodyPr spcFirstLastPara="1" wrap="square" lIns="91425" tIns="91425" rIns="91425" bIns="91425" anchor="ctr" anchorCtr="0">
            <a:noAutofit/>
          </a:bodyPr>
          <a:lstStyle/>
          <a:p>
            <a:pPr lvl="0"/>
            <a:r>
              <a:rPr lang="en" sz="2000"/>
              <a:t>40%</a:t>
            </a:r>
            <a:r>
              <a:rPr lang="en-GB" sz="2000"/>
              <a:t>↑ </a:t>
            </a:r>
            <a:endParaRPr sz="2000"/>
          </a:p>
        </p:txBody>
      </p:sp>
      <p:sp>
        <p:nvSpPr>
          <p:cNvPr id="3630" name="Google Shape;3630;p59"/>
          <p:cNvSpPr txBox="1">
            <a:spLocks noGrp="1"/>
          </p:cNvSpPr>
          <p:nvPr>
            <p:ph type="title" idx="9"/>
          </p:nvPr>
        </p:nvSpPr>
        <p:spPr>
          <a:xfrm>
            <a:off x="3925950" y="2795491"/>
            <a:ext cx="1198200" cy="636000"/>
          </a:xfrm>
          <a:prstGeom prst="rect">
            <a:avLst/>
          </a:prstGeom>
        </p:spPr>
        <p:txBody>
          <a:bodyPr spcFirstLastPara="1" wrap="square" lIns="91425" tIns="91425" rIns="91425" bIns="91425" anchor="ctr" anchorCtr="0">
            <a:noAutofit/>
          </a:bodyPr>
          <a:lstStyle/>
          <a:p>
            <a:pPr lvl="0"/>
            <a:r>
              <a:rPr lang="en" sz="2000"/>
              <a:t>30%</a:t>
            </a:r>
            <a:r>
              <a:rPr lang="en-GB" sz="2000"/>
              <a:t>↓</a:t>
            </a:r>
            <a:endParaRPr sz="2000"/>
          </a:p>
        </p:txBody>
      </p:sp>
      <p:sp>
        <p:nvSpPr>
          <p:cNvPr id="3616" name="Google Shape;3616;p59"/>
          <p:cNvSpPr/>
          <p:nvPr/>
        </p:nvSpPr>
        <p:spPr>
          <a:xfrm>
            <a:off x="4096777" y="2685368"/>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9"/>
          <p:cNvSpPr/>
          <p:nvPr/>
        </p:nvSpPr>
        <p:spPr>
          <a:xfrm>
            <a:off x="6896702" y="666420"/>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9"/>
          <p:cNvSpPr/>
          <p:nvPr/>
        </p:nvSpPr>
        <p:spPr>
          <a:xfrm>
            <a:off x="4096777" y="666420"/>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67;p58">
            <a:extLst>
              <a:ext uri="{FF2B5EF4-FFF2-40B4-BE49-F238E27FC236}">
                <a16:creationId xmlns:a16="http://schemas.microsoft.com/office/drawing/2014/main" id="{6C8E40B1-05C2-194A-9976-20D7ADF1A45D}"/>
              </a:ext>
            </a:extLst>
          </p:cNvPr>
          <p:cNvSpPr txBox="1">
            <a:spLocks/>
          </p:cNvSpPr>
          <p:nvPr/>
        </p:nvSpPr>
        <p:spPr>
          <a:xfrm>
            <a:off x="2763774" y="4739709"/>
            <a:ext cx="3451276" cy="2837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indent="0" algn="l"/>
            <a:r>
              <a:rPr lang="en-GB" sz="1100">
                <a:solidFill>
                  <a:srgbClr val="F0F7ED"/>
                </a:solidFill>
              </a:rPr>
              <a:t>PTC - https://</a:t>
            </a:r>
            <a:r>
              <a:rPr lang="en-GB" sz="1100" err="1">
                <a:solidFill>
                  <a:srgbClr val="F0F7ED"/>
                </a:solidFill>
              </a:rPr>
              <a:t>www.ptc.com</a:t>
            </a:r>
            <a:r>
              <a:rPr lang="en-GB" sz="1100">
                <a:solidFill>
                  <a:srgbClr val="F0F7ED"/>
                </a:solidFill>
              </a:rPr>
              <a:t>/</a:t>
            </a:r>
            <a:r>
              <a:rPr lang="en-GB" sz="1100" err="1">
                <a:solidFill>
                  <a:srgbClr val="F0F7ED"/>
                </a:solidFill>
              </a:rPr>
              <a:t>en</a:t>
            </a:r>
            <a:r>
              <a:rPr lang="en-GB" sz="1100">
                <a:solidFill>
                  <a:srgbClr val="F0F7ED"/>
                </a:solidFill>
              </a:rPr>
              <a:t>/technologies/cad</a:t>
            </a:r>
          </a:p>
          <a:p>
            <a:pPr marL="0" lvl="0" indent="0" algn="l"/>
            <a:r>
              <a:rPr lang="en-GB" sz="1100">
                <a:solidFill>
                  <a:srgbClr val="F0F7ED"/>
                </a:solidFill>
              </a:rPr>
              <a:t> </a:t>
            </a:r>
          </a:p>
        </p:txBody>
      </p:sp>
      <p:sp>
        <p:nvSpPr>
          <p:cNvPr id="30" name="Google Shape;3624;p59">
            <a:extLst>
              <a:ext uri="{FF2B5EF4-FFF2-40B4-BE49-F238E27FC236}">
                <a16:creationId xmlns:a16="http://schemas.microsoft.com/office/drawing/2014/main" id="{9297AEBA-7768-6741-A0A6-3BE0CDFADF1C}"/>
              </a:ext>
            </a:extLst>
          </p:cNvPr>
          <p:cNvSpPr/>
          <p:nvPr/>
        </p:nvSpPr>
        <p:spPr>
          <a:xfrm rot="5400000">
            <a:off x="4020825" y="590543"/>
            <a:ext cx="1008000" cy="1008000"/>
          </a:xfrm>
          <a:prstGeom prst="blockArc">
            <a:avLst>
              <a:gd name="adj1" fmla="val 10800000"/>
              <a:gd name="adj2" fmla="val 19590704"/>
              <a:gd name="adj3" fmla="val 15409"/>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19;p59">
            <a:extLst>
              <a:ext uri="{FF2B5EF4-FFF2-40B4-BE49-F238E27FC236}">
                <a16:creationId xmlns:a16="http://schemas.microsoft.com/office/drawing/2014/main" id="{DE1FB97B-B06B-FF49-A721-7402BAE543A1}"/>
              </a:ext>
            </a:extLst>
          </p:cNvPr>
          <p:cNvSpPr/>
          <p:nvPr/>
        </p:nvSpPr>
        <p:spPr>
          <a:xfrm rot="5400000">
            <a:off x="6820600" y="594029"/>
            <a:ext cx="1008000" cy="1008000"/>
          </a:xfrm>
          <a:prstGeom prst="blockArc">
            <a:avLst>
              <a:gd name="adj1" fmla="val 10800000"/>
              <a:gd name="adj2" fmla="val 18182207"/>
              <a:gd name="adj3" fmla="val 15308"/>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19;p59">
            <a:extLst>
              <a:ext uri="{FF2B5EF4-FFF2-40B4-BE49-F238E27FC236}">
                <a16:creationId xmlns:a16="http://schemas.microsoft.com/office/drawing/2014/main" id="{D85AA066-7BC1-A440-B8A9-307A49AC11DE}"/>
              </a:ext>
            </a:extLst>
          </p:cNvPr>
          <p:cNvSpPr/>
          <p:nvPr/>
        </p:nvSpPr>
        <p:spPr>
          <a:xfrm rot="5400000">
            <a:off x="4026068" y="2609491"/>
            <a:ext cx="1008000" cy="1008000"/>
          </a:xfrm>
          <a:prstGeom prst="blockArc">
            <a:avLst>
              <a:gd name="adj1" fmla="val 10800000"/>
              <a:gd name="adj2" fmla="val 18182207"/>
              <a:gd name="adj3" fmla="val 15308"/>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22;p59">
            <a:extLst>
              <a:ext uri="{FF2B5EF4-FFF2-40B4-BE49-F238E27FC236}">
                <a16:creationId xmlns:a16="http://schemas.microsoft.com/office/drawing/2014/main" id="{130EBFFB-63E3-E345-854E-204AEB891D48}"/>
              </a:ext>
            </a:extLst>
          </p:cNvPr>
          <p:cNvSpPr txBox="1">
            <a:spLocks/>
          </p:cNvSpPr>
          <p:nvPr/>
        </p:nvSpPr>
        <p:spPr>
          <a:xfrm>
            <a:off x="6235975" y="3615108"/>
            <a:ext cx="2177400" cy="810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1pPr>
            <a:lvl2pPr marL="914400" marR="0" lvl="1"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2pPr>
            <a:lvl3pPr marL="1371600" marR="0" lvl="2"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3pPr>
            <a:lvl4pPr marL="1828800" marR="0" lvl="3"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4pPr>
            <a:lvl5pPr marL="2286000" marR="0" lvl="4"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5pPr>
            <a:lvl6pPr marL="2743200" marR="0" lvl="5"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6pPr>
            <a:lvl7pPr marL="3200400" marR="0" lvl="6"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7pPr>
            <a:lvl8pPr marL="3657600" marR="0" lvl="7"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8pPr>
            <a:lvl9pPr marL="4114800" marR="0" lvl="8"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9pPr>
          </a:lstStyle>
          <a:p>
            <a:pPr marL="0" indent="0"/>
            <a:r>
              <a:rPr lang="en-GB"/>
              <a:t>Reduction in</a:t>
            </a:r>
          </a:p>
          <a:p>
            <a:pPr marL="0" indent="0"/>
            <a:r>
              <a:rPr lang="en-GB" b="1"/>
              <a:t>time to market</a:t>
            </a:r>
          </a:p>
        </p:txBody>
      </p:sp>
      <p:sp>
        <p:nvSpPr>
          <p:cNvPr id="20" name="Google Shape;3630;p59">
            <a:extLst>
              <a:ext uri="{FF2B5EF4-FFF2-40B4-BE49-F238E27FC236}">
                <a16:creationId xmlns:a16="http://schemas.microsoft.com/office/drawing/2014/main" id="{34A9ED26-97FE-A742-B447-82E209F228C6}"/>
              </a:ext>
            </a:extLst>
          </p:cNvPr>
          <p:cNvSpPr txBox="1">
            <a:spLocks/>
          </p:cNvSpPr>
          <p:nvPr/>
        </p:nvSpPr>
        <p:spPr>
          <a:xfrm>
            <a:off x="6725650" y="2754870"/>
            <a:ext cx="1198200" cy="636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F7ED"/>
              </a:buClr>
              <a:buSzPts val="2700"/>
              <a:buFont typeface="Roboto"/>
              <a:buNone/>
              <a:defRPr sz="2100" b="1" i="0" u="none" strike="noStrike" cap="none">
                <a:solidFill>
                  <a:schemeClr val="lt1"/>
                </a:solidFill>
                <a:latin typeface="Roboto"/>
                <a:ea typeface="Roboto"/>
                <a:cs typeface="Roboto"/>
                <a:sym typeface="Roboto"/>
              </a:defRPr>
            </a:lvl1pPr>
            <a:lvl2pPr marR="0" lvl="1"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2pPr>
            <a:lvl3pPr marR="0" lvl="2"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3pPr>
            <a:lvl4pPr marR="0" lvl="3"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4pPr>
            <a:lvl5pPr marR="0" lvl="4"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5pPr>
            <a:lvl6pPr marR="0" lvl="5"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6pPr>
            <a:lvl7pPr marR="0" lvl="6"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7pPr>
            <a:lvl8pPr marR="0" lvl="7"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8pPr>
            <a:lvl9pPr marR="0" lvl="8"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9pPr>
          </a:lstStyle>
          <a:p>
            <a:r>
              <a:rPr lang="en" sz="2000"/>
              <a:t>57%</a:t>
            </a:r>
            <a:r>
              <a:rPr lang="en-GB" sz="2000"/>
              <a:t>↓ </a:t>
            </a:r>
            <a:endParaRPr lang="en" sz="2000"/>
          </a:p>
        </p:txBody>
      </p:sp>
      <p:sp>
        <p:nvSpPr>
          <p:cNvPr id="21" name="Google Shape;3616;p59">
            <a:extLst>
              <a:ext uri="{FF2B5EF4-FFF2-40B4-BE49-F238E27FC236}">
                <a16:creationId xmlns:a16="http://schemas.microsoft.com/office/drawing/2014/main" id="{F3A5317E-D5E4-444F-851A-3DC1EB9D09B3}"/>
              </a:ext>
            </a:extLst>
          </p:cNvPr>
          <p:cNvSpPr/>
          <p:nvPr/>
        </p:nvSpPr>
        <p:spPr>
          <a:xfrm>
            <a:off x="6896477" y="2644747"/>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17;p59">
            <a:extLst>
              <a:ext uri="{FF2B5EF4-FFF2-40B4-BE49-F238E27FC236}">
                <a16:creationId xmlns:a16="http://schemas.microsoft.com/office/drawing/2014/main" id="{E77057C2-2037-4A48-ACE8-C69FFBC361B1}"/>
              </a:ext>
            </a:extLst>
          </p:cNvPr>
          <p:cNvSpPr/>
          <p:nvPr/>
        </p:nvSpPr>
        <p:spPr>
          <a:xfrm rot="5400000">
            <a:off x="6824441" y="2571750"/>
            <a:ext cx="1008000" cy="1008000"/>
          </a:xfrm>
          <a:prstGeom prst="blockArc">
            <a:avLst>
              <a:gd name="adj1" fmla="val 10800000"/>
              <a:gd name="adj2" fmla="val 708248"/>
              <a:gd name="adj3" fmla="val 14791"/>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81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47"/>
          <p:cNvSpPr txBox="1">
            <a:spLocks noGrp="1"/>
          </p:cNvSpPr>
          <p:nvPr>
            <p:ph type="title"/>
          </p:nvPr>
        </p:nvSpPr>
        <p:spPr>
          <a:xfrm>
            <a:off x="722824" y="760204"/>
            <a:ext cx="4174200" cy="841800"/>
          </a:xfrm>
          <a:prstGeom prst="rect">
            <a:avLst/>
          </a:prstGeom>
        </p:spPr>
        <p:txBody>
          <a:bodyPr spcFirstLastPara="1" wrap="square" lIns="91425" tIns="91425" rIns="91425" bIns="91425" anchor="t" anchorCtr="0">
            <a:noAutofit/>
          </a:bodyPr>
          <a:lstStyle/>
          <a:p>
            <a:r>
              <a:rPr lang="en"/>
              <a:t>Learning Outcomes</a:t>
            </a:r>
            <a:endParaRPr lang="es-ES"/>
          </a:p>
        </p:txBody>
      </p:sp>
      <p:sp>
        <p:nvSpPr>
          <p:cNvPr id="1077" name="Google Shape;1077;p47"/>
          <p:cNvSpPr txBox="1">
            <a:spLocks noGrp="1"/>
          </p:cNvSpPr>
          <p:nvPr>
            <p:ph type="subTitle" idx="1"/>
          </p:nvPr>
        </p:nvSpPr>
        <p:spPr>
          <a:xfrm>
            <a:off x="294445" y="1369809"/>
            <a:ext cx="4711841" cy="294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2"/>
                </a:solidFill>
              </a:rPr>
              <a:t>In this unit, the student will learn to:</a:t>
            </a:r>
          </a:p>
          <a:p>
            <a:pPr marL="0" lvl="0" indent="0" algn="l" rtl="0">
              <a:spcBef>
                <a:spcPts val="0"/>
              </a:spcBef>
              <a:spcAft>
                <a:spcPts val="0"/>
              </a:spcAft>
              <a:buNone/>
            </a:pPr>
            <a:endParaRPr lang="en-GB">
              <a:solidFill>
                <a:schemeClr val="dk2"/>
              </a:solidFill>
            </a:endParaRPr>
          </a:p>
          <a:p>
            <a:pPr lvl="0" indent="-317500">
              <a:buClr>
                <a:schemeClr val="dk2"/>
              </a:buClr>
              <a:buSzPts val="1400"/>
            </a:pPr>
            <a:r>
              <a:rPr lang="en-GB">
                <a:solidFill>
                  <a:schemeClr val="dk2"/>
                </a:solidFill>
              </a:rPr>
              <a:t>Navigate the interface of a standard CAD software to view in the 3D space the models/or existing ones. </a:t>
            </a:r>
          </a:p>
          <a:p>
            <a:pPr lvl="0" indent="-317500">
              <a:buClr>
                <a:schemeClr val="dk2"/>
              </a:buClr>
              <a:buSzPts val="1400"/>
            </a:pPr>
            <a:r>
              <a:rPr lang="en-GB">
                <a:solidFill>
                  <a:schemeClr val="dk2"/>
                </a:solidFill>
              </a:rPr>
              <a:t>Manipulate objects in a 3D space by zooming in, zooming out and rotating the view. </a:t>
            </a:r>
          </a:p>
          <a:p>
            <a:pPr lvl="0" indent="-317500">
              <a:buClr>
                <a:schemeClr val="dk2"/>
              </a:buClr>
              <a:buSzPts val="1400"/>
            </a:pPr>
            <a:r>
              <a:rPr lang="en-GB">
                <a:solidFill>
                  <a:schemeClr val="dk2"/>
                </a:solidFill>
              </a:rPr>
              <a:t>Design simple solid shapes and combine them to form an assembly.  </a:t>
            </a:r>
          </a:p>
          <a:p>
            <a:pPr lvl="0" indent="-317500">
              <a:buClr>
                <a:schemeClr val="dk2"/>
              </a:buClr>
              <a:buSzPts val="1400"/>
            </a:pPr>
            <a:r>
              <a:rPr lang="en-GB">
                <a:solidFill>
                  <a:schemeClr val="dk2"/>
                </a:solidFill>
              </a:rPr>
              <a:t>Create assemblies of 3D objects to make a final 3D model.  </a:t>
            </a:r>
          </a:p>
          <a:p>
            <a:pPr lvl="0" indent="-317500">
              <a:buClr>
                <a:schemeClr val="dk2"/>
              </a:buClr>
              <a:buSzPts val="1400"/>
            </a:pPr>
            <a:r>
              <a:rPr lang="en-GB">
                <a:solidFill>
                  <a:schemeClr val="dk2"/>
                </a:solidFill>
              </a:rPr>
              <a:t>Save and export files ready for 3D Printing. </a:t>
            </a:r>
          </a:p>
        </p:txBody>
      </p:sp>
      <p:grpSp>
        <p:nvGrpSpPr>
          <p:cNvPr id="1078" name="Google Shape;1078;p47"/>
          <p:cNvGrpSpPr/>
          <p:nvPr/>
        </p:nvGrpSpPr>
        <p:grpSpPr>
          <a:xfrm>
            <a:off x="7218839" y="1937488"/>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47"/>
          <p:cNvGrpSpPr/>
          <p:nvPr/>
        </p:nvGrpSpPr>
        <p:grpSpPr>
          <a:xfrm rot="-1799928">
            <a:off x="5379990" y="530677"/>
            <a:ext cx="3138357" cy="5728742"/>
            <a:chOff x="4695550" y="1608975"/>
            <a:chExt cx="539625" cy="985050"/>
          </a:xfrm>
        </p:grpSpPr>
        <p:sp>
          <p:nvSpPr>
            <p:cNvPr id="1102" name="Google Shape;1102;p47"/>
            <p:cNvSpPr/>
            <p:nvPr/>
          </p:nvSpPr>
          <p:spPr>
            <a:xfrm>
              <a:off x="4695550" y="2300650"/>
              <a:ext cx="539625" cy="293375"/>
            </a:xfrm>
            <a:custGeom>
              <a:avLst/>
              <a:gdLst/>
              <a:ahLst/>
              <a:cxnLst/>
              <a:rect l="l" t="t" r="r" b="b"/>
              <a:pathLst>
                <a:path w="21585" h="11735" extrusionOk="0">
                  <a:moveTo>
                    <a:pt x="0" y="10471"/>
                  </a:moveTo>
                  <a:lnTo>
                    <a:pt x="0" y="6679"/>
                  </a:lnTo>
                  <a:cubicBezTo>
                    <a:pt x="525" y="6058"/>
                    <a:pt x="1312" y="5653"/>
                    <a:pt x="2195" y="5653"/>
                  </a:cubicBezTo>
                  <a:cubicBezTo>
                    <a:pt x="2815" y="5653"/>
                    <a:pt x="3387" y="5868"/>
                    <a:pt x="3864" y="6202"/>
                  </a:cubicBezTo>
                  <a:cubicBezTo>
                    <a:pt x="4007" y="5844"/>
                    <a:pt x="4365" y="5605"/>
                    <a:pt x="4794" y="5605"/>
                  </a:cubicBezTo>
                  <a:cubicBezTo>
                    <a:pt x="5200" y="5605"/>
                    <a:pt x="5605" y="5868"/>
                    <a:pt x="5748" y="6225"/>
                  </a:cubicBezTo>
                  <a:cubicBezTo>
                    <a:pt x="6035" y="6106"/>
                    <a:pt x="6345" y="6011"/>
                    <a:pt x="6679" y="6011"/>
                  </a:cubicBezTo>
                  <a:cubicBezTo>
                    <a:pt x="7108" y="6011"/>
                    <a:pt x="7561" y="6178"/>
                    <a:pt x="7919" y="6369"/>
                  </a:cubicBezTo>
                  <a:cubicBezTo>
                    <a:pt x="7990" y="5725"/>
                    <a:pt x="8515" y="5224"/>
                    <a:pt x="9183" y="5224"/>
                  </a:cubicBezTo>
                  <a:cubicBezTo>
                    <a:pt x="9302" y="5224"/>
                    <a:pt x="9421" y="5248"/>
                    <a:pt x="9493" y="5271"/>
                  </a:cubicBezTo>
                  <a:lnTo>
                    <a:pt x="9493" y="3721"/>
                  </a:lnTo>
                  <a:cubicBezTo>
                    <a:pt x="9493" y="3721"/>
                    <a:pt x="7752" y="3721"/>
                    <a:pt x="7466" y="2362"/>
                  </a:cubicBezTo>
                  <a:cubicBezTo>
                    <a:pt x="7179" y="978"/>
                    <a:pt x="11592" y="0"/>
                    <a:pt x="11592" y="0"/>
                  </a:cubicBezTo>
                  <a:cubicBezTo>
                    <a:pt x="11592" y="0"/>
                    <a:pt x="13428" y="382"/>
                    <a:pt x="13595" y="740"/>
                  </a:cubicBezTo>
                  <a:cubicBezTo>
                    <a:pt x="13738" y="1098"/>
                    <a:pt x="14096" y="2314"/>
                    <a:pt x="14096" y="2314"/>
                  </a:cubicBezTo>
                  <a:cubicBezTo>
                    <a:pt x="14096" y="2314"/>
                    <a:pt x="13977" y="3697"/>
                    <a:pt x="12689" y="3697"/>
                  </a:cubicBezTo>
                  <a:lnTo>
                    <a:pt x="12689" y="5605"/>
                  </a:lnTo>
                  <a:cubicBezTo>
                    <a:pt x="13261" y="5772"/>
                    <a:pt x="13786" y="6130"/>
                    <a:pt x="14144" y="6583"/>
                  </a:cubicBezTo>
                  <a:cubicBezTo>
                    <a:pt x="14382" y="6416"/>
                    <a:pt x="14692" y="6297"/>
                    <a:pt x="15026" y="6297"/>
                  </a:cubicBezTo>
                  <a:cubicBezTo>
                    <a:pt x="15312" y="6297"/>
                    <a:pt x="15551" y="6369"/>
                    <a:pt x="15789" y="6535"/>
                  </a:cubicBezTo>
                  <a:cubicBezTo>
                    <a:pt x="16147" y="5772"/>
                    <a:pt x="16886" y="5271"/>
                    <a:pt x="17769" y="5271"/>
                  </a:cubicBezTo>
                  <a:cubicBezTo>
                    <a:pt x="18604" y="5271"/>
                    <a:pt x="19343" y="5748"/>
                    <a:pt x="19701" y="6464"/>
                  </a:cubicBezTo>
                  <a:cubicBezTo>
                    <a:pt x="19987" y="6249"/>
                    <a:pt x="20345" y="6130"/>
                    <a:pt x="20750" y="6130"/>
                  </a:cubicBezTo>
                  <a:cubicBezTo>
                    <a:pt x="21036" y="6130"/>
                    <a:pt x="21346" y="6225"/>
                    <a:pt x="21585" y="6345"/>
                  </a:cubicBezTo>
                  <a:lnTo>
                    <a:pt x="21585" y="9421"/>
                  </a:lnTo>
                  <a:cubicBezTo>
                    <a:pt x="21346" y="9565"/>
                    <a:pt x="21036" y="9636"/>
                    <a:pt x="20750" y="9636"/>
                  </a:cubicBezTo>
                  <a:cubicBezTo>
                    <a:pt x="20178" y="9636"/>
                    <a:pt x="19677" y="9350"/>
                    <a:pt x="19343" y="8944"/>
                  </a:cubicBezTo>
                  <a:cubicBezTo>
                    <a:pt x="18961" y="9350"/>
                    <a:pt x="18389" y="9636"/>
                    <a:pt x="17769" y="9636"/>
                  </a:cubicBezTo>
                  <a:cubicBezTo>
                    <a:pt x="17006" y="9636"/>
                    <a:pt x="16386" y="9278"/>
                    <a:pt x="15980" y="8706"/>
                  </a:cubicBezTo>
                  <a:cubicBezTo>
                    <a:pt x="15742" y="8944"/>
                    <a:pt x="15384" y="9087"/>
                    <a:pt x="15026" y="9087"/>
                  </a:cubicBezTo>
                  <a:lnTo>
                    <a:pt x="14835" y="9087"/>
                  </a:lnTo>
                  <a:cubicBezTo>
                    <a:pt x="14597" y="10590"/>
                    <a:pt x="13309" y="11735"/>
                    <a:pt x="11735" y="11735"/>
                  </a:cubicBezTo>
                  <a:cubicBezTo>
                    <a:pt x="10256" y="11735"/>
                    <a:pt x="8992" y="10709"/>
                    <a:pt x="8658" y="9326"/>
                  </a:cubicBezTo>
                  <a:cubicBezTo>
                    <a:pt x="8276" y="10065"/>
                    <a:pt x="7537" y="10542"/>
                    <a:pt x="6631" y="10542"/>
                  </a:cubicBezTo>
                  <a:cubicBezTo>
                    <a:pt x="5891" y="10542"/>
                    <a:pt x="5247" y="10185"/>
                    <a:pt x="4818" y="9660"/>
                  </a:cubicBezTo>
                  <a:cubicBezTo>
                    <a:pt x="4365" y="10709"/>
                    <a:pt x="3363" y="11449"/>
                    <a:pt x="2147" y="11449"/>
                  </a:cubicBezTo>
                  <a:cubicBezTo>
                    <a:pt x="1312" y="11473"/>
                    <a:pt x="525" y="11091"/>
                    <a:pt x="0" y="10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7"/>
            <p:cNvSpPr/>
            <p:nvPr/>
          </p:nvSpPr>
          <p:spPr>
            <a:xfrm>
              <a:off x="4854750" y="2289925"/>
              <a:ext cx="221225" cy="85875"/>
            </a:xfrm>
            <a:custGeom>
              <a:avLst/>
              <a:gdLst/>
              <a:ahLst/>
              <a:cxnLst/>
              <a:rect l="l" t="t" r="r" b="b"/>
              <a:pathLst>
                <a:path w="8849" h="3435" extrusionOk="0">
                  <a:moveTo>
                    <a:pt x="1098" y="2815"/>
                  </a:moveTo>
                  <a:cubicBezTo>
                    <a:pt x="0" y="2361"/>
                    <a:pt x="1455" y="0"/>
                    <a:pt x="1455" y="0"/>
                  </a:cubicBezTo>
                  <a:lnTo>
                    <a:pt x="7394" y="0"/>
                  </a:lnTo>
                  <a:cubicBezTo>
                    <a:pt x="7394" y="0"/>
                    <a:pt x="8849" y="2338"/>
                    <a:pt x="7752" y="2815"/>
                  </a:cubicBezTo>
                  <a:cubicBezTo>
                    <a:pt x="6202" y="3435"/>
                    <a:pt x="2648" y="3435"/>
                    <a:pt x="1098" y="2815"/>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7"/>
            <p:cNvSpPr/>
            <p:nvPr/>
          </p:nvSpPr>
          <p:spPr>
            <a:xfrm>
              <a:off x="5078350" y="2064525"/>
              <a:ext cx="110325" cy="245100"/>
            </a:xfrm>
            <a:custGeom>
              <a:avLst/>
              <a:gdLst/>
              <a:ahLst/>
              <a:cxnLst/>
              <a:rect l="l" t="t" r="r" b="b"/>
              <a:pathLst>
                <a:path w="4413" h="9804" extrusionOk="0">
                  <a:moveTo>
                    <a:pt x="1145" y="1"/>
                  </a:moveTo>
                  <a:cubicBezTo>
                    <a:pt x="1145" y="1"/>
                    <a:pt x="3316" y="2219"/>
                    <a:pt x="3482" y="2410"/>
                  </a:cubicBezTo>
                  <a:cubicBezTo>
                    <a:pt x="3673" y="2577"/>
                    <a:pt x="3816" y="2887"/>
                    <a:pt x="3840" y="3292"/>
                  </a:cubicBezTo>
                  <a:cubicBezTo>
                    <a:pt x="3888" y="3721"/>
                    <a:pt x="4341" y="9064"/>
                    <a:pt x="4389" y="9326"/>
                  </a:cubicBezTo>
                  <a:cubicBezTo>
                    <a:pt x="4413" y="9612"/>
                    <a:pt x="4198" y="9803"/>
                    <a:pt x="3793" y="9684"/>
                  </a:cubicBezTo>
                  <a:cubicBezTo>
                    <a:pt x="3363" y="9541"/>
                    <a:pt x="0" y="8181"/>
                    <a:pt x="0"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7"/>
            <p:cNvSpPr/>
            <p:nvPr/>
          </p:nvSpPr>
          <p:spPr>
            <a:xfrm>
              <a:off x="4741450" y="2064525"/>
              <a:ext cx="110350" cy="245100"/>
            </a:xfrm>
            <a:custGeom>
              <a:avLst/>
              <a:gdLst/>
              <a:ahLst/>
              <a:cxnLst/>
              <a:rect l="l" t="t" r="r" b="b"/>
              <a:pathLst>
                <a:path w="4414" h="9804" extrusionOk="0">
                  <a:moveTo>
                    <a:pt x="3292" y="1"/>
                  </a:moveTo>
                  <a:cubicBezTo>
                    <a:pt x="3292" y="1"/>
                    <a:pt x="1098" y="2219"/>
                    <a:pt x="931" y="2410"/>
                  </a:cubicBezTo>
                  <a:cubicBezTo>
                    <a:pt x="740" y="2577"/>
                    <a:pt x="597" y="2887"/>
                    <a:pt x="573" y="3292"/>
                  </a:cubicBezTo>
                  <a:cubicBezTo>
                    <a:pt x="549" y="3721"/>
                    <a:pt x="72" y="9064"/>
                    <a:pt x="25" y="9326"/>
                  </a:cubicBezTo>
                  <a:cubicBezTo>
                    <a:pt x="1" y="9612"/>
                    <a:pt x="216" y="9803"/>
                    <a:pt x="621" y="9684"/>
                  </a:cubicBezTo>
                  <a:cubicBezTo>
                    <a:pt x="1050" y="9541"/>
                    <a:pt x="4413" y="8181"/>
                    <a:pt x="4413"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7"/>
            <p:cNvSpPr/>
            <p:nvPr/>
          </p:nvSpPr>
          <p:spPr>
            <a:xfrm>
              <a:off x="4771275" y="1609575"/>
              <a:ext cx="387000" cy="724500"/>
            </a:xfrm>
            <a:custGeom>
              <a:avLst/>
              <a:gdLst/>
              <a:ahLst/>
              <a:cxnLst/>
              <a:rect l="l" t="t" r="r" b="b"/>
              <a:pathLst>
                <a:path w="15480" h="28980" extrusionOk="0">
                  <a:moveTo>
                    <a:pt x="11759" y="28240"/>
                  </a:moveTo>
                  <a:cubicBezTo>
                    <a:pt x="14215" y="27000"/>
                    <a:pt x="15479" y="9875"/>
                    <a:pt x="10638" y="3054"/>
                  </a:cubicBezTo>
                  <a:cubicBezTo>
                    <a:pt x="8658" y="239"/>
                    <a:pt x="7156" y="1"/>
                    <a:pt x="5033" y="2791"/>
                  </a:cubicBezTo>
                  <a:cubicBezTo>
                    <a:pt x="0" y="9446"/>
                    <a:pt x="1264" y="27000"/>
                    <a:pt x="3769" y="28264"/>
                  </a:cubicBezTo>
                  <a:cubicBezTo>
                    <a:pt x="5319" y="28979"/>
                    <a:pt x="10232" y="28979"/>
                    <a:pt x="11759" y="2824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7"/>
            <p:cNvSpPr/>
            <p:nvPr/>
          </p:nvSpPr>
          <p:spPr>
            <a:xfrm>
              <a:off x="4938825" y="1617925"/>
              <a:ext cx="219450" cy="713150"/>
            </a:xfrm>
            <a:custGeom>
              <a:avLst/>
              <a:gdLst/>
              <a:ahLst/>
              <a:cxnLst/>
              <a:rect l="l" t="t" r="r" b="b"/>
              <a:pathLst>
                <a:path w="8778" h="28526" extrusionOk="0">
                  <a:moveTo>
                    <a:pt x="5057" y="27906"/>
                  </a:moveTo>
                  <a:cubicBezTo>
                    <a:pt x="7513" y="26666"/>
                    <a:pt x="8777" y="9541"/>
                    <a:pt x="3936" y="2720"/>
                  </a:cubicBezTo>
                  <a:cubicBezTo>
                    <a:pt x="2505" y="669"/>
                    <a:pt x="1360" y="1"/>
                    <a:pt x="0" y="812"/>
                  </a:cubicBezTo>
                  <a:cubicBezTo>
                    <a:pt x="573" y="1146"/>
                    <a:pt x="1169" y="1789"/>
                    <a:pt x="1837" y="2720"/>
                  </a:cubicBezTo>
                  <a:cubicBezTo>
                    <a:pt x="6655" y="9541"/>
                    <a:pt x="5414" y="26689"/>
                    <a:pt x="2934" y="27906"/>
                  </a:cubicBezTo>
                  <a:cubicBezTo>
                    <a:pt x="2338" y="28192"/>
                    <a:pt x="1241" y="28383"/>
                    <a:pt x="0" y="28430"/>
                  </a:cubicBezTo>
                  <a:cubicBezTo>
                    <a:pt x="1908" y="28526"/>
                    <a:pt x="4126" y="28359"/>
                    <a:pt x="5057" y="27906"/>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7"/>
            <p:cNvSpPr/>
            <p:nvPr/>
          </p:nvSpPr>
          <p:spPr>
            <a:xfrm>
              <a:off x="4801075" y="1608975"/>
              <a:ext cx="327975" cy="551575"/>
            </a:xfrm>
            <a:custGeom>
              <a:avLst/>
              <a:gdLst/>
              <a:ahLst/>
              <a:cxnLst/>
              <a:rect l="l" t="t" r="r" b="b"/>
              <a:pathLst>
                <a:path w="13119" h="22063" extrusionOk="0">
                  <a:moveTo>
                    <a:pt x="12594" y="21371"/>
                  </a:moveTo>
                  <a:cubicBezTo>
                    <a:pt x="13119" y="15480"/>
                    <a:pt x="12475" y="7275"/>
                    <a:pt x="9446" y="3030"/>
                  </a:cubicBezTo>
                  <a:cubicBezTo>
                    <a:pt x="7466" y="239"/>
                    <a:pt x="5964" y="1"/>
                    <a:pt x="3841" y="2791"/>
                  </a:cubicBezTo>
                  <a:cubicBezTo>
                    <a:pt x="716" y="6941"/>
                    <a:pt x="1" y="15361"/>
                    <a:pt x="549" y="21371"/>
                  </a:cubicBezTo>
                  <a:cubicBezTo>
                    <a:pt x="3889" y="22063"/>
                    <a:pt x="9255" y="22063"/>
                    <a:pt x="12594" y="213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7"/>
            <p:cNvSpPr/>
            <p:nvPr/>
          </p:nvSpPr>
          <p:spPr>
            <a:xfrm>
              <a:off x="4892900" y="1862400"/>
              <a:ext cx="144325" cy="144325"/>
            </a:xfrm>
            <a:custGeom>
              <a:avLst/>
              <a:gdLst/>
              <a:ahLst/>
              <a:cxnLst/>
              <a:rect l="l" t="t" r="r" b="b"/>
              <a:pathLst>
                <a:path w="5773" h="5773" extrusionOk="0">
                  <a:moveTo>
                    <a:pt x="2887" y="5772"/>
                  </a:moveTo>
                  <a:cubicBezTo>
                    <a:pt x="4485" y="5772"/>
                    <a:pt x="5773" y="4460"/>
                    <a:pt x="5773" y="2886"/>
                  </a:cubicBezTo>
                  <a:cubicBezTo>
                    <a:pt x="5773" y="1288"/>
                    <a:pt x="4461" y="0"/>
                    <a:pt x="2887" y="0"/>
                  </a:cubicBezTo>
                  <a:cubicBezTo>
                    <a:pt x="1289" y="0"/>
                    <a:pt x="1" y="1312"/>
                    <a:pt x="1" y="2886"/>
                  </a:cubicBezTo>
                  <a:cubicBezTo>
                    <a:pt x="1" y="4460"/>
                    <a:pt x="1313" y="5772"/>
                    <a:pt x="2887" y="5772"/>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7"/>
            <p:cNvSpPr/>
            <p:nvPr/>
          </p:nvSpPr>
          <p:spPr>
            <a:xfrm>
              <a:off x="4941200" y="2114025"/>
              <a:ext cx="48325" cy="168175"/>
            </a:xfrm>
            <a:custGeom>
              <a:avLst/>
              <a:gdLst/>
              <a:ahLst/>
              <a:cxnLst/>
              <a:rect l="l" t="t" r="r" b="b"/>
              <a:pathLst>
                <a:path w="1933" h="6727" extrusionOk="0">
                  <a:moveTo>
                    <a:pt x="1575" y="6249"/>
                  </a:moveTo>
                  <a:cubicBezTo>
                    <a:pt x="1885" y="5915"/>
                    <a:pt x="1933" y="5200"/>
                    <a:pt x="1933" y="4484"/>
                  </a:cubicBezTo>
                  <a:cubicBezTo>
                    <a:pt x="1933" y="3793"/>
                    <a:pt x="1265" y="453"/>
                    <a:pt x="1217" y="358"/>
                  </a:cubicBezTo>
                  <a:cubicBezTo>
                    <a:pt x="1169" y="0"/>
                    <a:pt x="788" y="48"/>
                    <a:pt x="716" y="358"/>
                  </a:cubicBezTo>
                  <a:cubicBezTo>
                    <a:pt x="692" y="453"/>
                    <a:pt x="1" y="3793"/>
                    <a:pt x="1" y="4484"/>
                  </a:cubicBezTo>
                  <a:cubicBezTo>
                    <a:pt x="1" y="5176"/>
                    <a:pt x="72" y="5891"/>
                    <a:pt x="359" y="6249"/>
                  </a:cubicBezTo>
                  <a:cubicBezTo>
                    <a:pt x="788" y="6726"/>
                    <a:pt x="1169" y="6726"/>
                    <a:pt x="1575" y="6249"/>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7"/>
            <p:cNvSpPr/>
            <p:nvPr/>
          </p:nvSpPr>
          <p:spPr>
            <a:xfrm>
              <a:off x="4840450" y="1608975"/>
              <a:ext cx="250450" cy="211700"/>
            </a:xfrm>
            <a:custGeom>
              <a:avLst/>
              <a:gdLst/>
              <a:ahLst/>
              <a:cxnLst/>
              <a:rect l="l" t="t" r="r" b="b"/>
              <a:pathLst>
                <a:path w="10018" h="8468" extrusionOk="0">
                  <a:moveTo>
                    <a:pt x="10017" y="7895"/>
                  </a:moveTo>
                  <a:cubicBezTo>
                    <a:pt x="9516" y="6011"/>
                    <a:pt x="8801" y="4342"/>
                    <a:pt x="7871" y="3030"/>
                  </a:cubicBezTo>
                  <a:cubicBezTo>
                    <a:pt x="5891" y="239"/>
                    <a:pt x="4389" y="1"/>
                    <a:pt x="2266" y="2791"/>
                  </a:cubicBezTo>
                  <a:cubicBezTo>
                    <a:pt x="1288" y="4103"/>
                    <a:pt x="549" y="5844"/>
                    <a:pt x="0" y="7776"/>
                  </a:cubicBezTo>
                  <a:cubicBezTo>
                    <a:pt x="1646" y="8229"/>
                    <a:pt x="3434" y="8468"/>
                    <a:pt x="5247" y="8468"/>
                  </a:cubicBezTo>
                  <a:cubicBezTo>
                    <a:pt x="6917" y="8468"/>
                    <a:pt x="8538" y="8253"/>
                    <a:pt x="10017" y="7895"/>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7"/>
            <p:cNvSpPr/>
            <p:nvPr/>
          </p:nvSpPr>
          <p:spPr>
            <a:xfrm>
              <a:off x="4938825" y="1629850"/>
              <a:ext cx="152075" cy="186075"/>
            </a:xfrm>
            <a:custGeom>
              <a:avLst/>
              <a:gdLst/>
              <a:ahLst/>
              <a:cxnLst/>
              <a:rect l="l" t="t" r="r" b="b"/>
              <a:pathLst>
                <a:path w="6083" h="7443" extrusionOk="0">
                  <a:moveTo>
                    <a:pt x="2481" y="573"/>
                  </a:moveTo>
                  <a:lnTo>
                    <a:pt x="2481" y="573"/>
                  </a:lnTo>
                  <a:cubicBezTo>
                    <a:pt x="2433" y="502"/>
                    <a:pt x="2362" y="478"/>
                    <a:pt x="2314" y="406"/>
                  </a:cubicBezTo>
                  <a:lnTo>
                    <a:pt x="2314" y="406"/>
                  </a:lnTo>
                  <a:cubicBezTo>
                    <a:pt x="2266" y="406"/>
                    <a:pt x="2266" y="382"/>
                    <a:pt x="2242" y="382"/>
                  </a:cubicBezTo>
                  <a:lnTo>
                    <a:pt x="2218" y="382"/>
                  </a:lnTo>
                  <a:cubicBezTo>
                    <a:pt x="2147" y="358"/>
                    <a:pt x="2099" y="335"/>
                    <a:pt x="2051" y="287"/>
                  </a:cubicBezTo>
                  <a:lnTo>
                    <a:pt x="2028" y="287"/>
                  </a:lnTo>
                  <a:cubicBezTo>
                    <a:pt x="2004" y="287"/>
                    <a:pt x="2004" y="263"/>
                    <a:pt x="1980" y="263"/>
                  </a:cubicBezTo>
                  <a:lnTo>
                    <a:pt x="1932" y="263"/>
                  </a:lnTo>
                  <a:cubicBezTo>
                    <a:pt x="1908" y="239"/>
                    <a:pt x="1885" y="239"/>
                    <a:pt x="1861" y="239"/>
                  </a:cubicBezTo>
                  <a:lnTo>
                    <a:pt x="1813" y="239"/>
                  </a:lnTo>
                  <a:cubicBezTo>
                    <a:pt x="1813" y="239"/>
                    <a:pt x="1789" y="239"/>
                    <a:pt x="1789" y="215"/>
                  </a:cubicBezTo>
                  <a:lnTo>
                    <a:pt x="1765" y="215"/>
                  </a:lnTo>
                  <a:cubicBezTo>
                    <a:pt x="1765" y="215"/>
                    <a:pt x="1741" y="215"/>
                    <a:pt x="1741" y="168"/>
                  </a:cubicBezTo>
                  <a:lnTo>
                    <a:pt x="1741" y="168"/>
                  </a:lnTo>
                  <a:cubicBezTo>
                    <a:pt x="1741" y="120"/>
                    <a:pt x="1741" y="120"/>
                    <a:pt x="2481" y="573"/>
                  </a:cubicBezTo>
                  <a:close/>
                  <a:moveTo>
                    <a:pt x="2481" y="573"/>
                  </a:moveTo>
                  <a:cubicBezTo>
                    <a:pt x="2958" y="955"/>
                    <a:pt x="3435" y="1479"/>
                    <a:pt x="3936" y="2195"/>
                  </a:cubicBezTo>
                  <a:cubicBezTo>
                    <a:pt x="4866" y="3507"/>
                    <a:pt x="5557" y="5176"/>
                    <a:pt x="6082" y="7060"/>
                  </a:cubicBezTo>
                  <a:cubicBezTo>
                    <a:pt x="5438" y="7204"/>
                    <a:pt x="4747" y="7371"/>
                    <a:pt x="4055" y="7442"/>
                  </a:cubicBezTo>
                  <a:cubicBezTo>
                    <a:pt x="3554" y="5415"/>
                    <a:pt x="2815" y="3602"/>
                    <a:pt x="1813" y="2195"/>
                  </a:cubicBezTo>
                  <a:cubicBezTo>
                    <a:pt x="1193" y="1312"/>
                    <a:pt x="597" y="645"/>
                    <a:pt x="0" y="287"/>
                  </a:cubicBezTo>
                  <a:cubicBezTo>
                    <a:pt x="24" y="263"/>
                    <a:pt x="72" y="263"/>
                    <a:pt x="96" y="239"/>
                  </a:cubicBezTo>
                  <a:lnTo>
                    <a:pt x="96" y="239"/>
                  </a:lnTo>
                  <a:cubicBezTo>
                    <a:pt x="191" y="168"/>
                    <a:pt x="263" y="144"/>
                    <a:pt x="334" y="120"/>
                  </a:cubicBezTo>
                  <a:lnTo>
                    <a:pt x="334" y="120"/>
                  </a:lnTo>
                  <a:cubicBezTo>
                    <a:pt x="382" y="96"/>
                    <a:pt x="454" y="96"/>
                    <a:pt x="477" y="48"/>
                  </a:cubicBezTo>
                  <a:lnTo>
                    <a:pt x="477" y="48"/>
                  </a:lnTo>
                  <a:cubicBezTo>
                    <a:pt x="525" y="48"/>
                    <a:pt x="549" y="48"/>
                    <a:pt x="549" y="25"/>
                  </a:cubicBezTo>
                  <a:lnTo>
                    <a:pt x="549" y="25"/>
                  </a:lnTo>
                  <a:cubicBezTo>
                    <a:pt x="573" y="25"/>
                    <a:pt x="597" y="25"/>
                    <a:pt x="620" y="1"/>
                  </a:cubicBezTo>
                  <a:lnTo>
                    <a:pt x="620" y="1"/>
                  </a:lnTo>
                  <a:lnTo>
                    <a:pt x="692" y="1"/>
                  </a:lnTo>
                  <a:lnTo>
                    <a:pt x="716" y="1"/>
                  </a:lnTo>
                  <a:lnTo>
                    <a:pt x="787" y="1"/>
                  </a:lnTo>
                  <a:lnTo>
                    <a:pt x="787" y="1"/>
                  </a:lnTo>
                  <a:lnTo>
                    <a:pt x="859" y="1"/>
                  </a:lnTo>
                  <a:lnTo>
                    <a:pt x="907" y="1"/>
                  </a:lnTo>
                  <a:lnTo>
                    <a:pt x="954" y="1"/>
                  </a:lnTo>
                  <a:lnTo>
                    <a:pt x="1002" y="1"/>
                  </a:lnTo>
                  <a:lnTo>
                    <a:pt x="1050" y="1"/>
                  </a:lnTo>
                  <a:lnTo>
                    <a:pt x="1074" y="1"/>
                  </a:lnTo>
                  <a:lnTo>
                    <a:pt x="1145" y="1"/>
                  </a:lnTo>
                  <a:lnTo>
                    <a:pt x="1169" y="1"/>
                  </a:lnTo>
                  <a:lnTo>
                    <a:pt x="1241" y="1"/>
                  </a:lnTo>
                  <a:lnTo>
                    <a:pt x="1264" y="1"/>
                  </a:lnTo>
                  <a:lnTo>
                    <a:pt x="1312" y="1"/>
                  </a:lnTo>
                  <a:lnTo>
                    <a:pt x="1360" y="1"/>
                  </a:lnTo>
                  <a:lnTo>
                    <a:pt x="1384" y="1"/>
                  </a:lnTo>
                  <a:lnTo>
                    <a:pt x="1408" y="1"/>
                  </a:lnTo>
                  <a:lnTo>
                    <a:pt x="1479" y="1"/>
                  </a:lnTo>
                  <a:lnTo>
                    <a:pt x="1527" y="1"/>
                  </a:lnTo>
                  <a:lnTo>
                    <a:pt x="1551" y="1"/>
                  </a:lnTo>
                  <a:lnTo>
                    <a:pt x="1598" y="1"/>
                  </a:lnTo>
                  <a:lnTo>
                    <a:pt x="162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7"/>
            <p:cNvSpPr/>
            <p:nvPr/>
          </p:nvSpPr>
          <p:spPr>
            <a:xfrm>
              <a:off x="4913175" y="1881475"/>
              <a:ext cx="104375" cy="104375"/>
            </a:xfrm>
            <a:custGeom>
              <a:avLst/>
              <a:gdLst/>
              <a:ahLst/>
              <a:cxnLst/>
              <a:rect l="l" t="t" r="r" b="b"/>
              <a:pathLst>
                <a:path w="4175" h="4175" extrusionOk="0">
                  <a:moveTo>
                    <a:pt x="2076" y="4174"/>
                  </a:moveTo>
                  <a:cubicBezTo>
                    <a:pt x="3244" y="4174"/>
                    <a:pt x="4175" y="3268"/>
                    <a:pt x="4175" y="2099"/>
                  </a:cubicBezTo>
                  <a:cubicBezTo>
                    <a:pt x="4175" y="931"/>
                    <a:pt x="3244" y="1"/>
                    <a:pt x="2076" y="1"/>
                  </a:cubicBezTo>
                  <a:cubicBezTo>
                    <a:pt x="907" y="1"/>
                    <a:pt x="1" y="931"/>
                    <a:pt x="1" y="2099"/>
                  </a:cubicBezTo>
                  <a:cubicBezTo>
                    <a:pt x="1" y="3268"/>
                    <a:pt x="955" y="4174"/>
                    <a:pt x="2076" y="4174"/>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7"/>
            <p:cNvSpPr/>
            <p:nvPr/>
          </p:nvSpPr>
          <p:spPr>
            <a:xfrm>
              <a:off x="4923325" y="1891625"/>
              <a:ext cx="85875" cy="86475"/>
            </a:xfrm>
            <a:custGeom>
              <a:avLst/>
              <a:gdLst/>
              <a:ahLst/>
              <a:cxnLst/>
              <a:rect l="l" t="t" r="r" b="b"/>
              <a:pathLst>
                <a:path w="3435" h="3459" extrusionOk="0">
                  <a:moveTo>
                    <a:pt x="2695" y="239"/>
                  </a:moveTo>
                  <a:lnTo>
                    <a:pt x="239" y="2671"/>
                  </a:lnTo>
                  <a:cubicBezTo>
                    <a:pt x="119" y="2528"/>
                    <a:pt x="72" y="2337"/>
                    <a:pt x="0" y="2170"/>
                  </a:cubicBezTo>
                  <a:lnTo>
                    <a:pt x="2171" y="0"/>
                  </a:lnTo>
                  <a:cubicBezTo>
                    <a:pt x="2361" y="48"/>
                    <a:pt x="2528" y="143"/>
                    <a:pt x="2695" y="239"/>
                  </a:cubicBezTo>
                  <a:close/>
                  <a:moveTo>
                    <a:pt x="3101" y="644"/>
                  </a:moveTo>
                  <a:lnTo>
                    <a:pt x="620" y="3124"/>
                  </a:lnTo>
                  <a:cubicBezTo>
                    <a:pt x="859" y="3291"/>
                    <a:pt x="1169" y="3411"/>
                    <a:pt x="1479" y="3458"/>
                  </a:cubicBezTo>
                  <a:lnTo>
                    <a:pt x="3435" y="1503"/>
                  </a:lnTo>
                  <a:cubicBezTo>
                    <a:pt x="3411" y="1193"/>
                    <a:pt x="3292" y="883"/>
                    <a:pt x="3101" y="6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7"/>
          <p:cNvSpPr/>
          <p:nvPr/>
        </p:nvSpPr>
        <p:spPr>
          <a:xfrm>
            <a:off x="8558850" y="295025"/>
            <a:ext cx="871800" cy="871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7"/>
          <p:cNvSpPr/>
          <p:nvPr/>
        </p:nvSpPr>
        <p:spPr>
          <a:xfrm>
            <a:off x="8221500" y="97845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a:t>Disadvantages</a:t>
            </a:r>
          </a:p>
        </p:txBody>
      </p:sp>
      <p:sp>
        <p:nvSpPr>
          <p:cNvPr id="6" name="Google Shape;1029;p44"/>
          <p:cNvSpPr txBox="1">
            <a:spLocks/>
          </p:cNvSpPr>
          <p:nvPr/>
        </p:nvSpPr>
        <p:spPr>
          <a:xfrm>
            <a:off x="779049" y="950447"/>
            <a:ext cx="8131868" cy="39607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buClr>
                <a:srgbClr val="343434"/>
              </a:buClr>
              <a:buSzPts val="1400"/>
              <a:buFont typeface="Muli"/>
              <a:buChar char="●"/>
            </a:pPr>
            <a:r>
              <a:rPr lang="en-GB" b="1">
                <a:latin typeface="Muli" panose="02000503000000000000" pitchFamily="2" charset="77"/>
              </a:rPr>
              <a:t>Limiting Creativity and Innovation</a:t>
            </a:r>
          </a:p>
          <a:p>
            <a:pPr marL="19050" lvl="0">
              <a:buClr>
                <a:srgbClr val="343434"/>
              </a:buClr>
              <a:buSzPts val="1400"/>
            </a:pPr>
            <a:r>
              <a:rPr lang="en-GB">
                <a:latin typeface="Muli" panose="02000503000000000000" pitchFamily="2" charset="77"/>
              </a:rPr>
              <a:t>Traditional sketching on paper “remains a basic tool for speeding up visual problem solving” and help develop a designer’s capacity for creative thinking. Those who design exclusively using CAD may find themselves more constrained to certain ways of thinking and drafting.</a:t>
            </a:r>
          </a:p>
          <a:p>
            <a:pPr marL="19050" lvl="0">
              <a:buClr>
                <a:srgbClr val="343434"/>
              </a:buClr>
              <a:buSzPts val="1400"/>
            </a:pPr>
            <a:endParaRPr lang="en-GB" b="1">
              <a:latin typeface="Muli" panose="02000503000000000000" pitchFamily="2" charset="77"/>
            </a:endParaRPr>
          </a:p>
          <a:p>
            <a:pPr marL="457200" lvl="0" indent="-317500">
              <a:buClr>
                <a:srgbClr val="343434"/>
              </a:buClr>
              <a:buSzPts val="1400"/>
              <a:buFont typeface="Muli"/>
              <a:buChar char="●"/>
            </a:pPr>
            <a:r>
              <a:rPr lang="en-GB" b="1">
                <a:latin typeface="Muli" panose="02000503000000000000" pitchFamily="2" charset="77"/>
              </a:rPr>
              <a:t>Skills of the Designer</a:t>
            </a:r>
            <a:endParaRPr lang="en-GB">
              <a:latin typeface="Muli" panose="02000503000000000000" pitchFamily="2" charset="77"/>
            </a:endParaRPr>
          </a:p>
          <a:p>
            <a:r>
              <a:rPr lang="en-GB">
                <a:latin typeface="Muli" panose="02000503000000000000" pitchFamily="2" charset="77"/>
              </a:rPr>
              <a:t>CAD are tools for a designer to use to create a design. Like all tools, they are only as useful as the one handling them. While a computer can tell you what a design will look like, the user is the one who makes the decision, which inevitably affects function.</a:t>
            </a:r>
          </a:p>
          <a:p>
            <a:endParaRPr lang="en-GB">
              <a:latin typeface="Muli" panose="02000503000000000000" pitchFamily="2" charset="77"/>
            </a:endParaRPr>
          </a:p>
          <a:p>
            <a:pPr marL="457200" lvl="0" indent="-317500">
              <a:buClr>
                <a:srgbClr val="343434"/>
              </a:buClr>
              <a:buSzPts val="1400"/>
              <a:buFont typeface="Muli"/>
              <a:buChar char="●"/>
            </a:pPr>
            <a:r>
              <a:rPr lang="en-GB" b="1">
                <a:latin typeface="Muli" panose="02000503000000000000" pitchFamily="2" charset="77"/>
              </a:rPr>
              <a:t>Time</a:t>
            </a:r>
            <a:endParaRPr lang="en-GB">
              <a:latin typeface="Muli" panose="02000503000000000000" pitchFamily="2" charset="77"/>
            </a:endParaRPr>
          </a:p>
          <a:p>
            <a:pPr lvl="0"/>
            <a:r>
              <a:rPr lang="en-GB">
                <a:latin typeface="Muli" panose="02000503000000000000" pitchFamily="2" charset="77"/>
              </a:rPr>
              <a:t>The use of CAD takes time. Properly creating and executing designs comes with a certain amount of overhead, including the time associated with training.</a:t>
            </a:r>
          </a:p>
        </p:txBody>
      </p:sp>
    </p:spTree>
    <p:extLst>
      <p:ext uri="{BB962C8B-B14F-4D97-AF65-F5344CB8AC3E}">
        <p14:creationId xmlns:p14="http://schemas.microsoft.com/office/powerpoint/2010/main" val="538013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GB"/>
              <a:t>Disadvantages</a:t>
            </a:r>
          </a:p>
        </p:txBody>
      </p:sp>
      <p:sp>
        <p:nvSpPr>
          <p:cNvPr id="6" name="Google Shape;1029;p44"/>
          <p:cNvSpPr txBox="1">
            <a:spLocks/>
          </p:cNvSpPr>
          <p:nvPr/>
        </p:nvSpPr>
        <p:spPr>
          <a:xfrm>
            <a:off x="779049" y="950447"/>
            <a:ext cx="8131868" cy="39607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buClr>
                <a:srgbClr val="343434"/>
              </a:buClr>
              <a:buSzPts val="1400"/>
              <a:buFont typeface="Muli"/>
              <a:buChar char="●"/>
            </a:pPr>
            <a:r>
              <a:rPr lang="en-GB" b="1">
                <a:latin typeface="Muli" panose="02000503000000000000" pitchFamily="2" charset="77"/>
              </a:rPr>
              <a:t>Designing in a Virtual Workspace</a:t>
            </a:r>
          </a:p>
          <a:p>
            <a:pPr lvl="0"/>
            <a:r>
              <a:rPr lang="en-GB">
                <a:latin typeface="Muli" panose="02000503000000000000" pitchFamily="2" charset="77"/>
              </a:rPr>
              <a:t>When designing in the virtual workspace, there is a degree of separation from the physical object that is implied. Designing virtually allows the user to create perfection without concerning themselves with real-world constraints.</a:t>
            </a:r>
          </a:p>
          <a:p>
            <a:pPr lvl="0"/>
            <a:endParaRPr lang="en-GB" b="1">
              <a:latin typeface="Muli" panose="02000503000000000000" pitchFamily="2" charset="77"/>
            </a:endParaRPr>
          </a:p>
          <a:p>
            <a:pPr marL="457200" lvl="0" indent="-317500">
              <a:buClr>
                <a:srgbClr val="343434"/>
              </a:buClr>
              <a:buSzPts val="1400"/>
              <a:buFont typeface="Muli"/>
              <a:buChar char="●"/>
            </a:pPr>
            <a:r>
              <a:rPr lang="en-GB" b="1">
                <a:latin typeface="Muli" panose="02000503000000000000" pitchFamily="2" charset="77"/>
              </a:rPr>
              <a:t>Licensing</a:t>
            </a:r>
            <a:endParaRPr lang="en-GB">
              <a:latin typeface="Muli" panose="02000503000000000000" pitchFamily="2" charset="77"/>
            </a:endParaRPr>
          </a:p>
          <a:p>
            <a:r>
              <a:rPr lang="en-GB">
                <a:latin typeface="Muli" panose="02000503000000000000" pitchFamily="2" charset="77"/>
              </a:rPr>
              <a:t>Higher-end CAD software typically come with high prices, whether subscription-based or one-time fees. The main exception to this is if they are being used for educational purposes.</a:t>
            </a:r>
          </a:p>
          <a:p>
            <a:pPr lvl="0"/>
            <a:endParaRPr lang="en-GB">
              <a:latin typeface="Muli" panose="02000503000000000000" pitchFamily="2" charset="77"/>
            </a:endParaRPr>
          </a:p>
          <a:p>
            <a:pPr marL="457200" lvl="0" indent="-317500">
              <a:buClr>
                <a:srgbClr val="343434"/>
              </a:buClr>
              <a:buSzPts val="1400"/>
              <a:buFont typeface="Muli"/>
              <a:buChar char="●"/>
            </a:pPr>
            <a:r>
              <a:rPr lang="en-GB" b="1">
                <a:latin typeface="Muli" panose="02000503000000000000" pitchFamily="2" charset="77"/>
              </a:rPr>
              <a:t>Hardware</a:t>
            </a:r>
            <a:endParaRPr lang="en-GB">
              <a:latin typeface="Muli" panose="02000503000000000000" pitchFamily="2" charset="77"/>
            </a:endParaRPr>
          </a:p>
          <a:p>
            <a:r>
              <a:rPr lang="en-GB">
                <a:latin typeface="Muli" panose="02000503000000000000" pitchFamily="2" charset="77"/>
              </a:rPr>
              <a:t>CAD tools often require powerful and expensive hardware to perform optimally. Power cuts and viruses can cause problems for the computerised system.</a:t>
            </a:r>
          </a:p>
          <a:p>
            <a:endParaRPr lang="en-GB">
              <a:latin typeface="Muli" panose="02000503000000000000" pitchFamily="2" charset="77"/>
            </a:endParaRPr>
          </a:p>
        </p:txBody>
      </p:sp>
    </p:spTree>
    <p:extLst>
      <p:ext uri="{BB962C8B-B14F-4D97-AF65-F5344CB8AC3E}">
        <p14:creationId xmlns:p14="http://schemas.microsoft.com/office/powerpoint/2010/main" val="3264448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prstGeom prst="rect">
            <a:avLst/>
          </a:prstGeom>
        </p:spPr>
        <p:txBody>
          <a:bodyPr spcFirstLastPara="1" vert="horz" wrap="square" lIns="91425" tIns="91425" rIns="91425" bIns="91425" rtlCol="0" anchor="b" anchorCtr="0">
            <a:noAutofit/>
          </a:bodyPr>
          <a:lstStyle/>
          <a:p>
            <a:r>
              <a:rPr lang="en"/>
              <a:t>Types of 3D CAD modelling</a:t>
            </a:r>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endParaRPr sz="1800"/>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endParaRPr sz="1800"/>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8"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endParaRPr sz="1800"/>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endParaRPr sz="1800"/>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endParaRPr sz="1800"/>
          </a:p>
        </p:txBody>
      </p:sp>
      <p:sp>
        <p:nvSpPr>
          <p:cNvPr id="34" name="Subtitle 1">
            <a:extLst>
              <a:ext uri="{FF2B5EF4-FFF2-40B4-BE49-F238E27FC236}">
                <a16:creationId xmlns:a16="http://schemas.microsoft.com/office/drawing/2014/main" id="{4AEEF881-6D41-5D46-854A-41502A3E842C}"/>
              </a:ext>
            </a:extLst>
          </p:cNvPr>
          <p:cNvSpPr>
            <a:spLocks noGrp="1"/>
          </p:cNvSpPr>
          <p:nvPr>
            <p:ph type="subTitle" idx="1"/>
          </p:nvPr>
        </p:nvSpPr>
        <p:spPr/>
        <p:txBody>
          <a:bodyPr/>
          <a:lstStyle/>
          <a:p>
            <a:pPr marL="0" indent="0"/>
            <a:r>
              <a:rPr lang="en-GB"/>
              <a:t>Now, let’s</a:t>
            </a:r>
            <a:r>
              <a:rPr lang="zh-CN" altLang="en-US"/>
              <a:t> </a:t>
            </a:r>
            <a:r>
              <a:rPr lang="en-GB"/>
              <a:t>look at the three major types of 3D modelling.</a:t>
            </a:r>
          </a:p>
        </p:txBody>
      </p:sp>
    </p:spTree>
    <p:extLst>
      <p:ext uri="{BB962C8B-B14F-4D97-AF65-F5344CB8AC3E}">
        <p14:creationId xmlns:p14="http://schemas.microsoft.com/office/powerpoint/2010/main" val="2683993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577862"/>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Types of 3D CAD Modelling</a:t>
            </a:r>
            <a:endParaRPr/>
          </a:p>
        </p:txBody>
      </p:sp>
      <p:sp>
        <p:nvSpPr>
          <p:cNvPr id="1159" name="Google Shape;1159;p49"/>
          <p:cNvSpPr txBox="1">
            <a:spLocks noGrp="1"/>
          </p:cNvSpPr>
          <p:nvPr>
            <p:ph type="subTitle" idx="4"/>
          </p:nvPr>
        </p:nvSpPr>
        <p:spPr>
          <a:xfrm>
            <a:off x="673887" y="2901458"/>
            <a:ext cx="2446200" cy="369000"/>
          </a:xfrm>
          <a:prstGeom prst="rect">
            <a:avLst/>
          </a:prstGeom>
        </p:spPr>
        <p:txBody>
          <a:bodyPr spcFirstLastPara="1" wrap="square" lIns="91425" tIns="91425" rIns="91425" bIns="91425" anchor="t" anchorCtr="0">
            <a:noAutofit/>
          </a:bodyPr>
          <a:lstStyle/>
          <a:p>
            <a:pPr marL="0" lvl="0" indent="0"/>
            <a:r>
              <a:rPr lang="en-GB"/>
              <a:t>Solid Modelling</a:t>
            </a:r>
            <a:endParaRPr/>
          </a:p>
        </p:txBody>
      </p:sp>
      <p:sp>
        <p:nvSpPr>
          <p:cNvPr id="1160" name="Google Shape;1160;p49"/>
          <p:cNvSpPr txBox="1">
            <a:spLocks noGrp="1"/>
          </p:cNvSpPr>
          <p:nvPr>
            <p:ph type="subTitle" idx="5"/>
          </p:nvPr>
        </p:nvSpPr>
        <p:spPr>
          <a:xfrm>
            <a:off x="3348900" y="2901458"/>
            <a:ext cx="2446200" cy="369000"/>
          </a:xfrm>
          <a:prstGeom prst="rect">
            <a:avLst/>
          </a:prstGeom>
        </p:spPr>
        <p:txBody>
          <a:bodyPr spcFirstLastPara="1" wrap="square" lIns="91425" tIns="91425" rIns="91425" bIns="91425" anchor="t" anchorCtr="0">
            <a:noAutofit/>
          </a:bodyPr>
          <a:lstStyle/>
          <a:p>
            <a:pPr marL="0" lvl="0" indent="0"/>
            <a:r>
              <a:rPr lang="en-GB"/>
              <a:t>Wireframe Modelling</a:t>
            </a:r>
          </a:p>
        </p:txBody>
      </p:sp>
      <p:sp>
        <p:nvSpPr>
          <p:cNvPr id="1161" name="Google Shape;1161;p49"/>
          <p:cNvSpPr txBox="1">
            <a:spLocks noGrp="1"/>
          </p:cNvSpPr>
          <p:nvPr>
            <p:ph type="subTitle" idx="6"/>
          </p:nvPr>
        </p:nvSpPr>
        <p:spPr>
          <a:xfrm>
            <a:off x="6000750" y="2901458"/>
            <a:ext cx="2446200" cy="369000"/>
          </a:xfrm>
          <a:prstGeom prst="rect">
            <a:avLst/>
          </a:prstGeom>
        </p:spPr>
        <p:txBody>
          <a:bodyPr spcFirstLastPara="1" wrap="square" lIns="91425" tIns="91425" rIns="91425" bIns="91425" anchor="t" anchorCtr="0">
            <a:noAutofit/>
          </a:bodyPr>
          <a:lstStyle/>
          <a:p>
            <a:pPr marL="0" lvl="0" indent="0"/>
            <a:r>
              <a:rPr lang="en-GB"/>
              <a:t>Surface Modelling</a:t>
            </a:r>
          </a:p>
        </p:txBody>
      </p:sp>
      <p:sp>
        <p:nvSpPr>
          <p:cNvPr id="3" name="Subtitle 2">
            <a:extLst>
              <a:ext uri="{FF2B5EF4-FFF2-40B4-BE49-F238E27FC236}">
                <a16:creationId xmlns:a16="http://schemas.microsoft.com/office/drawing/2014/main" id="{719DF5E6-D4F0-6B43-9775-3E250561CED4}"/>
              </a:ext>
            </a:extLst>
          </p:cNvPr>
          <p:cNvSpPr>
            <a:spLocks noGrp="1"/>
          </p:cNvSpPr>
          <p:nvPr>
            <p:ph type="subTitle" idx="2"/>
          </p:nvPr>
        </p:nvSpPr>
        <p:spPr>
          <a:xfrm>
            <a:off x="3333450" y="3236040"/>
            <a:ext cx="2477100" cy="1028700"/>
          </a:xfrm>
        </p:spPr>
        <p:txBody>
          <a:bodyPr/>
          <a:lstStyle/>
          <a:p>
            <a:pPr marL="20638" indent="0"/>
            <a:r>
              <a:rPr lang="en-GB"/>
              <a:t>Wireframe modelling represents shapes as a network of vertices. </a:t>
            </a:r>
          </a:p>
        </p:txBody>
      </p:sp>
      <p:sp>
        <p:nvSpPr>
          <p:cNvPr id="5" name="Subtitle 4">
            <a:extLst>
              <a:ext uri="{FF2B5EF4-FFF2-40B4-BE49-F238E27FC236}">
                <a16:creationId xmlns:a16="http://schemas.microsoft.com/office/drawing/2014/main" id="{03901392-482A-EE42-89EF-421198FA3148}"/>
              </a:ext>
            </a:extLst>
          </p:cNvPr>
          <p:cNvSpPr>
            <a:spLocks noGrp="1"/>
          </p:cNvSpPr>
          <p:nvPr>
            <p:ph type="subTitle" idx="1"/>
          </p:nvPr>
        </p:nvSpPr>
        <p:spPr>
          <a:xfrm>
            <a:off x="658437" y="3236045"/>
            <a:ext cx="2477100" cy="1335956"/>
          </a:xfrm>
        </p:spPr>
        <p:txBody>
          <a:bodyPr/>
          <a:lstStyle/>
          <a:p>
            <a:pPr marL="147638" indent="4763"/>
            <a:r>
              <a:rPr lang="en-GB"/>
              <a:t>Solid modelling works with three-dimensional shapes which involve manipulating and combining blocks.</a:t>
            </a:r>
          </a:p>
        </p:txBody>
      </p:sp>
      <p:sp>
        <p:nvSpPr>
          <p:cNvPr id="7" name="Subtitle 6">
            <a:extLst>
              <a:ext uri="{FF2B5EF4-FFF2-40B4-BE49-F238E27FC236}">
                <a16:creationId xmlns:a16="http://schemas.microsoft.com/office/drawing/2014/main" id="{EB1926E7-496B-D044-B0DD-166421892C59}"/>
              </a:ext>
            </a:extLst>
          </p:cNvPr>
          <p:cNvSpPr>
            <a:spLocks noGrp="1"/>
          </p:cNvSpPr>
          <p:nvPr>
            <p:ph type="subTitle" idx="3"/>
          </p:nvPr>
        </p:nvSpPr>
        <p:spPr>
          <a:xfrm>
            <a:off x="5985300" y="3236040"/>
            <a:ext cx="2477100" cy="1028700"/>
          </a:xfrm>
        </p:spPr>
        <p:txBody>
          <a:bodyPr/>
          <a:lstStyle/>
          <a:p>
            <a:pPr marL="20638" indent="0"/>
            <a:r>
              <a:rPr lang="en-GB"/>
              <a:t>Surface modelling defines the shape and curvature by depending upon the guiding lines.</a:t>
            </a:r>
          </a:p>
          <a:p>
            <a:endParaRPr lang="en-GB"/>
          </a:p>
        </p:txBody>
      </p:sp>
      <p:sp>
        <p:nvSpPr>
          <p:cNvPr id="40" name="Google Shape;3665;p62">
            <a:extLst>
              <a:ext uri="{FF2B5EF4-FFF2-40B4-BE49-F238E27FC236}">
                <a16:creationId xmlns:a16="http://schemas.microsoft.com/office/drawing/2014/main" id="{3BE0063C-E5AF-8249-810A-B0E0C73FB1E6}"/>
              </a:ext>
            </a:extLst>
          </p:cNvPr>
          <p:cNvSpPr>
            <a:spLocks/>
          </p:cNvSpPr>
          <p:nvPr/>
        </p:nvSpPr>
        <p:spPr>
          <a:xfrm>
            <a:off x="6000750" y="1371464"/>
            <a:ext cx="2446200" cy="1476000"/>
          </a:xfrm>
          <a:prstGeom prst="rect">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41" name="Google Shape;3665;p62">
            <a:extLst>
              <a:ext uri="{FF2B5EF4-FFF2-40B4-BE49-F238E27FC236}">
                <a16:creationId xmlns:a16="http://schemas.microsoft.com/office/drawing/2014/main" id="{4E3BEAD6-73C6-AE4E-A451-FB8B0C4F3F78}"/>
              </a:ext>
            </a:extLst>
          </p:cNvPr>
          <p:cNvSpPr>
            <a:spLocks/>
          </p:cNvSpPr>
          <p:nvPr/>
        </p:nvSpPr>
        <p:spPr>
          <a:xfrm>
            <a:off x="3497456" y="1360522"/>
            <a:ext cx="2012400" cy="1476000"/>
          </a:xfrm>
          <a:prstGeom prst="rect">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42" name="Google Shape;3665;p62">
            <a:extLst>
              <a:ext uri="{FF2B5EF4-FFF2-40B4-BE49-F238E27FC236}">
                <a16:creationId xmlns:a16="http://schemas.microsoft.com/office/drawing/2014/main" id="{A14B5DD8-0A7E-8A48-BC02-7B2FEE99DF69}"/>
              </a:ext>
            </a:extLst>
          </p:cNvPr>
          <p:cNvSpPr>
            <a:spLocks/>
          </p:cNvSpPr>
          <p:nvPr/>
        </p:nvSpPr>
        <p:spPr>
          <a:xfrm>
            <a:off x="708987" y="1355913"/>
            <a:ext cx="2376000" cy="1476000"/>
          </a:xfrm>
          <a:prstGeom prst="rect">
            <a:avLst/>
          </a:prstGeom>
          <a:blipFill>
            <a:blip r:embed="rId5"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Tree>
    <p:extLst>
      <p:ext uri="{BB962C8B-B14F-4D97-AF65-F5344CB8AC3E}">
        <p14:creationId xmlns:p14="http://schemas.microsoft.com/office/powerpoint/2010/main" val="185208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53" name="Google Shape;1253;p51"/>
          <p:cNvSpPr txBox="1">
            <a:spLocks noGrp="1"/>
          </p:cNvSpPr>
          <p:nvPr>
            <p:ph type="subTitle" idx="1"/>
          </p:nvPr>
        </p:nvSpPr>
        <p:spPr>
          <a:xfrm>
            <a:off x="2708113" y="1580923"/>
            <a:ext cx="1885210" cy="1805570"/>
          </a:xfrm>
          <a:prstGeom prst="rect">
            <a:avLst/>
          </a:prstGeom>
        </p:spPr>
        <p:txBody>
          <a:bodyPr spcFirstLastPara="1" wrap="square" lIns="91425" tIns="91425" rIns="91425" bIns="91425" anchor="t" anchorCtr="0">
            <a:noAutofit/>
          </a:bodyPr>
          <a:lstStyle/>
          <a:p>
            <a:pPr marL="285750" lvl="0" indent="-285750" algn="l">
              <a:buFont typeface="Wingdings" pitchFamily="2" charset="2"/>
              <a:buChar char="Ø"/>
            </a:pPr>
            <a:r>
              <a:rPr lang="en-GB"/>
              <a:t>Some software begin with 2D portrayal sketches that are then expelled to deliver a 3D figure.</a:t>
            </a:r>
          </a:p>
        </p:txBody>
      </p:sp>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Solid Modelling</a:t>
            </a:r>
            <a:endParaRPr/>
          </a:p>
        </p:txBody>
      </p:sp>
      <p:sp>
        <p:nvSpPr>
          <p:cNvPr id="1251" name="Google Shape;1251;p51"/>
          <p:cNvSpPr/>
          <p:nvPr/>
        </p:nvSpPr>
        <p:spPr>
          <a:xfrm>
            <a:off x="456613" y="1548791"/>
            <a:ext cx="2251500" cy="1842136"/>
          </a:xfrm>
          <a:prstGeom prst="rect">
            <a:avLst/>
          </a:prstGeom>
          <a:blipFill>
            <a:blip r:embed="rId3" cstate="hqprint">
              <a:extLst>
                <a:ext uri="{28A0092B-C50C-407E-A947-70E740481C1C}">
                  <a14:useLocalDpi xmlns:a14="http://schemas.microsoft.com/office/drawing/2010/main"/>
                </a:ext>
              </a:extLst>
            </a:blip>
            <a:srcRect/>
            <a:stretch>
              <a:fillRect l="-22792" r="-22792"/>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53;p51">
            <a:extLst>
              <a:ext uri="{FF2B5EF4-FFF2-40B4-BE49-F238E27FC236}">
                <a16:creationId xmlns:a16="http://schemas.microsoft.com/office/drawing/2014/main" id="{2FF7D6F5-70E6-1045-95CF-5E4040578391}"/>
              </a:ext>
            </a:extLst>
          </p:cNvPr>
          <p:cNvSpPr txBox="1">
            <a:spLocks/>
          </p:cNvSpPr>
          <p:nvPr/>
        </p:nvSpPr>
        <p:spPr>
          <a:xfrm>
            <a:off x="6874300" y="1520407"/>
            <a:ext cx="1853613" cy="1866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lgn="l">
              <a:buFont typeface="Wingdings" pitchFamily="2" charset="2"/>
              <a:buChar char="Ø"/>
            </a:pPr>
            <a:r>
              <a:rPr lang="en-GB"/>
              <a:t>Some software add or subtract solid over solid like building blocks to create more intricate figures. </a:t>
            </a:r>
          </a:p>
        </p:txBody>
      </p:sp>
      <p:sp>
        <p:nvSpPr>
          <p:cNvPr id="68" name="Google Shape;1251;p51">
            <a:extLst>
              <a:ext uri="{FF2B5EF4-FFF2-40B4-BE49-F238E27FC236}">
                <a16:creationId xmlns:a16="http://schemas.microsoft.com/office/drawing/2014/main" id="{44CC0DF1-F376-EF4A-B51E-2F43F3F85641}"/>
              </a:ext>
            </a:extLst>
          </p:cNvPr>
          <p:cNvSpPr/>
          <p:nvPr/>
        </p:nvSpPr>
        <p:spPr>
          <a:xfrm>
            <a:off x="4622800" y="1544357"/>
            <a:ext cx="2251500" cy="1842136"/>
          </a:xfrm>
          <a:prstGeom prst="rect">
            <a:avLst/>
          </a:prstGeom>
          <a:blipFill>
            <a:blip r:embed="rId4" cstate="hqprint">
              <a:extLst>
                <a:ext uri="{28A0092B-C50C-407E-A947-70E740481C1C}">
                  <a14:useLocalDpi xmlns:a14="http://schemas.microsoft.com/office/drawing/2010/main"/>
                </a:ext>
              </a:extLst>
            </a:blip>
            <a:srcRect/>
            <a:stretch>
              <a:fillRect t="197" b="197"/>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116575" cy="523220"/>
          </a:xfrm>
          <a:prstGeom prst="rect">
            <a:avLst/>
          </a:prstGeom>
          <a:noFill/>
        </p:spPr>
        <p:txBody>
          <a:bodyPr wrap="square">
            <a:spAutoFit/>
          </a:bodyPr>
          <a:lstStyle/>
          <a:p>
            <a:r>
              <a:rPr lang="en-GB">
                <a:solidFill>
                  <a:srgbClr val="343433"/>
                </a:solidFill>
                <a:latin typeface="Muli" panose="02000503000000000000" pitchFamily="2" charset="77"/>
              </a:rPr>
              <a:t>Solid modelling works with three-dimensional (3D) shapes which involve manipulating and combining building blocks.</a:t>
            </a:r>
          </a:p>
        </p:txBody>
      </p:sp>
      <p:sp>
        <p:nvSpPr>
          <p:cNvPr id="73" name="TextBox 72">
            <a:extLst>
              <a:ext uri="{FF2B5EF4-FFF2-40B4-BE49-F238E27FC236}">
                <a16:creationId xmlns:a16="http://schemas.microsoft.com/office/drawing/2014/main" id="{7543C7E3-F36F-7649-B4B7-875526D6599D}"/>
              </a:ext>
            </a:extLst>
          </p:cNvPr>
          <p:cNvSpPr txBox="1"/>
          <p:nvPr/>
        </p:nvSpPr>
        <p:spPr>
          <a:xfrm>
            <a:off x="953274" y="3736445"/>
            <a:ext cx="7116574" cy="1169551"/>
          </a:xfrm>
          <a:prstGeom prst="rect">
            <a:avLst/>
          </a:prstGeom>
          <a:noFill/>
        </p:spPr>
        <p:txBody>
          <a:bodyPr wrap="square">
            <a:spAutoFit/>
          </a:bodyPr>
          <a:lstStyle/>
          <a:p>
            <a:pPr marL="317500" lvl="0" indent="-296863" algn="l">
              <a:buClr>
                <a:srgbClr val="343434"/>
              </a:buClr>
              <a:buSzPts val="1400"/>
              <a:buFont typeface="Muli"/>
              <a:buChar char="●"/>
            </a:pPr>
            <a:r>
              <a:rPr lang="en-GB">
                <a:solidFill>
                  <a:srgbClr val="343433"/>
                </a:solidFill>
                <a:latin typeface="Muli" panose="02000503000000000000" pitchFamily="2" charset="77"/>
              </a:rPr>
              <a:t>Particularly helpful when flat surfaces or basic bends of consistent radii are included.</a:t>
            </a:r>
          </a:p>
          <a:p>
            <a:pPr lvl="0" indent="-317500" algn="l">
              <a:buClr>
                <a:srgbClr val="343434"/>
              </a:buClr>
              <a:buSzPts val="1400"/>
              <a:buFont typeface="Muli"/>
              <a:buChar char="●"/>
            </a:pPr>
            <a:r>
              <a:rPr lang="en-GB">
                <a:solidFill>
                  <a:srgbClr val="343433"/>
                </a:solidFill>
                <a:latin typeface="Muli" panose="02000503000000000000" pitchFamily="2" charset="77"/>
              </a:rPr>
              <a:t>Lends itself very well to exact measurements and angles.</a:t>
            </a:r>
          </a:p>
          <a:p>
            <a:pPr lvl="0" indent="-317500" algn="l">
              <a:buClr>
                <a:srgbClr val="343434"/>
              </a:buClr>
              <a:buSzPts val="1400"/>
              <a:buFont typeface="Muli"/>
              <a:buChar char="●"/>
            </a:pPr>
            <a:r>
              <a:rPr lang="en-GB">
                <a:solidFill>
                  <a:srgbClr val="343433"/>
                </a:solidFill>
                <a:latin typeface="Muli" panose="02000503000000000000" pitchFamily="2" charset="77"/>
              </a:rPr>
              <a:t>No extensive training required and is very user-friendly.</a:t>
            </a:r>
          </a:p>
          <a:p>
            <a:pPr lvl="0" indent="-317500" algn="l">
              <a:buClr>
                <a:srgbClr val="343434"/>
              </a:buClr>
              <a:buSzPts val="1400"/>
              <a:buFont typeface="Muli"/>
              <a:buChar char="●"/>
            </a:pPr>
            <a:r>
              <a:rPr lang="en-GB">
                <a:solidFill>
                  <a:srgbClr val="343433"/>
                </a:solidFill>
                <a:latin typeface="Muli" panose="02000503000000000000" pitchFamily="2" charset="77"/>
              </a:rPr>
              <a:t>Computational prerequisites are lower.</a:t>
            </a:r>
          </a:p>
        </p:txBody>
      </p:sp>
      <p:sp>
        <p:nvSpPr>
          <p:cNvPr id="74" name="Google Shape;3567;p58">
            <a:extLst>
              <a:ext uri="{FF2B5EF4-FFF2-40B4-BE49-F238E27FC236}">
                <a16:creationId xmlns:a16="http://schemas.microsoft.com/office/drawing/2014/main" id="{1ECCEA90-E256-5B49-996D-D8FD05D390A4}"/>
              </a:ext>
            </a:extLst>
          </p:cNvPr>
          <p:cNvSpPr txBox="1">
            <a:spLocks/>
          </p:cNvSpPr>
          <p:nvPr/>
        </p:nvSpPr>
        <p:spPr>
          <a:xfrm>
            <a:off x="620681" y="3353902"/>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SolidWorks</a:t>
            </a:r>
          </a:p>
        </p:txBody>
      </p:sp>
      <p:sp>
        <p:nvSpPr>
          <p:cNvPr id="75" name="Google Shape;3567;p58">
            <a:extLst>
              <a:ext uri="{FF2B5EF4-FFF2-40B4-BE49-F238E27FC236}">
                <a16:creationId xmlns:a16="http://schemas.microsoft.com/office/drawing/2014/main" id="{FFB21BB0-1B5C-1B48-9D21-06676EAD38F0}"/>
              </a:ext>
            </a:extLst>
          </p:cNvPr>
          <p:cNvSpPr txBox="1">
            <a:spLocks/>
          </p:cNvSpPr>
          <p:nvPr/>
        </p:nvSpPr>
        <p:spPr>
          <a:xfrm>
            <a:off x="4784640" y="3353902"/>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TinkerCAD</a:t>
            </a:r>
          </a:p>
        </p:txBody>
      </p:sp>
    </p:spTree>
    <p:extLst>
      <p:ext uri="{BB962C8B-B14F-4D97-AF65-F5344CB8AC3E}">
        <p14:creationId xmlns:p14="http://schemas.microsoft.com/office/powerpoint/2010/main" val="848665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Wireframe Modelling</a:t>
            </a:r>
            <a:endParaRPr/>
          </a:p>
        </p:txBody>
      </p:sp>
      <p:sp>
        <p:nvSpPr>
          <p:cNvPr id="1251" name="Google Shape;1251;p51"/>
          <p:cNvSpPr/>
          <p:nvPr/>
        </p:nvSpPr>
        <p:spPr>
          <a:xfrm>
            <a:off x="2412347" y="1915574"/>
            <a:ext cx="3115927" cy="1842136"/>
          </a:xfrm>
          <a:prstGeom prst="rect">
            <a:avLst/>
          </a:prstGeom>
          <a:blipFill>
            <a:blip r:embed="rId3" cstate="hqprint">
              <a:extLst>
                <a:ext uri="{28A0092B-C50C-407E-A947-70E740481C1C}">
                  <a14:useLocalDpi xmlns:a14="http://schemas.microsoft.com/office/drawing/2010/main"/>
                </a:ext>
              </a:extLst>
            </a:blip>
            <a:srcRect/>
            <a:stretch>
              <a:fillRect t="-239" b="-239"/>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116575" cy="1384995"/>
          </a:xfrm>
          <a:prstGeom prst="rect">
            <a:avLst/>
          </a:prstGeom>
          <a:noFill/>
        </p:spPr>
        <p:txBody>
          <a:bodyPr wrap="square">
            <a:spAutoFit/>
          </a:bodyPr>
          <a:lstStyle/>
          <a:p>
            <a:r>
              <a:rPr lang="en-GB">
                <a:solidFill>
                  <a:srgbClr val="343433"/>
                </a:solidFill>
                <a:latin typeface="Muli" panose="02000503000000000000" pitchFamily="2" charset="77"/>
              </a:rPr>
              <a:t>Wireframe modelling was the first to be utilized to model 3D figures. Each geometrical face is made out of minimum three vertices and every vertex can be important for at least one appearance. The size and state of things are altered by changing the position of every vertex.</a:t>
            </a:r>
          </a:p>
          <a:p>
            <a:endParaRPr lang="en-GB">
              <a:solidFill>
                <a:srgbClr val="343433"/>
              </a:solidFill>
              <a:latin typeface="Muli" panose="02000503000000000000" pitchFamily="2" charset="77"/>
            </a:endParaRPr>
          </a:p>
          <a:p>
            <a:endParaRPr lang="en-GB">
              <a:solidFill>
                <a:srgbClr val="343433"/>
              </a:solidFill>
              <a:latin typeface="Muli" panose="02000503000000000000" pitchFamily="2" charset="77"/>
            </a:endParaRPr>
          </a:p>
        </p:txBody>
      </p:sp>
      <p:sp>
        <p:nvSpPr>
          <p:cNvPr id="73" name="TextBox 72">
            <a:extLst>
              <a:ext uri="{FF2B5EF4-FFF2-40B4-BE49-F238E27FC236}">
                <a16:creationId xmlns:a16="http://schemas.microsoft.com/office/drawing/2014/main" id="{7543C7E3-F36F-7649-B4B7-875526D6599D}"/>
              </a:ext>
            </a:extLst>
          </p:cNvPr>
          <p:cNvSpPr txBox="1"/>
          <p:nvPr/>
        </p:nvSpPr>
        <p:spPr>
          <a:xfrm>
            <a:off x="953274" y="3989600"/>
            <a:ext cx="7116574" cy="954107"/>
          </a:xfrm>
          <a:prstGeom prst="rect">
            <a:avLst/>
          </a:prstGeom>
          <a:noFill/>
        </p:spPr>
        <p:txBody>
          <a:bodyPr wrap="square">
            <a:spAutoFit/>
          </a:bodyPr>
          <a:lstStyle/>
          <a:p>
            <a:pPr marL="317500" lvl="0" indent="-296863">
              <a:buClr>
                <a:srgbClr val="343434"/>
              </a:buClr>
              <a:buSzPts val="1400"/>
              <a:buFont typeface="Muli"/>
              <a:buChar char="●"/>
            </a:pPr>
            <a:r>
              <a:rPr lang="en-GB">
                <a:solidFill>
                  <a:srgbClr val="343433"/>
                </a:solidFill>
                <a:latin typeface="Muli" panose="02000503000000000000" pitchFamily="2" charset="77"/>
              </a:rPr>
              <a:t>It consists of various points, arcs, lines, circles, and curves to cleanly denote object edges and depth. </a:t>
            </a:r>
          </a:p>
          <a:p>
            <a:pPr marL="317500" lvl="0" indent="-296863">
              <a:buClr>
                <a:srgbClr val="343434"/>
              </a:buClr>
              <a:buSzPts val="1400"/>
              <a:buFont typeface="Muli"/>
              <a:buChar char="●"/>
            </a:pPr>
            <a:r>
              <a:rPr lang="en-GB">
                <a:solidFill>
                  <a:srgbClr val="343433"/>
                </a:solidFill>
                <a:latin typeface="Muli" panose="02000503000000000000" pitchFamily="2" charset="77"/>
              </a:rPr>
              <a:t>The user can view reference geometry of a 3D solid, mesh, and surface modelling.</a:t>
            </a:r>
          </a:p>
        </p:txBody>
      </p:sp>
      <p:sp>
        <p:nvSpPr>
          <p:cNvPr id="11" name="Google Shape;1253;p51">
            <a:extLst>
              <a:ext uri="{FF2B5EF4-FFF2-40B4-BE49-F238E27FC236}">
                <a16:creationId xmlns:a16="http://schemas.microsoft.com/office/drawing/2014/main" id="{1888B352-F6D3-D840-83CC-125D156FD4AC}"/>
              </a:ext>
            </a:extLst>
          </p:cNvPr>
          <p:cNvSpPr txBox="1">
            <a:spLocks noGrp="1"/>
          </p:cNvSpPr>
          <p:nvPr>
            <p:ph type="subTitle" idx="1"/>
          </p:nvPr>
        </p:nvSpPr>
        <p:spPr>
          <a:xfrm>
            <a:off x="5555612" y="1915573"/>
            <a:ext cx="1885210" cy="1734565"/>
          </a:xfrm>
          <a:prstGeom prst="rect">
            <a:avLst/>
          </a:prstGeom>
        </p:spPr>
        <p:txBody>
          <a:bodyPr spcFirstLastPara="1" wrap="square" lIns="91425" tIns="91425" rIns="91425" bIns="91425" anchor="t" anchorCtr="0">
            <a:noAutofit/>
          </a:bodyPr>
          <a:lstStyle/>
          <a:p>
            <a:pPr marL="285750" lvl="0" indent="-285750" algn="l">
              <a:buFont typeface="Wingdings" pitchFamily="2" charset="2"/>
              <a:buChar char="Ø"/>
            </a:pPr>
            <a:r>
              <a:rPr lang="en-GB"/>
              <a:t>A 3D wireframe model is a skeletal representation of an object.</a:t>
            </a:r>
          </a:p>
        </p:txBody>
      </p:sp>
      <p:sp>
        <p:nvSpPr>
          <p:cNvPr id="13" name="Google Shape;3567;p58">
            <a:extLst>
              <a:ext uri="{FF2B5EF4-FFF2-40B4-BE49-F238E27FC236}">
                <a16:creationId xmlns:a16="http://schemas.microsoft.com/office/drawing/2014/main" id="{92C405AA-1FFC-5843-BDF7-736A5D04C37B}"/>
              </a:ext>
            </a:extLst>
          </p:cNvPr>
          <p:cNvSpPr txBox="1">
            <a:spLocks/>
          </p:cNvSpPr>
          <p:nvPr/>
        </p:nvSpPr>
        <p:spPr>
          <a:xfrm>
            <a:off x="3008628" y="372988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Blender</a:t>
            </a:r>
          </a:p>
        </p:txBody>
      </p:sp>
    </p:spTree>
    <p:extLst>
      <p:ext uri="{BB962C8B-B14F-4D97-AF65-F5344CB8AC3E}">
        <p14:creationId xmlns:p14="http://schemas.microsoft.com/office/powerpoint/2010/main" val="3538456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Surface Modelling</a:t>
            </a:r>
            <a:endParaRPr/>
          </a:p>
        </p:txBody>
      </p:sp>
      <p:sp>
        <p:nvSpPr>
          <p:cNvPr id="1251" name="Google Shape;1251;p51"/>
          <p:cNvSpPr/>
          <p:nvPr/>
        </p:nvSpPr>
        <p:spPr>
          <a:xfrm>
            <a:off x="3461159" y="1844999"/>
            <a:ext cx="2221682" cy="1912711"/>
          </a:xfrm>
          <a:prstGeom prst="rect">
            <a:avLst/>
          </a:prstGeom>
          <a:blipFill>
            <a:blip r:embed="rId3" cstate="hqprint">
              <a:extLst>
                <a:ext uri="{28A0092B-C50C-407E-A947-70E740481C1C}">
                  <a14:useLocalDpi xmlns:a14="http://schemas.microsoft.com/office/drawing/2010/main"/>
                </a:ext>
              </a:extLst>
            </a:blip>
            <a:srcRect/>
            <a:stretch>
              <a:fillRect l="-743" r="-743"/>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116575" cy="954107"/>
          </a:xfrm>
          <a:prstGeom prst="rect">
            <a:avLst/>
          </a:prstGeom>
          <a:noFill/>
        </p:spPr>
        <p:txBody>
          <a:bodyPr wrap="square">
            <a:spAutoFit/>
          </a:bodyPr>
          <a:lstStyle/>
          <a:p>
            <a:r>
              <a:rPr lang="en-GB">
                <a:solidFill>
                  <a:srgbClr val="343433"/>
                </a:solidFill>
                <a:latin typeface="Muli" panose="02000503000000000000" pitchFamily="2" charset="77"/>
              </a:rPr>
              <a:t>Surface modelling relies on guiding lines to define the shape and curvature of a part. The software then calculates a smooth surface that connects the guiding lines. Some programs make use of control points and control panels where the desired surface follows the planes tangentially. </a:t>
            </a:r>
          </a:p>
        </p:txBody>
      </p:sp>
      <p:sp>
        <p:nvSpPr>
          <p:cNvPr id="73" name="TextBox 72">
            <a:extLst>
              <a:ext uri="{FF2B5EF4-FFF2-40B4-BE49-F238E27FC236}">
                <a16:creationId xmlns:a16="http://schemas.microsoft.com/office/drawing/2014/main" id="{7543C7E3-F36F-7649-B4B7-875526D6599D}"/>
              </a:ext>
            </a:extLst>
          </p:cNvPr>
          <p:cNvSpPr txBox="1"/>
          <p:nvPr/>
        </p:nvSpPr>
        <p:spPr>
          <a:xfrm>
            <a:off x="953274" y="4015746"/>
            <a:ext cx="7116574" cy="954107"/>
          </a:xfrm>
          <a:prstGeom prst="rect">
            <a:avLst/>
          </a:prstGeom>
          <a:noFill/>
        </p:spPr>
        <p:txBody>
          <a:bodyPr wrap="square">
            <a:spAutoFit/>
          </a:bodyPr>
          <a:lstStyle/>
          <a:p>
            <a:pPr marL="317500" lvl="0" indent="-296863">
              <a:buClr>
                <a:srgbClr val="343434"/>
              </a:buClr>
              <a:buSzPts val="1400"/>
              <a:buFont typeface="Muli"/>
              <a:buChar char="●"/>
            </a:pPr>
            <a:r>
              <a:rPr lang="en-GB">
                <a:solidFill>
                  <a:srgbClr val="343433"/>
                </a:solidFill>
                <a:latin typeface="Muli" panose="02000503000000000000" pitchFamily="2" charset="77"/>
              </a:rPr>
              <a:t>The user can actually see the entire surface points beneath which the solid interiors are present.</a:t>
            </a:r>
          </a:p>
          <a:p>
            <a:pPr marL="317500" lvl="0" indent="-296863">
              <a:buClr>
                <a:srgbClr val="343434"/>
              </a:buClr>
              <a:buSzPts val="1400"/>
              <a:buFont typeface="Muli"/>
              <a:buChar char="●"/>
            </a:pPr>
            <a:r>
              <a:rPr lang="en-GB">
                <a:solidFill>
                  <a:srgbClr val="343433"/>
                </a:solidFill>
                <a:latin typeface="Muli" panose="02000503000000000000" pitchFamily="2" charset="77"/>
              </a:rPr>
              <a:t>Surface modelling tools let the user build one face at a time to control the exact contour and direction of that face.</a:t>
            </a:r>
          </a:p>
        </p:txBody>
      </p:sp>
      <p:sp>
        <p:nvSpPr>
          <p:cNvPr id="13" name="Google Shape;3567;p58">
            <a:extLst>
              <a:ext uri="{FF2B5EF4-FFF2-40B4-BE49-F238E27FC236}">
                <a16:creationId xmlns:a16="http://schemas.microsoft.com/office/drawing/2014/main" id="{92C405AA-1FFC-5843-BDF7-736A5D04C37B}"/>
              </a:ext>
            </a:extLst>
          </p:cNvPr>
          <p:cNvSpPr txBox="1">
            <a:spLocks/>
          </p:cNvSpPr>
          <p:nvPr/>
        </p:nvSpPr>
        <p:spPr>
          <a:xfrm>
            <a:off x="3610318" y="372988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Alias</a:t>
            </a:r>
          </a:p>
        </p:txBody>
      </p:sp>
    </p:spTree>
    <p:extLst>
      <p:ext uri="{BB962C8B-B14F-4D97-AF65-F5344CB8AC3E}">
        <p14:creationId xmlns:p14="http://schemas.microsoft.com/office/powerpoint/2010/main" val="708932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450270"/>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Advantages</a:t>
            </a:r>
            <a:endParaRPr/>
          </a:p>
        </p:txBody>
      </p:sp>
      <p:sp>
        <p:nvSpPr>
          <p:cNvPr id="1140" name="Google Shape;1140;p49"/>
          <p:cNvSpPr txBox="1">
            <a:spLocks noGrp="1"/>
          </p:cNvSpPr>
          <p:nvPr>
            <p:ph type="subTitle" idx="1"/>
          </p:nvPr>
        </p:nvSpPr>
        <p:spPr>
          <a:xfrm>
            <a:off x="597825" y="1431656"/>
            <a:ext cx="2477100" cy="3414132"/>
          </a:xfrm>
          <a:prstGeom prst="rect">
            <a:avLst/>
          </a:prstGeom>
        </p:spPr>
        <p:txBody>
          <a:bodyPr spcFirstLastPara="1" wrap="square" lIns="91425" tIns="91425" rIns="91425" bIns="91425" anchor="t" anchorCtr="0">
            <a:noAutofit/>
          </a:bodyPr>
          <a:lstStyle/>
          <a:p>
            <a:pPr indent="-317500" algn="l">
              <a:buClr>
                <a:srgbClr val="343434"/>
              </a:buClr>
              <a:buSzPts val="1400"/>
              <a:buFont typeface="Muli"/>
              <a:buChar char="●"/>
            </a:pPr>
            <a:r>
              <a:rPr lang="en-GB">
                <a:solidFill>
                  <a:srgbClr val="343433"/>
                </a:solidFill>
                <a:latin typeface="Muli" panose="02000503000000000000" pitchFamily="2" charset="77"/>
              </a:rPr>
              <a:t>A solid model is a more complete representation than wireframe and surface model. </a:t>
            </a:r>
          </a:p>
          <a:p>
            <a:pPr indent="-317500" algn="l">
              <a:buClr>
                <a:srgbClr val="343434"/>
              </a:buClr>
              <a:buSzPts val="1400"/>
              <a:buFont typeface="Muli"/>
              <a:buChar char="●"/>
            </a:pPr>
            <a:r>
              <a:rPr lang="en-GB">
                <a:solidFill>
                  <a:srgbClr val="343433"/>
                </a:solidFill>
                <a:latin typeface="Muli" panose="02000503000000000000" pitchFamily="2" charset="77"/>
              </a:rPr>
              <a:t>It provides more topological information in addition to the geometrical information which helps to represent the solid unambiguously.</a:t>
            </a:r>
          </a:p>
        </p:txBody>
      </p:sp>
      <p:sp>
        <p:nvSpPr>
          <p:cNvPr id="1141" name="Google Shape;1141;p49"/>
          <p:cNvSpPr txBox="1">
            <a:spLocks noGrp="1"/>
          </p:cNvSpPr>
          <p:nvPr>
            <p:ph type="subTitle" idx="2"/>
          </p:nvPr>
        </p:nvSpPr>
        <p:spPr>
          <a:xfrm>
            <a:off x="3333450" y="1431651"/>
            <a:ext cx="2477100" cy="2885167"/>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en-GB"/>
              <a:t>It is conceivable to accomplish more complex surfaces and bends contrasted with solid modelling. </a:t>
            </a:r>
          </a:p>
          <a:p>
            <a:pPr lvl="0" indent="-317500" algn="l">
              <a:buClr>
                <a:srgbClr val="343434"/>
              </a:buClr>
              <a:buSzPts val="1400"/>
              <a:buFont typeface="Muli"/>
              <a:buChar char="●"/>
            </a:pPr>
            <a:r>
              <a:rPr lang="en-GB"/>
              <a:t>Provides the finesse for more complex forms.</a:t>
            </a:r>
          </a:p>
        </p:txBody>
      </p:sp>
      <p:sp>
        <p:nvSpPr>
          <p:cNvPr id="1142" name="Google Shape;1142;p49"/>
          <p:cNvSpPr txBox="1">
            <a:spLocks noGrp="1"/>
          </p:cNvSpPr>
          <p:nvPr>
            <p:ph type="subTitle" idx="3"/>
          </p:nvPr>
        </p:nvSpPr>
        <p:spPr>
          <a:xfrm>
            <a:off x="6069150" y="1431651"/>
            <a:ext cx="2477100" cy="3076553"/>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en-GB"/>
              <a:t>Particularly helpful for creating highly professional applications that demand complex and smooth surface appearance, and seamless integration.</a:t>
            </a:r>
          </a:p>
          <a:p>
            <a:pPr lvl="0" indent="-317500" algn="l">
              <a:buClr>
                <a:srgbClr val="343434"/>
              </a:buClr>
              <a:buSzPts val="1400"/>
              <a:buFont typeface="Muli"/>
              <a:buChar char="●"/>
            </a:pPr>
            <a:r>
              <a:rPr lang="en-GB"/>
              <a:t>Can achieve shapes that would be nearly unattainable with the other two methods.</a:t>
            </a:r>
          </a:p>
        </p:txBody>
      </p:sp>
      <p:sp>
        <p:nvSpPr>
          <p:cNvPr id="1159" name="Google Shape;1159;p49"/>
          <p:cNvSpPr txBox="1">
            <a:spLocks noGrp="1"/>
          </p:cNvSpPr>
          <p:nvPr>
            <p:ph type="subTitle" idx="4"/>
          </p:nvPr>
        </p:nvSpPr>
        <p:spPr>
          <a:xfrm>
            <a:off x="613200" y="1097070"/>
            <a:ext cx="2446200" cy="369000"/>
          </a:xfrm>
          <a:prstGeom prst="rect">
            <a:avLst/>
          </a:prstGeom>
        </p:spPr>
        <p:txBody>
          <a:bodyPr spcFirstLastPara="1" wrap="square" lIns="91425" tIns="91425" rIns="91425" bIns="91425" anchor="t" anchorCtr="0">
            <a:noAutofit/>
          </a:bodyPr>
          <a:lstStyle/>
          <a:p>
            <a:pPr marL="0" lvl="0" indent="0"/>
            <a:r>
              <a:rPr lang="en-GB"/>
              <a:t>Solid Modelling</a:t>
            </a:r>
            <a:endParaRPr/>
          </a:p>
        </p:txBody>
      </p:sp>
      <p:sp>
        <p:nvSpPr>
          <p:cNvPr id="1160" name="Google Shape;1160;p49"/>
          <p:cNvSpPr txBox="1">
            <a:spLocks noGrp="1"/>
          </p:cNvSpPr>
          <p:nvPr>
            <p:ph type="subTitle" idx="5"/>
          </p:nvPr>
        </p:nvSpPr>
        <p:spPr>
          <a:xfrm>
            <a:off x="3348900" y="1097070"/>
            <a:ext cx="2446200" cy="369000"/>
          </a:xfrm>
          <a:prstGeom prst="rect">
            <a:avLst/>
          </a:prstGeom>
        </p:spPr>
        <p:txBody>
          <a:bodyPr spcFirstLastPara="1" wrap="square" lIns="91425" tIns="91425" rIns="91425" bIns="91425" anchor="t" anchorCtr="0">
            <a:noAutofit/>
          </a:bodyPr>
          <a:lstStyle/>
          <a:p>
            <a:pPr marL="0" lvl="0" indent="0"/>
            <a:r>
              <a:rPr lang="en-GB"/>
              <a:t>Wireframe Modelling</a:t>
            </a:r>
          </a:p>
        </p:txBody>
      </p:sp>
      <p:sp>
        <p:nvSpPr>
          <p:cNvPr id="1161" name="Google Shape;1161;p49"/>
          <p:cNvSpPr txBox="1">
            <a:spLocks noGrp="1"/>
          </p:cNvSpPr>
          <p:nvPr>
            <p:ph type="subTitle" idx="6"/>
          </p:nvPr>
        </p:nvSpPr>
        <p:spPr>
          <a:xfrm>
            <a:off x="6084575" y="1097070"/>
            <a:ext cx="2446200" cy="369000"/>
          </a:xfrm>
          <a:prstGeom prst="rect">
            <a:avLst/>
          </a:prstGeom>
        </p:spPr>
        <p:txBody>
          <a:bodyPr spcFirstLastPara="1" wrap="square" lIns="91425" tIns="91425" rIns="91425" bIns="91425" anchor="t" anchorCtr="0">
            <a:noAutofit/>
          </a:bodyPr>
          <a:lstStyle/>
          <a:p>
            <a:pPr marL="0" lvl="0" indent="0"/>
            <a:r>
              <a:rPr lang="en-GB"/>
              <a:t>Surface Modelling</a:t>
            </a:r>
          </a:p>
        </p:txBody>
      </p:sp>
    </p:spTree>
    <p:extLst>
      <p:ext uri="{BB962C8B-B14F-4D97-AF65-F5344CB8AC3E}">
        <p14:creationId xmlns:p14="http://schemas.microsoft.com/office/powerpoint/2010/main" val="2149778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450270"/>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Disadvantages</a:t>
            </a:r>
            <a:endParaRPr/>
          </a:p>
        </p:txBody>
      </p:sp>
      <p:sp>
        <p:nvSpPr>
          <p:cNvPr id="1140" name="Google Shape;1140;p49"/>
          <p:cNvSpPr txBox="1">
            <a:spLocks noGrp="1"/>
          </p:cNvSpPr>
          <p:nvPr>
            <p:ph type="subTitle" idx="1"/>
          </p:nvPr>
        </p:nvSpPr>
        <p:spPr>
          <a:xfrm>
            <a:off x="597825" y="1431656"/>
            <a:ext cx="2477100" cy="3414132"/>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en-GB"/>
              <a:t>The basic building blocks of solid modelling are too obtuse for some applications.</a:t>
            </a:r>
          </a:p>
          <a:p>
            <a:pPr lvl="0" indent="-317500" algn="l">
              <a:buClr>
                <a:srgbClr val="343434"/>
              </a:buClr>
              <a:buSzPts val="1400"/>
              <a:buFont typeface="Muli"/>
              <a:buChar char="●"/>
            </a:pPr>
            <a:r>
              <a:rPr lang="en-GB"/>
              <a:t>High realism in the representation of natural shapes is practically difficult to accomplish.</a:t>
            </a:r>
          </a:p>
          <a:p>
            <a:pPr lvl="0" indent="-317500" algn="l">
              <a:buClr>
                <a:srgbClr val="343434"/>
              </a:buClr>
              <a:buSzPts val="1400"/>
              <a:buFont typeface="Muli"/>
              <a:buChar char="●"/>
            </a:pPr>
            <a:endParaRPr lang="en-GB"/>
          </a:p>
        </p:txBody>
      </p:sp>
      <p:sp>
        <p:nvSpPr>
          <p:cNvPr id="1141" name="Google Shape;1141;p49"/>
          <p:cNvSpPr txBox="1">
            <a:spLocks noGrp="1"/>
          </p:cNvSpPr>
          <p:nvPr>
            <p:ph type="subTitle" idx="2"/>
          </p:nvPr>
        </p:nvSpPr>
        <p:spPr>
          <a:xfrm>
            <a:off x="3333450" y="1431651"/>
            <a:ext cx="2477100" cy="2885167"/>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en-GB"/>
              <a:t>Users require formal training.</a:t>
            </a:r>
          </a:p>
          <a:p>
            <a:pPr lvl="0" indent="-317500" algn="l">
              <a:buClr>
                <a:srgbClr val="343434"/>
              </a:buClr>
              <a:buSzPts val="1400"/>
              <a:buFont typeface="Muli"/>
              <a:buChar char="●"/>
            </a:pPr>
            <a:r>
              <a:rPr lang="en-GB"/>
              <a:t>High resolution will require a huge number of polygons and computational power.</a:t>
            </a:r>
          </a:p>
        </p:txBody>
      </p:sp>
      <p:sp>
        <p:nvSpPr>
          <p:cNvPr id="1142" name="Google Shape;1142;p49"/>
          <p:cNvSpPr txBox="1">
            <a:spLocks noGrp="1"/>
          </p:cNvSpPr>
          <p:nvPr>
            <p:ph type="subTitle" idx="3"/>
          </p:nvPr>
        </p:nvSpPr>
        <p:spPr>
          <a:xfrm>
            <a:off x="6069150" y="1431651"/>
            <a:ext cx="2477100" cy="3076553"/>
          </a:xfrm>
          <a:prstGeom prst="rect">
            <a:avLst/>
          </a:prstGeom>
        </p:spPr>
        <p:txBody>
          <a:bodyPr spcFirstLastPara="1" wrap="square" lIns="91425" tIns="91425" rIns="91425" bIns="91425" anchor="t" anchorCtr="0">
            <a:noAutofit/>
          </a:bodyPr>
          <a:lstStyle/>
          <a:p>
            <a:pPr indent="-317500" algn="l">
              <a:buClr>
                <a:srgbClr val="343434"/>
              </a:buClr>
              <a:buSzPts val="1400"/>
              <a:buFont typeface="Muli"/>
              <a:buChar char="●"/>
            </a:pPr>
            <a:r>
              <a:rPr lang="en-GB"/>
              <a:t>It is a complex form of 3D modelling  therefore, requires a higher level of training and expertise on the part of the designer. </a:t>
            </a:r>
          </a:p>
          <a:p>
            <a:pPr lvl="0" indent="-317500" algn="l">
              <a:buClr>
                <a:srgbClr val="343434"/>
              </a:buClr>
              <a:buSzPts val="1400"/>
              <a:buFont typeface="Muli"/>
              <a:buChar char="●"/>
            </a:pPr>
            <a:r>
              <a:rPr lang="en-GB"/>
              <a:t>The steps in surface modelling are not parametric and hence it can be hard to make design changes.</a:t>
            </a:r>
          </a:p>
          <a:p>
            <a:pPr marL="139700" lvl="0" indent="0" algn="l">
              <a:buClr>
                <a:srgbClr val="343434"/>
              </a:buClr>
              <a:buSzPts val="1400"/>
            </a:pPr>
            <a:endParaRPr lang="en-GB"/>
          </a:p>
        </p:txBody>
      </p:sp>
      <p:sp>
        <p:nvSpPr>
          <p:cNvPr id="1159" name="Google Shape;1159;p49"/>
          <p:cNvSpPr txBox="1">
            <a:spLocks noGrp="1"/>
          </p:cNvSpPr>
          <p:nvPr>
            <p:ph type="subTitle" idx="4"/>
          </p:nvPr>
        </p:nvSpPr>
        <p:spPr>
          <a:xfrm>
            <a:off x="613200" y="1097070"/>
            <a:ext cx="2446200" cy="369000"/>
          </a:xfrm>
          <a:prstGeom prst="rect">
            <a:avLst/>
          </a:prstGeom>
        </p:spPr>
        <p:txBody>
          <a:bodyPr spcFirstLastPara="1" wrap="square" lIns="91425" tIns="91425" rIns="91425" bIns="91425" anchor="t" anchorCtr="0">
            <a:noAutofit/>
          </a:bodyPr>
          <a:lstStyle/>
          <a:p>
            <a:pPr marL="0" lvl="0" indent="0"/>
            <a:r>
              <a:rPr lang="en-GB"/>
              <a:t>Solid Modelling</a:t>
            </a:r>
            <a:endParaRPr/>
          </a:p>
        </p:txBody>
      </p:sp>
      <p:sp>
        <p:nvSpPr>
          <p:cNvPr id="1160" name="Google Shape;1160;p49"/>
          <p:cNvSpPr txBox="1">
            <a:spLocks noGrp="1"/>
          </p:cNvSpPr>
          <p:nvPr>
            <p:ph type="subTitle" idx="5"/>
          </p:nvPr>
        </p:nvSpPr>
        <p:spPr>
          <a:xfrm>
            <a:off x="3348900" y="1097070"/>
            <a:ext cx="2446200" cy="369000"/>
          </a:xfrm>
          <a:prstGeom prst="rect">
            <a:avLst/>
          </a:prstGeom>
        </p:spPr>
        <p:txBody>
          <a:bodyPr spcFirstLastPara="1" wrap="square" lIns="91425" tIns="91425" rIns="91425" bIns="91425" anchor="t" anchorCtr="0">
            <a:noAutofit/>
          </a:bodyPr>
          <a:lstStyle/>
          <a:p>
            <a:pPr marL="0" lvl="0" indent="0"/>
            <a:r>
              <a:rPr lang="en-GB"/>
              <a:t>Wireframe Modelling</a:t>
            </a:r>
          </a:p>
        </p:txBody>
      </p:sp>
      <p:sp>
        <p:nvSpPr>
          <p:cNvPr id="1161" name="Google Shape;1161;p49"/>
          <p:cNvSpPr txBox="1">
            <a:spLocks noGrp="1"/>
          </p:cNvSpPr>
          <p:nvPr>
            <p:ph type="subTitle" idx="6"/>
          </p:nvPr>
        </p:nvSpPr>
        <p:spPr>
          <a:xfrm>
            <a:off x="6084575" y="1097070"/>
            <a:ext cx="2446200" cy="369000"/>
          </a:xfrm>
          <a:prstGeom prst="rect">
            <a:avLst/>
          </a:prstGeom>
        </p:spPr>
        <p:txBody>
          <a:bodyPr spcFirstLastPara="1" wrap="square" lIns="91425" tIns="91425" rIns="91425" bIns="91425" anchor="t" anchorCtr="0">
            <a:noAutofit/>
          </a:bodyPr>
          <a:lstStyle/>
          <a:p>
            <a:pPr marL="0" lvl="0" indent="0"/>
            <a:r>
              <a:rPr lang="en-GB"/>
              <a:t>Surface Modelling</a:t>
            </a:r>
          </a:p>
        </p:txBody>
      </p:sp>
    </p:spTree>
    <p:extLst>
      <p:ext uri="{BB962C8B-B14F-4D97-AF65-F5344CB8AC3E}">
        <p14:creationId xmlns:p14="http://schemas.microsoft.com/office/powerpoint/2010/main" val="188595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820442" y="717957"/>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Introduction</a:t>
            </a:r>
            <a:endParaRPr/>
          </a:p>
        </p:txBody>
      </p:sp>
      <p:sp>
        <p:nvSpPr>
          <p:cNvPr id="1029" name="Google Shape;1029;p44"/>
          <p:cNvSpPr txBox="1">
            <a:spLocks noGrp="1"/>
          </p:cNvSpPr>
          <p:nvPr>
            <p:ph type="subTitle" idx="1"/>
          </p:nvPr>
        </p:nvSpPr>
        <p:spPr>
          <a:xfrm>
            <a:off x="599755" y="1456597"/>
            <a:ext cx="3828809" cy="3124079"/>
          </a:xfrm>
          <a:prstGeom prst="rect">
            <a:avLst/>
          </a:prstGeom>
        </p:spPr>
        <p:txBody>
          <a:bodyPr spcFirstLastPara="1" wrap="square" lIns="91425" tIns="91425" rIns="91425" bIns="91425" anchor="t" anchorCtr="0">
            <a:noAutofit/>
          </a:bodyPr>
          <a:lstStyle/>
          <a:p>
            <a:pPr marL="0" lvl="0" indent="0"/>
            <a:r>
              <a:rPr lang="en-GB"/>
              <a:t>This course will start by introducing the fundamentals of Computer-Aided Design (CAD), followed by a detailed exploration of the design workspace and tools of 3D modelling software to create custom 3D models.  Last but not least, this course will cover the method to export the correct CAD files to a slicing program for 3D Printing.</a:t>
            </a:r>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n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8039" y="935474"/>
            <a:ext cx="3736856" cy="31882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6"/>
          <p:cNvSpPr txBox="1">
            <a:spLocks noGrp="1"/>
          </p:cNvSpPr>
          <p:nvPr>
            <p:ph type="title"/>
          </p:nvPr>
        </p:nvSpPr>
        <p:spPr>
          <a:xfrm>
            <a:off x="2489650" y="2091038"/>
            <a:ext cx="6654350" cy="961500"/>
          </a:xfrm>
          <a:prstGeom prst="rect">
            <a:avLst/>
          </a:prstGeom>
        </p:spPr>
        <p:txBody>
          <a:bodyPr spcFirstLastPara="1" wrap="square" lIns="91425" tIns="91425" rIns="91425" bIns="91425" anchor="ctr" anchorCtr="0">
            <a:noAutofit/>
          </a:bodyPr>
          <a:lstStyle/>
          <a:p>
            <a:pPr lvl="0"/>
            <a:r>
              <a:rPr lang="en-US"/>
              <a:t>Fundamentals of </a:t>
            </a:r>
            <a:br>
              <a:rPr lang="en-US"/>
            </a:br>
            <a:r>
              <a:rPr lang="en-US"/>
              <a:t>CAD</a:t>
            </a:r>
            <a:endParaRPr/>
          </a:p>
        </p:txBody>
      </p:sp>
      <p:sp>
        <p:nvSpPr>
          <p:cNvPr id="1071" name="Google Shape;1071;p46"/>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2" name="Google Shape;1012;p43"/>
          <p:cNvSpPr txBox="1">
            <a:spLocks noGrp="1"/>
          </p:cNvSpPr>
          <p:nvPr>
            <p:ph type="subTitle" idx="1"/>
          </p:nvPr>
        </p:nvSpPr>
        <p:spPr>
          <a:xfrm>
            <a:off x="1295219" y="2010941"/>
            <a:ext cx="2296120" cy="199745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GB"/>
              <a:t>Definition</a:t>
            </a:r>
          </a:p>
          <a:p>
            <a:pPr marL="0" indent="0"/>
            <a:r>
              <a:rPr lang="en-GB"/>
              <a:t>2D CAD versus 3D CAD</a:t>
            </a:r>
          </a:p>
          <a:p>
            <a:pPr marL="0" lvl="0" indent="0" algn="l" rtl="0">
              <a:spcBef>
                <a:spcPts val="0"/>
              </a:spcBef>
              <a:spcAft>
                <a:spcPts val="0"/>
              </a:spcAft>
            </a:pPr>
            <a:r>
              <a:rPr lang="en-GB"/>
              <a:t>History of CAD</a:t>
            </a:r>
          </a:p>
          <a:p>
            <a:pPr marL="0" lvl="0" indent="0" algn="l" rtl="0">
              <a:spcBef>
                <a:spcPts val="0"/>
              </a:spcBef>
              <a:spcAft>
                <a:spcPts val="0"/>
              </a:spcAft>
            </a:pPr>
            <a:r>
              <a:rPr lang="en-GB"/>
              <a:t>Applications</a:t>
            </a:r>
          </a:p>
          <a:p>
            <a:pPr marL="0" lvl="0" indent="0" algn="l" rtl="0">
              <a:spcBef>
                <a:spcPts val="0"/>
              </a:spcBef>
              <a:spcAft>
                <a:spcPts val="0"/>
              </a:spcAft>
            </a:pPr>
            <a:r>
              <a:rPr lang="en-GB"/>
              <a:t>The use of CAD in Product design and development</a:t>
            </a:r>
          </a:p>
          <a:p>
            <a:pPr marL="0" lvl="0" indent="0" algn="l" rtl="0">
              <a:spcBef>
                <a:spcPts val="0"/>
              </a:spcBef>
              <a:spcAft>
                <a:spcPts val="0"/>
              </a:spcAft>
            </a:pPr>
            <a:r>
              <a:rPr lang="en-GB"/>
              <a:t>The advantages and disadvantages of CAD</a:t>
            </a:r>
            <a:endParaRPr/>
          </a:p>
        </p:txBody>
      </p:sp>
      <p:sp>
        <p:nvSpPr>
          <p:cNvPr id="1014" name="Google Shape;1014;p43"/>
          <p:cNvSpPr txBox="1">
            <a:spLocks noGrp="1"/>
          </p:cNvSpPr>
          <p:nvPr>
            <p:ph type="subTitle" idx="3"/>
          </p:nvPr>
        </p:nvSpPr>
        <p:spPr>
          <a:xfrm>
            <a:off x="3893794" y="2010942"/>
            <a:ext cx="1979400" cy="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Solid modelling</a:t>
            </a:r>
          </a:p>
          <a:p>
            <a:pPr marL="0" lvl="0" indent="0" algn="l" rtl="0">
              <a:spcBef>
                <a:spcPts val="0"/>
              </a:spcBef>
              <a:spcAft>
                <a:spcPts val="0"/>
              </a:spcAft>
              <a:buNone/>
            </a:pPr>
            <a:r>
              <a:rPr lang="en"/>
              <a:t>Surface modelling</a:t>
            </a:r>
          </a:p>
          <a:p>
            <a:pPr marL="0" lvl="0" indent="0" algn="l" rtl="0">
              <a:spcBef>
                <a:spcPts val="0"/>
              </a:spcBef>
              <a:spcAft>
                <a:spcPts val="0"/>
              </a:spcAft>
              <a:buNone/>
            </a:pPr>
            <a:r>
              <a:rPr lang="en"/>
              <a:t>Wireframe modelling</a:t>
            </a:r>
          </a:p>
          <a:p>
            <a:pPr marL="0" lvl="0" indent="0" algn="l" rtl="0">
              <a:spcBef>
                <a:spcPts val="0"/>
              </a:spcBef>
              <a:spcAft>
                <a:spcPts val="0"/>
              </a:spcAft>
              <a:buNone/>
            </a:pPr>
            <a:endParaRPr/>
          </a:p>
        </p:txBody>
      </p:sp>
      <p:sp>
        <p:nvSpPr>
          <p:cNvPr id="1016" name="Google Shape;1016;p43"/>
          <p:cNvSpPr txBox="1">
            <a:spLocks noGrp="1"/>
          </p:cNvSpPr>
          <p:nvPr>
            <p:ph type="subTitle" idx="4"/>
          </p:nvPr>
        </p:nvSpPr>
        <p:spPr>
          <a:xfrm>
            <a:off x="3893793" y="1675849"/>
            <a:ext cx="2531721" cy="3350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Roboto" panose="02000000000000000000" pitchFamily="2" charset="0"/>
                <a:ea typeface="Roboto" panose="02000000000000000000" pitchFamily="2" charset="0"/>
              </a:rPr>
              <a:t>Types of CAD Modelling</a:t>
            </a:r>
            <a:endParaRPr sz="1700" b="1">
              <a:latin typeface="Roboto" panose="02000000000000000000" pitchFamily="2" charset="0"/>
              <a:ea typeface="Roboto" panose="02000000000000000000" pitchFamily="2" charset="0"/>
            </a:endParaRPr>
          </a:p>
        </p:txBody>
      </p:sp>
      <p:sp>
        <p:nvSpPr>
          <p:cNvPr id="1011" name="Google Shape;1011;p43"/>
          <p:cNvSpPr txBox="1">
            <a:spLocks noGrp="1"/>
          </p:cNvSpPr>
          <p:nvPr>
            <p:ph type="title"/>
          </p:nvPr>
        </p:nvSpPr>
        <p:spPr>
          <a:xfrm>
            <a:off x="1199555" y="590871"/>
            <a:ext cx="6995700" cy="4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Content</a:t>
            </a:r>
            <a:endParaRPr/>
          </a:p>
        </p:txBody>
      </p:sp>
      <p:sp>
        <p:nvSpPr>
          <p:cNvPr id="1018" name="Google Shape;1018;p43"/>
          <p:cNvSpPr txBox="1">
            <a:spLocks noGrp="1"/>
          </p:cNvSpPr>
          <p:nvPr>
            <p:ph type="subTitle" idx="6"/>
          </p:nvPr>
        </p:nvSpPr>
        <p:spPr>
          <a:xfrm>
            <a:off x="1295218" y="1675849"/>
            <a:ext cx="2296121" cy="340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Overview of CAD</a:t>
            </a:r>
            <a:endParaRPr/>
          </a:p>
        </p:txBody>
      </p:sp>
      <p:sp>
        <p:nvSpPr>
          <p:cNvPr id="1020" name="Google Shape;1020;p43"/>
          <p:cNvSpPr txBox="1">
            <a:spLocks noGrp="1"/>
          </p:cNvSpPr>
          <p:nvPr>
            <p:ph type="title" idx="9"/>
          </p:nvPr>
        </p:nvSpPr>
        <p:spPr>
          <a:xfrm>
            <a:off x="129522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1023" name="Google Shape;1023;p43"/>
          <p:cNvSpPr txBox="1">
            <a:spLocks noGrp="1"/>
          </p:cNvSpPr>
          <p:nvPr>
            <p:ph type="title" idx="14"/>
          </p:nvPr>
        </p:nvSpPr>
        <p:spPr>
          <a:xfrm>
            <a:off x="389787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Tree>
    <p:extLst>
      <p:ext uri="{BB962C8B-B14F-4D97-AF65-F5344CB8AC3E}">
        <p14:creationId xmlns:p14="http://schemas.microsoft.com/office/powerpoint/2010/main" val="384271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1379251"/>
            <a:ext cx="3348300"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is CAD?</a:t>
            </a:r>
            <a:endParaRPr/>
          </a:p>
        </p:txBody>
      </p:sp>
      <p:sp>
        <p:nvSpPr>
          <p:cNvPr id="37" name="Google Shape;1167;p50">
            <a:extLst>
              <a:ext uri="{FF2B5EF4-FFF2-40B4-BE49-F238E27FC236}">
                <a16:creationId xmlns:a16="http://schemas.microsoft.com/office/drawing/2014/main" id="{D90FC61A-FEAD-2649-BBAF-6035BF5C2CB5}"/>
              </a:ext>
            </a:extLst>
          </p:cNvPr>
          <p:cNvSpPr txBox="1">
            <a:spLocks noGrp="1"/>
          </p:cNvSpPr>
          <p:nvPr>
            <p:ph type="subTitle" idx="1"/>
          </p:nvPr>
        </p:nvSpPr>
        <p:spPr>
          <a:xfrm>
            <a:off x="4431266" y="4123151"/>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00000"/>
                </a:solidFill>
              </a:rPr>
              <a:t>Answer: Computer-Aided Design</a:t>
            </a:r>
            <a:endParaRPr>
              <a:solidFill>
                <a:srgbClr val="C00000"/>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5075700" y="2519550"/>
            <a:ext cx="3040800" cy="77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r>
              <a:rPr lang="en-US"/>
              <a:t>What does CAD stand for?</a:t>
            </a:r>
          </a:p>
          <a:p>
            <a:pPr marL="0" indent="0"/>
            <a:endParaRPr lang="en-US"/>
          </a:p>
          <a:p>
            <a:pPr marL="0" indent="0"/>
            <a:r>
              <a:rPr lang="en-US" i="1"/>
              <a:t>(Fill in the blank)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lvl="0">
              <a:buClr>
                <a:srgbClr val="000000"/>
              </a:buClr>
              <a:buSzTx/>
            </a:pPr>
            <a:r>
              <a:rPr lang="en"/>
              <a:t>C A D </a:t>
            </a:r>
            <a:r>
              <a:rPr lang="en-GB" sz="1200" b="0" i="1">
                <a:solidFill>
                  <a:srgbClr val="343433"/>
                </a:solidFill>
                <a:latin typeface="Muli" panose="02000503000000000000" pitchFamily="2" charset="77"/>
              </a:rPr>
              <a:t>stands for</a:t>
            </a:r>
            <a:br>
              <a:rPr lang="en"/>
            </a:br>
            <a:r>
              <a:rPr lang="en" u="sng"/>
              <a:t>C</a:t>
            </a:r>
            <a:r>
              <a:rPr lang="en"/>
              <a:t>omputer-</a:t>
            </a:r>
            <a:r>
              <a:rPr lang="en" u="sng"/>
              <a:t>A</a:t>
            </a:r>
            <a:r>
              <a:rPr lang="en"/>
              <a:t>ided </a:t>
            </a:r>
            <a:r>
              <a:rPr lang="en" u="sng"/>
              <a:t>D</a:t>
            </a:r>
            <a:r>
              <a:rPr lang="en"/>
              <a:t>esign</a:t>
            </a:r>
            <a:endParaRPr/>
          </a:p>
        </p:txBody>
      </p:sp>
      <p:sp>
        <p:nvSpPr>
          <p:cNvPr id="3667" name="Google Shape;3667;p62"/>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nSpc>
                <a:spcPct val="150000"/>
              </a:lnSpc>
            </a:pPr>
            <a:r>
              <a:rPr lang="en-GB">
                <a:solidFill>
                  <a:srgbClr val="343433"/>
                </a:solidFill>
                <a:latin typeface="Muli" panose="02000503000000000000" pitchFamily="2" charset="77"/>
              </a:rPr>
              <a:t>Definition:</a:t>
            </a:r>
            <a:endParaRPr lang="en-GB"/>
          </a:p>
          <a:p>
            <a:pPr marL="0" lvl="0" indent="0"/>
            <a:r>
              <a:rPr lang="en-GB"/>
              <a:t>The use of specialised computer software to digitally create two-dimensional (2D) drawings and (3D) three-dimensional models of real-world products.</a:t>
            </a: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564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116301"/>
            <a:ext cx="3348300" cy="1026508"/>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Two-Dimensional CAD (2D CAD)</a:t>
            </a:r>
            <a:endParaRPr/>
          </a:p>
        </p:txBody>
      </p:sp>
      <p:sp>
        <p:nvSpPr>
          <p:cNvPr id="3667" name="Google Shape;3667;p62"/>
          <p:cNvSpPr txBox="1">
            <a:spLocks noGrp="1"/>
          </p:cNvSpPr>
          <p:nvPr>
            <p:ph type="subTitle" idx="1"/>
          </p:nvPr>
        </p:nvSpPr>
        <p:spPr>
          <a:xfrm>
            <a:off x="5075700" y="2138668"/>
            <a:ext cx="3040800" cy="773400"/>
          </a:xfrm>
          <a:prstGeom prst="rect">
            <a:avLst/>
          </a:prstGeom>
        </p:spPr>
        <p:txBody>
          <a:bodyPr spcFirstLastPara="1" wrap="square" lIns="91425" tIns="91425" rIns="91425" bIns="91425" anchor="t" anchorCtr="0">
            <a:noAutofit/>
          </a:bodyPr>
          <a:lstStyle/>
          <a:p>
            <a:pPr lvl="0" indent="-317500">
              <a:buSzPts val="1400"/>
              <a:buFont typeface="Muli"/>
              <a:buChar char="●"/>
            </a:pPr>
            <a:r>
              <a:rPr lang="en-GB"/>
              <a:t>2D CAD is the pioneer of CAD software, and was developed in the early 70s. </a:t>
            </a:r>
          </a:p>
          <a:p>
            <a:pPr lvl="0" indent="-317500">
              <a:buSzPts val="1400"/>
              <a:buFont typeface="Muli"/>
              <a:buChar char="●"/>
            </a:pPr>
            <a:r>
              <a:rPr lang="en-GB"/>
              <a:t>2D CAD relies on basic geometric shapes like lines, rectangles and circles to produce flat drawings. </a:t>
            </a:r>
          </a:p>
          <a:p>
            <a:pPr lvl="0" indent="-317500">
              <a:buSzPts val="1400"/>
              <a:buFont typeface="Muli"/>
              <a:buChar char="●"/>
            </a:pPr>
            <a:r>
              <a:rPr lang="en-GB"/>
              <a:t>It is often used for drawing, sketching and drafting conceptual designs. </a:t>
            </a:r>
          </a:p>
          <a:p>
            <a:pPr lvl="0" indent="-317500">
              <a:buSzPts val="1400"/>
              <a:buFont typeface="Muli"/>
              <a:buChar char="●"/>
            </a:pPr>
            <a:r>
              <a:rPr lang="en-GB"/>
              <a:t>It is a great starting point for most 3D designs.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887906"/>
      </p:ext>
    </p:extLst>
  </p:cSld>
  <p:clrMapOvr>
    <a:masterClrMapping/>
  </p:clrMapOvr>
</p:sld>
</file>

<file path=ppt/theme/theme1.xml><?xml version="1.0" encoding="utf-8"?>
<a:theme xmlns:a="http://schemas.openxmlformats.org/drawingml/2006/main" name="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5669E65A86445A307967196B2F0BC" ma:contentTypeVersion="16" ma:contentTypeDescription="Create a new document." ma:contentTypeScope="" ma:versionID="bafd020bc93462b5953cfaba93220a30">
  <xsd:schema xmlns:xsd="http://www.w3.org/2001/XMLSchema" xmlns:xs="http://www.w3.org/2001/XMLSchema" xmlns:p="http://schemas.microsoft.com/office/2006/metadata/properties" xmlns:ns2="d35ccd97-bc5a-4b5d-b3e3-b9ad630c783b" xmlns:ns3="fd2cf822-17ae-4c0d-b9d4-97f4ac968dac" targetNamespace="http://schemas.microsoft.com/office/2006/metadata/properties" ma:root="true" ma:fieldsID="384b4800cc66899a03cb0ee96bc70c90" ns2:_="" ns3:_="">
    <xsd:import namespace="d35ccd97-bc5a-4b5d-b3e3-b9ad630c783b"/>
    <xsd:import namespace="fd2cf822-17ae-4c0d-b9d4-97f4ac968d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ccd97-bc5a-4b5d-b3e3-b9ad630c7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a892be2-1788-4ce5-99d9-ce25f50c503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cf822-17ae-4c0d-b9d4-97f4ac968da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5ab11c-1c73-42c7-871d-f69e2d2bb492}" ma:internalName="TaxCatchAll" ma:showField="CatchAllData" ma:web="fd2cf822-17ae-4c0d-b9d4-97f4ac968d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35ccd97-bc5a-4b5d-b3e3-b9ad630c783b">
      <Terms xmlns="http://schemas.microsoft.com/office/infopath/2007/PartnerControls"/>
    </lcf76f155ced4ddcb4097134ff3c332f>
    <TaxCatchAll xmlns="fd2cf822-17ae-4c0d-b9d4-97f4ac968dac" xsi:nil="true"/>
  </documentManagement>
</p:properties>
</file>

<file path=customXml/itemProps1.xml><?xml version="1.0" encoding="utf-8"?>
<ds:datastoreItem xmlns:ds="http://schemas.openxmlformats.org/officeDocument/2006/customXml" ds:itemID="{3C69299D-3298-483A-A4E7-E8CD3C9C7E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5ccd97-bc5a-4b5d-b3e3-b9ad630c783b"/>
    <ds:schemaRef ds:uri="fd2cf822-17ae-4c0d-b9d4-97f4ac968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B2EF83-AFF7-46FD-AF91-8F12559E6014}">
  <ds:schemaRefs>
    <ds:schemaRef ds:uri="http://schemas.microsoft.com/sharepoint/v3/contenttype/forms"/>
  </ds:schemaRefs>
</ds:datastoreItem>
</file>

<file path=customXml/itemProps3.xml><?xml version="1.0" encoding="utf-8"?>
<ds:datastoreItem xmlns:ds="http://schemas.openxmlformats.org/officeDocument/2006/customXml" ds:itemID="{516FC191-8003-4BA2-B88E-C64220ADE0B7}">
  <ds:schemaRefs>
    <ds:schemaRef ds:uri="d35ccd97-bc5a-4b5d-b3e3-b9ad630c783b"/>
    <ds:schemaRef ds:uri="fd2cf822-17ae-4c0d-b9d4-97f4ac968d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38</Slides>
  <Notes>38</Notes>
  <HiddenSlides>0</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IT Services by Slidesgo</vt:lpstr>
      <vt:lpstr>Material Extrusion</vt:lpstr>
      <vt:lpstr>Content</vt:lpstr>
      <vt:lpstr>Learning Outcomes</vt:lpstr>
      <vt:lpstr>Introduction</vt:lpstr>
      <vt:lpstr>Fundamentals of  CAD</vt:lpstr>
      <vt:lpstr>Content</vt:lpstr>
      <vt:lpstr>What is CAD?</vt:lpstr>
      <vt:lpstr>C A D stands for Computer-Aided Design</vt:lpstr>
      <vt:lpstr>Two-Dimensional CAD (2D CAD)</vt:lpstr>
      <vt:lpstr>Three-Dimensional CAD (3D CAD)</vt:lpstr>
      <vt:lpstr>PowerPoint Presentation</vt:lpstr>
      <vt:lpstr>A Walk Through The History of CAD  </vt:lpstr>
      <vt:lpstr>PowerPoint Presentation</vt:lpstr>
      <vt:lpstr>Who uses CAD?</vt:lpstr>
      <vt:lpstr>PowerPoint Presentation</vt:lpstr>
      <vt:lpstr>CAD Applications</vt:lpstr>
      <vt:lpstr>CAD in Product Design and Development</vt:lpstr>
      <vt:lpstr>Traditional Approach</vt:lpstr>
      <vt:lpstr>PowerPoint Presentation</vt:lpstr>
      <vt:lpstr>Modern/ Digital Approach</vt:lpstr>
      <vt:lpstr>PowerPoint Presentation</vt:lpstr>
      <vt:lpstr>CAD in Product Design and Development</vt:lpstr>
      <vt:lpstr>3D Rendering</vt:lpstr>
      <vt:lpstr>Which of the following is a 3D rendered model?</vt:lpstr>
      <vt:lpstr>CAD programs are able to output files for which manufacturing  methods?</vt:lpstr>
      <vt:lpstr>What are the advantages and disadvantages of CAD?</vt:lpstr>
      <vt:lpstr>Advantages</vt:lpstr>
      <vt:lpstr>Advantages</vt:lpstr>
      <vt:lpstr>Some  Statistics</vt:lpstr>
      <vt:lpstr>Disadvantages</vt:lpstr>
      <vt:lpstr>Disadvantages</vt:lpstr>
      <vt:lpstr>Types of 3D CAD modelling</vt:lpstr>
      <vt:lpstr>Types of 3D CAD Modelling</vt:lpstr>
      <vt:lpstr>Solid Modelling</vt:lpstr>
      <vt:lpstr>Wireframe Modelling</vt:lpstr>
      <vt:lpstr>Surface Modelling</vt:lpstr>
      <vt:lpstr>Advantages</vt:lpstr>
      <vt:lpstr>Disadvantages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MEX</dc:title>
  <dc:creator>Eva</dc:creator>
  <cp:revision>2</cp:revision>
  <dcterms:modified xsi:type="dcterms:W3CDTF">2022-11-16T10:51:38Z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0x0101004F95669E65A86445A307967196B2F0BC</vt:lpwstr>
  </property>
</Properties>
</file>