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3.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Lst>
  <p:notesMasterIdLst>
    <p:notesMasterId r:id="rId43"/>
  </p:notesMasterIdLst>
  <p:sldIdLst>
    <p:sldId id="256" r:id="rId5"/>
    <p:sldId id="258" r:id="rId6"/>
    <p:sldId id="262" r:id="rId7"/>
    <p:sldId id="259" r:id="rId8"/>
    <p:sldId id="261" r:id="rId9"/>
    <p:sldId id="321" r:id="rId10"/>
    <p:sldId id="265" r:id="rId11"/>
    <p:sldId id="337" r:id="rId12"/>
    <p:sldId id="358" r:id="rId13"/>
    <p:sldId id="361" r:id="rId14"/>
    <p:sldId id="325" r:id="rId15"/>
    <p:sldId id="348" r:id="rId16"/>
    <p:sldId id="327" r:id="rId17"/>
    <p:sldId id="332" r:id="rId18"/>
    <p:sldId id="354" r:id="rId19"/>
    <p:sldId id="352" r:id="rId20"/>
    <p:sldId id="319" r:id="rId21"/>
    <p:sldId id="360" r:id="rId22"/>
    <p:sldId id="362" r:id="rId23"/>
    <p:sldId id="364" r:id="rId24"/>
    <p:sldId id="365" r:id="rId25"/>
    <p:sldId id="363" r:id="rId26"/>
    <p:sldId id="376" r:id="rId27"/>
    <p:sldId id="380" r:id="rId28"/>
    <p:sldId id="357" r:id="rId29"/>
    <p:sldId id="378" r:id="rId30"/>
    <p:sldId id="353" r:id="rId31"/>
    <p:sldId id="308" r:id="rId32"/>
    <p:sldId id="323" r:id="rId33"/>
    <p:sldId id="402" r:id="rId34"/>
    <p:sldId id="356" r:id="rId35"/>
    <p:sldId id="399" r:id="rId36"/>
    <p:sldId id="375" r:id="rId37"/>
    <p:sldId id="374" r:id="rId38"/>
    <p:sldId id="379" r:id="rId39"/>
    <p:sldId id="377" r:id="rId40"/>
    <p:sldId id="367" r:id="rId41"/>
    <p:sldId id="372"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7"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sanchis" initials="e" lastIdx="2" clrIdx="0">
    <p:extLst>
      <p:ext uri="{19B8F6BF-5375-455C-9EA6-DF929625EA0E}">
        <p15:presenceInfo xmlns:p15="http://schemas.microsoft.com/office/powerpoint/2012/main" userId="S::eva.sanchis@aitiip.com::b4e02ba2-9af2-459b-a922-00f1f209988a" providerId="AD"/>
      </p:ext>
    </p:extLst>
  </p:cmAuthor>
  <p:cmAuthor id="2" name="stamatopoulos" initials="st" lastIdx="2" clrIdx="1">
    <p:extLst>
      <p:ext uri="{19B8F6BF-5375-455C-9EA6-DF929625EA0E}">
        <p15:presenceInfo xmlns:p15="http://schemas.microsoft.com/office/powerpoint/2012/main" userId="S::stamatopoulos@ewf.be::670591af-0eed-4fdc-ad91-a6f26291cfc4" providerId="AD"/>
      </p:ext>
    </p:extLst>
  </p:cmAuthor>
  <p:cmAuthor id="3" name="Hsiang Loh" initials="HL" lastIdx="1" clrIdx="2">
    <p:extLst>
      <p:ext uri="{19B8F6BF-5375-455C-9EA6-DF929625EA0E}">
        <p15:presenceInfo xmlns:p15="http://schemas.microsoft.com/office/powerpoint/2012/main" userId="S::hsiang.l@ewf.be::138c460f-66ff-4e93-a810-46bf287c44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89B"/>
    <a:srgbClr val="343433"/>
    <a:srgbClr val="F0F7ED"/>
    <a:srgbClr val="FF7210"/>
    <a:srgbClr val="FBFBFB"/>
    <a:srgbClr val="00BBC1"/>
    <a:srgbClr val="FE7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7C3AF-E35D-4AD8-9721-3D4E6F0C4055}" v="5" dt="2022-05-05T23:50:24.787"/>
  </p1510:revLst>
</p1510:revInfo>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44"/>
    <p:restoredTop sz="95728"/>
  </p:normalViewPr>
  <p:slideViewPr>
    <p:cSldViewPr snapToGrid="0">
      <p:cViewPr varScale="1">
        <p:scale>
          <a:sx n="20" d="100"/>
          <a:sy n="20" d="100"/>
        </p:scale>
        <p:origin x="302" y="29"/>
      </p:cViewPr>
      <p:guideLst>
        <p:guide orient="horz" pos="2187"/>
        <p:guide pos="2880"/>
      </p:guideLst>
    </p:cSldViewPr>
  </p:slideViewPr>
  <p:notesTextViewPr>
    <p:cViewPr>
      <p:scale>
        <a:sx n="55" d="100"/>
        <a:sy n="5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17T23:57:07.391" idx="1">
    <p:pos x="10" y="10"/>
    <p:text>subtitle missing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3-17T23:58:48.410" idx="2">
    <p:pos x="10" y="10"/>
    <p:text>maybe move this after the 3d rendering slide?
</p:text>
    <p:extLst>
      <p:ext uri="{C676402C-5697-4E1C-873F-D02D1690AC5C}">
        <p15:threadingInfo xmlns:p15="http://schemas.microsoft.com/office/powerpoint/2012/main" timeZoneBias="420"/>
      </p:ext>
    </p:extLst>
  </p:cm>
  <p:cm authorId="3" dt="2022-03-18T18:23:35.453" idx="1">
    <p:pos x="10" y="146"/>
    <p:text>Done.</p:text>
    <p:extLst>
      <p:ext uri="{C676402C-5697-4E1C-873F-D02D1690AC5C}">
        <p15:threadingInfo xmlns:p15="http://schemas.microsoft.com/office/powerpoint/2012/main" timeZoneBias="-480">
          <p15:parentCm authorId="2"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14T17:03:14.570" idx="1">
    <p:pos x="10" y="10"/>
    <p:text>As we use this slide for the formative assessment, I will change this when you use as introduction, to avoid misunderstandings.</p:text>
    <p:extLst>
      <p:ext uri="{C676402C-5697-4E1C-873F-D02D1690AC5C}">
        <p15:threadingInfo xmlns:p15="http://schemas.microsoft.com/office/powerpoint/2012/main" timeZoneBias="-60"/>
      </p:ext>
    </p:extLst>
  </p:cm>
  <p:cm authorId="1" dt="2022-03-14T17:04:29.354" idx="2">
    <p:pos x="146" y="146"/>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3D CAD is used to digitally represent an object in three dimensions, allowing more accurate scaling and visualization. </a:t>
            </a: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dirty="0">
                <a:solidFill>
                  <a:srgbClr val="000000"/>
                </a:solidFill>
                <a:effectLst/>
                <a:latin typeface="Arial"/>
                <a:cs typeface="Arial"/>
                <a:sym typeface="Arial"/>
              </a:rPr>
              <a:t>These programs allow designers to create coherent dimensions and designs by means of a visual interface.</a:t>
            </a:r>
          </a:p>
          <a:p>
            <a:pPr marL="0" lvl="0" indent="0" algn="l" rtl="0">
              <a:spcBef>
                <a:spcPts val="0"/>
              </a:spcBef>
              <a:spcAft>
                <a:spcPts val="0"/>
              </a:spcAft>
              <a:buNone/>
            </a:pPr>
            <a:r>
              <a:rPr lang="en-GB" sz="1100" b="0" i="0" u="none" strike="noStrike" cap="none" dirty="0">
                <a:solidFill>
                  <a:srgbClr val="000000"/>
                </a:solidFill>
                <a:effectLst/>
                <a:latin typeface="Arial"/>
                <a:cs typeface="Arial"/>
                <a:sym typeface="Arial"/>
              </a:rPr>
              <a:t>The program takes care of all the calculations and creates the file with all coordinates, so the designer only has to worry about shapes and sizes.</a:t>
            </a: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GB" dirty="0"/>
              <a:t>It can simulate any fictional object or real-life object to understand how a design will perform before they are made.</a:t>
            </a:r>
            <a:endParaRPr lang="en-GB"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dirty="0">
                <a:solidFill>
                  <a:srgbClr val="000000"/>
                </a:solidFill>
                <a:effectLst/>
                <a:latin typeface="Arial"/>
                <a:cs typeface="Arial"/>
                <a:sym typeface="Arial"/>
              </a:rPr>
              <a:t>We will go into the different types of 3D modelling later in this session.</a:t>
            </a: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dirty="0">
                <a:effectLst/>
              </a:rPr>
              <a:t>Image source: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effectLst/>
              </a:rPr>
              <a:t>https://www.xo3d.co.uk/product-rendering/</a:t>
            </a:r>
            <a:endParaRPr lang="en-GB" dirty="0"/>
          </a:p>
        </p:txBody>
      </p:sp>
    </p:spTree>
    <p:extLst>
      <p:ext uri="{BB962C8B-B14F-4D97-AF65-F5344CB8AC3E}">
        <p14:creationId xmlns:p14="http://schemas.microsoft.com/office/powerpoint/2010/main" val="235985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Today, CAD modelling is an important part of a design process.</a:t>
            </a: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CAD brings ideas to life in digital world before expanding any physical resources.</a:t>
            </a: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It enables user to layout and to develop their work on a computer screen, print and save it for future editing.</a:t>
            </a:r>
            <a:r>
              <a:rPr lang="en-GB" dirty="0">
                <a:effectLst/>
              </a:rPr>
              <a:t> </a:t>
            </a:r>
          </a:p>
          <a:p>
            <a:pPr marL="0" lvl="0" indent="0" algn="l" rtl="0">
              <a:spcBef>
                <a:spcPts val="0"/>
              </a:spcBef>
              <a:spcAft>
                <a:spcPts val="0"/>
              </a:spcAft>
              <a:buNone/>
            </a:pPr>
            <a:endParaRPr lang="en-GB" dirty="0">
              <a:effectLst/>
            </a:endParaRPr>
          </a:p>
          <a:p>
            <a:pPr marL="0" lvl="0" indent="0" algn="l" rtl="0">
              <a:spcBef>
                <a:spcPts val="0"/>
              </a:spcBef>
              <a:spcAft>
                <a:spcPts val="0"/>
              </a:spcAft>
              <a:buNone/>
            </a:pPr>
            <a:r>
              <a:rPr lang="en-GB" dirty="0">
                <a:effectLst/>
              </a:rPr>
              <a:t>Image source: </a:t>
            </a:r>
          </a:p>
          <a:p>
            <a:pPr marL="0" lvl="0" indent="0" algn="l" rtl="0">
              <a:spcBef>
                <a:spcPts val="0"/>
              </a:spcBef>
              <a:spcAft>
                <a:spcPts val="0"/>
              </a:spcAft>
              <a:buNone/>
            </a:pPr>
            <a:r>
              <a:rPr lang="en-GB" dirty="0">
                <a:effectLst/>
              </a:rPr>
              <a:t>Unsplash (Free) -https://unsplash.com/photos/DkAEPVsK2_8</a:t>
            </a:r>
            <a:endParaRPr dirty="0"/>
          </a:p>
        </p:txBody>
      </p:sp>
    </p:spTree>
    <p:extLst>
      <p:ext uri="{BB962C8B-B14F-4D97-AF65-F5344CB8AC3E}">
        <p14:creationId xmlns:p14="http://schemas.microsoft.com/office/powerpoint/2010/main" val="421483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https://www.youtube.com/watch?v=mcwIMsh_g3o</a:t>
            </a:r>
            <a:endParaRPr dirty="0"/>
          </a:p>
        </p:txBody>
      </p:sp>
    </p:spTree>
    <p:extLst>
      <p:ext uri="{BB962C8B-B14F-4D97-AF65-F5344CB8AC3E}">
        <p14:creationId xmlns:p14="http://schemas.microsoft.com/office/powerpoint/2010/main" val="405991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zh-CN" dirty="0"/>
              <a:t>Major events in the development of CAD technology </a:t>
            </a:r>
          </a:p>
          <a:p>
            <a:pPr marL="0" lvl="0" indent="0" algn="l" rtl="0">
              <a:spcBef>
                <a:spcPts val="0"/>
              </a:spcBef>
              <a:spcAft>
                <a:spcPts val="0"/>
              </a:spcAft>
              <a:buNone/>
            </a:pPr>
            <a:r>
              <a:rPr lang="en-GB" altLang="zh-CN" dirty="0"/>
              <a:t>Pronto (Program for Numerical Tooling Operations). – First commercial numerical-control programming language/ system.</a:t>
            </a:r>
          </a:p>
          <a:p>
            <a:pPr marL="0" lvl="0" indent="0" algn="l" rtl="0">
              <a:spcBef>
                <a:spcPts val="0"/>
              </a:spcBef>
              <a:spcAft>
                <a:spcPts val="0"/>
              </a:spcAft>
              <a:buNone/>
            </a:pPr>
            <a:endParaRPr lang="en-GB" altLang="zh-CN" b="1" i="1" dirty="0"/>
          </a:p>
          <a:p>
            <a:pPr marL="0" lvl="0" indent="0" algn="l" rtl="0">
              <a:spcBef>
                <a:spcPts val="0"/>
              </a:spcBef>
              <a:spcAft>
                <a:spcPts val="0"/>
              </a:spcAft>
              <a:buNone/>
            </a:pPr>
            <a:r>
              <a:rPr lang="en-GB" altLang="zh-CN" b="1" i="1" dirty="0"/>
              <a:t>In 1960s</a:t>
            </a:r>
            <a:r>
              <a:rPr lang="en-GB" altLang="zh-CN" dirty="0"/>
              <a:t>: </a:t>
            </a:r>
            <a:r>
              <a:rPr lang="en-US" altLang="zh-CN" dirty="0"/>
              <a:t>Sketch</a:t>
            </a:r>
            <a:r>
              <a:rPr lang="zh-CN" altLang="en-US" dirty="0"/>
              <a:t> </a:t>
            </a:r>
            <a:r>
              <a:rPr lang="en-US" altLang="zh-CN" dirty="0"/>
              <a:t>Pad created</a:t>
            </a:r>
            <a:r>
              <a:rPr lang="zh-CN" altLang="en-US" dirty="0"/>
              <a:t> </a:t>
            </a:r>
            <a:r>
              <a:rPr lang="en-US" altLang="zh-CN" dirty="0"/>
              <a:t>by</a:t>
            </a:r>
            <a:r>
              <a:rPr lang="zh-CN" altLang="en-US" dirty="0"/>
              <a:t> </a:t>
            </a:r>
            <a:r>
              <a:rPr lang="en-US" altLang="zh-CN" dirty="0"/>
              <a:t>Dr.</a:t>
            </a:r>
            <a:r>
              <a:rPr lang="zh-CN" altLang="en-US" dirty="0"/>
              <a:t> </a:t>
            </a:r>
            <a:r>
              <a:rPr lang="en-US" altLang="zh-CN" dirty="0"/>
              <a:t>Ivan</a:t>
            </a:r>
            <a:r>
              <a:rPr lang="zh-CN" altLang="en-US" dirty="0"/>
              <a:t> </a:t>
            </a:r>
            <a:r>
              <a:rPr lang="en-US" altLang="zh-CN" dirty="0"/>
              <a:t>Sutherland</a:t>
            </a:r>
            <a:r>
              <a:rPr lang="zh-CN" altLang="en-US" dirty="0"/>
              <a:t> </a:t>
            </a:r>
            <a:r>
              <a:rPr lang="en-US" altLang="zh-CN" dirty="0"/>
              <a:t>at</a:t>
            </a:r>
            <a:r>
              <a:rPr lang="zh-CN" altLang="en-US" dirty="0"/>
              <a:t> </a:t>
            </a:r>
            <a:r>
              <a:rPr lang="en-US" altLang="zh-CN" dirty="0"/>
              <a:t>MIT </a:t>
            </a:r>
            <a:r>
              <a:rPr lang="en-GB" sz="1100" b="0" i="0" u="none" strike="noStrike" cap="none" dirty="0">
                <a:solidFill>
                  <a:srgbClr val="000000"/>
                </a:solidFill>
                <a:effectLst/>
                <a:latin typeface="Arial"/>
                <a:ea typeface="Arial"/>
                <a:cs typeface="Arial"/>
                <a:sym typeface="Arial"/>
              </a:rPr>
              <a:t>was a new step forward in human-machine interaction and was a breakthrough in computer graphics in general. The most important advances are the introduction of a graphical user interface. The GUIA graphical interface allows users to interact with the computer through visual aids (icons). This contradicts the more traditional computer interaction method with text and object-oriented programming.</a:t>
            </a:r>
            <a:endParaRPr lang="en-GB" altLang="zh-CN"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1" u="none" strike="noStrike" cap="none" dirty="0">
                <a:solidFill>
                  <a:srgbClr val="000000"/>
                </a:solidFill>
                <a:effectLst/>
                <a:latin typeface="Arial"/>
                <a:ea typeface="Arial"/>
                <a:cs typeface="Arial"/>
                <a:sym typeface="Arial"/>
              </a:rPr>
              <a:t>In 1970s</a:t>
            </a:r>
            <a:r>
              <a:rPr lang="en-GB" sz="1100" b="0" i="0" u="none" strike="noStrike" cap="none" dirty="0">
                <a:solidFill>
                  <a:srgbClr val="000000"/>
                </a:solidFill>
                <a:effectLst/>
                <a:latin typeface="Arial"/>
                <a:ea typeface="Arial"/>
                <a:cs typeface="Arial"/>
                <a:sym typeface="Arial"/>
              </a:rPr>
              <a:t>: The introduction of Automated Drafting and Machining (ADAM) is another important step forward. </a:t>
            </a:r>
            <a:r>
              <a:rPr lang="en-GB" dirty="0"/>
              <a:t>ADAM</a:t>
            </a:r>
            <a:r>
              <a:rPr lang="zh-CN" altLang="en-US" dirty="0"/>
              <a:t> </a:t>
            </a:r>
            <a:r>
              <a:rPr lang="en-US" altLang="zh-CN" dirty="0"/>
              <a:t>(Automated</a:t>
            </a:r>
            <a:r>
              <a:rPr lang="zh-CN" altLang="en-US" dirty="0"/>
              <a:t> </a:t>
            </a:r>
            <a:r>
              <a:rPr lang="en-US" altLang="zh-CN" dirty="0"/>
              <a:t>Drafting</a:t>
            </a:r>
            <a:r>
              <a:rPr lang="zh-CN" altLang="en-US" dirty="0"/>
              <a:t> </a:t>
            </a:r>
            <a:r>
              <a:rPr lang="en-US" altLang="zh-CN" dirty="0"/>
              <a:t>and</a:t>
            </a:r>
            <a:r>
              <a:rPr lang="zh-CN" altLang="en-US" dirty="0"/>
              <a:t> </a:t>
            </a:r>
            <a:r>
              <a:rPr lang="en-US" altLang="zh-CN" dirty="0"/>
              <a:t>Machinery) </a:t>
            </a:r>
            <a:r>
              <a:rPr lang="en-GB" altLang="zh-CN" dirty="0"/>
              <a:t>is</a:t>
            </a:r>
            <a:r>
              <a:rPr lang="en-US" altLang="zh-CN" dirty="0"/>
              <a:t> </a:t>
            </a:r>
            <a:r>
              <a:rPr lang="en-GB" altLang="zh-CN" sz="1100" dirty="0">
                <a:solidFill>
                  <a:schemeClr val="dk2"/>
                </a:solidFill>
                <a:latin typeface="Muli"/>
                <a:sym typeface="Muli"/>
              </a:rPr>
              <a:t>a</a:t>
            </a:r>
            <a:r>
              <a:rPr lang="en-GB" sz="1100" dirty="0">
                <a:solidFill>
                  <a:schemeClr val="dk2"/>
                </a:solidFill>
                <a:latin typeface="Muli"/>
                <a:ea typeface="Muli"/>
                <a:cs typeface="Muli"/>
                <a:sym typeface="Muli"/>
              </a:rPr>
              <a:t>n interactive graphics system written in Fortran, designed to work on virtually all mainframe computers. </a:t>
            </a:r>
            <a:r>
              <a:rPr lang="en-GB" dirty="0"/>
              <a:t>Approximately</a:t>
            </a:r>
            <a:r>
              <a:rPr lang="zh-CN" altLang="en-US" dirty="0"/>
              <a:t> </a:t>
            </a:r>
            <a:r>
              <a:rPr lang="en-GB" dirty="0"/>
              <a:t>90% of today’s commercial drafting programs can be traced back to ADAM. </a:t>
            </a:r>
          </a:p>
          <a:p>
            <a:pPr marL="0" lvl="0" indent="0" algn="l" rtl="0">
              <a:spcBef>
                <a:spcPts val="0"/>
              </a:spcBef>
              <a:spcAft>
                <a:spcPts val="0"/>
              </a:spcAft>
              <a:buNone/>
            </a:pPr>
            <a:endParaRPr lang="en-GB" sz="1100" b="1" i="1"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GB" sz="1100" b="1" i="1" u="none" strike="noStrike" cap="none" dirty="0">
                <a:solidFill>
                  <a:srgbClr val="000000"/>
                </a:solidFill>
                <a:effectLst/>
                <a:latin typeface="Arial"/>
                <a:ea typeface="Arial"/>
                <a:cs typeface="Arial"/>
                <a:sym typeface="Arial"/>
              </a:rPr>
              <a:t>In 1980s</a:t>
            </a:r>
            <a:r>
              <a:rPr lang="en-GB" sz="1100" b="0" i="0" u="none" strike="noStrike" cap="none" dirty="0">
                <a:solidFill>
                  <a:srgbClr val="000000"/>
                </a:solidFill>
                <a:effectLst/>
                <a:latin typeface="Arial"/>
                <a:ea typeface="Arial"/>
                <a:cs typeface="Arial"/>
                <a:sym typeface="Arial"/>
              </a:rPr>
              <a:t>: </a:t>
            </a:r>
            <a:r>
              <a:rPr lang="en-GB" altLang="zh-CN" dirty="0"/>
              <a:t>Autodesk/ Auto CAD, the first piece of 2D system CAD software released on PC, has received major software sales.</a:t>
            </a:r>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Solid modelling is a major development in CAD in the 1980s.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Pro/Engineer was the mainstream 3D modelling software released based on solid geometry and feature-based parametric techniques.</a:t>
            </a:r>
          </a:p>
          <a:p>
            <a:pPr marL="0" lvl="0" indent="0" algn="l" rtl="0">
              <a:spcBef>
                <a:spcPts val="0"/>
              </a:spcBef>
              <a:spcAft>
                <a:spcPts val="0"/>
              </a:spcAft>
              <a:buNone/>
            </a:pPr>
            <a:endParaRPr lang="en-GB" altLang="zh-CN" dirty="0"/>
          </a:p>
          <a:p>
            <a:pPr marL="0" lvl="0" indent="0" algn="l" rtl="0">
              <a:spcBef>
                <a:spcPts val="0"/>
              </a:spcBef>
              <a:spcAft>
                <a:spcPts val="0"/>
              </a:spcAft>
              <a:buNone/>
            </a:pPr>
            <a:r>
              <a:rPr lang="en-GB" altLang="zh-CN" b="1" i="1" dirty="0"/>
              <a:t>In 1990s</a:t>
            </a:r>
            <a:r>
              <a:rPr lang="en-GB" altLang="zh-CN" dirty="0"/>
              <a:t>: SolidWorks 95 by Dassault Systems for Windows was introduced. The  software allowed more. Engineers to take advantage of 3D CAD technology.</a:t>
            </a:r>
          </a:p>
          <a:p>
            <a:pPr marL="0" lvl="0" indent="0" algn="l" rtl="0">
              <a:spcBef>
                <a:spcPts val="0"/>
              </a:spcBef>
              <a:spcAft>
                <a:spcPts val="0"/>
              </a:spcAft>
              <a:buNone/>
            </a:pPr>
            <a:endParaRPr lang="en-GB" altLang="zh-CN" dirty="0"/>
          </a:p>
          <a:p>
            <a:pPr marL="0" lvl="0" indent="0" algn="l" rtl="0">
              <a:spcBef>
                <a:spcPts val="0"/>
              </a:spcBef>
              <a:spcAft>
                <a:spcPts val="0"/>
              </a:spcAft>
              <a:buNone/>
            </a:pPr>
            <a:r>
              <a:rPr lang="en-GB" altLang="zh-CN" b="1" dirty="0"/>
              <a:t>In 21</a:t>
            </a:r>
            <a:r>
              <a:rPr lang="en-GB" altLang="zh-CN" b="1" baseline="30000" dirty="0"/>
              <a:t>st</a:t>
            </a:r>
            <a:r>
              <a:rPr lang="en-GB" altLang="zh-CN" b="1" dirty="0"/>
              <a:t> century</a:t>
            </a:r>
            <a:r>
              <a:rPr lang="en-GB" altLang="zh-CN" dirty="0"/>
              <a:t>: Important trends. Include: Standardisation of software so different packages can share data, greater sophistication of visual representation, and greater integration of modelling and testing applications.</a:t>
            </a:r>
          </a:p>
          <a:p>
            <a:pPr marL="0" lvl="0" indent="0" algn="l" rtl="0">
              <a:spcBef>
                <a:spcPts val="0"/>
              </a:spcBef>
              <a:spcAft>
                <a:spcPts val="0"/>
              </a:spcAft>
              <a:buNone/>
            </a:pPr>
            <a:endParaRPr lang="en-GB" altLang="zh-CN" dirty="0"/>
          </a:p>
          <a:p>
            <a:pPr marL="158750" indent="0">
              <a:buFontTx/>
              <a:buNone/>
            </a:pPr>
            <a:r>
              <a:rPr lang="en-GB" sz="1100" b="1" i="0" u="none" strike="noStrike" cap="none" dirty="0">
                <a:solidFill>
                  <a:srgbClr val="000000"/>
                </a:solidFill>
                <a:effectLst/>
                <a:latin typeface="Arial"/>
                <a:ea typeface="Arial"/>
                <a:cs typeface="Arial"/>
                <a:sym typeface="Arial"/>
              </a:rPr>
              <a:t>The future of CAD</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CAD in the cloud</a:t>
            </a:r>
          </a:p>
          <a:p>
            <a:pPr lvl="0"/>
            <a:r>
              <a:rPr lang="en-GB" sz="1100" b="0" i="0" u="none" strike="noStrike" cap="none" dirty="0">
                <a:solidFill>
                  <a:srgbClr val="000000"/>
                </a:solidFill>
                <a:effectLst/>
                <a:latin typeface="Arial"/>
                <a:ea typeface="Arial"/>
                <a:cs typeface="Arial"/>
                <a:sym typeface="Arial"/>
              </a:rPr>
              <a:t>VR and AR</a:t>
            </a:r>
          </a:p>
          <a:p>
            <a:pPr lvl="0"/>
            <a:r>
              <a:rPr lang="en-GB" sz="1100" b="0" i="0" u="none" strike="noStrike" cap="none" dirty="0">
                <a:solidFill>
                  <a:srgbClr val="000000"/>
                </a:solidFill>
                <a:effectLst/>
                <a:latin typeface="Arial"/>
                <a:ea typeface="Arial"/>
                <a:cs typeface="Arial"/>
                <a:sym typeface="Arial"/>
              </a:rPr>
              <a:t>Full virtual prototyping</a:t>
            </a:r>
          </a:p>
          <a:p>
            <a:pPr lvl="0"/>
            <a:r>
              <a:rPr lang="en-GB" sz="1100" b="0" i="0" u="none" strike="noStrike" cap="none" dirty="0">
                <a:solidFill>
                  <a:srgbClr val="000000"/>
                </a:solidFill>
                <a:effectLst/>
                <a:latin typeface="Arial"/>
                <a:ea typeface="Arial"/>
                <a:cs typeface="Arial"/>
                <a:sym typeface="Arial"/>
              </a:rPr>
              <a:t>Additive Manufacturing</a:t>
            </a:r>
          </a:p>
          <a:p>
            <a:pPr marL="0" lvl="0" indent="0" algn="l" rtl="0">
              <a:spcBef>
                <a:spcPts val="0"/>
              </a:spcBef>
              <a:spcAft>
                <a:spcPts val="0"/>
              </a:spcAft>
              <a:buNone/>
            </a:pPr>
            <a:r>
              <a:rPr lang="en-GB" altLang="zh-CN" dirty="0"/>
              <a:t>https://ufo3d.com/types-of-3d-modeling-different-industries/</a:t>
            </a:r>
          </a:p>
          <a:p>
            <a:pPr marL="0" lvl="0" indent="0" algn="l" rtl="0">
              <a:spcBef>
                <a:spcPts val="0"/>
              </a:spcBef>
              <a:spcAft>
                <a:spcPts val="0"/>
              </a:spcAft>
              <a:buNone/>
            </a:pPr>
            <a:r>
              <a:rPr lang="en-GB" altLang="zh-CN" dirty="0"/>
              <a:t>https://www.scan2cad.com/blog/cad/cad-product-design/</a:t>
            </a:r>
          </a:p>
          <a:p>
            <a:pPr marL="0" lvl="0" indent="0" algn="l" rtl="0">
              <a:spcBef>
                <a:spcPts val="0"/>
              </a:spcBef>
              <a:spcAft>
                <a:spcPts val="0"/>
              </a:spcAft>
              <a:buNone/>
            </a:pPr>
            <a:endParaRPr lang="en-GB" altLang="zh-CN" dirty="0"/>
          </a:p>
          <a:p>
            <a:pPr marL="0" lvl="0" indent="0" algn="l" rtl="0">
              <a:spcBef>
                <a:spcPts val="0"/>
              </a:spcBef>
              <a:spcAft>
                <a:spcPts val="0"/>
              </a:spcAft>
              <a:buNone/>
            </a:pPr>
            <a:r>
              <a:rPr lang="en-GB" altLang="zh-CN" dirty="0"/>
              <a:t>https://partsolutions.com/60-years-of-cad-infographic-the-history-of-cad-since-1957/</a:t>
            </a:r>
          </a:p>
          <a:p>
            <a:pPr marL="0" lvl="0" indent="0" algn="l" rtl="0">
              <a:spcBef>
                <a:spcPts val="0"/>
              </a:spcBef>
              <a:spcAft>
                <a:spcPts val="0"/>
              </a:spcAft>
              <a:buNone/>
            </a:pPr>
            <a:r>
              <a:rPr lang="en-GB" altLang="zh-CN" dirty="0"/>
              <a:t>https://medium.com/technical-illustration/evolution-of-cad-from-light-pens-to-synchronous-technology-549cc8eef5d0</a:t>
            </a:r>
            <a:r>
              <a:rPr lang="zh-CN" altLang="en-US" dirty="0"/>
              <a:t> </a:t>
            </a:r>
            <a:endParaRPr lang="en-GB" altLang="zh-CN" dirty="0"/>
          </a:p>
          <a:p>
            <a:pPr marL="0" lvl="0" indent="0" algn="l" rtl="0">
              <a:spcBef>
                <a:spcPts val="0"/>
              </a:spcBef>
              <a:spcAft>
                <a:spcPts val="0"/>
              </a:spcAft>
              <a:buNone/>
            </a:pPr>
            <a:r>
              <a:rPr lang="en-GB" altLang="zh-CN" dirty="0"/>
              <a:t>https://slidetodoc.com/major-events-in-the-development-of-cadcam-technology/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CAD is in constant evolution, bringing updates and new features with every new version of a particular tool.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effectLst/>
              </a:rPr>
              <a:t>Image source: </a:t>
            </a:r>
          </a:p>
          <a:p>
            <a:pPr marL="0" lvl="0" indent="0" algn="l" rtl="0">
              <a:spcBef>
                <a:spcPts val="0"/>
              </a:spcBef>
              <a:spcAft>
                <a:spcPts val="0"/>
              </a:spcAft>
              <a:buNone/>
            </a:pPr>
            <a:r>
              <a:rPr lang="en-GB" dirty="0">
                <a:effectLst/>
              </a:rPr>
              <a:t>https://partsolutions.com/wp-content/uploads/2017/09/The-history-of-CAD_CADENAS_R3.png</a:t>
            </a:r>
          </a:p>
        </p:txBody>
      </p:sp>
    </p:spTree>
    <p:extLst>
      <p:ext uri="{BB962C8B-B14F-4D97-AF65-F5344CB8AC3E}">
        <p14:creationId xmlns:p14="http://schemas.microsoft.com/office/powerpoint/2010/main" val="33821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CAD is used by engineers, architects, artists and designers to produce detailed designs and technical drawings</a:t>
            </a:r>
            <a:r>
              <a:rPr lang="en-US" altLang="zh-CN" sz="11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use of CAD design software falls into two categories. CAD software is usually used when creating industrial objects such as mechanical objects. On the other hand, some CAD software enables more artistic freedom as designs do not need to work mechanically, be functional or fit to a real-world device. Historically, 3D modelling software has been used in film animations and video games to make organic designs. However, it can also be used to create 3D printable models.</a:t>
            </a:r>
            <a:endParaRPr lang="en-US" altLang="zh-CN"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1053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100" b="0" i="0" u="none" strike="noStrike" cap="none" dirty="0">
                <a:solidFill>
                  <a:srgbClr val="000000"/>
                </a:solidFill>
                <a:effectLst/>
                <a:latin typeface="Arial"/>
                <a:ea typeface="Arial"/>
                <a:cs typeface="Arial"/>
                <a:sym typeface="Arial"/>
              </a:rPr>
              <a:t>Almost everything all around us today has been built with CAD.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CAD is extensively used in the design of tools and equipment required in the engineering and manufacturing process as well as in the construction domain.</a:t>
            </a:r>
            <a:r>
              <a:rPr lang="zh-CN" altLang="en-US" sz="1100" b="0" i="0" u="none" strike="noStrike" cap="none">
                <a:solidFill>
                  <a:srgbClr val="000000"/>
                </a:solidFill>
                <a:effectLst/>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Each of these industries has specific purposes for using 3D models</a:t>
            </a:r>
            <a:r>
              <a:rPr lang="en-US" altLang="zh-CN" sz="1100" b="0" i="0" u="none" strike="noStrike" cap="none" dirty="0">
                <a:solidFill>
                  <a:srgbClr val="000000"/>
                </a:solidFill>
                <a:effectLst/>
                <a:latin typeface="Arial"/>
                <a:ea typeface="Arial"/>
                <a:cs typeface="Arial"/>
                <a:sym typeface="Arial"/>
              </a:rPr>
              <a:t>.</a:t>
            </a: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Chemical engineering: Design and managing of large-scale plant processes and conditions. CAD software is used for </a:t>
            </a:r>
            <a:r>
              <a:rPr lang="en-GB" sz="1100" b="0" i="0" u="none" strike="noStrike" cap="none" dirty="0">
                <a:solidFill>
                  <a:srgbClr val="000000"/>
                </a:solidFill>
                <a:effectLst/>
                <a:latin typeface="Arial"/>
                <a:ea typeface="Arial"/>
                <a:cs typeface="Arial"/>
                <a:sym typeface="Arial"/>
              </a:rPr>
              <a:t>the creation of plans, specifications and analyses for new plants or plant modifications.</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Civil engineering: Design and construct public and private works such as infrastructure, buildings, bridges.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Electrical engineering: Design, develop and test circuits, electrical devices and telecommunications networks.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Mechanical engineering: Design mechanical</a:t>
            </a:r>
            <a:r>
              <a:rPr lang="en-GB" sz="1100" b="0" i="0" u="none" strike="noStrike" cap="none" dirty="0">
                <a:solidFill>
                  <a:srgbClr val="000000"/>
                </a:solidFill>
                <a:effectLst/>
                <a:latin typeface="Arial"/>
                <a:cs typeface="Arial"/>
                <a:sym typeface="Arial"/>
              </a:rPr>
              <a:t> </a:t>
            </a:r>
            <a:r>
              <a:rPr lang="en-GB" sz="1100" b="0" i="0" u="none" strike="noStrike" cap="none" dirty="0">
                <a:solidFill>
                  <a:srgbClr val="000000"/>
                </a:solidFill>
                <a:effectLst/>
                <a:latin typeface="Arial"/>
                <a:ea typeface="Arial"/>
                <a:cs typeface="Arial"/>
                <a:sym typeface="Arial"/>
              </a:rPr>
              <a:t>components and assemblies to fit their strict technical specifications, perform simulations.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58358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0"/>
        <p:cNvGrpSpPr/>
        <p:nvPr/>
      </p:nvGrpSpPr>
      <p:grpSpPr>
        <a:xfrm>
          <a:off x="0" y="0"/>
          <a:ext cx="0" cy="0"/>
          <a:chOff x="0" y="0"/>
          <a:chExt cx="0" cy="0"/>
        </a:xfrm>
      </p:grpSpPr>
      <p:sp>
        <p:nvSpPr>
          <p:cNvPr id="3561" name="Google Shape;3561;g89f325e8c8_0_2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2" name="Google Shape;3562;g89f325e8c8_0_2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dirty="0">
                <a:solidFill>
                  <a:srgbClr val="000000"/>
                </a:solidFill>
                <a:effectLst/>
                <a:latin typeface="Arial"/>
                <a:ea typeface="Arial"/>
                <a:cs typeface="Arial"/>
                <a:sym typeface="Arial"/>
              </a:rPr>
              <a:t>CAD is also largely used in architecture, product design, followed by fashion and game design industry.</a:t>
            </a:r>
          </a:p>
          <a:p>
            <a:pPr lvl="0"/>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Architecture is one of the most demanding disciplines when talking about CAD; there are so many elements involved during the design of a project that one almost needs software support. (https://www.scan2cad.com/blog/cad/industries-use-cad-architecture/) </a:t>
            </a:r>
          </a:p>
          <a:p>
            <a:pPr lvl="0"/>
            <a:endParaRPr lang="en-GB"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Fashion design: </a:t>
            </a:r>
            <a:r>
              <a:rPr lang="en-GB" dirty="0"/>
              <a:t>https://www.sculpteo.com/en/3d-learning-hub/3d-printing-software/best-cad-fashion-design-software/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https://www.suuchi.com/5-fashion-cad-solutions-that-could-make-your-fashion-design-process-easier/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Entertainment industry (Film and television): CAD software is used for storyboarding and character design,  development and inclusion of motion graphics.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Game Design: CAD software is used in high and low resolution modeling, as well as in animation, motion capture, lighting and 3D data transfer.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dirty="0">
                <a:solidFill>
                  <a:srgbClr val="000000"/>
                </a:solidFill>
                <a:effectLst/>
                <a:latin typeface="Arial"/>
                <a:ea typeface="Arial"/>
                <a:cs typeface="Arial"/>
                <a:sym typeface="Arial"/>
              </a:rPr>
              <a:t>(https://www.indiacadworks.com/blog/how-the-entertainment-industry-uses-cad-computer-aided-design/)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dirty="0">
                <a:solidFill>
                  <a:srgbClr val="000000"/>
                </a:solidFill>
                <a:effectLst/>
                <a:latin typeface="Arial"/>
                <a:ea typeface="Arial"/>
                <a:cs typeface="Arial"/>
                <a:sym typeface="Arial"/>
              </a:rPr>
              <a:t>Software: https://www.autodesk.com/industry/media-entertainment/game-design-and-development maya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effectLst/>
              </a:rPr>
              <a:t>https://www.scan2cad.com/blog/cad/how-engineers-use-cad/#history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https://all3dp.com/2/what-is-cad-design-simply-explained/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Image 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Architecture: AutoCAD Architecture - https://www.autodesk.com/products/autocad/included-toolsets/autocad-architecture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Product Design: Fusion360 - https://www.autodesk.eu/products/fusion-360/overview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Fashion Design: Tukatech - https://www.prnewswire.com/news-releases/tukatech-introduces-worlds-first-fully-automatic-pattern-making-system-300889148.html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Entertainment Industry: Maya - https://www.autodesk.com/products/maya/overview?term=1-YEAR&amp;tab=subscription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51231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dirty="0">
                <a:solidFill>
                  <a:srgbClr val="000000"/>
                </a:solidFill>
                <a:effectLst/>
                <a:latin typeface="Arial"/>
                <a:ea typeface="Arial"/>
                <a:cs typeface="Arial"/>
                <a:sym typeface="Arial"/>
              </a:rPr>
              <a:t>Apart from t</a:t>
            </a:r>
            <a:r>
              <a:rPr lang="en-GB" dirty="0"/>
              <a:t>o assist in the creation, modification, analysis or optimisation of a design.</a:t>
            </a:r>
          </a:p>
          <a:p>
            <a:pPr marL="158750" indent="0">
              <a:buNone/>
            </a:pPr>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perform structural, thermal, modal, fatigue, motion, and mold analysis, toggling between steady-state and transient simulation</a:t>
            </a:r>
          </a:p>
          <a:p>
            <a:r>
              <a:rPr lang="en-GB" sz="1100" b="0" i="0" u="none" strike="noStrike" cap="none" dirty="0">
                <a:solidFill>
                  <a:srgbClr val="000000"/>
                </a:solidFill>
                <a:effectLst/>
                <a:latin typeface="Arial"/>
                <a:ea typeface="Arial"/>
                <a:cs typeface="Arial"/>
                <a:sym typeface="Arial"/>
              </a:rPr>
              <a:t>create multibody modeling, and exclude construction bodies from BOM information and mass property calculations</a:t>
            </a:r>
          </a:p>
          <a:p>
            <a:r>
              <a:rPr lang="en-GB" sz="1100" b="0" i="0" u="none" strike="noStrike" cap="none" dirty="0">
                <a:solidFill>
                  <a:srgbClr val="000000"/>
                </a:solidFill>
                <a:effectLst/>
                <a:latin typeface="Arial"/>
                <a:ea typeface="Arial"/>
                <a:cs typeface="Arial"/>
                <a:sym typeface="Arial"/>
              </a:rPr>
              <a:t>run topology optimization studies based on both engineering requirements as well as manufacturing methods</a:t>
            </a:r>
          </a:p>
          <a:p>
            <a:endParaRPr lang="en-GB"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Photo realistic rendering (Photorealistic Renderings for Marketing, Kickstarter Campaign Content, Digital Mock-ups for Investor Presentations, e-Commerce Images) (Show examples) rendering and animation capabilities to better visualise product design.</a:t>
            </a:r>
          </a:p>
          <a:p>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345244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dirty="0">
                <a:solidFill>
                  <a:srgbClr val="000000"/>
                </a:solidFill>
                <a:effectLst/>
                <a:latin typeface="Arial"/>
                <a:ea typeface="Arial"/>
                <a:cs typeface="Arial"/>
                <a:sym typeface="Arial"/>
              </a:rPr>
              <a:t>Time consuming</a:t>
            </a:r>
          </a:p>
          <a:p>
            <a:pPr lvl="0"/>
            <a:r>
              <a:rPr lang="en-GB" sz="1100" b="0" i="0" u="none" strike="noStrike" cap="none" dirty="0">
                <a:solidFill>
                  <a:srgbClr val="000000"/>
                </a:solidFill>
                <a:effectLst/>
                <a:latin typeface="Arial"/>
                <a:ea typeface="Arial"/>
                <a:cs typeface="Arial"/>
                <a:sym typeface="Arial"/>
              </a:rPr>
              <a:t>Expensive</a:t>
            </a:r>
          </a:p>
          <a:p>
            <a:r>
              <a:rPr lang="en-GB" sz="1100" b="0" i="0" u="none" strike="noStrike" cap="none" dirty="0">
                <a:solidFill>
                  <a:srgbClr val="000000"/>
                </a:solidFill>
                <a:effectLst/>
                <a:latin typeface="Arial"/>
                <a:ea typeface="Arial"/>
                <a:cs typeface="Arial"/>
                <a:sym typeface="Arial"/>
              </a:rPr>
              <a:t>Traditional product development models are unable to keep up.</a:t>
            </a:r>
            <a:r>
              <a:rPr lang="en-GB" dirty="0">
                <a:effectLst/>
              </a:rPr>
              <a:t> </a:t>
            </a:r>
          </a:p>
          <a:p>
            <a:pPr marL="158750" indent="0">
              <a:buNone/>
            </a:pPr>
            <a:endParaRPr lang="en-GB" dirty="0"/>
          </a:p>
          <a:p>
            <a:pPr marL="0" lvl="0" indent="0" algn="l" rtl="0">
              <a:spcBef>
                <a:spcPts val="0"/>
              </a:spcBef>
              <a:spcAft>
                <a:spcPts val="0"/>
              </a:spcAft>
              <a:buNone/>
            </a:pPr>
            <a:r>
              <a:rPr lang="en-GB" dirty="0"/>
              <a:t>https://www.pinterest.co.uk/pin/384705993175915240/</a:t>
            </a:r>
            <a:endParaRPr dirty="0"/>
          </a:p>
        </p:txBody>
      </p:sp>
    </p:spTree>
    <p:extLst>
      <p:ext uri="{BB962C8B-B14F-4D97-AF65-F5344CB8AC3E}">
        <p14:creationId xmlns:p14="http://schemas.microsoft.com/office/powerpoint/2010/main" val="2070314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en-US" sz="1100" dirty="0"/>
              <a:t>Hand sketching, schematics, blueprints, exploded diagrams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en-US" sz="1100" dirty="0"/>
              <a:t>Traditional materials: Wood, paper, clay, epoxy, foam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https://www.pinterest.co.uk/pin/40391727900268160/</a:t>
            </a:r>
          </a:p>
          <a:p>
            <a:pPr marL="0" lvl="0" indent="0" algn="l" rtl="0">
              <a:spcBef>
                <a:spcPts val="0"/>
              </a:spcBef>
              <a:spcAft>
                <a:spcPts val="0"/>
              </a:spcAft>
              <a:buNone/>
            </a:pPr>
            <a:r>
              <a:rPr lang="en-GB" dirty="0"/>
              <a:t>https://i.pinimg.com/originals/d4/c0/cc/d4c0ccbba190e9dd33cd7be017d76064.jpg</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266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dirty="0">
                <a:effectLst/>
              </a:rPr>
              <a:t>Image source: </a:t>
            </a:r>
          </a:p>
          <a:p>
            <a:pPr marL="0" lvl="0" indent="0" algn="l" rtl="0">
              <a:lnSpc>
                <a:spcPct val="150000"/>
              </a:lnSpc>
              <a:spcBef>
                <a:spcPts val="0"/>
              </a:spcBef>
              <a:spcAft>
                <a:spcPts val="0"/>
              </a:spcAft>
              <a:buNone/>
            </a:pPr>
            <a:r>
              <a:rPr lang="en-GB" dirty="0">
                <a:effectLst/>
              </a:rPr>
              <a:t>https://www.cadcam.org/blog/how-cad-computer-aided-design-has-evolved-over-the-years/</a:t>
            </a:r>
            <a:endParaRPr dirty="0"/>
          </a:p>
        </p:txBody>
      </p:sp>
    </p:spTree>
    <p:extLst>
      <p:ext uri="{BB962C8B-B14F-4D97-AF65-F5344CB8AC3E}">
        <p14:creationId xmlns:p14="http://schemas.microsoft.com/office/powerpoint/2010/main" val="277034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move from drafting with paper and pencils to creating designs digitally on screen (Virtual product development) has vastly increased efficiency and reduced waste.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D</a:t>
            </a:r>
            <a:r>
              <a:rPr lang="en-US" sz="1100" b="0" i="0" u="none" strike="noStrike" cap="none" dirty="0">
                <a:solidFill>
                  <a:srgbClr val="000000"/>
                </a:solidFill>
                <a:effectLst/>
                <a:latin typeface="Arial"/>
                <a:ea typeface="Arial"/>
                <a:cs typeface="Arial"/>
                <a:sym typeface="Arial"/>
              </a:rPr>
              <a:t>igital sculpting is a method of 3D modelling that allows an artist to interact with digital objects as if they were made of clay, shaping them through pulling, pushing</a:t>
            </a:r>
            <a:r>
              <a:rPr lang="en-US" altLang="zh-CN" sz="1100" b="0" i="0" u="none" strike="noStrike" cap="none" dirty="0">
                <a:solidFill>
                  <a:srgbClr val="000000"/>
                </a:solidFill>
                <a:effectLst/>
                <a:latin typeface="Arial"/>
                <a:ea typeface="Arial"/>
                <a:cs typeface="Arial"/>
                <a:sym typeface="Arial"/>
              </a:rPr>
              <a:t> and</a:t>
            </a:r>
            <a:r>
              <a:rPr lang="en-US" sz="1100" b="0" i="0" u="none" strike="noStrike" cap="none" dirty="0">
                <a:solidFill>
                  <a:srgbClr val="000000"/>
                </a:solidFill>
                <a:effectLst/>
                <a:latin typeface="Arial"/>
                <a:ea typeface="Arial"/>
                <a:cs typeface="Arial"/>
                <a:sym typeface="Arial"/>
              </a:rPr>
              <a:t> smoothing</a:t>
            </a:r>
            <a:r>
              <a:rPr lang="en-US" altLang="zh-CN" sz="1100" b="0" i="0" u="none" strike="noStrike" cap="none" dirty="0">
                <a:solidFill>
                  <a:srgbClr val="000000"/>
                </a:solidFill>
                <a:effectLst/>
                <a:latin typeface="Arial"/>
                <a:ea typeface="Arial"/>
                <a:cs typeface="Arial"/>
                <a:sym typeface="Arial"/>
              </a:rPr>
              <a:t>.</a:t>
            </a:r>
            <a:endParaRPr lang="en-US"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Computer-aided engineering (CAE) is the broad usage of computer software to aid in engineering analysis tasks. It includes finite element analysis (FEA), computational fluid dynamics (CFD), multibody dynamics (MBD), durability and optimization. </a:t>
            </a:r>
          </a:p>
          <a:p>
            <a:r>
              <a:rPr lang="en-GB" sz="1100" b="0" i="0" u="none" strike="noStrike" cap="none" dirty="0">
                <a:solidFill>
                  <a:srgbClr val="000000"/>
                </a:solidFill>
                <a:effectLst/>
                <a:latin typeface="Arial"/>
                <a:ea typeface="Arial"/>
                <a:cs typeface="Arial"/>
                <a:sym typeface="Arial"/>
              </a:rPr>
              <a:t>perform structural, thermal, modal, fatigue, motion, and mold analysis, toggling between steady-state and transient simulation</a:t>
            </a:r>
          </a:p>
          <a:p>
            <a:r>
              <a:rPr lang="en-GB" sz="1100" b="0" i="0" u="none" strike="noStrike" cap="none" dirty="0">
                <a:solidFill>
                  <a:srgbClr val="000000"/>
                </a:solidFill>
                <a:effectLst/>
                <a:latin typeface="Arial"/>
                <a:ea typeface="Arial"/>
                <a:cs typeface="Arial"/>
                <a:sym typeface="Arial"/>
              </a:rPr>
              <a:t>create multibody modeling, and exclude construction bodies from BOM information and mass property calculations</a:t>
            </a:r>
          </a:p>
          <a:p>
            <a:r>
              <a:rPr lang="en-GB" sz="1100" b="0" i="0" u="none" strike="noStrike" cap="none" dirty="0">
                <a:solidFill>
                  <a:srgbClr val="000000"/>
                </a:solidFill>
                <a:effectLst/>
                <a:latin typeface="Arial"/>
                <a:ea typeface="Arial"/>
                <a:cs typeface="Arial"/>
                <a:sym typeface="Arial"/>
              </a:rPr>
              <a:t>run topology optimization studies based on both engineering requirements as well as manufacturing methods</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US" altLang="zh-CN" dirty="0"/>
              <a:t>Image</a:t>
            </a:r>
            <a:r>
              <a:rPr lang="zh-CN" altLang="en-US" dirty="0"/>
              <a:t> </a:t>
            </a:r>
            <a:r>
              <a:rPr lang="en-US" altLang="zh-CN" dirty="0"/>
              <a:t>source:</a:t>
            </a:r>
            <a:endParaRPr lang="en-GB" altLang="zh-CN" dirty="0"/>
          </a:p>
          <a:p>
            <a:pPr marL="0" lvl="0" indent="0" algn="l" rtl="0">
              <a:spcBef>
                <a:spcPts val="0"/>
              </a:spcBef>
              <a:spcAft>
                <a:spcPts val="0"/>
              </a:spcAft>
              <a:buNone/>
            </a:pPr>
            <a:r>
              <a:rPr lang="en-GB" dirty="0"/>
              <a:t>https://www.solidworks.com/product/solidworks-simulation</a:t>
            </a:r>
          </a:p>
        </p:txBody>
      </p:sp>
    </p:spTree>
    <p:extLst>
      <p:ext uri="{BB962C8B-B14F-4D97-AF65-F5344CB8AC3E}">
        <p14:creationId xmlns:p14="http://schemas.microsoft.com/office/powerpoint/2010/main" val="3939352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dirty="0">
                <a:solidFill>
                  <a:srgbClr val="000000"/>
                </a:solidFill>
                <a:effectLst/>
                <a:latin typeface="Arial"/>
                <a:ea typeface="Arial"/>
                <a:cs typeface="Arial"/>
                <a:sym typeface="Arial"/>
              </a:rPr>
              <a:t>Apart from assisting </a:t>
            </a:r>
            <a:r>
              <a:rPr lang="en-GB" dirty="0"/>
              <a:t>the creation, modification, analysis or optimisation of a design </a:t>
            </a:r>
            <a:r>
              <a:rPr lang="en-GB" sz="1100" b="0" i="0" u="none" strike="noStrike" cap="none" dirty="0">
                <a:solidFill>
                  <a:srgbClr val="000000"/>
                </a:solidFill>
                <a:effectLst/>
                <a:latin typeface="Arial"/>
                <a:ea typeface="Arial"/>
                <a:cs typeface="Arial"/>
                <a:sym typeface="Arial"/>
              </a:rPr>
              <a:t>prior to production.</a:t>
            </a:r>
          </a:p>
          <a:p>
            <a:pPr marL="158750" indent="0">
              <a:buNone/>
            </a:pPr>
            <a:endParaRPr lang="en-GB" sz="1100" b="0" i="0" u="none" strike="noStrike" cap="none" dirty="0">
              <a:solidFill>
                <a:srgbClr val="000000"/>
              </a:solidFill>
              <a:effectLst/>
              <a:latin typeface="Arial"/>
              <a:cs typeface="Arial"/>
              <a:sym typeface="Arial"/>
            </a:endParaRPr>
          </a:p>
          <a:p>
            <a:pPr marL="158750" indent="0">
              <a:buNone/>
            </a:pPr>
            <a:r>
              <a:rPr lang="en-GB" sz="1100" b="0" i="0" u="none" strike="noStrike" cap="none" dirty="0">
                <a:solidFill>
                  <a:srgbClr val="000000"/>
                </a:solidFill>
                <a:effectLst/>
                <a:latin typeface="Arial"/>
                <a:cs typeface="Arial"/>
                <a:sym typeface="Arial"/>
              </a:rPr>
              <a:t>CAD is often used for:</a:t>
            </a:r>
            <a:endParaRPr lang="en-GB" sz="1100" b="0" i="0" u="none" strike="noStrike" cap="none" dirty="0">
              <a:solidFill>
                <a:srgbClr val="000000"/>
              </a:solidFill>
              <a:effectLst/>
              <a:latin typeface="Arial"/>
              <a:ea typeface="Arial"/>
              <a:cs typeface="Arial"/>
              <a:sym typeface="Arial"/>
            </a:endParaRPr>
          </a:p>
          <a:p>
            <a:pPr indent="-317500">
              <a:buSzPts val="1400"/>
              <a:buFont typeface="Muli"/>
              <a:buChar char="●"/>
            </a:pPr>
            <a:r>
              <a:rPr lang="en-GB" dirty="0"/>
              <a:t>Proof of Concept</a:t>
            </a:r>
          </a:p>
          <a:p>
            <a:pPr indent="-317500">
              <a:buSzPts val="1400"/>
              <a:buFont typeface="Muli"/>
              <a:buChar char="●"/>
            </a:pPr>
            <a:r>
              <a:rPr lang="en-US" altLang="zh-CN" dirty="0"/>
              <a:t>3D</a:t>
            </a:r>
            <a:r>
              <a:rPr lang="zh-CN" altLang="en-US" dirty="0"/>
              <a:t> </a:t>
            </a:r>
            <a:r>
              <a:rPr lang="en-GB" altLang="zh-CN" dirty="0"/>
              <a:t>p</a:t>
            </a:r>
            <a:r>
              <a:rPr lang="en-GB" dirty="0"/>
              <a:t>hoto realistic rendering and animation to better visualise product design (Photorealistic Renderings for Marketing, Kickstarter Campaign Content, Digital Mock-ups for Investor Presentations, e-Commerce Images)</a:t>
            </a:r>
          </a:p>
          <a:p>
            <a:pPr indent="-317500">
              <a:buSzPts val="1400"/>
              <a:buFont typeface="Muli"/>
              <a:buChar char="●"/>
            </a:pPr>
            <a:r>
              <a:rPr lang="en-GB" dirty="0"/>
              <a:t>Prototyping and manufacturing (i.e., 3D Printing, CNC Machining, laser cutting and engraving)</a:t>
            </a:r>
          </a:p>
          <a:p>
            <a:endParaRPr lang="en-GB"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Image source:</a:t>
            </a:r>
          </a:p>
          <a:p>
            <a:pPr marL="158750" indent="0">
              <a:buNone/>
            </a:pPr>
            <a:r>
              <a:rPr lang="en-GB" sz="1100" b="0" i="0" u="none" strike="noStrike" cap="none" dirty="0">
                <a:solidFill>
                  <a:srgbClr val="000000"/>
                </a:solidFill>
                <a:effectLst/>
                <a:latin typeface="Arial"/>
                <a:ea typeface="Arial"/>
                <a:cs typeface="Arial"/>
                <a:sym typeface="Arial"/>
              </a:rPr>
              <a:t>https://unsplash.com/photos/Fo-HQUlRGkU</a:t>
            </a:r>
          </a:p>
        </p:txBody>
      </p:sp>
    </p:spTree>
    <p:extLst>
      <p:ext uri="{BB962C8B-B14F-4D97-AF65-F5344CB8AC3E}">
        <p14:creationId xmlns:p14="http://schemas.microsoft.com/office/powerpoint/2010/main" val="3061531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r>
              <a:rPr lang="en-GB" noProof="0" dirty="0">
                <a:solidFill>
                  <a:srgbClr val="343433"/>
                </a:solidFill>
                <a:latin typeface="Muli" panose="02000503000000000000" pitchFamily="2" charset="77"/>
              </a:rPr>
              <a:t>3D rendering is a creative process that uses computer graphics to convert 3</a:t>
            </a:r>
            <a:r>
              <a:rPr lang="en-GB" altLang="zh-CN" noProof="0" dirty="0">
                <a:solidFill>
                  <a:srgbClr val="343433"/>
                </a:solidFill>
                <a:latin typeface="Muli" panose="02000503000000000000" pitchFamily="2" charset="77"/>
              </a:rPr>
              <a:t>D </a:t>
            </a:r>
            <a:r>
              <a:rPr lang="en-GB" noProof="0" dirty="0">
                <a:solidFill>
                  <a:srgbClr val="343433"/>
                </a:solidFill>
                <a:latin typeface="Muli" panose="02000503000000000000" pitchFamily="2" charset="77"/>
              </a:rPr>
              <a:t>models into photo realistic or non photo realistic images.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dirty="0">
              <a:solidFill>
                <a:srgbClr val="000000"/>
              </a:solidFill>
              <a:effectLst/>
              <a:latin typeface="Arial"/>
              <a:ea typeface="Arial"/>
              <a:cs typeface="Arial"/>
              <a:sym typeface="Arial"/>
            </a:endParaRPr>
          </a:p>
          <a:p>
            <a:pPr marL="0" lvl="0" indent="0" algn="l" rtl="0">
              <a:spcBef>
                <a:spcPts val="0"/>
              </a:spcBef>
              <a:spcAft>
                <a:spcPts val="0"/>
              </a:spcAft>
              <a:buNone/>
            </a:pPr>
            <a:r>
              <a:rPr lang="en-GB" noProof="0" dirty="0"/>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dirty="0">
                <a:solidFill>
                  <a:srgbClr val="000000"/>
                </a:solidFill>
                <a:effectLst/>
                <a:latin typeface="Arial"/>
                <a:ea typeface="Arial"/>
                <a:cs typeface="Arial"/>
                <a:sym typeface="Arial"/>
              </a:rPr>
              <a:t>What are the benefits of 3D product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dirty="0">
                <a:solidFill>
                  <a:srgbClr val="000000"/>
                </a:solidFill>
                <a:effectLst/>
                <a:latin typeface="Arial"/>
                <a:ea typeface="Arial"/>
                <a:cs typeface="Arial"/>
                <a:sym typeface="Arial"/>
              </a:rPr>
              <a:t>Create stunning product marketing assets that were previously impossible using photography</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dirty="0">
                <a:solidFill>
                  <a:srgbClr val="000000"/>
                </a:solidFill>
                <a:effectLst/>
                <a:latin typeface="Arial"/>
                <a:ea typeface="Arial"/>
                <a:cs typeface="Arial"/>
                <a:sym typeface="Arial"/>
              </a:rPr>
              <a:t>Bring life to 3D models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dirty="0">
                <a:solidFill>
                  <a:srgbClr val="000000"/>
                </a:solidFill>
                <a:effectLst/>
                <a:latin typeface="Arial"/>
                <a:ea typeface="Arial"/>
                <a:cs typeface="Arial"/>
                <a:sym typeface="Arial"/>
              </a:rPr>
              <a:t>Enhance your visual communication through 3D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dirty="0">
                <a:solidFill>
                  <a:srgbClr val="000000"/>
                </a:solidFill>
                <a:effectLst/>
                <a:latin typeface="Arial"/>
                <a:ea typeface="Arial"/>
                <a:cs typeface="Arial"/>
                <a:sym typeface="Arial"/>
              </a:rPr>
              <a:t>Tweak colours and materials for tuning 3D visuals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dirty="0">
                <a:solidFill>
                  <a:srgbClr val="000000"/>
                </a:solidFill>
                <a:effectLst/>
                <a:latin typeface="Arial"/>
                <a:ea typeface="Arial"/>
                <a:cs typeface="Arial"/>
                <a:sym typeface="Arial"/>
              </a:rPr>
              <a:t>Make your product design process easier through CGI</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dirty="0">
                <a:solidFill>
                  <a:srgbClr val="000000"/>
                </a:solidFill>
                <a:effectLst/>
                <a:latin typeface="Arial"/>
                <a:ea typeface="Arial"/>
                <a:cs typeface="Arial"/>
                <a:sym typeface="Arial"/>
              </a:rPr>
              <a:t>Create stunning marketing images with 3D visualisation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dirty="0">
                <a:solidFill>
                  <a:srgbClr val="000000"/>
                </a:solidFill>
                <a:effectLst/>
                <a:latin typeface="Arial"/>
                <a:ea typeface="Arial"/>
                <a:cs typeface="Arial"/>
                <a:sym typeface="Arial"/>
              </a:rPr>
              <a:t>Sell your product before it has been produced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altLang="zh-CN" dirty="0"/>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altLang="zh-CN" dirty="0"/>
              <a:t>These</a:t>
            </a:r>
            <a:r>
              <a:rPr lang="zh-CN" altLang="en-US" dirty="0"/>
              <a:t> </a:t>
            </a:r>
            <a:r>
              <a:rPr lang="en-US" altLang="zh-CN" dirty="0"/>
              <a:t>programs</a:t>
            </a:r>
            <a:r>
              <a:rPr lang="zh-CN" altLang="en-US" dirty="0"/>
              <a:t> </a:t>
            </a:r>
            <a:r>
              <a:rPr lang="en-US" altLang="zh-CN" dirty="0"/>
              <a:t>can</a:t>
            </a:r>
            <a:r>
              <a:rPr lang="zh-CN" altLang="en-US" dirty="0"/>
              <a:t> </a:t>
            </a:r>
            <a:r>
              <a:rPr lang="en-US" altLang="zh-CN" dirty="0"/>
              <a:t>add</a:t>
            </a:r>
            <a:r>
              <a:rPr lang="zh-CN" altLang="en-US" dirty="0"/>
              <a:t> </a:t>
            </a:r>
            <a:r>
              <a:rPr lang="en-US" altLang="zh-CN" dirty="0"/>
              <a:t>depth</a:t>
            </a:r>
            <a:r>
              <a:rPr lang="zh-CN" altLang="en-US" dirty="0"/>
              <a:t> </a:t>
            </a:r>
            <a:r>
              <a:rPr lang="en-US" altLang="zh-CN" dirty="0"/>
              <a:t>and</a:t>
            </a:r>
            <a:r>
              <a:rPr lang="zh-CN" altLang="en-US" dirty="0"/>
              <a:t> </a:t>
            </a:r>
            <a:r>
              <a:rPr lang="en-US" altLang="zh-CN" dirty="0"/>
              <a:t>realism</a:t>
            </a:r>
            <a:r>
              <a:rPr lang="zh-CN" altLang="en-US" dirty="0"/>
              <a:t> </a:t>
            </a:r>
            <a:r>
              <a:rPr lang="en-US" altLang="zh-CN" dirty="0"/>
              <a:t>to</a:t>
            </a:r>
            <a:r>
              <a:rPr lang="zh-CN" altLang="en-US" dirty="0"/>
              <a:t> </a:t>
            </a:r>
            <a:r>
              <a:rPr lang="en-US" altLang="zh-CN" dirty="0"/>
              <a:t>scenes.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Information sources: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ltLang="zh-CN" sz="1100" b="0" i="0" u="none" strike="noStrike" cap="none" noProof="0" dirty="0">
                <a:solidFill>
                  <a:srgbClr val="000000"/>
                </a:solidFill>
                <a:effectLst/>
                <a:latin typeface="Arial"/>
                <a:ea typeface="Arial"/>
                <a:cs typeface="Arial"/>
                <a:sym typeface="Arial"/>
              </a:rPr>
              <a:t>https://www.xo3d.co.uk/product-rendering/</a:t>
            </a:r>
            <a:endParaRPr lang="en-GB" dirty="0"/>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https://www.g2.com/categories/3d-rendering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https://www.autodesk.co.uk/solutions/3d-rendering-software</a:t>
            </a:r>
            <a:endParaRPr dirty="0"/>
          </a:p>
        </p:txBody>
      </p:sp>
    </p:spTree>
    <p:extLst>
      <p:ext uri="{BB962C8B-B14F-4D97-AF65-F5344CB8AC3E}">
        <p14:creationId xmlns:p14="http://schemas.microsoft.com/office/powerpoint/2010/main" val="3185695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dirty="0">
                <a:solidFill>
                  <a:srgbClr val="000000"/>
                </a:solidFill>
                <a:effectLst/>
                <a:latin typeface="Arial"/>
                <a:ea typeface="Arial"/>
                <a:cs typeface="Arial"/>
                <a:sym typeface="Arial"/>
              </a:rPr>
              <a:t>Image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dirty="0">
                <a:solidFill>
                  <a:srgbClr val="000000"/>
                </a:solidFill>
                <a:effectLst/>
                <a:latin typeface="Arial"/>
                <a:ea typeface="Arial"/>
                <a:cs typeface="Arial"/>
                <a:sym typeface="Arial"/>
              </a:rPr>
              <a:t>D’Addario rolled strap renders: https://www.xo3d.co.uk/Our-Work/daddario-auto-lock-guitar-strap/#</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dirty="0">
                <a:solidFill>
                  <a:srgbClr val="000000"/>
                </a:solidFill>
                <a:effectLst/>
                <a:latin typeface="Arial"/>
                <a:ea typeface="Arial"/>
                <a:cs typeface="Arial"/>
                <a:sym typeface="Arial"/>
              </a:rPr>
              <a:t>Paymentsense Dojo card payment machine: https://www.pinterest.co.uk/pin/862931978607004638/</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dirty="0">
                <a:solidFill>
                  <a:srgbClr val="000000"/>
                </a:solidFill>
                <a:effectLst/>
                <a:latin typeface="Arial"/>
                <a:ea typeface="Arial"/>
                <a:cs typeface="Arial"/>
                <a:sym typeface="Arial"/>
              </a:rPr>
              <a:t>Exploded view: https://www.xo3d.co.uk/product-rendering/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5352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Formative assessment format: Multiple choice</a:t>
            </a:r>
            <a:endParaRPr dirty="0"/>
          </a:p>
        </p:txBody>
      </p:sp>
    </p:spTree>
    <p:extLst>
      <p:ext uri="{BB962C8B-B14F-4D97-AF65-F5344CB8AC3E}">
        <p14:creationId xmlns:p14="http://schemas.microsoft.com/office/powerpoint/2010/main" val="2433168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41134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0" i="0" u="none" strike="noStrike" cap="none" dirty="0">
                <a:solidFill>
                  <a:srgbClr val="000000"/>
                </a:solidFill>
                <a:effectLst/>
                <a:latin typeface="Arial"/>
                <a:ea typeface="Arial"/>
                <a:cs typeface="Arial"/>
                <a:sym typeface="Arial"/>
              </a:rPr>
              <a:t>CAD software offers many benefits and solutions that help make the design process easier. Studies have proven that integrated CAD usage allows product development firms to meet their goals more efficiently. Product development time, product quality, and productivity all improve when using CAD, which translates to reduced manufacturing and product costs.</a:t>
            </a:r>
          </a:p>
          <a:p>
            <a:pPr marL="158750" indent="0">
              <a:buNone/>
            </a:pPr>
            <a:endParaRPr lang="en-GB" sz="1100" b="0" i="0" u="none" strike="noStrike" cap="none" dirty="0">
              <a:solidFill>
                <a:srgbClr val="000000"/>
              </a:solidFill>
              <a:effectLst/>
              <a:latin typeface="Arial"/>
              <a:cs typeface="Arial"/>
              <a:sym typeface="Arial"/>
            </a:endParaRPr>
          </a:p>
          <a:p>
            <a:pPr marL="158750" lvl="0" indent="0">
              <a:buNone/>
            </a:pPr>
            <a:r>
              <a:rPr lang="en-GB" sz="1100" b="0" i="0" u="none" strike="noStrike" cap="none" dirty="0">
                <a:solidFill>
                  <a:srgbClr val="000000"/>
                </a:solidFill>
                <a:effectLst/>
                <a:latin typeface="Arial"/>
                <a:cs typeface="Arial"/>
                <a:sym typeface="Arial"/>
              </a:rPr>
              <a:t>Visualisation: </a:t>
            </a:r>
            <a:r>
              <a:rPr lang="en-GB" sz="1100" b="0" i="0" u="none" strike="noStrike" cap="none" dirty="0">
                <a:solidFill>
                  <a:srgbClr val="000000"/>
                </a:solidFill>
                <a:effectLst/>
                <a:latin typeface="Arial"/>
                <a:ea typeface="Arial"/>
                <a:cs typeface="Arial"/>
                <a:sym typeface="Arial"/>
              </a:rPr>
              <a:t>Before CAD, designers were forced to draw everything by hand. If they wanted to alter the design, they would have to draw the entire thing again. CAD software allows designers to visualize their designs and test them against real-world variables.</a:t>
            </a:r>
            <a:endParaRPr lang="en-GB" sz="1100" b="0" i="0" u="none" strike="noStrike" cap="none" dirty="0">
              <a:solidFill>
                <a:srgbClr val="000000"/>
              </a:solidFill>
              <a:effectLst/>
              <a:latin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Increase the productivity of the designer or engineer</a:t>
            </a:r>
          </a:p>
          <a:p>
            <a:pPr lvl="0"/>
            <a:r>
              <a:rPr lang="en-GB" sz="1100" b="0" i="0" u="none" strike="noStrike" cap="none" dirty="0">
                <a:solidFill>
                  <a:srgbClr val="000000"/>
                </a:solidFill>
                <a:effectLst/>
                <a:latin typeface="Arial"/>
                <a:ea typeface="Arial"/>
                <a:cs typeface="Arial"/>
                <a:sym typeface="Arial"/>
              </a:rPr>
              <a:t>Speed up the design process</a:t>
            </a:r>
          </a:p>
          <a:p>
            <a:pPr lvl="0"/>
            <a:r>
              <a:rPr lang="en-GB" sz="1100" b="0" i="0" u="none" strike="noStrike" cap="none" dirty="0">
                <a:solidFill>
                  <a:srgbClr val="000000"/>
                </a:solidFill>
                <a:effectLst/>
                <a:latin typeface="Arial"/>
                <a:ea typeface="Arial"/>
                <a:cs typeface="Arial"/>
                <a:sym typeface="Arial"/>
              </a:rPr>
              <a:t>Explore design ideas</a:t>
            </a:r>
          </a:p>
          <a:p>
            <a:pPr lvl="0"/>
            <a:endParaRPr lang="en-GB"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Higher accuracy and quality design: </a:t>
            </a:r>
            <a:r>
              <a:rPr lang="en-GB" dirty="0">
                <a:latin typeface="Muli" panose="02000503000000000000" pitchFamily="2" charset="77"/>
              </a:rPr>
              <a:t>Accuracy is essential when creating the final design and specification, </a:t>
            </a:r>
            <a:r>
              <a:rPr lang="en-GB" sz="1100" b="0" i="0" u="none" strike="noStrike" cap="none" dirty="0">
                <a:solidFill>
                  <a:srgbClr val="000000"/>
                </a:solidFill>
                <a:effectLst/>
                <a:latin typeface="Arial"/>
                <a:ea typeface="Arial"/>
                <a:cs typeface="Arial"/>
                <a:sym typeface="Arial"/>
              </a:rPr>
              <a:t>especially when creating large volumes or high cost parts.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Optimisation: Any any error will potentially add a huge costs to the design process.</a:t>
            </a:r>
            <a:endParaRPr lang="en-GB" dirty="0">
              <a:effectLst/>
            </a:endParaRPr>
          </a:p>
          <a:p>
            <a:pPr marL="158750" lvl="0" indent="0">
              <a:buNone/>
            </a:pPr>
            <a:endParaRPr lang="en-GB" sz="1100" b="0" i="0" u="none" strike="noStrike" cap="none" dirty="0">
              <a:solidFill>
                <a:srgbClr val="000000"/>
              </a:solidFill>
              <a:effectLst/>
              <a:latin typeface="Arial"/>
              <a:ea typeface="Arial"/>
              <a:cs typeface="Arial"/>
              <a:sym typeface="Arial"/>
            </a:endParaRPr>
          </a:p>
          <a:p>
            <a:pPr marL="457200" indent="-298450"/>
            <a:endParaRPr lang="en-GB" dirty="0"/>
          </a:p>
          <a:p>
            <a:pPr marL="158750" indent="0">
              <a:buNone/>
            </a:pPr>
            <a:r>
              <a:rPr lang="en-GB" dirty="0"/>
              <a:t>https://www.cadcrowd.com/blog/the-advantages-of-cad/</a:t>
            </a:r>
          </a:p>
        </p:txBody>
      </p:sp>
    </p:spTree>
    <p:extLst>
      <p:ext uri="{BB962C8B-B14F-4D97-AF65-F5344CB8AC3E}">
        <p14:creationId xmlns:p14="http://schemas.microsoft.com/office/powerpoint/2010/main" val="1067493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buClr>
                <a:srgbClr val="343434"/>
              </a:buClr>
              <a:buSzPts val="1400"/>
              <a:buFont typeface="Muli"/>
              <a:buChar char="●"/>
            </a:pPr>
            <a:r>
              <a:rPr lang="en-GB" b="0" dirty="0">
                <a:latin typeface="Muli" panose="02000503000000000000" pitchFamily="2" charset="77"/>
              </a:rPr>
              <a:t>Production-ready design: 3D Printing, CNC machining or </a:t>
            </a:r>
            <a:r>
              <a:rPr lang="en-GB" dirty="0">
                <a:latin typeface="Muli" panose="02000503000000000000" pitchFamily="2" charset="77"/>
              </a:rPr>
              <a:t>laser cutting and engraving.</a:t>
            </a:r>
          </a:p>
          <a:p>
            <a:pPr marL="457200" lvl="0" indent="-317500">
              <a:buClr>
                <a:srgbClr val="343434"/>
              </a:buClr>
              <a:buSzPts val="1400"/>
              <a:buFont typeface="Muli"/>
              <a:buChar char="●"/>
            </a:pPr>
            <a:r>
              <a:rPr lang="en-GB" b="0" dirty="0">
                <a:latin typeface="Muli" panose="02000503000000000000" pitchFamily="2" charset="77"/>
              </a:rPr>
              <a:t>Simplified sharing: </a:t>
            </a:r>
            <a:r>
              <a:rPr lang="en-GB" sz="1100" b="0" i="0" u="none" strike="noStrike" cap="none" dirty="0">
                <a:solidFill>
                  <a:srgbClr val="000000"/>
                </a:solidFill>
                <a:effectLst/>
                <a:latin typeface="Arial"/>
                <a:ea typeface="Arial"/>
                <a:cs typeface="Arial"/>
                <a:sym typeface="Arial"/>
              </a:rPr>
              <a:t>If you’re a part of a big team, you know how valuable sharing is. </a:t>
            </a:r>
            <a:r>
              <a:rPr lang="en-GB" dirty="0">
                <a:latin typeface="Muli" panose="02000503000000000000" pitchFamily="2" charset="77"/>
              </a:rPr>
              <a:t>They can view the design history to see exactly what was done and how.</a:t>
            </a:r>
          </a:p>
          <a:p>
            <a:pPr marL="457200" lvl="0" indent="-317500">
              <a:buClr>
                <a:srgbClr val="343434"/>
              </a:buClr>
              <a:buSzPts val="1400"/>
              <a:buFont typeface="Muli"/>
              <a:buChar char="●"/>
            </a:pPr>
            <a:endParaRPr lang="en-GB" dirty="0">
              <a:latin typeface="Muli" panose="02000503000000000000" pitchFamily="2" charset="77"/>
            </a:endParaRPr>
          </a:p>
          <a:p>
            <a:pPr marL="158750" indent="0" fontAlgn="base">
              <a:buNone/>
            </a:pPr>
            <a:r>
              <a:rPr lang="en-GB" sz="1100" b="1" i="0" u="none" strike="noStrike" cap="none" dirty="0">
                <a:solidFill>
                  <a:srgbClr val="000000"/>
                </a:solidFill>
                <a:effectLst/>
                <a:latin typeface="Arial"/>
                <a:ea typeface="Arial"/>
                <a:cs typeface="Arial"/>
                <a:sym typeface="Arial"/>
              </a:rPr>
              <a:t>Why 3D CAD modelling?</a:t>
            </a:r>
            <a:endParaRPr lang="en-GB" sz="1100" b="0" i="0" u="none" strike="noStrike" cap="none" dirty="0">
              <a:solidFill>
                <a:srgbClr val="000000"/>
              </a:solidFill>
              <a:effectLst/>
              <a:latin typeface="Arial"/>
              <a:ea typeface="Arial"/>
              <a:cs typeface="Arial"/>
              <a:sym typeface="Arial"/>
            </a:endParaRPr>
          </a:p>
          <a:p>
            <a:pPr fontAlgn="base"/>
            <a:r>
              <a:rPr lang="en-GB" sz="1100" b="0" i="0" u="none" strike="noStrike" cap="none" dirty="0">
                <a:solidFill>
                  <a:srgbClr val="000000"/>
                </a:solidFill>
                <a:effectLst/>
                <a:latin typeface="Arial"/>
                <a:ea typeface="Arial"/>
                <a:cs typeface="Arial"/>
                <a:sym typeface="Arial"/>
              </a:rPr>
              <a:t>3D modelling helps to get into the perspective of ‘How the product would look in real-time before manufacturing’</a:t>
            </a:r>
          </a:p>
          <a:p>
            <a:pPr fontAlgn="base"/>
            <a:r>
              <a:rPr lang="en-GB" sz="1100" b="0" i="0" u="none" strike="noStrike" cap="none" dirty="0">
                <a:solidFill>
                  <a:srgbClr val="000000"/>
                </a:solidFill>
                <a:effectLst/>
                <a:latin typeface="Arial"/>
                <a:ea typeface="Arial"/>
                <a:cs typeface="Arial"/>
                <a:sym typeface="Arial"/>
              </a:rPr>
              <a:t>It gives you a better understanding of the product size, shape, bounding box and packaging</a:t>
            </a:r>
          </a:p>
          <a:p>
            <a:pPr fontAlgn="base"/>
            <a:r>
              <a:rPr lang="en-GB" sz="1100" b="0" i="0" u="none" strike="noStrike" cap="none" dirty="0">
                <a:solidFill>
                  <a:srgbClr val="000000"/>
                </a:solidFill>
                <a:effectLst/>
                <a:latin typeface="Arial"/>
                <a:ea typeface="Arial"/>
                <a:cs typeface="Arial"/>
                <a:sym typeface="Arial"/>
              </a:rPr>
              <a:t>It is precise and accurate – enables to quantify the sizing, clearances and fit in the assembly with ease</a:t>
            </a:r>
          </a:p>
          <a:p>
            <a:pPr fontAlgn="base"/>
            <a:r>
              <a:rPr lang="en-GB" sz="1100" b="0" i="0" u="none" strike="noStrike" cap="none" dirty="0">
                <a:solidFill>
                  <a:srgbClr val="000000"/>
                </a:solidFill>
                <a:effectLst/>
                <a:latin typeface="Arial"/>
                <a:ea typeface="Arial"/>
                <a:cs typeface="Arial"/>
                <a:sym typeface="Arial"/>
              </a:rPr>
              <a:t>It helps to make the product cost-effective and market in time</a:t>
            </a:r>
          </a:p>
          <a:p>
            <a:pPr fontAlgn="base"/>
            <a:r>
              <a:rPr lang="en-GB" sz="1100" b="0" i="0" u="none" strike="noStrike" cap="none" dirty="0">
                <a:solidFill>
                  <a:srgbClr val="000000"/>
                </a:solidFill>
                <a:effectLst/>
                <a:latin typeface="Arial"/>
                <a:ea typeface="Arial"/>
                <a:cs typeface="Arial"/>
                <a:sym typeface="Arial"/>
              </a:rPr>
              <a:t>Assemblies and Mechanism can be validated, simplified and enhanced easily</a:t>
            </a:r>
          </a:p>
          <a:p>
            <a:pPr fontAlgn="base"/>
            <a:r>
              <a:rPr lang="en-GB" sz="1100" b="0" i="0" u="none" strike="noStrike" cap="none" dirty="0">
                <a:solidFill>
                  <a:srgbClr val="000000"/>
                </a:solidFill>
                <a:effectLst/>
                <a:latin typeface="Arial"/>
                <a:ea typeface="Arial"/>
                <a:cs typeface="Arial"/>
                <a:sym typeface="Arial"/>
              </a:rPr>
              <a:t>Before prototyping, mechanicals, fitments, spacing and cosmetics errors can be easily identified and rectified</a:t>
            </a:r>
          </a:p>
          <a:p>
            <a:pPr fontAlgn="base"/>
            <a:r>
              <a:rPr lang="en-GB" sz="1100" b="0" i="0" u="none" strike="noStrike" cap="none" dirty="0">
                <a:solidFill>
                  <a:srgbClr val="000000"/>
                </a:solidFill>
                <a:effectLst/>
                <a:latin typeface="Arial"/>
                <a:ea typeface="Arial"/>
                <a:cs typeface="Arial"/>
                <a:sym typeface="Arial"/>
              </a:rPr>
              <a:t>Cross-section view, exploded view, illustrations, SOP, DFMA can be performed</a:t>
            </a:r>
          </a:p>
          <a:p>
            <a:pPr fontAlgn="base"/>
            <a:r>
              <a:rPr lang="en-GB" sz="1100" b="0" i="0" u="none" strike="noStrike" cap="none" dirty="0">
                <a:solidFill>
                  <a:srgbClr val="000000"/>
                </a:solidFill>
                <a:effectLst/>
                <a:latin typeface="Arial"/>
                <a:ea typeface="Arial"/>
                <a:cs typeface="Arial"/>
                <a:sym typeface="Arial"/>
              </a:rPr>
              <a:t>It is effective and efficient to deliver the product 45% faster than the conventional methodologies</a:t>
            </a:r>
          </a:p>
          <a:p>
            <a:pPr fontAlgn="base"/>
            <a:r>
              <a:rPr lang="en-GB" sz="1100" b="0" i="0" u="none" strike="noStrike" cap="none" dirty="0">
                <a:solidFill>
                  <a:srgbClr val="000000"/>
                </a:solidFill>
                <a:effectLst/>
                <a:latin typeface="Arial"/>
                <a:ea typeface="Arial"/>
                <a:cs typeface="Arial"/>
                <a:sym typeface="Arial"/>
              </a:rPr>
              <a:t>Improves product development cycle communication, reduces errors and cycle time</a:t>
            </a:r>
          </a:p>
          <a:p>
            <a:pPr fontAlgn="base"/>
            <a:r>
              <a:rPr lang="en-GB" sz="1100" b="0" i="0" u="none" strike="noStrike" cap="none" dirty="0">
                <a:solidFill>
                  <a:srgbClr val="000000"/>
                </a:solidFill>
                <a:effectLst/>
                <a:latin typeface="Arial"/>
                <a:ea typeface="Arial"/>
                <a:cs typeface="Arial"/>
                <a:sym typeface="Arial"/>
              </a:rPr>
              <a:t>It documents the components with manufacturing drawings, Bill of materials, and Material requirements.</a:t>
            </a:r>
          </a:p>
          <a:p>
            <a:pPr marL="139700" lvl="0" indent="0">
              <a:buClr>
                <a:srgbClr val="343434"/>
              </a:buClr>
              <a:buSzPts val="1400"/>
              <a:buFont typeface="Muli"/>
              <a:buNone/>
            </a:pPr>
            <a:r>
              <a:rPr lang="en-GB" dirty="0">
                <a:latin typeface="Muli" panose="02000503000000000000" pitchFamily="2" charset="77"/>
              </a:rPr>
              <a:t>https://graphlertech.com/what-is-3d-cad-and-why-is-it-used/ </a:t>
            </a:r>
          </a:p>
        </p:txBody>
      </p:sp>
    </p:spTree>
    <p:extLst>
      <p:ext uri="{BB962C8B-B14F-4D97-AF65-F5344CB8AC3E}">
        <p14:creationId xmlns:p14="http://schemas.microsoft.com/office/powerpoint/2010/main" val="3287154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Most users </a:t>
            </a:r>
            <a:r>
              <a:rPr lang="en-GB" sz="1100" b="0" i="0" u="none" strike="noStrike" cap="none" dirty="0">
                <a:solidFill>
                  <a:srgbClr val="000000"/>
                </a:solidFill>
                <a:effectLst/>
                <a:latin typeface="Arial"/>
                <a:ea typeface="Arial"/>
                <a:cs typeface="Arial"/>
                <a:sym typeface="Arial"/>
              </a:rPr>
              <a:t>experience an overall increase in operational efficiency while seeing a decrease in design time, prototype costs, and time to market.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https://www.ptc.com/en/technologies/cad</a:t>
            </a:r>
            <a:endParaRPr dirty="0"/>
          </a:p>
        </p:txBody>
      </p:sp>
    </p:spTree>
    <p:extLst>
      <p:ext uri="{BB962C8B-B14F-4D97-AF65-F5344CB8AC3E}">
        <p14:creationId xmlns:p14="http://schemas.microsoft.com/office/powerpoint/2010/main" val="298751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Restrict creativity and Innovation: </a:t>
            </a:r>
            <a:r>
              <a:rPr lang="en-GB" sz="1100" b="0" i="0" u="none" strike="noStrike" cap="none" dirty="0">
                <a:solidFill>
                  <a:srgbClr val="000000"/>
                </a:solidFill>
                <a:effectLst/>
                <a:latin typeface="Arial"/>
                <a:ea typeface="Arial"/>
                <a:cs typeface="Arial"/>
                <a:sym typeface="Arial"/>
              </a:rPr>
              <a:t>Some have noted that the old method of drafting via sketching on paper “remains a basic tool for speeding up visual problem solving”. Sketching can help develop a designer’s capacity for creative thinking and enable them to create innovative solutions to the problems they aim to tackle.</a:t>
            </a:r>
          </a:p>
          <a:p>
            <a:pPr marL="158750" indent="0">
              <a:buNone/>
            </a:pPr>
            <a:endParaRPr lang="en-GB"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Skills of the Designer: </a:t>
            </a:r>
            <a:r>
              <a:rPr lang="en-GB" dirty="0">
                <a:latin typeface="Muli" panose="02000503000000000000" pitchFamily="2" charset="77"/>
              </a:rPr>
              <a:t>CAD software also cannot tell you which design is more aesthetically pleasing, and in some industries, that overrides function.</a:t>
            </a:r>
          </a:p>
          <a:p>
            <a:pPr marL="158750" indent="0">
              <a:buNone/>
            </a:pP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Time: The creation of 3D models tends to be a more complex and time-consuming process which require various specialty training and years of experience</a:t>
            </a:r>
            <a:r>
              <a:rPr lang="en-GB" dirty="0">
                <a:effectLst/>
              </a:rPr>
              <a:t>.</a:t>
            </a:r>
          </a:p>
          <a:p>
            <a:pPr marL="158750" indent="0">
              <a:buNone/>
            </a:pPr>
            <a:endParaRPr lang="en-GB" dirty="0"/>
          </a:p>
          <a:p>
            <a:pPr marL="158750" indent="0">
              <a:buNone/>
            </a:pPr>
            <a:r>
              <a:rPr lang="en-GB" dirty="0"/>
              <a:t>https://www.cadcrowd.com/blog/the-advantages-of-cad/</a:t>
            </a:r>
          </a:p>
        </p:txBody>
      </p:sp>
    </p:spTree>
    <p:extLst>
      <p:ext uri="{BB962C8B-B14F-4D97-AF65-F5344CB8AC3E}">
        <p14:creationId xmlns:p14="http://schemas.microsoft.com/office/powerpoint/2010/main" val="2384071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Skills of the Designer: </a:t>
            </a:r>
            <a:r>
              <a:rPr lang="en-GB" dirty="0">
                <a:latin typeface="Muli" panose="02000503000000000000" pitchFamily="2" charset="77"/>
              </a:rPr>
              <a:t>CAD software also cannot tell you which design is more aesthetically pleasing, and in some industries, that overrides function.</a:t>
            </a:r>
          </a:p>
          <a:p>
            <a:pPr marL="158750" indent="0">
              <a:buNone/>
            </a:pPr>
            <a:endParaRPr lang="en-GB" dirty="0"/>
          </a:p>
          <a:p>
            <a:pPr marL="158750" indent="0">
              <a:buNone/>
            </a:pPr>
            <a:r>
              <a:rPr lang="en-GB" dirty="0"/>
              <a:t>Licensing: SolidWorks - £2888 one-time fee or £936 annual </a:t>
            </a:r>
            <a:r>
              <a:rPr lang="en-GB" dirty="0">
                <a:latin typeface="Muli" panose="02000503000000000000" pitchFamily="2" charset="77"/>
              </a:rPr>
              <a:t>subscription-based fee; AutoCAD - </a:t>
            </a:r>
            <a:r>
              <a:rPr lang="en-GB" dirty="0"/>
              <a:t>£3033 one-time fee or £1214 annual </a:t>
            </a:r>
            <a:r>
              <a:rPr lang="en-GB" dirty="0">
                <a:latin typeface="Muli" panose="02000503000000000000" pitchFamily="2" charset="77"/>
              </a:rPr>
              <a:t>subscription-based fee.</a:t>
            </a:r>
          </a:p>
          <a:p>
            <a:pPr marL="158750" indent="0">
              <a:buNone/>
            </a:pPr>
            <a:endParaRPr lang="en-GB" dirty="0"/>
          </a:p>
          <a:p>
            <a:pPr marL="158750" indent="0">
              <a:buNone/>
            </a:pPr>
            <a:r>
              <a:rPr lang="en-GB" dirty="0"/>
              <a:t>https://www.cadcrowd.com/blog/the-advantages-of-cad/</a:t>
            </a:r>
          </a:p>
        </p:txBody>
      </p:sp>
    </p:spTree>
    <p:extLst>
      <p:ext uri="{BB962C8B-B14F-4D97-AF65-F5344CB8AC3E}">
        <p14:creationId xmlns:p14="http://schemas.microsoft.com/office/powerpoint/2010/main" val="485894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212230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rgbClr val="343433"/>
                </a:solidFill>
                <a:latin typeface="Muli" panose="02000503000000000000" pitchFamily="2" charset="77"/>
              </a:rPr>
              <a:t>3D CAD can be subdivided as follows: Solid modelling, wireframe modelling and surface modelling.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Solid modelling: https://graphlertech.com/what-is-3d-cad-and-why-is-it-used/</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Image source:</a:t>
            </a:r>
          </a:p>
          <a:p>
            <a:pPr marL="0" lvl="0" indent="0" algn="l" rtl="0">
              <a:spcBef>
                <a:spcPts val="0"/>
              </a:spcBef>
              <a:spcAft>
                <a:spcPts val="0"/>
              </a:spcAft>
              <a:buNone/>
            </a:pPr>
            <a:r>
              <a:rPr lang="en-GB" dirty="0"/>
              <a:t>Solid modelling: https://learnmech.com/what-is-3d-solid-modelling-solid-modeling-methods/</a:t>
            </a:r>
          </a:p>
          <a:p>
            <a:pPr marL="0" lvl="0" indent="0" algn="l" rtl="0">
              <a:spcBef>
                <a:spcPts val="0"/>
              </a:spcBef>
              <a:spcAft>
                <a:spcPts val="0"/>
              </a:spcAft>
              <a:buNone/>
            </a:pPr>
            <a:r>
              <a:rPr lang="en-GB" dirty="0"/>
              <a:t>Wireframe modelling: https://techterms.com/definition/wireframe</a:t>
            </a:r>
          </a:p>
          <a:p>
            <a:pPr marL="0" lvl="0" indent="0" algn="l" rtl="0">
              <a:spcBef>
                <a:spcPts val="0"/>
              </a:spcBef>
              <a:spcAft>
                <a:spcPts val="0"/>
              </a:spcAft>
              <a:buNone/>
            </a:pPr>
            <a:r>
              <a:rPr lang="en-GB" dirty="0"/>
              <a:t>Surface modelling: https://all3dp.com/2/surface-modeling-cad-simply-explained/</a:t>
            </a:r>
            <a:endParaRPr dirty="0"/>
          </a:p>
        </p:txBody>
      </p:sp>
    </p:spTree>
    <p:extLst>
      <p:ext uri="{BB962C8B-B14F-4D97-AF65-F5344CB8AC3E}">
        <p14:creationId xmlns:p14="http://schemas.microsoft.com/office/powerpoint/2010/main" val="783916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dirty="0">
                <a:effectLst/>
              </a:rPr>
              <a:t>Image source: </a:t>
            </a:r>
          </a:p>
          <a:p>
            <a:pPr marL="0" lvl="0" indent="0" algn="l" rtl="0">
              <a:lnSpc>
                <a:spcPct val="150000"/>
              </a:lnSpc>
              <a:spcBef>
                <a:spcPts val="0"/>
              </a:spcBef>
              <a:spcAft>
                <a:spcPts val="0"/>
              </a:spcAft>
              <a:buNone/>
            </a:pPr>
            <a:r>
              <a:rPr lang="en-GB" dirty="0">
                <a:effectLst/>
              </a:rPr>
              <a:t>https://www.reddit.com/r/SolidWorks/comments/hs5imb/create_single_solidworks_extrude_from_multiple/</a:t>
            </a:r>
          </a:p>
          <a:p>
            <a:pPr marL="0" lvl="0" indent="0" algn="l" rtl="0">
              <a:lnSpc>
                <a:spcPct val="150000"/>
              </a:lnSpc>
              <a:spcBef>
                <a:spcPts val="0"/>
              </a:spcBef>
              <a:spcAft>
                <a:spcPts val="0"/>
              </a:spcAft>
              <a:buNone/>
            </a:pPr>
            <a:r>
              <a:rPr lang="en-GB" dirty="0">
                <a:effectLst/>
              </a:rPr>
              <a:t>https://cuperman007.github.io/codeclub/learn/tinkercad/tutorials/beginner/create-a-keyring/ </a:t>
            </a:r>
          </a:p>
          <a:p>
            <a:pPr marL="20638" lvl="0" indent="0">
              <a:buSzPts val="1400"/>
            </a:pPr>
            <a:r>
              <a:rPr lang="en-GB" dirty="0"/>
              <a:t>Software Examples:</a:t>
            </a:r>
          </a:p>
          <a:p>
            <a:pPr marL="20638" lvl="0" indent="0">
              <a:buSzPts val="1400"/>
            </a:pPr>
            <a:r>
              <a:rPr lang="en-GB" dirty="0"/>
              <a:t>TinkerCAD, FreeCAD, Sketch Up, SolidWorks, Autodesk Fusion 360.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87952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This method was the first to be utilized to model 3D figures, at that point having moderately low polygon counts, making figures to some degree blocky.</a:t>
            </a:r>
          </a:p>
          <a:p>
            <a:pPr marL="0" lvl="0" indent="0" algn="l" rtl="0">
              <a:lnSpc>
                <a:spcPct val="150000"/>
              </a:lnSpc>
              <a:spcBef>
                <a:spcPts val="0"/>
              </a:spcBef>
              <a:spcAft>
                <a:spcPts val="0"/>
              </a:spcAft>
              <a:buNone/>
            </a:pPr>
            <a:r>
              <a:rPr lang="en-GB" dirty="0">
                <a:effectLst/>
              </a:rPr>
              <a:t>https://techterms.com/definition/wireframe</a:t>
            </a:r>
          </a:p>
          <a:p>
            <a:pPr marL="0" lvl="0" indent="0" algn="l" rtl="0">
              <a:lnSpc>
                <a:spcPct val="150000"/>
              </a:lnSpc>
              <a:spcBef>
                <a:spcPts val="0"/>
              </a:spcBef>
              <a:spcAft>
                <a:spcPts val="0"/>
              </a:spcAft>
              <a:buNone/>
            </a:pPr>
            <a:r>
              <a:rPr lang="en-GB" dirty="0">
                <a:effectLst/>
              </a:rPr>
              <a:t>https://it-s.com/what-is-3d-wireframe-modeling/</a:t>
            </a:r>
          </a:p>
          <a:p>
            <a:pPr marL="0" lvl="0" indent="0" algn="l" rtl="0">
              <a:lnSpc>
                <a:spcPct val="150000"/>
              </a:lnSpc>
              <a:spcBef>
                <a:spcPts val="0"/>
              </a:spcBef>
              <a:spcAft>
                <a:spcPts val="0"/>
              </a:spcAft>
              <a:buNone/>
            </a:pPr>
            <a:endParaRPr lang="en-GB" dirty="0">
              <a:effectLst/>
            </a:endParaRPr>
          </a:p>
          <a:p>
            <a:pPr marL="20638" lvl="0" indent="0">
              <a:buSzPts val="1400"/>
            </a:pPr>
            <a:r>
              <a:rPr lang="en-GB" dirty="0"/>
              <a:t>Software Examples:</a:t>
            </a:r>
          </a:p>
          <a:p>
            <a:pPr marL="20638" lvl="0" indent="0">
              <a:buSzPts val="1400"/>
            </a:pPr>
            <a:r>
              <a:rPr lang="en-GB" dirty="0"/>
              <a:t>Blender, Autodesk Maya, 3DS Max and Cinema 4D.</a:t>
            </a:r>
          </a:p>
          <a:p>
            <a:pPr marL="0" lvl="0" indent="0" algn="l" rtl="0">
              <a:lnSpc>
                <a:spcPct val="150000"/>
              </a:lnSpc>
              <a:spcBef>
                <a:spcPts val="0"/>
              </a:spcBef>
              <a:spcAft>
                <a:spcPts val="0"/>
              </a:spcAft>
              <a:buNone/>
            </a:pPr>
            <a:endParaRPr lang="en-GB" dirty="0">
              <a:effectLst/>
            </a:endParaRPr>
          </a:p>
          <a:p>
            <a:pPr marL="0" lvl="0" indent="0" algn="l" rtl="0">
              <a:lnSpc>
                <a:spcPct val="150000"/>
              </a:lnSpc>
              <a:spcBef>
                <a:spcPts val="0"/>
              </a:spcBef>
              <a:spcAft>
                <a:spcPts val="0"/>
              </a:spcAft>
              <a:buNone/>
            </a:pPr>
            <a:r>
              <a:rPr lang="en-GB" dirty="0">
                <a:effectLst/>
              </a:rPr>
              <a:t>Image source: </a:t>
            </a:r>
          </a:p>
          <a:p>
            <a:pPr marL="0" lvl="0" indent="0" algn="l" rtl="0">
              <a:spcBef>
                <a:spcPts val="0"/>
              </a:spcBef>
              <a:spcAft>
                <a:spcPts val="0"/>
              </a:spcAft>
              <a:buNone/>
            </a:pPr>
            <a:r>
              <a:rPr lang="en-GB" dirty="0"/>
              <a:t>https://blender.community/c/rightclickselect/N6gbbc/?sorting=hot</a:t>
            </a:r>
            <a:endParaRPr dirty="0"/>
          </a:p>
        </p:txBody>
      </p:sp>
    </p:spTree>
    <p:extLst>
      <p:ext uri="{BB962C8B-B14F-4D97-AF65-F5344CB8AC3E}">
        <p14:creationId xmlns:p14="http://schemas.microsoft.com/office/powerpoint/2010/main" val="2986384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Surface modelling tools build one face at a time. This enable user to control the exact contour and direction of that face.</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https://flippednormals.com/downloads/hard-surface-modeling-tutorial/</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https://graphlertech.com/surface-modelling-3d-cad/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dirty="0"/>
          </a:p>
          <a:p>
            <a:pPr marL="20638" lvl="0" indent="0">
              <a:buSzPts val="1400"/>
            </a:pPr>
            <a:r>
              <a:rPr lang="en-GB" dirty="0"/>
              <a:t>Software Examples:</a:t>
            </a:r>
          </a:p>
          <a:p>
            <a:pPr marL="20638" lvl="0" indent="0">
              <a:buSzPts val="1400"/>
            </a:pPr>
            <a:r>
              <a:rPr lang="en-GB" dirty="0"/>
              <a:t>CATIA, Alias, Rhino</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dirty="0">
              <a:effectLst/>
            </a:endParaRPr>
          </a:p>
          <a:p>
            <a:pPr marL="0" lvl="0" indent="0" algn="l" rtl="0">
              <a:lnSpc>
                <a:spcPct val="150000"/>
              </a:lnSpc>
              <a:spcBef>
                <a:spcPts val="0"/>
              </a:spcBef>
              <a:spcAft>
                <a:spcPts val="0"/>
              </a:spcAft>
              <a:buNone/>
            </a:pPr>
            <a:r>
              <a:rPr lang="en-GB" dirty="0">
                <a:effectLst/>
              </a:rPr>
              <a:t>Image source: </a:t>
            </a:r>
          </a:p>
          <a:p>
            <a:pPr marL="0" lvl="0" indent="0" algn="l" rtl="0">
              <a:lnSpc>
                <a:spcPct val="150000"/>
              </a:lnSpc>
              <a:spcBef>
                <a:spcPts val="0"/>
              </a:spcBef>
              <a:spcAft>
                <a:spcPts val="0"/>
              </a:spcAft>
              <a:buNone/>
            </a:pPr>
            <a:r>
              <a:rPr lang="en-GB" dirty="0">
                <a:effectLst/>
              </a:rPr>
              <a:t>https://forums.autodesk.com/t5/alias-forum/developing-xnurbs-module-for-alias/td-p/9528435 </a:t>
            </a:r>
          </a:p>
        </p:txBody>
      </p:sp>
    </p:spTree>
    <p:extLst>
      <p:ext uri="{BB962C8B-B14F-4D97-AF65-F5344CB8AC3E}">
        <p14:creationId xmlns:p14="http://schemas.microsoft.com/office/powerpoint/2010/main" val="267009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Within CAD, there are three main types of 3D modelling </a:t>
            </a:r>
          </a:p>
          <a:p>
            <a:pPr marL="171450" lvl="0" indent="-171450" algn="l" rtl="0">
              <a:spcBef>
                <a:spcPts val="0"/>
              </a:spcBef>
              <a:spcAft>
                <a:spcPts val="0"/>
              </a:spcAft>
            </a:pPr>
            <a:r>
              <a:rPr lang="en-GB" dirty="0"/>
              <a:t>Solid modelling</a:t>
            </a:r>
          </a:p>
          <a:p>
            <a:pPr marL="171450" lvl="0" indent="-171450" algn="l" rtl="0">
              <a:spcBef>
                <a:spcPts val="0"/>
              </a:spcBef>
              <a:spcAft>
                <a:spcPts val="0"/>
              </a:spcAft>
            </a:pPr>
            <a:r>
              <a:rPr lang="en-GB" dirty="0"/>
              <a:t>Surface modelling</a:t>
            </a:r>
          </a:p>
          <a:p>
            <a:pPr marL="171450" lvl="0" indent="-171450" algn="l" rtl="0">
              <a:spcBef>
                <a:spcPts val="0"/>
              </a:spcBef>
              <a:spcAft>
                <a:spcPts val="0"/>
              </a:spcAft>
            </a:pPr>
            <a:r>
              <a:rPr lang="en-GB" dirty="0"/>
              <a:t>Wireframe modelling- Polygon-based modelling (Meshing)</a:t>
            </a:r>
          </a:p>
          <a:p>
            <a:pPr marL="171450" lvl="0" indent="-171450" algn="l" rtl="0">
              <a:spcBef>
                <a:spcPts val="0"/>
              </a:spcBef>
              <a:spcAft>
                <a:spcPts val="0"/>
              </a:spcAft>
            </a:pPr>
            <a:endParaRPr lang="en-GB" dirty="0"/>
          </a:p>
          <a:p>
            <a:pPr marL="171450" lvl="0" indent="-171450" algn="l" rtl="0">
              <a:spcBef>
                <a:spcPts val="0"/>
              </a:spcBef>
              <a:spcAft>
                <a:spcPts val="0"/>
              </a:spcAft>
            </a:pPr>
            <a:r>
              <a:rPr lang="en-GB" dirty="0"/>
              <a:t>Disadvantages: Solid modelling: </a:t>
            </a:r>
            <a:r>
              <a:rPr lang="en-GB" sz="1100" b="0" i="0" u="none" strike="noStrike" cap="none" dirty="0">
                <a:solidFill>
                  <a:srgbClr val="000000"/>
                </a:solidFill>
                <a:effectLst/>
                <a:latin typeface="Arial"/>
                <a:cs typeface="Arial"/>
                <a:sym typeface="Arial"/>
              </a:rPr>
              <a:t>T</a:t>
            </a:r>
            <a:r>
              <a:rPr lang="en-GB" sz="1100" b="0" i="0" u="none" strike="noStrike" cap="none" dirty="0">
                <a:solidFill>
                  <a:srgbClr val="000000"/>
                </a:solidFill>
                <a:effectLst/>
                <a:latin typeface="Arial"/>
                <a:ea typeface="Arial"/>
                <a:cs typeface="Arial"/>
                <a:sym typeface="Arial"/>
              </a:rPr>
              <a:t>he basic building blocks of solid modelling are too obtuse for some applications.</a:t>
            </a:r>
            <a:endParaRPr lang="en-GB" dirty="0"/>
          </a:p>
          <a:p>
            <a:pPr marL="171450" lvl="0" indent="-171450" algn="l" rtl="0">
              <a:spcBef>
                <a:spcPts val="0"/>
              </a:spcBef>
              <a:spcAft>
                <a:spcPts val="0"/>
              </a:spcAft>
            </a:pP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72876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GB" dirty="0"/>
          </a:p>
          <a:p>
            <a:pPr marL="171450" lvl="0" indent="-171450" algn="l" rtl="0">
              <a:spcBef>
                <a:spcPts val="0"/>
              </a:spcBef>
              <a:spcAft>
                <a:spcPts val="0"/>
              </a:spcAft>
            </a:pPr>
            <a:r>
              <a:rPr lang="en-GB" dirty="0"/>
              <a:t>Disadvantages: Solid modelling: </a:t>
            </a:r>
            <a:r>
              <a:rPr lang="en-GB" sz="1100" b="0" i="0" u="none" strike="noStrike" cap="none" dirty="0">
                <a:solidFill>
                  <a:srgbClr val="000000"/>
                </a:solidFill>
                <a:effectLst/>
                <a:latin typeface="Arial"/>
                <a:cs typeface="Arial"/>
                <a:sym typeface="Arial"/>
              </a:rPr>
              <a:t>T</a:t>
            </a:r>
            <a:r>
              <a:rPr lang="en-GB" sz="1100" b="0" i="0" u="none" strike="noStrike" cap="none" dirty="0">
                <a:solidFill>
                  <a:srgbClr val="000000"/>
                </a:solidFill>
                <a:effectLst/>
                <a:latin typeface="Arial"/>
                <a:ea typeface="Arial"/>
                <a:cs typeface="Arial"/>
                <a:sym typeface="Arial"/>
              </a:rPr>
              <a:t>he basic building blocks of solid modelling are too obtuse for some applications.</a:t>
            </a:r>
            <a:endParaRPr lang="en-GB" dirty="0"/>
          </a:p>
          <a:p>
            <a:pPr marL="171450" lvl="0" indent="-171450" algn="l" rtl="0">
              <a:spcBef>
                <a:spcPts val="0"/>
              </a:spcBef>
              <a:spcAft>
                <a:spcPts val="0"/>
              </a:spcAft>
            </a:pPr>
            <a:endParaRPr lang="en-GB" dirty="0"/>
          </a:p>
          <a:p>
            <a:pPr marL="171450" lvl="0" indent="-171450" algn="l" rtl="0">
              <a:spcBef>
                <a:spcPts val="0"/>
              </a:spcBef>
              <a:spcAft>
                <a:spcPts val="0"/>
              </a:spcAft>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Surface modelling: It is a complex form of 3D modelling which requires a higher level of training and expertise on the part of the designer. It is rather difficult to construct.</a:t>
            </a:r>
          </a:p>
          <a:p>
            <a:pPr marL="0" lvl="0" indent="0" algn="l" rtl="0">
              <a:spcBef>
                <a:spcPts val="0"/>
              </a:spcBef>
              <a:spcAft>
                <a:spcPts val="0"/>
              </a:spcAft>
              <a:buNone/>
            </a:pPr>
            <a:r>
              <a:rPr lang="en-GB" dirty="0"/>
              <a:t>It is more time consuming in comparison to the other two methods.</a:t>
            </a:r>
            <a:endParaRPr dirty="0"/>
          </a:p>
        </p:txBody>
      </p:sp>
    </p:spTree>
    <p:extLst>
      <p:ext uri="{BB962C8B-B14F-4D97-AF65-F5344CB8AC3E}">
        <p14:creationId xmlns:p14="http://schemas.microsoft.com/office/powerpoint/2010/main" val="69723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241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476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083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Formative assessment format: Fill in the Blank</a:t>
            </a:r>
            <a:endParaRPr dirty="0"/>
          </a:p>
        </p:txBody>
      </p:sp>
    </p:spTree>
    <p:extLst>
      <p:ext uri="{BB962C8B-B14F-4D97-AF65-F5344CB8AC3E}">
        <p14:creationId xmlns:p14="http://schemas.microsoft.com/office/powerpoint/2010/main" val="161951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dirty="0"/>
              <a:t>Have you ever used a computer to design 2D or 3D shapes? That’s CAD!</a:t>
            </a:r>
          </a:p>
          <a:p>
            <a:pPr marL="0" lvl="0" indent="0" algn="l" rtl="0">
              <a:lnSpc>
                <a:spcPct val="150000"/>
              </a:lnSpc>
              <a:spcBef>
                <a:spcPts val="0"/>
              </a:spcBef>
              <a:spcAft>
                <a:spcPts val="0"/>
              </a:spcAft>
              <a:buNone/>
            </a:pPr>
            <a:r>
              <a:rPr lang="en-GB" dirty="0"/>
              <a:t>CAD stands for Computer-aided design.</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dirty="0"/>
              <a:t>It is defined as the use of specialised computer software to digitally create two-dimensional (2D) drawings and (3D) three-dimensional models of real-world products.</a:t>
            </a:r>
          </a:p>
          <a:p>
            <a:pPr marL="0" lvl="0" indent="0" algn="l" rtl="0">
              <a:lnSpc>
                <a:spcPct val="150000"/>
              </a:lnSpc>
              <a:spcBef>
                <a:spcPts val="0"/>
              </a:spcBef>
              <a:spcAft>
                <a:spcPts val="0"/>
              </a:spcAft>
              <a:buNone/>
            </a:pPr>
            <a:endParaRPr lang="en-GB" dirty="0"/>
          </a:p>
          <a:p>
            <a:pPr marL="0" lvl="0" indent="0" algn="l" rtl="0">
              <a:lnSpc>
                <a:spcPct val="150000"/>
              </a:lnSpc>
              <a:spcBef>
                <a:spcPts val="0"/>
              </a:spcBef>
              <a:spcAft>
                <a:spcPts val="0"/>
              </a:spcAft>
              <a:buNone/>
            </a:pPr>
            <a:r>
              <a:rPr lang="en-GB" dirty="0">
                <a:effectLst/>
              </a:rPr>
              <a:t>Image source: </a:t>
            </a:r>
          </a:p>
          <a:p>
            <a:pPr marL="0" lvl="0" indent="0" algn="l" rtl="0">
              <a:lnSpc>
                <a:spcPct val="150000"/>
              </a:lnSpc>
              <a:spcBef>
                <a:spcPts val="0"/>
              </a:spcBef>
              <a:spcAft>
                <a:spcPts val="0"/>
              </a:spcAft>
              <a:buNone/>
            </a:pPr>
            <a:r>
              <a:rPr lang="en-GB" dirty="0">
                <a:effectLst/>
              </a:rPr>
              <a:t>https://www.indiaeducation.net/careercenter/computers-it/computeraideddesign/</a:t>
            </a:r>
            <a:endParaRPr dirty="0"/>
          </a:p>
        </p:txBody>
      </p:sp>
    </p:spTree>
    <p:extLst>
      <p:ext uri="{BB962C8B-B14F-4D97-AF65-F5344CB8AC3E}">
        <p14:creationId xmlns:p14="http://schemas.microsoft.com/office/powerpoint/2010/main" val="380899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2D CAD is the pioneer of CAD software, and was developed in the early 70s. </a:t>
            </a: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dirty="0">
                <a:effectLst/>
              </a:rPr>
              <a:t>Image source: </a:t>
            </a:r>
          </a:p>
          <a:p>
            <a:pPr marL="0" lvl="0" indent="0" algn="l" rtl="0">
              <a:lnSpc>
                <a:spcPct val="150000"/>
              </a:lnSpc>
              <a:spcBef>
                <a:spcPts val="0"/>
              </a:spcBef>
              <a:spcAft>
                <a:spcPts val="0"/>
              </a:spcAft>
              <a:buNone/>
            </a:pPr>
            <a:r>
              <a:rPr lang="en-GB" dirty="0">
                <a:effectLst/>
              </a:rPr>
              <a:t>Unsplash (Free) - https://unsplash.com/photos/hoivM01c-vg</a:t>
            </a:r>
            <a:endParaRPr dirty="0"/>
          </a:p>
        </p:txBody>
      </p:sp>
    </p:spTree>
    <p:extLst>
      <p:ext uri="{BB962C8B-B14F-4D97-AF65-F5344CB8AC3E}">
        <p14:creationId xmlns:p14="http://schemas.microsoft.com/office/powerpoint/2010/main" val="3159036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reserve="1">
  <p:cSld name="1_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7"/>
          <p:cNvSpPr txBox="1">
            <a:spLocks noGrp="1"/>
          </p:cNvSpPr>
          <p:nvPr>
            <p:ph type="title"/>
          </p:nvPr>
        </p:nvSpPr>
        <p:spPr>
          <a:xfrm>
            <a:off x="5075700" y="1211551"/>
            <a:ext cx="3348300" cy="77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dirty="0"/>
          </a:p>
        </p:txBody>
      </p:sp>
      <p:sp>
        <p:nvSpPr>
          <p:cNvPr id="278" name="Google Shape;278;p17"/>
          <p:cNvSpPr txBox="1">
            <a:spLocks noGrp="1"/>
          </p:cNvSpPr>
          <p:nvPr>
            <p:ph type="subTitle" idx="1"/>
          </p:nvPr>
        </p:nvSpPr>
        <p:spPr>
          <a:xfrm>
            <a:off x="5075700" y="1984951"/>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dirty="0"/>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314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2">
  <p:cSld name="CUSTOM_3">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dirty="0"/>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dirty="0"/>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spTree>
    <p:extLst>
      <p:ext uri="{BB962C8B-B14F-4D97-AF65-F5344CB8AC3E}">
        <p14:creationId xmlns:p14="http://schemas.microsoft.com/office/powerpoint/2010/main" val="332869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dirty="0"/>
          </a:p>
        </p:txBody>
      </p:sp>
      <p:sp>
        <p:nvSpPr>
          <p:cNvPr id="29" name="Google Shape;523;p24">
            <a:extLst>
              <a:ext uri="{FF2B5EF4-FFF2-40B4-BE49-F238E27FC236}">
                <a16:creationId xmlns:a16="http://schemas.microsoft.com/office/drawing/2014/main" id="{9B680B5F-2CF2-AD4B-BF52-CAB55F70A95E}"/>
              </a:ext>
            </a:extLst>
          </p:cNvPr>
          <p:cNvSpPr/>
          <p:nvPr userDrawn="1"/>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24;p24">
            <a:extLst>
              <a:ext uri="{FF2B5EF4-FFF2-40B4-BE49-F238E27FC236}">
                <a16:creationId xmlns:a16="http://schemas.microsoft.com/office/drawing/2014/main" id="{FEA495A4-D55F-F54D-B83F-410CE3D0861F}"/>
              </a:ext>
            </a:extLst>
          </p:cNvPr>
          <p:cNvSpPr/>
          <p:nvPr userDrawn="1"/>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1" name="Imagem 8">
            <a:extLst>
              <a:ext uri="{FF2B5EF4-FFF2-40B4-BE49-F238E27FC236}">
                <a16:creationId xmlns:a16="http://schemas.microsoft.com/office/drawing/2014/main" id="{548FAED5-D683-4A42-9326-B31F6E4CAA5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2" name="Imagem 7">
            <a:extLst>
              <a:ext uri="{FF2B5EF4-FFF2-40B4-BE49-F238E27FC236}">
                <a16:creationId xmlns:a16="http://schemas.microsoft.com/office/drawing/2014/main" id="{C0BBDD64-D8A5-974D-9FEF-4EF6C367501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7678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dirty="0"/>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dirty="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dirty="0"/>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dirty="0"/>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six columns">
  <p:cSld name="CUSTOM_6">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13271" y="4013354"/>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hree columns 2">
  <p:cSld name="CUSTOM_7">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659637" y="399291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dirty="0"/>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two columns 2">
  <p:cSld name="CUSTOM_20">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dirty="0"/>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9654" y="-9875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dirty="0"/>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dirty="0"/>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dirty="0"/>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dirty="0"/>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dirty="0"/>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hree columns ">
  <p:cSld name="CUSTOM">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dirty="0"/>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dirty="0"/>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3875" y="407929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0" r:id="rId7"/>
    <p:sldLayoutId id="2147483661" r:id="rId8"/>
    <p:sldLayoutId id="2147483662" r:id="rId9"/>
    <p:sldLayoutId id="2147483663" r:id="rId10"/>
    <p:sldLayoutId id="2147483691" r:id="rId11"/>
    <p:sldLayoutId id="2147483665" r:id="rId12"/>
    <p:sldLayoutId id="2147483689" r:id="rId13"/>
    <p:sldLayoutId id="2147483690" r:id="rId14"/>
    <p:sldLayoutId id="2147483688" r:id="rId15"/>
    <p:sldLayoutId id="2147483666" r:id="rId16"/>
    <p:sldLayoutId id="2147483668" r:id="rId17"/>
    <p:sldLayoutId id="2147483669" r:id="rId18"/>
    <p:sldLayoutId id="2147483687" r:id="rId19"/>
    <p:sldLayoutId id="2147483679" r:id="rId20"/>
    <p:sldLayoutId id="2147483682"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2.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comments" Target="../comments/commen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1.tiff"/><Relationship Id="rId4" Type="http://schemas.openxmlformats.org/officeDocument/2006/relationships/image" Target="../media/image30.tiff"/></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33.gif"/></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82929" y="2191025"/>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000" dirty="0"/>
              <a:t>Extrusion ao Material</a:t>
            </a:r>
            <a:endParaRPr sz="4000" dirty="0"/>
          </a:p>
        </p:txBody>
      </p:sp>
      <p:sp>
        <p:nvSpPr>
          <p:cNvPr id="861" name="Google Shape;861;p41"/>
          <p:cNvSpPr txBox="1">
            <a:spLocks noGrp="1"/>
          </p:cNvSpPr>
          <p:nvPr>
            <p:ph type="subTitle" idx="1"/>
          </p:nvPr>
        </p:nvSpPr>
        <p:spPr>
          <a:xfrm>
            <a:off x="4802149" y="2894825"/>
            <a:ext cx="3775793" cy="465600"/>
          </a:xfrm>
          <a:prstGeom prst="rect">
            <a:avLst/>
          </a:prstGeom>
        </p:spPr>
        <p:txBody>
          <a:bodyPr spcFirstLastPara="1" wrap="square" lIns="91425" tIns="91425" rIns="91425" bIns="91425" anchor="t" anchorCtr="0">
            <a:noAutofit/>
          </a:bodyPr>
          <a:lstStyle/>
          <a:p>
            <a:pPr marL="0" lvl="0" indent="0">
              <a:buClr>
                <a:schemeClr val="dk1"/>
              </a:buClr>
              <a:buSzPts val="1100"/>
            </a:pPr>
            <a:r>
              <a:rPr lang="pt-PT" dirty="0"/>
              <a:t>Unidade de Aprendizagem B: </a:t>
            </a:r>
            <a:r>
              <a:rPr lang="pt-PT" b="1" dirty="0"/>
              <a:t>Introdução ao CAD</a:t>
            </a:r>
            <a:endParaRPr lang="pt-PT" dirty="0"/>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Imagen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882" y="1622705"/>
            <a:ext cx="3684673" cy="22921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116301"/>
            <a:ext cx="3348300" cy="102650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pt-PT" dirty="0"/>
              <a:t>CAD tridimensional (3D CAD)</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7" name="Google Shape;3667;p62"/>
          <p:cNvSpPr txBox="1">
            <a:spLocks noGrp="1"/>
          </p:cNvSpPr>
          <p:nvPr>
            <p:ph type="subTitle" idx="1"/>
          </p:nvPr>
        </p:nvSpPr>
        <p:spPr>
          <a:xfrm>
            <a:off x="4693786" y="2125642"/>
            <a:ext cx="3040800" cy="2754493"/>
          </a:xfrm>
          <a:prstGeom prst="rect">
            <a:avLst/>
          </a:prstGeom>
        </p:spPr>
        <p:txBody>
          <a:bodyPr spcFirstLastPara="1" wrap="square" lIns="91425" tIns="91425" rIns="91425" bIns="91425" anchor="t" anchorCtr="0">
            <a:noAutofit/>
          </a:bodyPr>
          <a:lstStyle/>
          <a:p>
            <a:pPr lvl="0" indent="-317500" algn="just">
              <a:buSzPts val="1400"/>
              <a:buFont typeface="Muli"/>
              <a:buChar char="●"/>
            </a:pPr>
            <a:r>
              <a:rPr lang="pt-PT" dirty="0"/>
              <a:t>O CAD 3D é utilizado para representar digitalmente um objeto em três dimensões. </a:t>
            </a:r>
          </a:p>
          <a:p>
            <a:pPr lvl="0" indent="-317500" algn="just">
              <a:buSzPts val="1400"/>
              <a:buFont typeface="Muli"/>
              <a:buChar char="●"/>
            </a:pPr>
            <a:r>
              <a:rPr lang="pt-PT" dirty="0"/>
              <a:t>Os modelos 3D podem ser rodados em qualquer direção - X, Y ou Z e vistos de qualquer ângulo.</a:t>
            </a:r>
          </a:p>
          <a:p>
            <a:pPr lvl="0" indent="-317500" algn="just">
              <a:buSzPts val="1400"/>
              <a:buFont typeface="Muli"/>
              <a:buChar char="●"/>
            </a:pPr>
            <a:r>
              <a:rPr lang="pt-PT" dirty="0"/>
              <a:t>Um modelo CAD conterá dados como propriedades do material, dimensões, tolerância e informação específica do processo de fabrico. </a:t>
            </a:r>
          </a:p>
        </p:txBody>
      </p:sp>
      <p:pic>
        <p:nvPicPr>
          <p:cNvPr id="55" name="Picture 54">
            <a:extLst>
              <a:ext uri="{FF2B5EF4-FFF2-40B4-BE49-F238E27FC236}">
                <a16:creationId xmlns:a16="http://schemas.microsoft.com/office/drawing/2014/main" id="{B2280D8D-A5BD-6E42-95E0-7530828FDD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9225" y="1261686"/>
            <a:ext cx="3725507" cy="2095598"/>
          </a:xfrm>
          <a:prstGeom prst="roundRect">
            <a:avLst/>
          </a:prstGeom>
          <a:ln w="19050">
            <a:solidFill>
              <a:srgbClr val="3A889B"/>
            </a:solidFill>
          </a:ln>
        </p:spPr>
      </p:pic>
    </p:spTree>
    <p:extLst>
      <p:ext uri="{BB962C8B-B14F-4D97-AF65-F5344CB8AC3E}">
        <p14:creationId xmlns:p14="http://schemas.microsoft.com/office/powerpoint/2010/main" val="392548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7" name="Google Shape;3667;p62"/>
          <p:cNvSpPr txBox="1">
            <a:spLocks noGrp="1"/>
          </p:cNvSpPr>
          <p:nvPr>
            <p:ph type="subTitle" idx="1"/>
          </p:nvPr>
        </p:nvSpPr>
        <p:spPr>
          <a:xfrm>
            <a:off x="4808903" y="1311449"/>
            <a:ext cx="4055655" cy="3690750"/>
          </a:xfrm>
          <a:prstGeom prst="rect">
            <a:avLst/>
          </a:prstGeom>
        </p:spPr>
        <p:txBody>
          <a:bodyPr spcFirstLastPara="1" wrap="square" lIns="91425" tIns="91425" rIns="91425" bIns="91425" anchor="t" anchorCtr="0">
            <a:noAutofit/>
          </a:bodyPr>
          <a:lstStyle/>
          <a:p>
            <a:pPr lvl="0" indent="-317500" algn="just">
              <a:buSzPts val="1400"/>
              <a:buFont typeface="Muli"/>
              <a:buChar char="●"/>
            </a:pPr>
            <a:r>
              <a:rPr lang="pt-PT" dirty="0"/>
              <a:t>A modelação CAD é uma parte importante de um processo de desenho.</a:t>
            </a:r>
          </a:p>
          <a:p>
            <a:pPr lvl="0" indent="-317500" algn="just">
              <a:buSzPts val="1400"/>
              <a:buFont typeface="Muli"/>
              <a:buChar char="●"/>
            </a:pPr>
            <a:endParaRPr lang="pt-PT" dirty="0"/>
          </a:p>
          <a:p>
            <a:pPr lvl="0" indent="-317500" algn="just">
              <a:buSzPts val="1400"/>
              <a:buFont typeface="Muli"/>
              <a:buChar char="●"/>
            </a:pPr>
            <a:r>
              <a:rPr lang="pt-PT" dirty="0"/>
              <a:t>Permite o desenvolvimento, modificação e otimização do processo de conceção dentro do espaço virtual de um computador antes de se expandir para quaisquer recursos físicos.</a:t>
            </a:r>
          </a:p>
          <a:p>
            <a:pPr lvl="0" indent="-317500" algn="just">
              <a:buSzPts val="1400"/>
              <a:buFont typeface="Muli"/>
              <a:buChar char="●"/>
            </a:pPr>
            <a:endParaRPr lang="pt-PT" dirty="0"/>
          </a:p>
          <a:p>
            <a:pPr lvl="0" indent="-317500" algn="just">
              <a:buSzPts val="1400"/>
              <a:buFont typeface="Muli"/>
              <a:buChar char="●"/>
            </a:pPr>
            <a:r>
              <a:rPr lang="pt-PT" dirty="0"/>
              <a:t>A produção CAD é muitas vezes apresentada sob a forma de ficheiros eletrónicos para impressão, maquinação ou outras operações de fabrico.</a:t>
            </a: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299671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66968"/>
            <a:ext cx="3348300" cy="958037"/>
          </a:xfrm>
          <a:prstGeom prst="rect">
            <a:avLst/>
          </a:prstGeom>
        </p:spPr>
        <p:txBody>
          <a:bodyPr spcFirstLastPara="1" wrap="square" lIns="91425" tIns="91425" rIns="91425" bIns="91425" anchor="b" anchorCtr="0">
            <a:noAutofit/>
          </a:bodyPr>
          <a:lstStyle/>
          <a:p>
            <a:pPr lvl="0"/>
            <a:r>
              <a:rPr lang="pt-PT" dirty="0"/>
              <a:t>Um Passeio pela História do CAD </a:t>
            </a:r>
          </a:p>
        </p:txBody>
      </p:sp>
      <p:sp>
        <p:nvSpPr>
          <p:cNvPr id="3667" name="Google Shape;3667;p62"/>
          <p:cNvSpPr txBox="1">
            <a:spLocks noGrp="1"/>
          </p:cNvSpPr>
          <p:nvPr>
            <p:ph type="subTitle" idx="1"/>
          </p:nvPr>
        </p:nvSpPr>
        <p:spPr>
          <a:xfrm>
            <a:off x="5075700" y="2225004"/>
            <a:ext cx="3040800" cy="1457356"/>
          </a:xfrm>
          <a:prstGeom prst="rect">
            <a:avLst/>
          </a:prstGeom>
        </p:spPr>
        <p:txBody>
          <a:bodyPr spcFirstLastPara="1" wrap="square" lIns="91425" tIns="91425" rIns="91425" bIns="91425" anchor="t" anchorCtr="0">
            <a:noAutofit/>
          </a:bodyPr>
          <a:lstStyle/>
          <a:p>
            <a:pPr marL="0" lvl="0" indent="0"/>
            <a:r>
              <a:rPr lang="pt-PT" dirty="0"/>
              <a:t>Este vídeo  irá levá-lo  a um passeio na breve história do CAD, desde as plantas até ao horizonte do projeto, e à evolução dos sistemas CAD desde as dispendiosas estações de trabalho até aos PCs de prateleira.</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pic>
        <p:nvPicPr>
          <p:cNvPr id="2" name="A Walk Through the History of CAD.mp4" descr="A Walk Through the History of CAD.mp4">
            <a:hlinkClick r:id="" action="ppaction://media"/>
            <a:extLst>
              <a:ext uri="{FF2B5EF4-FFF2-40B4-BE49-F238E27FC236}">
                <a16:creationId xmlns:a16="http://schemas.microsoft.com/office/drawing/2014/main" id="{0CEEE3B5-D73F-DF41-ACF1-D9CA09A39D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365" y="1187914"/>
            <a:ext cx="4577325" cy="2574746"/>
          </a:xfrm>
          <a:prstGeom prst="rect">
            <a:avLst/>
          </a:prstGeom>
        </p:spPr>
      </p:pic>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Tree>
    <p:extLst>
      <p:ext uri="{BB962C8B-B14F-4D97-AF65-F5344CB8AC3E}">
        <p14:creationId xmlns:p14="http://schemas.microsoft.com/office/powerpoint/2010/main" val="37130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pic>
        <p:nvPicPr>
          <p:cNvPr id="18" name="Picture 17" descr="Timeline&#10;&#10;Description automatically generated">
            <a:extLst>
              <a:ext uri="{FF2B5EF4-FFF2-40B4-BE49-F238E27FC236}">
                <a16:creationId xmlns:a16="http://schemas.microsoft.com/office/drawing/2014/main" id="{F0F38898-1677-494C-83C8-1A12BA3C336E}"/>
              </a:ext>
            </a:extLst>
          </p:cNvPr>
          <p:cNvPicPr>
            <a:picLocks noChangeAspect="1"/>
          </p:cNvPicPr>
          <p:nvPr/>
        </p:nvPicPr>
        <p:blipFill>
          <a:blip r:embed="rId3"/>
          <a:stretch>
            <a:fillRect/>
          </a:stretch>
        </p:blipFill>
        <p:spPr>
          <a:xfrm>
            <a:off x="0" y="613284"/>
            <a:ext cx="9144000" cy="4537965"/>
          </a:xfrm>
          <a:prstGeom prst="rect">
            <a:avLst/>
          </a:prstGeom>
          <a:ln w="19050">
            <a:solidFill>
              <a:schemeClr val="accent1"/>
            </a:solidFill>
          </a:ln>
        </p:spPr>
      </p:pic>
    </p:spTree>
    <p:extLst>
      <p:ext uri="{BB962C8B-B14F-4D97-AF65-F5344CB8AC3E}">
        <p14:creationId xmlns:p14="http://schemas.microsoft.com/office/powerpoint/2010/main" val="279288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32" name="Google Shape;1167;p50"/>
          <p:cNvSpPr txBox="1">
            <a:spLocks/>
          </p:cNvSpPr>
          <p:nvPr/>
        </p:nvSpPr>
        <p:spPr>
          <a:xfrm>
            <a:off x="5075700" y="1984951"/>
            <a:ext cx="3688592" cy="19935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pt-PT" dirty="0"/>
              <a:t>O  programa  CAD é utilizado por engenheiros, arquitetos, projetistas e artistas.</a:t>
            </a:r>
          </a:p>
          <a:p>
            <a:pPr marL="0" indent="0" algn="just"/>
            <a:endParaRPr lang="pt-PT" dirty="0"/>
          </a:p>
          <a:p>
            <a:pPr marL="0" indent="0" algn="just"/>
            <a:r>
              <a:rPr lang="pt-PT" dirty="0"/>
              <a:t>Para produzir desenhos detalhados e desenhos técnicos de produtos do mundo real.</a:t>
            </a:r>
          </a:p>
          <a:p>
            <a:pPr marL="0" indent="0" algn="just"/>
            <a:r>
              <a:rPr lang="pt-PT" dirty="0"/>
              <a:t>Para criar desenhos artísticos livres que não necessitem de funcionar mecanicamente, ser funcionais ou adaptados a um dispositivo do mundo real.</a:t>
            </a:r>
          </a:p>
        </p:txBody>
      </p:sp>
      <p:sp>
        <p:nvSpPr>
          <p:cNvPr id="1166" name="Google Shape;1166;p5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dirty="0"/>
              <a:t>Quem utiliza o CAD?</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290421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564;p58">
            <a:extLst>
              <a:ext uri="{FF2B5EF4-FFF2-40B4-BE49-F238E27FC236}">
                <a16:creationId xmlns:a16="http://schemas.microsoft.com/office/drawing/2014/main" id="{02756722-E26D-D643-988E-4BCD702D54A1}"/>
              </a:ext>
            </a:extLst>
          </p:cNvPr>
          <p:cNvSpPr txBox="1">
            <a:spLocks/>
          </p:cNvSpPr>
          <p:nvPr/>
        </p:nvSpPr>
        <p:spPr>
          <a:xfrm>
            <a:off x="1074150" y="384048"/>
            <a:ext cx="6995700" cy="85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pt-PT" dirty="0"/>
              <a:t>Aplicações em CAD</a:t>
            </a:r>
          </a:p>
        </p:txBody>
      </p:sp>
      <p:sp>
        <p:nvSpPr>
          <p:cNvPr id="17" name="TextBox 16">
            <a:extLst>
              <a:ext uri="{FF2B5EF4-FFF2-40B4-BE49-F238E27FC236}">
                <a16:creationId xmlns:a16="http://schemas.microsoft.com/office/drawing/2014/main" id="{831B6BA1-CD4C-4644-B40C-296EEABC664A}"/>
              </a:ext>
            </a:extLst>
          </p:cNvPr>
          <p:cNvSpPr txBox="1"/>
          <p:nvPr/>
        </p:nvSpPr>
        <p:spPr>
          <a:xfrm>
            <a:off x="328452" y="883836"/>
            <a:ext cx="7741398" cy="1107996"/>
          </a:xfrm>
          <a:prstGeom prst="rect">
            <a:avLst/>
          </a:prstGeom>
          <a:noFill/>
        </p:spPr>
        <p:txBody>
          <a:bodyPr wrap="square">
            <a:spAutoFit/>
          </a:bodyPr>
          <a:lstStyle/>
          <a:p>
            <a:pPr algn="just"/>
            <a:r>
              <a:rPr lang="pt-PT" dirty="0">
                <a:solidFill>
                  <a:srgbClr val="343433"/>
                </a:solidFill>
                <a:latin typeface="Muli" panose="02000503000000000000" pitchFamily="2" charset="77"/>
              </a:rPr>
              <a:t>Quase tudo o que nos rodeia hoje em dia foi construído com CAD. Há programas CAD para quase todos os setores profissionais com características e ferramentas especializadas, tornando-o amplamente aplicável. </a:t>
            </a:r>
          </a:p>
          <a:p>
            <a:endParaRPr lang="pt-PT" sz="500" dirty="0">
              <a:solidFill>
                <a:srgbClr val="343433"/>
              </a:solidFill>
              <a:latin typeface="Muli" panose="02000503000000000000" pitchFamily="2" charset="77"/>
            </a:endParaRPr>
          </a:p>
          <a:p>
            <a:endParaRPr lang="pt-PT" sz="500" dirty="0">
              <a:solidFill>
                <a:srgbClr val="343433"/>
              </a:solidFill>
              <a:latin typeface="Muli" panose="02000503000000000000" pitchFamily="2" charset="77"/>
            </a:endParaRPr>
          </a:p>
          <a:p>
            <a:pPr marL="457200" lvl="0" indent="-317500">
              <a:buClr>
                <a:srgbClr val="343434"/>
              </a:buClr>
              <a:buSzPts val="1400"/>
              <a:buFont typeface="Muli"/>
              <a:buChar char="●"/>
            </a:pPr>
            <a:r>
              <a:rPr lang="pt-PT" b="1" dirty="0">
                <a:solidFill>
                  <a:srgbClr val="343434"/>
                </a:solidFill>
                <a:latin typeface="Muli"/>
                <a:sym typeface="Muli"/>
              </a:rPr>
              <a:t>Engenharia</a:t>
            </a:r>
            <a:endParaRPr lang="pt-PT" b="1" dirty="0">
              <a:solidFill>
                <a:srgbClr val="343433"/>
              </a:solidFill>
              <a:latin typeface="Muli" panose="02000503000000000000" pitchFamily="2" charset="77"/>
            </a:endParaRPr>
          </a:p>
        </p:txBody>
      </p:sp>
      <p:sp>
        <p:nvSpPr>
          <p:cNvPr id="18" name="Google Shape;3665;p62">
            <a:extLst>
              <a:ext uri="{FF2B5EF4-FFF2-40B4-BE49-F238E27FC236}">
                <a16:creationId xmlns:a16="http://schemas.microsoft.com/office/drawing/2014/main" id="{6740E49C-B32E-8B4B-9D56-87A6015CBA15}"/>
              </a:ext>
            </a:extLst>
          </p:cNvPr>
          <p:cNvSpPr/>
          <p:nvPr/>
        </p:nvSpPr>
        <p:spPr>
          <a:xfrm>
            <a:off x="392381" y="2015784"/>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9" name="Google Shape;3567;p58">
            <a:extLst>
              <a:ext uri="{FF2B5EF4-FFF2-40B4-BE49-F238E27FC236}">
                <a16:creationId xmlns:a16="http://schemas.microsoft.com/office/drawing/2014/main" id="{4C59F9FC-529F-CC4A-9DA9-BDBB364D5054}"/>
              </a:ext>
            </a:extLst>
          </p:cNvPr>
          <p:cNvSpPr txBox="1">
            <a:spLocks/>
          </p:cNvSpPr>
          <p:nvPr/>
        </p:nvSpPr>
        <p:spPr>
          <a:xfrm>
            <a:off x="415874"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AutoCAD Civil 3D</a:t>
            </a:r>
          </a:p>
        </p:txBody>
      </p:sp>
      <p:sp>
        <p:nvSpPr>
          <p:cNvPr id="20" name="Google Shape;3665;p62">
            <a:extLst>
              <a:ext uri="{FF2B5EF4-FFF2-40B4-BE49-F238E27FC236}">
                <a16:creationId xmlns:a16="http://schemas.microsoft.com/office/drawing/2014/main" id="{19DB6A0D-030A-2B43-8B76-EF574430BD83}"/>
              </a:ext>
            </a:extLst>
          </p:cNvPr>
          <p:cNvSpPr/>
          <p:nvPr/>
        </p:nvSpPr>
        <p:spPr>
          <a:xfrm>
            <a:off x="2522830" y="2015784"/>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21" name="Google Shape;3567;p58">
            <a:extLst>
              <a:ext uri="{FF2B5EF4-FFF2-40B4-BE49-F238E27FC236}">
                <a16:creationId xmlns:a16="http://schemas.microsoft.com/office/drawing/2014/main" id="{DF482F8C-C0A3-6A43-8AEC-1CBDA1B94C80}"/>
              </a:ext>
            </a:extLst>
          </p:cNvPr>
          <p:cNvSpPr txBox="1">
            <a:spLocks/>
          </p:cNvSpPr>
          <p:nvPr/>
        </p:nvSpPr>
        <p:spPr>
          <a:xfrm>
            <a:off x="2436973"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Engenheira Química</a:t>
            </a:r>
          </a:p>
          <a:p>
            <a:pPr marL="0" lvl="0" indent="0" algn="l"/>
            <a:endParaRPr lang="pt-PT" sz="200" b="1" dirty="0"/>
          </a:p>
          <a:p>
            <a:pPr marL="0" lvl="0" indent="0" algn="l"/>
            <a:r>
              <a:rPr lang="pt-PT" dirty="0"/>
              <a:t>Conceção de processos e análise de instalações químicas e centrais elétricas.</a:t>
            </a:r>
          </a:p>
        </p:txBody>
      </p:sp>
      <p:sp>
        <p:nvSpPr>
          <p:cNvPr id="22" name="Google Shape;3567;p58">
            <a:extLst>
              <a:ext uri="{FF2B5EF4-FFF2-40B4-BE49-F238E27FC236}">
                <a16:creationId xmlns:a16="http://schemas.microsoft.com/office/drawing/2014/main" id="{D56B9B8E-1ECC-4C4E-B4C0-7AC55F22ECD1}"/>
              </a:ext>
            </a:extLst>
          </p:cNvPr>
          <p:cNvSpPr txBox="1">
            <a:spLocks/>
          </p:cNvSpPr>
          <p:nvPr/>
        </p:nvSpPr>
        <p:spPr>
          <a:xfrm>
            <a:off x="261080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CHEMCAD</a:t>
            </a:r>
          </a:p>
        </p:txBody>
      </p:sp>
      <p:sp>
        <p:nvSpPr>
          <p:cNvPr id="23" name="Google Shape;3567;p58">
            <a:extLst>
              <a:ext uri="{FF2B5EF4-FFF2-40B4-BE49-F238E27FC236}">
                <a16:creationId xmlns:a16="http://schemas.microsoft.com/office/drawing/2014/main" id="{68BDE862-C250-FC47-95C2-41D08262BC66}"/>
              </a:ext>
            </a:extLst>
          </p:cNvPr>
          <p:cNvSpPr txBox="1">
            <a:spLocks/>
          </p:cNvSpPr>
          <p:nvPr/>
        </p:nvSpPr>
        <p:spPr>
          <a:xfrm>
            <a:off x="328451"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Engenharia Civil</a:t>
            </a:r>
          </a:p>
          <a:p>
            <a:pPr marL="0" lvl="0" indent="0" algn="l"/>
            <a:endParaRPr lang="pt-PT" sz="200" b="1" dirty="0"/>
          </a:p>
          <a:p>
            <a:pPr marL="0" lvl="0" indent="0" algn="l"/>
            <a:r>
              <a:rPr lang="pt-PT" dirty="0"/>
              <a:t>Infraestruturas, edifícios, barragens e pontes.</a:t>
            </a:r>
          </a:p>
        </p:txBody>
      </p:sp>
      <p:sp>
        <p:nvSpPr>
          <p:cNvPr id="24" name="Google Shape;3665;p62">
            <a:extLst>
              <a:ext uri="{FF2B5EF4-FFF2-40B4-BE49-F238E27FC236}">
                <a16:creationId xmlns:a16="http://schemas.microsoft.com/office/drawing/2014/main" id="{94B4CD5B-1FFA-CC46-9C11-CF22C036F5AA}"/>
              </a:ext>
            </a:extLst>
          </p:cNvPr>
          <p:cNvSpPr/>
          <p:nvPr/>
        </p:nvSpPr>
        <p:spPr>
          <a:xfrm>
            <a:off x="4653279" y="2015784"/>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25" name="Google Shape;3567;p58">
            <a:extLst>
              <a:ext uri="{FF2B5EF4-FFF2-40B4-BE49-F238E27FC236}">
                <a16:creationId xmlns:a16="http://schemas.microsoft.com/office/drawing/2014/main" id="{A4A984C4-B6A1-A841-B782-B5666F71E380}"/>
              </a:ext>
            </a:extLst>
          </p:cNvPr>
          <p:cNvSpPr txBox="1">
            <a:spLocks/>
          </p:cNvSpPr>
          <p:nvPr/>
        </p:nvSpPr>
        <p:spPr>
          <a:xfrm>
            <a:off x="4545495"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Engenharia Eletrotécnica</a:t>
            </a:r>
          </a:p>
          <a:p>
            <a:pPr marL="0" lvl="0" indent="0" algn="l"/>
            <a:endParaRPr lang="pt-PT" sz="200" b="1" dirty="0"/>
          </a:p>
          <a:p>
            <a:pPr marL="0" lvl="0" indent="0" algn="l"/>
            <a:r>
              <a:rPr lang="pt-PT" dirty="0"/>
              <a:t>Circuitos, dispositivos elétricos e redes de telecomunicações.</a:t>
            </a:r>
          </a:p>
        </p:txBody>
      </p:sp>
      <p:sp>
        <p:nvSpPr>
          <p:cNvPr id="26" name="Google Shape;3567;p58">
            <a:extLst>
              <a:ext uri="{FF2B5EF4-FFF2-40B4-BE49-F238E27FC236}">
                <a16:creationId xmlns:a16="http://schemas.microsoft.com/office/drawing/2014/main" id="{F564ABB4-A0D0-3043-A705-CE4CF7ADA4B5}"/>
              </a:ext>
            </a:extLst>
          </p:cNvPr>
          <p:cNvSpPr txBox="1">
            <a:spLocks/>
          </p:cNvSpPr>
          <p:nvPr/>
        </p:nvSpPr>
        <p:spPr>
          <a:xfrm>
            <a:off x="470901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HyDraw CAD</a:t>
            </a:r>
          </a:p>
        </p:txBody>
      </p:sp>
      <p:sp>
        <p:nvSpPr>
          <p:cNvPr id="27" name="Google Shape;3665;p62">
            <a:extLst>
              <a:ext uri="{FF2B5EF4-FFF2-40B4-BE49-F238E27FC236}">
                <a16:creationId xmlns:a16="http://schemas.microsoft.com/office/drawing/2014/main" id="{264B5B25-98C7-DD46-A18D-CFBDB50797D9}"/>
              </a:ext>
            </a:extLst>
          </p:cNvPr>
          <p:cNvSpPr/>
          <p:nvPr/>
        </p:nvSpPr>
        <p:spPr>
          <a:xfrm>
            <a:off x="6783729" y="2015784"/>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28" name="Google Shape;3567;p58">
            <a:extLst>
              <a:ext uri="{FF2B5EF4-FFF2-40B4-BE49-F238E27FC236}">
                <a16:creationId xmlns:a16="http://schemas.microsoft.com/office/drawing/2014/main" id="{4610AE53-666E-7B4E-9DB7-434510B80E51}"/>
              </a:ext>
            </a:extLst>
          </p:cNvPr>
          <p:cNvSpPr txBox="1">
            <a:spLocks/>
          </p:cNvSpPr>
          <p:nvPr/>
        </p:nvSpPr>
        <p:spPr>
          <a:xfrm>
            <a:off x="6654018" y="3630759"/>
            <a:ext cx="2229771"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Engenharia Mecânica</a:t>
            </a:r>
          </a:p>
          <a:p>
            <a:pPr marL="0" lvl="0" indent="0" algn="l"/>
            <a:endParaRPr lang="pt-PT" sz="200" b="1" dirty="0"/>
          </a:p>
          <a:p>
            <a:pPr marL="0" indent="0" algn="l"/>
            <a:r>
              <a:rPr lang="pt-PT" dirty="0"/>
              <a:t>Componentes e sistemas mecânicos.</a:t>
            </a:r>
          </a:p>
        </p:txBody>
      </p:sp>
      <p:sp>
        <p:nvSpPr>
          <p:cNvPr id="29" name="Google Shape;3567;p58">
            <a:extLst>
              <a:ext uri="{FF2B5EF4-FFF2-40B4-BE49-F238E27FC236}">
                <a16:creationId xmlns:a16="http://schemas.microsoft.com/office/drawing/2014/main" id="{59A0B2AC-81EF-4349-9A63-B514D1B575E0}"/>
              </a:ext>
            </a:extLst>
          </p:cNvPr>
          <p:cNvSpPr txBox="1">
            <a:spLocks/>
          </p:cNvSpPr>
          <p:nvPr/>
        </p:nvSpPr>
        <p:spPr>
          <a:xfrm>
            <a:off x="680722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SolidWorks</a:t>
            </a:r>
          </a:p>
        </p:txBody>
      </p:sp>
    </p:spTree>
    <p:extLst>
      <p:ext uri="{BB962C8B-B14F-4D97-AF65-F5344CB8AC3E}">
        <p14:creationId xmlns:p14="http://schemas.microsoft.com/office/powerpoint/2010/main" val="289139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3"/>
        <p:cNvGrpSpPr/>
        <p:nvPr/>
      </p:nvGrpSpPr>
      <p:grpSpPr>
        <a:xfrm>
          <a:off x="0" y="0"/>
          <a:ext cx="0" cy="0"/>
          <a:chOff x="0" y="0"/>
          <a:chExt cx="0" cy="0"/>
        </a:xfrm>
      </p:grpSpPr>
      <p:sp>
        <p:nvSpPr>
          <p:cNvPr id="29" name="Google Shape;3665;p62">
            <a:extLst>
              <a:ext uri="{FF2B5EF4-FFF2-40B4-BE49-F238E27FC236}">
                <a16:creationId xmlns:a16="http://schemas.microsoft.com/office/drawing/2014/main" id="{F853B5C6-FFA5-644F-9F68-C5988FA1C2E9}"/>
              </a:ext>
            </a:extLst>
          </p:cNvPr>
          <p:cNvSpPr/>
          <p:nvPr/>
        </p:nvSpPr>
        <p:spPr>
          <a:xfrm>
            <a:off x="392381" y="1082890"/>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47" name="Google Shape;3567;p58">
            <a:extLst>
              <a:ext uri="{FF2B5EF4-FFF2-40B4-BE49-F238E27FC236}">
                <a16:creationId xmlns:a16="http://schemas.microsoft.com/office/drawing/2014/main" id="{5EBDA6E0-F93F-9247-9591-A15E09FEB779}"/>
              </a:ext>
            </a:extLst>
          </p:cNvPr>
          <p:cNvSpPr txBox="1">
            <a:spLocks/>
          </p:cNvSpPr>
          <p:nvPr/>
        </p:nvSpPr>
        <p:spPr>
          <a:xfrm>
            <a:off x="415874"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AutoCAD Architecture</a:t>
            </a:r>
          </a:p>
        </p:txBody>
      </p:sp>
      <p:sp>
        <p:nvSpPr>
          <p:cNvPr id="48" name="Google Shape;3665;p62">
            <a:extLst>
              <a:ext uri="{FF2B5EF4-FFF2-40B4-BE49-F238E27FC236}">
                <a16:creationId xmlns:a16="http://schemas.microsoft.com/office/drawing/2014/main" id="{CE004375-9F6C-3743-8679-32A76C95126D}"/>
              </a:ext>
            </a:extLst>
          </p:cNvPr>
          <p:cNvSpPr/>
          <p:nvPr/>
        </p:nvSpPr>
        <p:spPr>
          <a:xfrm>
            <a:off x="2522830" y="1082890"/>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49" name="Google Shape;3567;p58">
            <a:extLst>
              <a:ext uri="{FF2B5EF4-FFF2-40B4-BE49-F238E27FC236}">
                <a16:creationId xmlns:a16="http://schemas.microsoft.com/office/drawing/2014/main" id="{D40C9CF7-24EE-8F44-8A12-C9EB32AE4E3E}"/>
              </a:ext>
            </a:extLst>
          </p:cNvPr>
          <p:cNvSpPr txBox="1">
            <a:spLocks/>
          </p:cNvSpPr>
          <p:nvPr/>
        </p:nvSpPr>
        <p:spPr>
          <a:xfrm>
            <a:off x="2436973" y="2697865"/>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Design de Produto</a:t>
            </a:r>
          </a:p>
          <a:p>
            <a:pPr marL="0" lvl="0" indent="0" algn="l"/>
            <a:endParaRPr lang="pt-PT" sz="200" b="1" dirty="0"/>
          </a:p>
          <a:p>
            <a:pPr marL="0" lvl="0" indent="0" algn="l"/>
            <a:r>
              <a:rPr lang="pt-PT" dirty="0"/>
              <a:t>Conceber, desenvolver e simular componentes e montagens de produtos para fabrico.</a:t>
            </a:r>
          </a:p>
        </p:txBody>
      </p:sp>
      <p:sp>
        <p:nvSpPr>
          <p:cNvPr id="50" name="Google Shape;3567;p58">
            <a:extLst>
              <a:ext uri="{FF2B5EF4-FFF2-40B4-BE49-F238E27FC236}">
                <a16:creationId xmlns:a16="http://schemas.microsoft.com/office/drawing/2014/main" id="{738357BE-7789-4F4F-B681-14C0272674E8}"/>
              </a:ext>
            </a:extLst>
          </p:cNvPr>
          <p:cNvSpPr txBox="1">
            <a:spLocks/>
          </p:cNvSpPr>
          <p:nvPr/>
        </p:nvSpPr>
        <p:spPr>
          <a:xfrm>
            <a:off x="261080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Fusion 360</a:t>
            </a:r>
          </a:p>
        </p:txBody>
      </p:sp>
      <p:sp>
        <p:nvSpPr>
          <p:cNvPr id="51" name="Google Shape;3567;p58">
            <a:extLst>
              <a:ext uri="{FF2B5EF4-FFF2-40B4-BE49-F238E27FC236}">
                <a16:creationId xmlns:a16="http://schemas.microsoft.com/office/drawing/2014/main" id="{0245DE9A-2F48-BE4B-B2BE-23E31DA57D77}"/>
              </a:ext>
            </a:extLst>
          </p:cNvPr>
          <p:cNvSpPr txBox="1">
            <a:spLocks/>
          </p:cNvSpPr>
          <p:nvPr/>
        </p:nvSpPr>
        <p:spPr>
          <a:xfrm>
            <a:off x="328451" y="2697864"/>
            <a:ext cx="2098210" cy="1763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Arquitetura</a:t>
            </a:r>
          </a:p>
          <a:p>
            <a:pPr marL="0" lvl="0" indent="0" algn="l"/>
            <a:endParaRPr lang="pt-PT" sz="200" b="1" dirty="0"/>
          </a:p>
          <a:p>
            <a:pPr marL="0" lvl="0" indent="0" algn="l"/>
            <a:r>
              <a:rPr lang="pt-PT" dirty="0"/>
              <a:t>Planeamento e conceção de planos 2D e desenhos 3D, visitas virtuais, avaliação de custos e gestão de riscos.</a:t>
            </a:r>
          </a:p>
        </p:txBody>
      </p:sp>
      <p:sp>
        <p:nvSpPr>
          <p:cNvPr id="55" name="Google Shape;3665;p62">
            <a:extLst>
              <a:ext uri="{FF2B5EF4-FFF2-40B4-BE49-F238E27FC236}">
                <a16:creationId xmlns:a16="http://schemas.microsoft.com/office/drawing/2014/main" id="{59D98B74-50A8-F64D-AEAB-47A4F49E3208}"/>
              </a:ext>
            </a:extLst>
          </p:cNvPr>
          <p:cNvSpPr/>
          <p:nvPr/>
        </p:nvSpPr>
        <p:spPr>
          <a:xfrm>
            <a:off x="4653279" y="1082890"/>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b="3255"/>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6" name="Google Shape;3567;p58">
            <a:extLst>
              <a:ext uri="{FF2B5EF4-FFF2-40B4-BE49-F238E27FC236}">
                <a16:creationId xmlns:a16="http://schemas.microsoft.com/office/drawing/2014/main" id="{E271A215-BB66-7E48-AAB3-EAFBA1A79887}"/>
              </a:ext>
            </a:extLst>
          </p:cNvPr>
          <p:cNvSpPr txBox="1">
            <a:spLocks/>
          </p:cNvSpPr>
          <p:nvPr/>
        </p:nvSpPr>
        <p:spPr>
          <a:xfrm>
            <a:off x="4545495" y="2697865"/>
            <a:ext cx="2098210" cy="1987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Design de Moda</a:t>
            </a:r>
          </a:p>
          <a:p>
            <a:pPr marL="0" lvl="0" indent="0" algn="l"/>
            <a:endParaRPr lang="pt-PT" sz="200" b="1" dirty="0"/>
          </a:p>
          <a:p>
            <a:pPr marL="0" lvl="0" indent="0" algn="l"/>
            <a:r>
              <a:rPr lang="pt-PT" dirty="0"/>
              <a:t>Ilustrações de moda, desenho técnico de padrões, amostra virtual, sessões de ajuste virtual da vida real, biblioteca de tecidos e aviamentos.</a:t>
            </a:r>
          </a:p>
        </p:txBody>
      </p:sp>
      <p:sp>
        <p:nvSpPr>
          <p:cNvPr id="57" name="Google Shape;3567;p58">
            <a:extLst>
              <a:ext uri="{FF2B5EF4-FFF2-40B4-BE49-F238E27FC236}">
                <a16:creationId xmlns:a16="http://schemas.microsoft.com/office/drawing/2014/main" id="{8C559DD8-9650-F447-A0B9-51ACCA429121}"/>
              </a:ext>
            </a:extLst>
          </p:cNvPr>
          <p:cNvSpPr txBox="1">
            <a:spLocks/>
          </p:cNvSpPr>
          <p:nvPr/>
        </p:nvSpPr>
        <p:spPr>
          <a:xfrm>
            <a:off x="470901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TUKATECH</a:t>
            </a:r>
          </a:p>
        </p:txBody>
      </p:sp>
      <p:sp>
        <p:nvSpPr>
          <p:cNvPr id="58" name="Google Shape;3665;p62">
            <a:extLst>
              <a:ext uri="{FF2B5EF4-FFF2-40B4-BE49-F238E27FC236}">
                <a16:creationId xmlns:a16="http://schemas.microsoft.com/office/drawing/2014/main" id="{9CBF9A8A-5576-9A41-BC40-803911CC3E24}"/>
              </a:ext>
            </a:extLst>
          </p:cNvPr>
          <p:cNvSpPr/>
          <p:nvPr/>
        </p:nvSpPr>
        <p:spPr>
          <a:xfrm>
            <a:off x="6783729" y="1082890"/>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567;p58">
            <a:extLst>
              <a:ext uri="{FF2B5EF4-FFF2-40B4-BE49-F238E27FC236}">
                <a16:creationId xmlns:a16="http://schemas.microsoft.com/office/drawing/2014/main" id="{D8AFE3EF-DD5D-474B-B597-DEF6085569CF}"/>
              </a:ext>
            </a:extLst>
          </p:cNvPr>
          <p:cNvSpPr txBox="1">
            <a:spLocks/>
          </p:cNvSpPr>
          <p:nvPr/>
        </p:nvSpPr>
        <p:spPr>
          <a:xfrm>
            <a:off x="6654018" y="2697865"/>
            <a:ext cx="2381125" cy="13561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pt-PT" b="1" dirty="0"/>
              <a:t>Indústria do Entretenimento</a:t>
            </a:r>
          </a:p>
          <a:p>
            <a:pPr marL="0" lvl="0" indent="0" algn="l"/>
            <a:endParaRPr lang="pt-PT" sz="200" b="1" dirty="0"/>
          </a:p>
          <a:p>
            <a:pPr marL="0" indent="0" algn="l"/>
            <a:r>
              <a:rPr lang="pt-PT" dirty="0"/>
              <a:t>Cinema e televisão, produção de vídeo, projeto e desenvolvimento de jogos.</a:t>
            </a:r>
          </a:p>
        </p:txBody>
      </p:sp>
      <p:sp>
        <p:nvSpPr>
          <p:cNvPr id="60" name="Google Shape;3567;p58">
            <a:extLst>
              <a:ext uri="{FF2B5EF4-FFF2-40B4-BE49-F238E27FC236}">
                <a16:creationId xmlns:a16="http://schemas.microsoft.com/office/drawing/2014/main" id="{823B4C8C-F9A7-8B4A-9891-882D47E5C51B}"/>
              </a:ext>
            </a:extLst>
          </p:cNvPr>
          <p:cNvSpPr txBox="1">
            <a:spLocks/>
          </p:cNvSpPr>
          <p:nvPr/>
        </p:nvSpPr>
        <p:spPr>
          <a:xfrm>
            <a:off x="680722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MAYA</a:t>
            </a:r>
          </a:p>
        </p:txBody>
      </p:sp>
      <p:sp>
        <p:nvSpPr>
          <p:cNvPr id="18" name="Google Shape;3564;p58">
            <a:extLst>
              <a:ext uri="{FF2B5EF4-FFF2-40B4-BE49-F238E27FC236}">
                <a16:creationId xmlns:a16="http://schemas.microsoft.com/office/drawing/2014/main" id="{BDFF3B6A-34A6-EC47-B5A4-129A2E31942A}"/>
              </a:ext>
            </a:extLst>
          </p:cNvPr>
          <p:cNvSpPr txBox="1">
            <a:spLocks/>
          </p:cNvSpPr>
          <p:nvPr/>
        </p:nvSpPr>
        <p:spPr>
          <a:xfrm>
            <a:off x="1074150" y="384048"/>
            <a:ext cx="6995700" cy="85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pt-PT" dirty="0"/>
              <a:t>Aplicações em CAD</a:t>
            </a:r>
          </a:p>
        </p:txBody>
      </p:sp>
    </p:spTree>
    <p:extLst>
      <p:ext uri="{BB962C8B-B14F-4D97-AF65-F5344CB8AC3E}">
        <p14:creationId xmlns:p14="http://schemas.microsoft.com/office/powerpoint/2010/main" val="180354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lvl="0"/>
            <a:r>
              <a:rPr lang="pt-PT" dirty="0"/>
              <a:t>CAD na Conceção e Desenvolvimento de Produtos</a:t>
            </a:r>
          </a:p>
        </p:txBody>
      </p:sp>
      <p:sp>
        <p:nvSpPr>
          <p:cNvPr id="4" name="Subtitle 3">
            <a:extLst>
              <a:ext uri="{FF2B5EF4-FFF2-40B4-BE49-F238E27FC236}">
                <a16:creationId xmlns:a16="http://schemas.microsoft.com/office/drawing/2014/main" id="{0842C4DA-8561-C14C-AF8C-CEBDA4CB8047}"/>
              </a:ext>
            </a:extLst>
          </p:cNvPr>
          <p:cNvSpPr>
            <a:spLocks noGrp="1"/>
          </p:cNvSpPr>
          <p:nvPr>
            <p:ph type="subTitle" idx="1"/>
          </p:nvPr>
        </p:nvSpPr>
        <p:spPr/>
        <p:txBody>
          <a:bodyPr/>
          <a:lstStyle/>
          <a:p>
            <a:pPr marL="20638" indent="0" algn="just"/>
            <a:r>
              <a:rPr lang="pt-PT" dirty="0"/>
              <a:t>Vejamos as  diversas abordagens, das tradicionais às modernas, do processo de desenvolvimento de produtos.</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259666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lvl="0"/>
            <a:r>
              <a:rPr lang="pt-PT" dirty="0"/>
              <a:t>Abordagem Tradicional</a:t>
            </a:r>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marL="139700" lvl="0" indent="0">
              <a:buSzPts val="1400"/>
            </a:pPr>
            <a:r>
              <a:rPr lang="pt-PT" dirty="0"/>
              <a:t>"Desenho, Construção, Teste"</a:t>
            </a:r>
          </a:p>
          <a:p>
            <a:pPr marL="139700" lvl="0" indent="0">
              <a:buSzPts val="1400"/>
            </a:pPr>
            <a:endParaRPr lang="pt-PT" dirty="0"/>
          </a:p>
          <a:p>
            <a:pPr marL="139700" lvl="0" indent="0">
              <a:buSzPts val="1400"/>
            </a:pPr>
            <a:r>
              <a:rPr lang="pt-PT" dirty="0"/>
              <a:t>Um protótipo físico é normalmente construído para provar conceitos de projeto, avaliar alternativas de projeto, testar a manufaturabilidade do produto, e muitas vezes apenas para apresentar um produto.</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872970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7" name="Google Shape;3667;p62"/>
          <p:cNvSpPr txBox="1">
            <a:spLocks noGrp="1"/>
          </p:cNvSpPr>
          <p:nvPr>
            <p:ph type="subTitle" idx="1"/>
          </p:nvPr>
        </p:nvSpPr>
        <p:spPr>
          <a:xfrm>
            <a:off x="5075700" y="1116445"/>
            <a:ext cx="3040800" cy="2899605"/>
          </a:xfrm>
          <a:prstGeom prst="rect">
            <a:avLst/>
          </a:prstGeom>
        </p:spPr>
        <p:txBody>
          <a:bodyPr spcFirstLastPara="1" wrap="square" lIns="91425" tIns="91425" rIns="91425" bIns="91425" anchor="t" anchorCtr="0">
            <a:noAutofit/>
          </a:bodyPr>
          <a:lstStyle/>
          <a:p>
            <a:pPr marL="12700" lvl="0" indent="-12700" algn="ctr">
              <a:buSzPts val="1400"/>
            </a:pPr>
            <a:r>
              <a:rPr lang="pt-PT" dirty="0"/>
              <a:t>Desenho 2D a lápis e papel</a:t>
            </a:r>
          </a:p>
          <a:p>
            <a:pPr marL="12700" lvl="0" indent="-12700" algn="ctr">
              <a:buSzPts val="1400"/>
            </a:pPr>
            <a:r>
              <a:rPr lang="pt-PT" dirty="0"/>
              <a:t>↓</a:t>
            </a:r>
          </a:p>
          <a:p>
            <a:pPr marL="12700" lvl="0" indent="-12700" algn="ctr">
              <a:buSzPts val="1400"/>
            </a:pPr>
            <a:r>
              <a:rPr lang="pt-PT" dirty="0"/>
              <a:t>Modelo macio 3D (argila, espuma, madeira, papel)</a:t>
            </a:r>
          </a:p>
          <a:p>
            <a:pPr marL="12700" lvl="0" indent="-12700" algn="ctr">
              <a:buSzPts val="1400"/>
            </a:pPr>
            <a:r>
              <a:rPr lang="pt-PT" dirty="0"/>
              <a:t>↓</a:t>
            </a:r>
          </a:p>
          <a:p>
            <a:pPr marL="12700" lvl="0" indent="-12700" algn="ctr">
              <a:buSzPts val="1400"/>
            </a:pPr>
            <a:r>
              <a:rPr lang="pt-PT" dirty="0"/>
              <a:t>Análise de engenharia simplificada</a:t>
            </a:r>
          </a:p>
          <a:p>
            <a:pPr marL="12700" lvl="0" indent="-12700" algn="ctr">
              <a:buSzPts val="1400"/>
            </a:pPr>
            <a:r>
              <a:rPr lang="pt-PT" dirty="0"/>
              <a:t>↓</a:t>
            </a:r>
          </a:p>
          <a:p>
            <a:pPr marL="12700" lvl="0" indent="-12700" algn="ctr">
              <a:buSzPts val="1400"/>
            </a:pPr>
            <a:r>
              <a:rPr lang="pt-PT" dirty="0"/>
              <a:t>Maquete física</a:t>
            </a:r>
          </a:p>
          <a:p>
            <a:pPr marL="12700" lvl="0" indent="-12700" algn="ctr">
              <a:buSzPts val="1400"/>
            </a:pPr>
            <a:r>
              <a:rPr lang="pt-PT" dirty="0"/>
              <a:t>↓</a:t>
            </a:r>
          </a:p>
          <a:p>
            <a:pPr marL="12700" lvl="0" indent="-12700" algn="ctr">
              <a:buSzPts val="1400"/>
            </a:pPr>
            <a:r>
              <a:rPr lang="pt-PT" dirty="0"/>
              <a:t>Testes físicos e avaliação</a:t>
            </a:r>
          </a:p>
          <a:p>
            <a:pPr marL="12700" lvl="0" indent="-12700" algn="ctr">
              <a:buSzPts val="1400"/>
            </a:pPr>
            <a:r>
              <a:rPr lang="pt-PT" dirty="0"/>
              <a:t>↓</a:t>
            </a:r>
          </a:p>
          <a:p>
            <a:pPr marL="12700" lvl="0" indent="-12700" algn="ctr">
              <a:buSzPts val="1400"/>
            </a:pPr>
            <a:r>
              <a:rPr lang="pt-PT" dirty="0"/>
              <a:t>Meios tradicionais para revisão de projeto </a:t>
            </a:r>
          </a:p>
          <a:p>
            <a:pPr marL="12700" lvl="0" indent="-12700" algn="ctr">
              <a:buSzPts val="1400"/>
            </a:pPr>
            <a:endParaRPr lang="pt-PT" dirty="0"/>
          </a:p>
        </p:txBody>
      </p:sp>
    </p:spTree>
    <p:extLst>
      <p:ext uri="{BB962C8B-B14F-4D97-AF65-F5344CB8AC3E}">
        <p14:creationId xmlns:p14="http://schemas.microsoft.com/office/powerpoint/2010/main" val="250472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43"/>
          <p:cNvSpPr txBox="1">
            <a:spLocks noGrp="1"/>
          </p:cNvSpPr>
          <p:nvPr>
            <p:ph type="subTitle" idx="1"/>
          </p:nvPr>
        </p:nvSpPr>
        <p:spPr>
          <a:xfrm>
            <a:off x="675862" y="2245297"/>
            <a:ext cx="2297067" cy="829500"/>
          </a:xfrm>
          <a:prstGeom prst="rect">
            <a:avLst/>
          </a:prstGeom>
        </p:spPr>
        <p:txBody>
          <a:bodyPr spcFirstLastPara="1" wrap="square" lIns="91425" tIns="91425" rIns="91425" bIns="91425" anchor="t" anchorCtr="0">
            <a:noAutofit/>
          </a:bodyPr>
          <a:lstStyle/>
          <a:p>
            <a:pPr marL="0" indent="0"/>
            <a:r>
              <a:rPr lang="pt-PT" dirty="0"/>
              <a:t>Visão geral do CAD</a:t>
            </a:r>
          </a:p>
          <a:p>
            <a:pPr marL="0" indent="0"/>
            <a:r>
              <a:rPr lang="pt-PT" dirty="0"/>
              <a:t>Tipos de modelação em CAD</a:t>
            </a:r>
          </a:p>
        </p:txBody>
      </p:sp>
      <p:sp>
        <p:nvSpPr>
          <p:cNvPr id="1013" name="Google Shape;1013;p43"/>
          <p:cNvSpPr txBox="1">
            <a:spLocks noGrp="1"/>
          </p:cNvSpPr>
          <p:nvPr>
            <p:ph type="subTitle" idx="2"/>
          </p:nvPr>
        </p:nvSpPr>
        <p:spPr>
          <a:xfrm>
            <a:off x="1295219" y="3853588"/>
            <a:ext cx="1979400" cy="829500"/>
          </a:xfrm>
          <a:prstGeom prst="rect">
            <a:avLst/>
          </a:prstGeom>
        </p:spPr>
        <p:txBody>
          <a:bodyPr spcFirstLastPara="1" wrap="square" lIns="91425" tIns="91425" rIns="91425" bIns="91425" anchor="t" anchorCtr="0">
            <a:noAutofit/>
          </a:bodyPr>
          <a:lstStyle/>
          <a:p>
            <a:pPr marL="0" lvl="0" indent="0"/>
            <a:r>
              <a:rPr lang="pt-PT" dirty="0"/>
              <a:t>Modelação 3D com TinkerCAD</a:t>
            </a:r>
          </a:p>
          <a:p>
            <a:pPr marL="0" lvl="0" indent="0"/>
            <a:r>
              <a:rPr lang="pt-PT" dirty="0"/>
              <a:t>Repositórios Online</a:t>
            </a:r>
          </a:p>
        </p:txBody>
      </p:sp>
      <p:sp>
        <p:nvSpPr>
          <p:cNvPr id="1014" name="Google Shape;1014;p43"/>
          <p:cNvSpPr txBox="1">
            <a:spLocks noGrp="1"/>
          </p:cNvSpPr>
          <p:nvPr>
            <p:ph type="subTitle" idx="3"/>
          </p:nvPr>
        </p:nvSpPr>
        <p:spPr>
          <a:xfrm>
            <a:off x="3893793" y="2010942"/>
            <a:ext cx="2692535" cy="829500"/>
          </a:xfrm>
          <a:prstGeom prst="rect">
            <a:avLst/>
          </a:prstGeom>
        </p:spPr>
        <p:txBody>
          <a:bodyPr spcFirstLastPara="1" wrap="square" lIns="91425" tIns="91425" rIns="91425" bIns="91425" anchor="t" anchorCtr="0">
            <a:noAutofit/>
          </a:bodyPr>
          <a:lstStyle/>
          <a:p>
            <a:pPr marL="0" lvl="0" indent="0"/>
            <a:r>
              <a:rPr lang="pt-PT" dirty="0"/>
              <a:t>Programa 3D de CAD</a:t>
            </a:r>
          </a:p>
          <a:p>
            <a:pPr marL="0" lvl="0" indent="0"/>
            <a:r>
              <a:rPr lang="pt-PT" dirty="0"/>
              <a:t>Aprender sobre o TinkerCAD</a:t>
            </a:r>
          </a:p>
        </p:txBody>
      </p:sp>
      <p:sp>
        <p:nvSpPr>
          <p:cNvPr id="1015" name="Google Shape;1015;p43"/>
          <p:cNvSpPr txBox="1">
            <a:spLocks noGrp="1"/>
          </p:cNvSpPr>
          <p:nvPr>
            <p:ph type="subTitle" idx="4"/>
          </p:nvPr>
        </p:nvSpPr>
        <p:spPr>
          <a:xfrm>
            <a:off x="3893794" y="3853588"/>
            <a:ext cx="3127492" cy="829500"/>
          </a:xfrm>
          <a:prstGeom prst="rect">
            <a:avLst/>
          </a:prstGeom>
        </p:spPr>
        <p:txBody>
          <a:bodyPr spcFirstLastPara="1" wrap="square" lIns="91425" tIns="91425" rIns="91425" bIns="91425" anchor="t" anchorCtr="0">
            <a:noAutofit/>
          </a:bodyPr>
          <a:lstStyle/>
          <a:p>
            <a:pPr marL="0" lvl="0" indent="0"/>
            <a:r>
              <a:rPr lang="pt-PT" dirty="0"/>
              <a:t>Formato de ficheiro para impressão 3D</a:t>
            </a:r>
          </a:p>
          <a:p>
            <a:pPr marL="0" lvl="0" indent="0"/>
            <a:r>
              <a:rPr lang="pt-PT" dirty="0"/>
              <a:t>Exportação de um desenho 3D do TinkerCAD </a:t>
            </a:r>
          </a:p>
        </p:txBody>
      </p:sp>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Conteúdo</a:t>
            </a:r>
          </a:p>
        </p:txBody>
      </p:sp>
      <p:sp>
        <p:nvSpPr>
          <p:cNvPr id="1016" name="Google Shape;1016;p43"/>
          <p:cNvSpPr txBox="1">
            <a:spLocks noGrp="1"/>
          </p:cNvSpPr>
          <p:nvPr>
            <p:ph type="subTitle" idx="5"/>
          </p:nvPr>
        </p:nvSpPr>
        <p:spPr>
          <a:xfrm>
            <a:off x="3893793" y="1675850"/>
            <a:ext cx="2692537" cy="335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Introdução ao Tinkercad</a:t>
            </a:r>
          </a:p>
        </p:txBody>
      </p:sp>
      <p:sp>
        <p:nvSpPr>
          <p:cNvPr id="1017" name="Google Shape;1017;p43"/>
          <p:cNvSpPr txBox="1">
            <a:spLocks noGrp="1"/>
          </p:cNvSpPr>
          <p:nvPr>
            <p:ph type="subTitle" idx="6"/>
          </p:nvPr>
        </p:nvSpPr>
        <p:spPr>
          <a:xfrm>
            <a:off x="1295218" y="3515042"/>
            <a:ext cx="2405925" cy="308100"/>
          </a:xfrm>
          <a:prstGeom prst="rect">
            <a:avLst/>
          </a:prstGeom>
        </p:spPr>
        <p:txBody>
          <a:bodyPr spcFirstLastPara="1" wrap="square" lIns="91425" tIns="91425" rIns="91425" bIns="91425" anchor="t" anchorCtr="0">
            <a:noAutofit/>
          </a:bodyPr>
          <a:lstStyle/>
          <a:p>
            <a:pPr marL="0" lvl="0" indent="0"/>
            <a:r>
              <a:rPr lang="pt-PT" dirty="0"/>
              <a:t>Modelação de sólidos</a:t>
            </a:r>
          </a:p>
        </p:txBody>
      </p:sp>
      <p:sp>
        <p:nvSpPr>
          <p:cNvPr id="1018" name="Google Shape;1018;p43"/>
          <p:cNvSpPr txBox="1">
            <a:spLocks noGrp="1"/>
          </p:cNvSpPr>
          <p:nvPr>
            <p:ph type="subTitle" idx="7"/>
          </p:nvPr>
        </p:nvSpPr>
        <p:spPr>
          <a:xfrm>
            <a:off x="675862" y="1635214"/>
            <a:ext cx="3462604" cy="340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1800" dirty="0">
                <a:effectLst/>
                <a:latin typeface="Arial" panose="020B0604020202020204" pitchFamily="34" charset="0"/>
                <a:ea typeface="Times New Roman" panose="02020603050405020304" pitchFamily="18" charset="0"/>
              </a:rPr>
              <a:t>Fundamentos do Desenho Assistido por Computador</a:t>
            </a:r>
            <a:endParaRPr lang="pt-PT" dirty="0"/>
          </a:p>
        </p:txBody>
      </p:sp>
      <p:sp>
        <p:nvSpPr>
          <p:cNvPr id="1019" name="Google Shape;1019;p43"/>
          <p:cNvSpPr txBox="1">
            <a:spLocks noGrp="1"/>
          </p:cNvSpPr>
          <p:nvPr>
            <p:ph type="subTitle" idx="8"/>
          </p:nvPr>
        </p:nvSpPr>
        <p:spPr>
          <a:xfrm>
            <a:off x="3893792" y="3515050"/>
            <a:ext cx="2692535" cy="308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Preparar a Impressão 3D</a:t>
            </a:r>
          </a:p>
        </p:txBody>
      </p:sp>
      <p:sp>
        <p:nvSpPr>
          <p:cNvPr id="1020" name="Google Shape;1020;p43"/>
          <p:cNvSpPr txBox="1">
            <a:spLocks noGrp="1"/>
          </p:cNvSpPr>
          <p:nvPr>
            <p:ph type="title" idx="9"/>
          </p:nvPr>
        </p:nvSpPr>
        <p:spPr>
          <a:xfrm>
            <a:off x="675862" y="1142309"/>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dirty="0"/>
              <a:t>01</a:t>
            </a: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dirty="0"/>
              <a:t>03</a:t>
            </a:r>
          </a:p>
        </p:txBody>
      </p:sp>
      <p:sp>
        <p:nvSpPr>
          <p:cNvPr id="1022" name="Google Shape;1022;p43"/>
          <p:cNvSpPr txBox="1">
            <a:spLocks noGrp="1"/>
          </p:cNvSpPr>
          <p:nvPr>
            <p:ph type="title" idx="14"/>
          </p:nvPr>
        </p:nvSpPr>
        <p:spPr>
          <a:xfrm>
            <a:off x="389787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dirty="0"/>
              <a:t>04</a:t>
            </a:r>
          </a:p>
        </p:txBody>
      </p:sp>
      <p:sp>
        <p:nvSpPr>
          <p:cNvPr id="1023" name="Google Shape;1023;p43"/>
          <p:cNvSpPr txBox="1">
            <a:spLocks noGrp="1"/>
          </p:cNvSpPr>
          <p:nvPr>
            <p:ph type="title" idx="15"/>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dirty="0"/>
              <a:t>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lvl="0"/>
            <a:r>
              <a:rPr lang="pt-PT" dirty="0"/>
              <a:t>Abordagem moderna/digital</a:t>
            </a:r>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marL="139700" lvl="0" indent="0">
              <a:buSzPts val="1400"/>
            </a:pPr>
            <a:r>
              <a:rPr lang="pt-PT" dirty="0"/>
              <a:t>"Modelar, Analisar, Construir"</a:t>
            </a:r>
          </a:p>
          <a:p>
            <a:pPr marL="139700" lvl="0" indent="0">
              <a:buSzPts val="1400"/>
            </a:pPr>
            <a:endParaRPr lang="pt-PT" dirty="0"/>
          </a:p>
          <a:p>
            <a:pPr marL="139700" lvl="0" indent="0">
              <a:buSzPts val="1400"/>
            </a:pPr>
            <a:r>
              <a:rPr lang="pt-PT" dirty="0"/>
              <a:t>Um conjunto de protótipos digitais é construído para visualizar conceitos de projeto, avaliar alternativas de projeto, testar a manufaturabilidade do produto, e simular a interação humana e do produto.</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363393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7" name="Google Shape;3667;p62"/>
          <p:cNvSpPr txBox="1">
            <a:spLocks noGrp="1"/>
          </p:cNvSpPr>
          <p:nvPr>
            <p:ph type="subTitle" idx="1"/>
          </p:nvPr>
        </p:nvSpPr>
        <p:spPr>
          <a:xfrm>
            <a:off x="5075700" y="393738"/>
            <a:ext cx="3040800" cy="4395859"/>
          </a:xfrm>
          <a:prstGeom prst="rect">
            <a:avLst/>
          </a:prstGeom>
        </p:spPr>
        <p:txBody>
          <a:bodyPr spcFirstLastPara="1" wrap="square" lIns="91425" tIns="91425" rIns="91425" bIns="91425" anchor="t" anchorCtr="0">
            <a:noAutofit/>
          </a:bodyPr>
          <a:lstStyle/>
          <a:p>
            <a:pPr marL="12700" lvl="0" indent="-12700" algn="ctr">
              <a:buSzPts val="1400"/>
            </a:pPr>
            <a:r>
              <a:rPr lang="pt-PT" dirty="0"/>
              <a:t>Esboço digital</a:t>
            </a:r>
          </a:p>
          <a:p>
            <a:pPr marL="12700" lvl="0" indent="-12700" algn="ctr">
              <a:buSzPts val="1400"/>
            </a:pPr>
            <a:r>
              <a:rPr lang="pt-PT" dirty="0"/>
              <a:t>↓</a:t>
            </a:r>
          </a:p>
          <a:p>
            <a:pPr marL="12700" lvl="0" indent="-12700" algn="ctr">
              <a:buSzPts val="1400"/>
            </a:pPr>
            <a:r>
              <a:rPr lang="pt-PT" dirty="0"/>
              <a:t>Escultura digital</a:t>
            </a:r>
          </a:p>
          <a:p>
            <a:pPr marL="12700" lvl="0" indent="-12700" algn="ctr">
              <a:buSzPts val="1400"/>
            </a:pPr>
            <a:r>
              <a:rPr lang="pt-PT" dirty="0"/>
              <a:t>↓</a:t>
            </a:r>
          </a:p>
          <a:p>
            <a:pPr marL="12700" lvl="0" indent="-12700" algn="ctr">
              <a:buSzPts val="1400"/>
            </a:pPr>
            <a:r>
              <a:rPr lang="pt-PT" dirty="0"/>
              <a:t>Modelo CAD 3D</a:t>
            </a:r>
          </a:p>
          <a:p>
            <a:pPr marL="12700" lvl="0" indent="-12700" algn="ctr">
              <a:buSzPts val="1400"/>
            </a:pPr>
            <a:r>
              <a:rPr lang="pt-PT" dirty="0"/>
              <a:t>↓</a:t>
            </a:r>
          </a:p>
          <a:p>
            <a:pPr marL="12700" lvl="0" indent="-12700" algn="ctr">
              <a:buSzPts val="1400"/>
            </a:pPr>
            <a:r>
              <a:rPr lang="pt-PT" dirty="0"/>
              <a:t>Análise de engenharia integrada (Engenharia Assistida por Computador (CAE) - Análise de elementos finitos, dinâmica de fluidos computacional, dinâmica de múltiplos corpos)</a:t>
            </a:r>
          </a:p>
          <a:p>
            <a:pPr marL="12700" lvl="0" indent="-12700" algn="ctr">
              <a:buSzPts val="1400"/>
            </a:pPr>
            <a:r>
              <a:rPr lang="pt-PT" dirty="0"/>
              <a:t>↓</a:t>
            </a:r>
          </a:p>
          <a:p>
            <a:pPr marL="12700" lvl="0" indent="-12700" algn="ctr">
              <a:buSzPts val="1400"/>
            </a:pPr>
            <a:r>
              <a:rPr lang="pt-PT" dirty="0"/>
              <a:t>Protótipos virtuais</a:t>
            </a:r>
          </a:p>
          <a:p>
            <a:pPr marL="12700" lvl="0" indent="-12700" algn="ctr">
              <a:buSzPts val="1400"/>
            </a:pPr>
            <a:r>
              <a:rPr lang="pt-PT" dirty="0"/>
              <a:t>↓</a:t>
            </a:r>
          </a:p>
          <a:p>
            <a:pPr marL="12700" lvl="0" indent="-12700" algn="ctr">
              <a:buSzPts val="1400"/>
            </a:pPr>
            <a:r>
              <a:rPr lang="pt-PT" dirty="0"/>
              <a:t>Simulação para testes e avaliação</a:t>
            </a:r>
          </a:p>
          <a:p>
            <a:pPr marL="12700" lvl="0" indent="-12700" algn="ctr">
              <a:buSzPts val="1400"/>
            </a:pPr>
            <a:r>
              <a:rPr lang="pt-PT" dirty="0"/>
              <a:t>↓</a:t>
            </a:r>
          </a:p>
          <a:p>
            <a:pPr marL="12700" lvl="0" indent="-12700" algn="ctr">
              <a:buSzPts val="1400"/>
            </a:pPr>
            <a:r>
              <a:rPr lang="pt-PT" dirty="0"/>
              <a:t>Modelos digitais para conceção de ferramentas e fabrico digital</a:t>
            </a:r>
          </a:p>
        </p:txBody>
      </p:sp>
    </p:spTree>
    <p:extLst>
      <p:ext uri="{BB962C8B-B14F-4D97-AF65-F5344CB8AC3E}">
        <p14:creationId xmlns:p14="http://schemas.microsoft.com/office/powerpoint/2010/main" val="1441869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91199" y="1749617"/>
            <a:ext cx="3348300" cy="773400"/>
          </a:xfrm>
          <a:prstGeom prst="rect">
            <a:avLst/>
          </a:prstGeom>
        </p:spPr>
        <p:txBody>
          <a:bodyPr spcFirstLastPara="1" wrap="square" lIns="91425" tIns="91425" rIns="91425" bIns="91425" anchor="b" anchorCtr="0">
            <a:noAutofit/>
          </a:bodyPr>
          <a:lstStyle/>
          <a:p>
            <a:pPr lvl="0"/>
            <a:r>
              <a:rPr lang="pt-PT" dirty="0"/>
              <a:t>CAD na Conceção e Desenvolvimento de Produtos</a:t>
            </a:r>
          </a:p>
        </p:txBody>
      </p:sp>
      <p:sp>
        <p:nvSpPr>
          <p:cNvPr id="3667" name="Google Shape;3667;p62"/>
          <p:cNvSpPr txBox="1">
            <a:spLocks noGrp="1"/>
          </p:cNvSpPr>
          <p:nvPr>
            <p:ph type="subTitle" idx="1"/>
          </p:nvPr>
        </p:nvSpPr>
        <p:spPr>
          <a:xfrm>
            <a:off x="4744666" y="2525550"/>
            <a:ext cx="3040800" cy="773400"/>
          </a:xfrm>
          <a:prstGeom prst="rect">
            <a:avLst/>
          </a:prstGeom>
        </p:spPr>
        <p:txBody>
          <a:bodyPr spcFirstLastPara="1" wrap="square" lIns="91425" tIns="91425" rIns="91425" bIns="91425" anchor="t" anchorCtr="0">
            <a:noAutofit/>
          </a:bodyPr>
          <a:lstStyle/>
          <a:p>
            <a:pPr indent="-317500">
              <a:buSzPts val="1400"/>
              <a:buFont typeface="Muli"/>
              <a:buChar char="●"/>
            </a:pPr>
            <a:r>
              <a:rPr lang="pt-PT" dirty="0"/>
              <a:t>Comprovante de Conceito</a:t>
            </a:r>
          </a:p>
          <a:p>
            <a:pPr indent="-317500">
              <a:buSzPts val="1400"/>
              <a:buFont typeface="Muli"/>
              <a:buChar char="●"/>
            </a:pPr>
            <a:r>
              <a:rPr lang="pt-PT" dirty="0"/>
              <a:t>Ciclo de vida e gestão do produto</a:t>
            </a:r>
          </a:p>
          <a:p>
            <a:pPr indent="-317500">
              <a:buSzPts val="1400"/>
              <a:buFont typeface="Muli"/>
              <a:buChar char="●"/>
            </a:pPr>
            <a:r>
              <a:rPr lang="pt-PT" dirty="0"/>
              <a:t>Prototipagem e fabrico (ou seja, Impressão 3D, Maquinagem CNC, corte e gravação a laser) </a:t>
            </a:r>
          </a:p>
          <a:p>
            <a:pPr indent="-317500">
              <a:buSzPts val="1400"/>
              <a:buFont typeface="Muli"/>
              <a:buChar char="●"/>
            </a:pPr>
            <a:r>
              <a:rPr lang="pt-PT" dirty="0"/>
              <a:t>Renderização e animação 3D para melhor visualizar a conceção do produto.</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398130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lvl="0"/>
            <a:r>
              <a:rPr lang="pt-PT" dirty="0"/>
              <a:t>Renderização 3D</a:t>
            </a: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3970318"/>
          </a:xfrm>
          <a:prstGeom prst="rect">
            <a:avLst/>
          </a:prstGeom>
          <a:noFill/>
        </p:spPr>
        <p:txBody>
          <a:bodyPr wrap="square">
            <a:spAutoFit/>
          </a:bodyPr>
          <a:lstStyle/>
          <a:p>
            <a:pPr marL="0" lvl="0" indent="0" algn="just"/>
            <a:r>
              <a:rPr lang="pt-PT" dirty="0">
                <a:solidFill>
                  <a:srgbClr val="343433"/>
                </a:solidFill>
                <a:latin typeface="Muli" panose="02000503000000000000" pitchFamily="2" charset="77"/>
              </a:rPr>
              <a:t>A renderização 3D é um processo criativo que utiliza computação gráfica para converter modelos 3D em imagens fotorealistas ou não fotorealistas. </a:t>
            </a:r>
          </a:p>
          <a:p>
            <a:pPr marL="0" lvl="0" indent="0" algn="just"/>
            <a:endParaRPr lang="pt-PT" dirty="0">
              <a:solidFill>
                <a:srgbClr val="343433"/>
              </a:solidFill>
              <a:latin typeface="Muli" panose="02000503000000000000" pitchFamily="2" charset="77"/>
            </a:endParaRPr>
          </a:p>
          <a:p>
            <a:pPr marL="0" lvl="0" indent="0" algn="just"/>
            <a:r>
              <a:rPr lang="pt-PT" dirty="0">
                <a:solidFill>
                  <a:srgbClr val="343433"/>
                </a:solidFill>
                <a:latin typeface="Muli" panose="02000503000000000000" pitchFamily="2" charset="77"/>
              </a:rPr>
              <a:t>A renderização 3D dá a aparência final aos modelos e animação com efeitos visuais, tais como iluminação, sombras, mapiação de textura, sombras, reflexos e desfocagens de movimento. Os tipos de renderização vão desde a renderização nitidamente não-realista de wireframe através da renderização à base de polígono, até técnicas mais avançadas tais como a renderização em scanline, traçado de raios, ou radiosidade. A renderização pode levar de frações de segundo a dias para uma única imagem ou moldura.</a:t>
            </a:r>
          </a:p>
          <a:p>
            <a:pPr marL="0" lvl="0" indent="0" algn="just"/>
            <a:endParaRPr lang="pt-PT" dirty="0">
              <a:solidFill>
                <a:srgbClr val="343433"/>
              </a:solidFill>
              <a:latin typeface="Muli" panose="02000503000000000000" pitchFamily="2" charset="77"/>
            </a:endParaRPr>
          </a:p>
          <a:p>
            <a:pPr marL="0" lvl="0" indent="0" algn="just"/>
            <a:r>
              <a:rPr lang="pt-PT" dirty="0">
                <a:solidFill>
                  <a:srgbClr val="343433"/>
                </a:solidFill>
                <a:latin typeface="Muli" panose="02000503000000000000" pitchFamily="2" charset="77"/>
              </a:rPr>
              <a:t>Muitos programas de modelação 3D oferecem agora capacidades avançadas de renderização e animação para melhor visualização do design do produto, tais como:</a:t>
            </a:r>
          </a:p>
          <a:p>
            <a:pPr marL="285750" lvl="0" indent="-285750" algn="just">
              <a:buFont typeface="Arial" panose="020B0604020202020204" pitchFamily="34" charset="0"/>
              <a:buChar char="•"/>
            </a:pPr>
            <a:r>
              <a:rPr lang="pt-PT" dirty="0">
                <a:solidFill>
                  <a:srgbClr val="343433"/>
                </a:solidFill>
                <a:latin typeface="Muli" panose="02000503000000000000" pitchFamily="2" charset="77"/>
              </a:rPr>
              <a:t>SolidWorks</a:t>
            </a:r>
          </a:p>
          <a:p>
            <a:pPr marL="285750" lvl="0" indent="-285750" algn="just">
              <a:buFont typeface="Arial" panose="020B0604020202020204" pitchFamily="34" charset="0"/>
              <a:buChar char="•"/>
            </a:pPr>
            <a:r>
              <a:rPr lang="pt-PT" dirty="0">
                <a:solidFill>
                  <a:srgbClr val="343433"/>
                </a:solidFill>
                <a:latin typeface="Muli" panose="02000503000000000000" pitchFamily="2" charset="77"/>
              </a:rPr>
              <a:t>Alias</a:t>
            </a:r>
          </a:p>
          <a:p>
            <a:pPr marL="285750" lvl="0" indent="-285750" algn="just">
              <a:buFont typeface="Arial" panose="020B0604020202020204" pitchFamily="34" charset="0"/>
              <a:buChar char="•"/>
            </a:pPr>
            <a:r>
              <a:rPr lang="pt-PT" dirty="0">
                <a:solidFill>
                  <a:srgbClr val="343433"/>
                </a:solidFill>
                <a:latin typeface="Muli" panose="02000503000000000000" pitchFamily="2" charset="77"/>
              </a:rPr>
              <a:t>3DS Max</a:t>
            </a:r>
          </a:p>
          <a:p>
            <a:pPr marL="285750" lvl="0" indent="-285750" algn="just">
              <a:buFont typeface="Arial" panose="020B0604020202020204" pitchFamily="34" charset="0"/>
              <a:buChar char="•"/>
            </a:pPr>
            <a:r>
              <a:rPr lang="pt-PT" dirty="0">
                <a:solidFill>
                  <a:srgbClr val="343433"/>
                </a:solidFill>
                <a:latin typeface="Muli" panose="02000503000000000000" pitchFamily="2" charset="77"/>
              </a:rPr>
              <a:t>Maya</a:t>
            </a:r>
          </a:p>
          <a:p>
            <a:pPr marL="285750" lvl="0" indent="-285750" algn="just">
              <a:buFont typeface="Arial" panose="020B0604020202020204" pitchFamily="34" charset="0"/>
              <a:buChar char="•"/>
            </a:pPr>
            <a:r>
              <a:rPr lang="pt-PT" dirty="0">
                <a:solidFill>
                  <a:srgbClr val="343433"/>
                </a:solidFill>
                <a:latin typeface="Muli" panose="02000503000000000000" pitchFamily="2" charset="77"/>
              </a:rPr>
              <a:t>e muitos mais...</a:t>
            </a:r>
          </a:p>
          <a:p>
            <a:pPr marL="0" lvl="0" indent="0" algn="just"/>
            <a:endParaRPr lang="pt-PT" dirty="0">
              <a:solidFill>
                <a:srgbClr val="343433"/>
              </a:solidFill>
              <a:latin typeface="Muli" panose="02000503000000000000" pitchFamily="2" charset="77"/>
            </a:endParaRPr>
          </a:p>
        </p:txBody>
      </p:sp>
    </p:spTree>
    <p:extLst>
      <p:ext uri="{BB962C8B-B14F-4D97-AF65-F5344CB8AC3E}">
        <p14:creationId xmlns:p14="http://schemas.microsoft.com/office/powerpoint/2010/main" val="399440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276446"/>
            <a:ext cx="3348300" cy="1394451"/>
          </a:xfrm>
          <a:prstGeom prst="rect">
            <a:avLst/>
          </a:prstGeom>
        </p:spPr>
        <p:txBody>
          <a:bodyPr spcFirstLastPara="1" wrap="square" lIns="91425" tIns="91425" rIns="91425" bIns="91425" anchor="b" anchorCtr="0">
            <a:noAutofit/>
          </a:bodyPr>
          <a:lstStyle/>
          <a:p>
            <a:r>
              <a:rPr lang="pt-PT" altLang="zh-CN" dirty="0"/>
              <a:t>Qual dos seguintes é um modelo renderizado em 3D?</a:t>
            </a:r>
            <a:endParaRPr lang="pt-PT" dirty="0"/>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575497"/>
            <a:ext cx="3040800" cy="4825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C00000"/>
                </a:solidFill>
              </a:rPr>
              <a:t>Resposta: D. Todas as anteriores</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5" name="Google Shape;3665;p62">
            <a:extLst>
              <a:ext uri="{FF2B5EF4-FFF2-40B4-BE49-F238E27FC236}">
                <a16:creationId xmlns:a16="http://schemas.microsoft.com/office/drawing/2014/main" id="{2AC1B3AD-B310-5F46-B40D-03C7F48CB323}"/>
              </a:ext>
            </a:extLst>
          </p:cNvPr>
          <p:cNvSpPr>
            <a:spLocks noChangeAspect="1"/>
          </p:cNvSpPr>
          <p:nvPr/>
        </p:nvSpPr>
        <p:spPr>
          <a:xfrm>
            <a:off x="4881338" y="1839592"/>
            <a:ext cx="1800000" cy="1238942"/>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lang="pt-PT" dirty="0"/>
          </a:p>
        </p:txBody>
      </p:sp>
      <p:sp>
        <p:nvSpPr>
          <p:cNvPr id="36" name="Google Shape;1167;p50">
            <a:extLst>
              <a:ext uri="{FF2B5EF4-FFF2-40B4-BE49-F238E27FC236}">
                <a16:creationId xmlns:a16="http://schemas.microsoft.com/office/drawing/2014/main" id="{B26C4CBA-BA31-A34A-85C5-CB5018B390A4}"/>
              </a:ext>
            </a:extLst>
          </p:cNvPr>
          <p:cNvSpPr txBox="1">
            <a:spLocks/>
          </p:cNvSpPr>
          <p:nvPr/>
        </p:nvSpPr>
        <p:spPr>
          <a:xfrm>
            <a:off x="4525787" y="1839593"/>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pt-PT" altLang="zh-CN" dirty="0"/>
              <a:t>A.</a:t>
            </a:r>
            <a:endParaRPr lang="pt-PT" dirty="0"/>
          </a:p>
        </p:txBody>
      </p:sp>
      <p:sp>
        <p:nvSpPr>
          <p:cNvPr id="38" name="Google Shape;3665;p62">
            <a:extLst>
              <a:ext uri="{FF2B5EF4-FFF2-40B4-BE49-F238E27FC236}">
                <a16:creationId xmlns:a16="http://schemas.microsoft.com/office/drawing/2014/main" id="{CEFD3A71-64BB-414C-9958-8E3408C75AB0}"/>
              </a:ext>
            </a:extLst>
          </p:cNvPr>
          <p:cNvSpPr>
            <a:spLocks noChangeAspect="1"/>
          </p:cNvSpPr>
          <p:nvPr/>
        </p:nvSpPr>
        <p:spPr>
          <a:xfrm>
            <a:off x="7105550" y="1795342"/>
            <a:ext cx="1800000" cy="1238942"/>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lang="pt-PT" dirty="0"/>
          </a:p>
        </p:txBody>
      </p:sp>
      <p:sp>
        <p:nvSpPr>
          <p:cNvPr id="39" name="Google Shape;1167;p50">
            <a:extLst>
              <a:ext uri="{FF2B5EF4-FFF2-40B4-BE49-F238E27FC236}">
                <a16:creationId xmlns:a16="http://schemas.microsoft.com/office/drawing/2014/main" id="{F1AA4405-31F9-4D4A-86E3-E5FE69CB2809}"/>
              </a:ext>
            </a:extLst>
          </p:cNvPr>
          <p:cNvSpPr txBox="1">
            <a:spLocks/>
          </p:cNvSpPr>
          <p:nvPr/>
        </p:nvSpPr>
        <p:spPr>
          <a:xfrm>
            <a:off x="6749999" y="1795342"/>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pt-PT" altLang="zh-CN" dirty="0"/>
              <a:t>B.</a:t>
            </a:r>
            <a:endParaRPr lang="pt-PT" dirty="0"/>
          </a:p>
        </p:txBody>
      </p:sp>
      <p:sp>
        <p:nvSpPr>
          <p:cNvPr id="40" name="Google Shape;3665;p62">
            <a:extLst>
              <a:ext uri="{FF2B5EF4-FFF2-40B4-BE49-F238E27FC236}">
                <a16:creationId xmlns:a16="http://schemas.microsoft.com/office/drawing/2014/main" id="{26A66CEC-81DB-FE4C-9ABB-84865ADC38EF}"/>
              </a:ext>
            </a:extLst>
          </p:cNvPr>
          <p:cNvSpPr>
            <a:spLocks noChangeAspect="1"/>
          </p:cNvSpPr>
          <p:nvPr/>
        </p:nvSpPr>
        <p:spPr>
          <a:xfrm>
            <a:off x="4926216" y="3226156"/>
            <a:ext cx="1800000" cy="1238942"/>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lang="pt-PT" dirty="0"/>
          </a:p>
        </p:txBody>
      </p:sp>
      <p:sp>
        <p:nvSpPr>
          <p:cNvPr id="41" name="Google Shape;1167;p50">
            <a:extLst>
              <a:ext uri="{FF2B5EF4-FFF2-40B4-BE49-F238E27FC236}">
                <a16:creationId xmlns:a16="http://schemas.microsoft.com/office/drawing/2014/main" id="{D361A53F-97B0-CC4C-9E5A-BF0A5FBC0A31}"/>
              </a:ext>
            </a:extLst>
          </p:cNvPr>
          <p:cNvSpPr txBox="1">
            <a:spLocks/>
          </p:cNvSpPr>
          <p:nvPr/>
        </p:nvSpPr>
        <p:spPr>
          <a:xfrm>
            <a:off x="4570665" y="3226156"/>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pt-PT" altLang="zh-CN" dirty="0"/>
              <a:t>C.</a:t>
            </a:r>
            <a:endParaRPr lang="pt-PT" dirty="0"/>
          </a:p>
        </p:txBody>
      </p:sp>
      <p:sp>
        <p:nvSpPr>
          <p:cNvPr id="43" name="Google Shape;1167;p50">
            <a:extLst>
              <a:ext uri="{FF2B5EF4-FFF2-40B4-BE49-F238E27FC236}">
                <a16:creationId xmlns:a16="http://schemas.microsoft.com/office/drawing/2014/main" id="{D3AF7012-5C79-3343-947C-6D43D7BBA806}"/>
              </a:ext>
            </a:extLst>
          </p:cNvPr>
          <p:cNvSpPr txBox="1">
            <a:spLocks/>
          </p:cNvSpPr>
          <p:nvPr/>
        </p:nvSpPr>
        <p:spPr>
          <a:xfrm>
            <a:off x="6749998" y="3220233"/>
            <a:ext cx="2155551"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pt-PT" altLang="zh-CN" dirty="0"/>
              <a:t>D.   Todas as anteriores</a:t>
            </a:r>
          </a:p>
        </p:txBody>
      </p:sp>
    </p:spTree>
    <p:extLst>
      <p:ext uri="{BB962C8B-B14F-4D97-AF65-F5344CB8AC3E}">
        <p14:creationId xmlns:p14="http://schemas.microsoft.com/office/powerpoint/2010/main" val="368306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067438"/>
            <a:ext cx="3348300" cy="1820304"/>
          </a:xfrm>
          <a:prstGeom prst="rect">
            <a:avLst/>
          </a:prstGeom>
        </p:spPr>
        <p:txBody>
          <a:bodyPr spcFirstLastPara="1" wrap="square" lIns="91425" tIns="91425" rIns="91425" bIns="91425" anchor="b" anchorCtr="0">
            <a:noAutofit/>
          </a:bodyPr>
          <a:lstStyle/>
          <a:p>
            <a:r>
              <a:rPr lang="pt-PT" dirty="0"/>
              <a:t>Os programas CAD são capazes de emitir ficheiros para que métodos de fabrico?</a:t>
            </a:r>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040800" cy="773400"/>
          </a:xfrm>
          <a:prstGeom prst="rect">
            <a:avLst/>
          </a:prstGeom>
        </p:spPr>
        <p:txBody>
          <a:bodyPr spcFirstLastPara="1" wrap="square" lIns="91425" tIns="91425" rIns="91425" bIns="91425" anchor="t" anchorCtr="0">
            <a:noAutofit/>
          </a:bodyPr>
          <a:lstStyle/>
          <a:p>
            <a:pPr marL="0" lvl="0" indent="0"/>
            <a:r>
              <a:rPr lang="pt-PT" dirty="0">
                <a:solidFill>
                  <a:srgbClr val="C00000"/>
                </a:solidFill>
              </a:rPr>
              <a:t>Resposta: D. Todas as anteriores</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2" name="Google Shape;1167;p50"/>
          <p:cNvSpPr txBox="1">
            <a:spLocks/>
          </p:cNvSpPr>
          <p:nvPr/>
        </p:nvSpPr>
        <p:spPr>
          <a:xfrm>
            <a:off x="5075700" y="2896680"/>
            <a:ext cx="3040800" cy="1021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342900" indent="-342900">
              <a:buAutoNum type="alphaUcPeriod"/>
            </a:pPr>
            <a:r>
              <a:rPr lang="pt-PT" dirty="0"/>
              <a:t>Impressão 3D</a:t>
            </a:r>
          </a:p>
          <a:p>
            <a:pPr marL="342900" indent="-342900">
              <a:buAutoNum type="alphaUcPeriod"/>
            </a:pPr>
            <a:r>
              <a:rPr lang="pt-PT" dirty="0"/>
              <a:t>Industrial CNC</a:t>
            </a:r>
          </a:p>
          <a:p>
            <a:pPr marL="342900" indent="-342900">
              <a:buAutoNum type="alphaUcPeriod"/>
            </a:pPr>
            <a:r>
              <a:rPr lang="pt-PT" dirty="0"/>
              <a:t>Corte e gravação a laser</a:t>
            </a:r>
          </a:p>
          <a:p>
            <a:pPr marL="342900" indent="-342900">
              <a:buAutoNum type="alphaUcPeriod"/>
            </a:pPr>
            <a:r>
              <a:rPr lang="pt-PT" dirty="0"/>
              <a:t>Todas as anteriores</a:t>
            </a:r>
          </a:p>
        </p:txBody>
      </p:sp>
    </p:spTree>
    <p:extLst>
      <p:ext uri="{BB962C8B-B14F-4D97-AF65-F5344CB8AC3E}">
        <p14:creationId xmlns:p14="http://schemas.microsoft.com/office/powerpoint/2010/main" val="1263949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936750"/>
            <a:ext cx="3348300" cy="830202"/>
          </a:xfrm>
          <a:prstGeom prst="rect">
            <a:avLst/>
          </a:prstGeom>
        </p:spPr>
        <p:txBody>
          <a:bodyPr spcFirstLastPara="1" wrap="square" lIns="91425" tIns="91425" rIns="91425" bIns="91425" anchor="b" anchorCtr="0">
            <a:noAutofit/>
          </a:bodyPr>
          <a:lstStyle/>
          <a:p>
            <a:pPr lvl="0"/>
            <a:r>
              <a:rPr lang="pt-PT" dirty="0"/>
              <a:t>Quais são as vantagens e desvantagens do CAD?</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2" name="Google Shape;1167;p50"/>
          <p:cNvSpPr txBox="1">
            <a:spLocks/>
          </p:cNvSpPr>
          <p:nvPr/>
        </p:nvSpPr>
        <p:spPr>
          <a:xfrm>
            <a:off x="5075700" y="2714752"/>
            <a:ext cx="3040800" cy="10605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pt-PT" dirty="0"/>
              <a:t>Vejamos alguns dos principais benefícios e inconvenientes associados à  integração e utilização de CAD no desenvolvimento de produtos.</a:t>
            </a:r>
          </a:p>
        </p:txBody>
      </p:sp>
    </p:spTree>
    <p:extLst>
      <p:ext uri="{BB962C8B-B14F-4D97-AF65-F5344CB8AC3E}">
        <p14:creationId xmlns:p14="http://schemas.microsoft.com/office/powerpoint/2010/main" val="212808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dirty="0"/>
              <a:t>Vantagens</a:t>
            </a:r>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pt-PT" b="1" dirty="0">
                <a:latin typeface="Muli" panose="02000503000000000000" pitchFamily="2" charset="77"/>
              </a:rPr>
              <a:t>Visualização</a:t>
            </a:r>
            <a:endParaRPr lang="pt-PT" dirty="0">
              <a:latin typeface="Muli" panose="02000503000000000000" pitchFamily="2" charset="77"/>
            </a:endParaRPr>
          </a:p>
          <a:p>
            <a:r>
              <a:rPr lang="pt-PT" dirty="0">
                <a:latin typeface="Muli" panose="02000503000000000000" pitchFamily="2" charset="77"/>
              </a:rPr>
              <a:t>Capacidade de criar e visualizar desenhos 2D e modelos 3D, reduzindo a necessidade de múltiplos protótipos físicos, reduzir os custos de produção e acelerar o processo de desenho entre o conceito inicial e o produto final.</a:t>
            </a:r>
          </a:p>
          <a:p>
            <a:endParaRPr lang="pt-PT"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Maior Precisão e Melhoria da Qualidade do Desenho</a:t>
            </a:r>
            <a:endParaRPr lang="pt-PT" dirty="0">
              <a:latin typeface="Muli" panose="02000503000000000000" pitchFamily="2" charset="77"/>
            </a:endParaRPr>
          </a:p>
          <a:p>
            <a:r>
              <a:rPr lang="pt-PT" dirty="0">
                <a:latin typeface="Muli" panose="02000503000000000000" pitchFamily="2" charset="77"/>
              </a:rPr>
              <a:t>A representação digital em CAD está muito próxima da vida real, tornando-a precisa até um certo nível em comparação com as abordagens tradicionais. A utilização de CAD permite aos desenhadores e engenheiros conceberem com perfeita precisão e precisão.</a:t>
            </a:r>
          </a:p>
          <a:p>
            <a:endParaRPr lang="pt-PT"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Otimização</a:t>
            </a:r>
            <a:endParaRPr lang="pt-PT" dirty="0">
              <a:latin typeface="Muli" panose="02000503000000000000" pitchFamily="2" charset="77"/>
            </a:endParaRPr>
          </a:p>
          <a:p>
            <a:r>
              <a:rPr lang="pt-PT" dirty="0">
                <a:latin typeface="Muli" panose="02000503000000000000" pitchFamily="2" charset="77"/>
              </a:rPr>
              <a:t>O programa  CAD ajuda a detetar um erro, diagnosticar o problema, resolvê-lo durante o processo de conceção, executar simulações para testar o desempenho de diferentes peças e materiais sob determinadas condições e variáveis do mundo real. </a:t>
            </a:r>
          </a:p>
          <a:p>
            <a:endParaRPr lang="pt-PT"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Realização</a:t>
            </a:r>
            <a:endParaRPr lang="pt-PT" dirty="0">
              <a:latin typeface="Muli" panose="02000503000000000000" pitchFamily="2" charset="77"/>
            </a:endParaRPr>
          </a:p>
          <a:p>
            <a:r>
              <a:rPr lang="pt-PT" dirty="0">
                <a:latin typeface="Muli" panose="02000503000000000000" pitchFamily="2" charset="77"/>
              </a:rPr>
              <a:t>Capacidade de criar protótipos virtuais realistas que se assemelham ao que o produto acabado irá parecer no mundo real.</a:t>
            </a:r>
          </a:p>
        </p:txBody>
      </p:sp>
    </p:spTree>
    <p:extLst>
      <p:ext uri="{BB962C8B-B14F-4D97-AF65-F5344CB8AC3E}">
        <p14:creationId xmlns:p14="http://schemas.microsoft.com/office/powerpoint/2010/main" val="2082585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dirty="0"/>
              <a:t>Vantagens</a:t>
            </a:r>
          </a:p>
        </p:txBody>
      </p:sp>
      <p:sp>
        <p:nvSpPr>
          <p:cNvPr id="6" name="Google Shape;1029;p44"/>
          <p:cNvSpPr txBox="1">
            <a:spLocks/>
          </p:cNvSpPr>
          <p:nvPr/>
        </p:nvSpPr>
        <p:spPr>
          <a:xfrm>
            <a:off x="779049" y="950448"/>
            <a:ext cx="8131868" cy="38090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pt-PT" b="1" dirty="0">
                <a:latin typeface="Muli" panose="02000503000000000000" pitchFamily="2" charset="77"/>
              </a:rPr>
              <a:t>Documentar o desenho</a:t>
            </a:r>
            <a:endParaRPr lang="pt-PT" dirty="0">
              <a:latin typeface="Muli" panose="02000503000000000000" pitchFamily="2" charset="77"/>
            </a:endParaRPr>
          </a:p>
          <a:p>
            <a:pPr lvl="0"/>
            <a:r>
              <a:rPr lang="pt-PT" dirty="0">
                <a:latin typeface="Muli" panose="02000503000000000000" pitchFamily="2" charset="77"/>
              </a:rPr>
              <a:t>O programa CAD é excelente na documentação de todos os aspetos de um desenho. As medições, ângulos e dimensões dos componentes e subconjuntos são todos convenientemente registados e guardados para utilização futura. </a:t>
            </a:r>
          </a:p>
          <a:p>
            <a:pPr lvl="0"/>
            <a:endParaRPr lang="pt-PT"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Revisão e Reutilização do Desenho</a:t>
            </a:r>
            <a:endParaRPr lang="pt-PT" dirty="0">
              <a:latin typeface="Muli" panose="02000503000000000000" pitchFamily="2" charset="77"/>
            </a:endParaRPr>
          </a:p>
          <a:p>
            <a:pPr lvl="0"/>
            <a:r>
              <a:rPr lang="pt-PT" dirty="0">
                <a:latin typeface="Muli" panose="02000503000000000000" pitchFamily="2" charset="77"/>
              </a:rPr>
              <a:t>Os desenhadores podem alterar os seus desenhos e fazer tantas alterações quantas forem necessárias. Os erros podem ser facilmente corrigidos através dos históricos de revisões guardados. Novas versões do desenho podem ser produzidas facilmente através da edição do desenho existente. </a:t>
            </a:r>
          </a:p>
          <a:p>
            <a:pPr lvl="0"/>
            <a:endParaRPr lang="pt-PT" b="1" dirty="0">
              <a:solidFill>
                <a:srgbClr val="343433"/>
              </a:solidFill>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Design Pronto para Produção</a:t>
            </a:r>
            <a:endParaRPr lang="pt-PT" dirty="0">
              <a:latin typeface="Muli" panose="02000503000000000000" pitchFamily="2" charset="77"/>
            </a:endParaRPr>
          </a:p>
          <a:p>
            <a:pPr lvl="0"/>
            <a:r>
              <a:rPr lang="pt-PT" dirty="0">
                <a:latin typeface="Muli" panose="02000503000000000000" pitchFamily="2" charset="77"/>
              </a:rPr>
              <a:t>Os modelos virtuais criados em programa CAD podem ser convertidos diretamente no formato de ficheiro apropriado para o fabrico de um produto acabado.</a:t>
            </a:r>
          </a:p>
          <a:p>
            <a:pPr lvl="0"/>
            <a:r>
              <a:rPr lang="pt-PT" b="1" dirty="0">
                <a:latin typeface="Muli" panose="02000503000000000000" pitchFamily="2" charset="77"/>
              </a:rPr>
              <a:t> </a:t>
            </a:r>
            <a:endParaRPr lang="pt-PT"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Partilha Simplificada</a:t>
            </a:r>
            <a:endParaRPr lang="pt-PT" dirty="0">
              <a:latin typeface="Muli" panose="02000503000000000000" pitchFamily="2" charset="77"/>
            </a:endParaRPr>
          </a:p>
          <a:p>
            <a:pPr lvl="0"/>
            <a:r>
              <a:rPr lang="pt-PT" dirty="0">
                <a:latin typeface="Muli" panose="02000503000000000000" pitchFamily="2" charset="77"/>
              </a:rPr>
              <a:t>O programa CAD com visualizações de projeto em tempo real e fluxos de trabalho colaborativos para revisões de design interativo e edições de design simultâneas torna a colaboração fácil, mesmo para equipas remotas. Os membros da equipa podem partilhar, rever, simular, modificar desenhos facilmente e enviá-los para outro.</a:t>
            </a:r>
          </a:p>
        </p:txBody>
      </p:sp>
    </p:spTree>
    <p:extLst>
      <p:ext uri="{BB962C8B-B14F-4D97-AF65-F5344CB8AC3E}">
        <p14:creationId xmlns:p14="http://schemas.microsoft.com/office/powerpoint/2010/main" val="2984548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dirty="0"/>
              <a:t>Algumas estatísticas</a:t>
            </a:r>
          </a:p>
        </p:txBody>
      </p:sp>
      <p:sp>
        <p:nvSpPr>
          <p:cNvPr id="3620" name="Google Shape;3620;p59"/>
          <p:cNvSpPr txBox="1">
            <a:spLocks noGrp="1"/>
          </p:cNvSpPr>
          <p:nvPr>
            <p:ph type="subTitle" idx="1"/>
          </p:nvPr>
        </p:nvSpPr>
        <p:spPr>
          <a:xfrm>
            <a:off x="3436125" y="1645218"/>
            <a:ext cx="2177400" cy="810300"/>
          </a:xfrm>
          <a:prstGeom prst="rect">
            <a:avLst/>
          </a:prstGeom>
        </p:spPr>
        <p:txBody>
          <a:bodyPr spcFirstLastPara="1" wrap="square" lIns="91425" tIns="91425" rIns="91425" bIns="91425" anchor="t" anchorCtr="0">
            <a:noAutofit/>
          </a:bodyPr>
          <a:lstStyle/>
          <a:p>
            <a:pPr marL="0" lvl="0" indent="0"/>
            <a:r>
              <a:rPr lang="pt-PT" dirty="0"/>
              <a:t>Aumento na</a:t>
            </a:r>
          </a:p>
          <a:p>
            <a:pPr marL="0" lvl="0" indent="0"/>
            <a:r>
              <a:rPr lang="pt-PT" b="1" dirty="0"/>
              <a:t>eficiência da operação</a:t>
            </a:r>
          </a:p>
        </p:txBody>
      </p:sp>
      <p:sp>
        <p:nvSpPr>
          <p:cNvPr id="3621" name="Google Shape;3621;p59"/>
          <p:cNvSpPr txBox="1">
            <a:spLocks noGrp="1"/>
          </p:cNvSpPr>
          <p:nvPr>
            <p:ph type="subTitle" idx="2"/>
          </p:nvPr>
        </p:nvSpPr>
        <p:spPr>
          <a:xfrm>
            <a:off x="6236125" y="1645208"/>
            <a:ext cx="2177400" cy="810300"/>
          </a:xfrm>
          <a:prstGeom prst="rect">
            <a:avLst/>
          </a:prstGeom>
        </p:spPr>
        <p:txBody>
          <a:bodyPr spcFirstLastPara="1" wrap="square" lIns="91425" tIns="91425" rIns="91425" bIns="91425" anchor="t" anchorCtr="0">
            <a:noAutofit/>
          </a:bodyPr>
          <a:lstStyle/>
          <a:p>
            <a:pPr marL="0" lvl="0" indent="0"/>
            <a:r>
              <a:rPr lang="pt-PT" dirty="0"/>
              <a:t>Redução do</a:t>
            </a:r>
          </a:p>
          <a:p>
            <a:pPr marL="0" lvl="0" indent="0"/>
            <a:r>
              <a:rPr lang="pt-PT" b="1" dirty="0"/>
              <a:t>tempo de conceção</a:t>
            </a:r>
          </a:p>
        </p:txBody>
      </p:sp>
      <p:sp>
        <p:nvSpPr>
          <p:cNvPr id="3622" name="Google Shape;3622;p59"/>
          <p:cNvSpPr txBox="1">
            <a:spLocks noGrp="1"/>
          </p:cNvSpPr>
          <p:nvPr>
            <p:ph type="subTitle" idx="3"/>
          </p:nvPr>
        </p:nvSpPr>
        <p:spPr>
          <a:xfrm>
            <a:off x="3436275" y="3655729"/>
            <a:ext cx="2177400" cy="810300"/>
          </a:xfrm>
          <a:prstGeom prst="rect">
            <a:avLst/>
          </a:prstGeom>
        </p:spPr>
        <p:txBody>
          <a:bodyPr spcFirstLastPara="1" wrap="square" lIns="91425" tIns="91425" rIns="91425" bIns="91425" anchor="t" anchorCtr="0">
            <a:noAutofit/>
          </a:bodyPr>
          <a:lstStyle/>
          <a:p>
            <a:pPr marL="0" lvl="0" indent="0"/>
            <a:r>
              <a:rPr lang="pt-PT" dirty="0"/>
              <a:t>Redução dos</a:t>
            </a:r>
          </a:p>
          <a:p>
            <a:pPr marL="0" lvl="0" indent="0"/>
            <a:r>
              <a:rPr lang="pt-PT" b="1" dirty="0"/>
              <a:t>custos de protótipo</a:t>
            </a:r>
          </a:p>
        </p:txBody>
      </p:sp>
      <p:sp>
        <p:nvSpPr>
          <p:cNvPr id="3628" name="Google Shape;3628;p59"/>
          <p:cNvSpPr txBox="1">
            <a:spLocks noGrp="1"/>
          </p:cNvSpPr>
          <p:nvPr>
            <p:ph type="title" idx="7"/>
          </p:nvPr>
        </p:nvSpPr>
        <p:spPr>
          <a:xfrm>
            <a:off x="6725650" y="776468"/>
            <a:ext cx="1198200" cy="636000"/>
          </a:xfrm>
          <a:prstGeom prst="rect">
            <a:avLst/>
          </a:prstGeom>
        </p:spPr>
        <p:txBody>
          <a:bodyPr spcFirstLastPara="1" wrap="square" lIns="91425" tIns="91425" rIns="91425" bIns="91425" anchor="ctr" anchorCtr="0">
            <a:noAutofit/>
          </a:bodyPr>
          <a:lstStyle/>
          <a:p>
            <a:pPr lvl="0"/>
            <a:r>
              <a:rPr lang="pt-PT" sz="2000" dirty="0"/>
              <a:t>30%↓</a:t>
            </a:r>
          </a:p>
        </p:txBody>
      </p:sp>
      <p:sp>
        <p:nvSpPr>
          <p:cNvPr id="3629" name="Google Shape;3629;p59"/>
          <p:cNvSpPr txBox="1">
            <a:spLocks noGrp="1"/>
          </p:cNvSpPr>
          <p:nvPr>
            <p:ph type="title" idx="8"/>
          </p:nvPr>
        </p:nvSpPr>
        <p:spPr>
          <a:xfrm>
            <a:off x="3925800" y="776468"/>
            <a:ext cx="1198200" cy="636000"/>
          </a:xfrm>
          <a:prstGeom prst="rect">
            <a:avLst/>
          </a:prstGeom>
        </p:spPr>
        <p:txBody>
          <a:bodyPr spcFirstLastPara="1" wrap="square" lIns="91425" tIns="91425" rIns="91425" bIns="91425" anchor="ctr" anchorCtr="0">
            <a:noAutofit/>
          </a:bodyPr>
          <a:lstStyle/>
          <a:p>
            <a:pPr lvl="0"/>
            <a:r>
              <a:rPr lang="pt-PT" sz="2000" dirty="0"/>
              <a:t>40%↑ </a:t>
            </a:r>
          </a:p>
        </p:txBody>
      </p:sp>
      <p:sp>
        <p:nvSpPr>
          <p:cNvPr id="3630" name="Google Shape;3630;p59"/>
          <p:cNvSpPr txBox="1">
            <a:spLocks noGrp="1"/>
          </p:cNvSpPr>
          <p:nvPr>
            <p:ph type="title" idx="9"/>
          </p:nvPr>
        </p:nvSpPr>
        <p:spPr>
          <a:xfrm>
            <a:off x="3925950" y="2795491"/>
            <a:ext cx="1198200" cy="636000"/>
          </a:xfrm>
          <a:prstGeom prst="rect">
            <a:avLst/>
          </a:prstGeom>
        </p:spPr>
        <p:txBody>
          <a:bodyPr spcFirstLastPara="1" wrap="square" lIns="91425" tIns="91425" rIns="91425" bIns="91425" anchor="ctr" anchorCtr="0">
            <a:noAutofit/>
          </a:bodyPr>
          <a:lstStyle/>
          <a:p>
            <a:pPr lvl="0"/>
            <a:r>
              <a:rPr lang="pt-PT" sz="2000" dirty="0"/>
              <a:t>30%↓</a:t>
            </a:r>
          </a:p>
        </p:txBody>
      </p:sp>
      <p:sp>
        <p:nvSpPr>
          <p:cNvPr id="3616" name="Google Shape;3616;p59"/>
          <p:cNvSpPr/>
          <p:nvPr/>
        </p:nvSpPr>
        <p:spPr>
          <a:xfrm>
            <a:off x="4096777" y="2685368"/>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18" name="Google Shape;3618;p59"/>
          <p:cNvSpPr/>
          <p:nvPr/>
        </p:nvSpPr>
        <p:spPr>
          <a:xfrm>
            <a:off x="6896702"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23" name="Google Shape;3623;p59"/>
          <p:cNvSpPr/>
          <p:nvPr/>
        </p:nvSpPr>
        <p:spPr>
          <a:xfrm>
            <a:off x="4096777"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29" name="Google Shape;3567;p58">
            <a:extLst>
              <a:ext uri="{FF2B5EF4-FFF2-40B4-BE49-F238E27FC236}">
                <a16:creationId xmlns:a16="http://schemas.microsoft.com/office/drawing/2014/main" id="{6C8E40B1-05C2-194A-9976-20D7ADF1A45D}"/>
              </a:ext>
            </a:extLst>
          </p:cNvPr>
          <p:cNvSpPr txBox="1">
            <a:spLocks/>
          </p:cNvSpPr>
          <p:nvPr/>
        </p:nvSpPr>
        <p:spPr>
          <a:xfrm>
            <a:off x="2763774" y="4739709"/>
            <a:ext cx="3451276" cy="28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indent="0" algn="l"/>
            <a:r>
              <a:rPr lang="pt-PT" sz="1100" dirty="0">
                <a:solidFill>
                  <a:srgbClr val="F0F7ED"/>
                </a:solidFill>
              </a:rPr>
              <a:t>PTC - https://www.ptc.com/en/technologies/cad</a:t>
            </a:r>
          </a:p>
          <a:p>
            <a:pPr marL="0" lvl="0" indent="0" algn="l"/>
            <a:r>
              <a:rPr lang="pt-PT" sz="1100" dirty="0">
                <a:solidFill>
                  <a:srgbClr val="F0F7ED"/>
                </a:solidFill>
              </a:rPr>
              <a:t> </a:t>
            </a:r>
          </a:p>
        </p:txBody>
      </p:sp>
      <p:sp>
        <p:nvSpPr>
          <p:cNvPr id="30" name="Google Shape;3624;p59">
            <a:extLst>
              <a:ext uri="{FF2B5EF4-FFF2-40B4-BE49-F238E27FC236}">
                <a16:creationId xmlns:a16="http://schemas.microsoft.com/office/drawing/2014/main" id="{9297AEBA-7768-6741-A0A6-3BE0CDFADF1C}"/>
              </a:ext>
            </a:extLst>
          </p:cNvPr>
          <p:cNvSpPr/>
          <p:nvPr/>
        </p:nvSpPr>
        <p:spPr>
          <a:xfrm rot="5400000">
            <a:off x="4020825" y="590543"/>
            <a:ext cx="1008000" cy="1008000"/>
          </a:xfrm>
          <a:prstGeom prst="blockArc">
            <a:avLst>
              <a:gd name="adj1" fmla="val 10800000"/>
              <a:gd name="adj2" fmla="val 19590704"/>
              <a:gd name="adj3" fmla="val 15409"/>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1" name="Google Shape;3619;p59">
            <a:extLst>
              <a:ext uri="{FF2B5EF4-FFF2-40B4-BE49-F238E27FC236}">
                <a16:creationId xmlns:a16="http://schemas.microsoft.com/office/drawing/2014/main" id="{DE1FB97B-B06B-FF49-A721-7402BAE543A1}"/>
              </a:ext>
            </a:extLst>
          </p:cNvPr>
          <p:cNvSpPr/>
          <p:nvPr/>
        </p:nvSpPr>
        <p:spPr>
          <a:xfrm rot="5400000">
            <a:off x="6820600" y="594029"/>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2" name="Google Shape;3619;p59">
            <a:extLst>
              <a:ext uri="{FF2B5EF4-FFF2-40B4-BE49-F238E27FC236}">
                <a16:creationId xmlns:a16="http://schemas.microsoft.com/office/drawing/2014/main" id="{D85AA066-7BC1-A440-B8A9-307A49AC11DE}"/>
              </a:ext>
            </a:extLst>
          </p:cNvPr>
          <p:cNvSpPr/>
          <p:nvPr/>
        </p:nvSpPr>
        <p:spPr>
          <a:xfrm rot="5400000">
            <a:off x="4026068" y="2609491"/>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8" name="Google Shape;3622;p59">
            <a:extLst>
              <a:ext uri="{FF2B5EF4-FFF2-40B4-BE49-F238E27FC236}">
                <a16:creationId xmlns:a16="http://schemas.microsoft.com/office/drawing/2014/main" id="{130EBFFB-63E3-E345-854E-204AEB891D48}"/>
              </a:ext>
            </a:extLst>
          </p:cNvPr>
          <p:cNvSpPr txBox="1">
            <a:spLocks/>
          </p:cNvSpPr>
          <p:nvPr/>
        </p:nvSpPr>
        <p:spPr>
          <a:xfrm>
            <a:off x="6235975" y="3615108"/>
            <a:ext cx="2177400" cy="81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1pPr>
            <a:lvl2pPr marL="914400" marR="0" lvl="1"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2pPr>
            <a:lvl3pPr marL="1371600" marR="0" lvl="2"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3pPr>
            <a:lvl4pPr marL="1828800" marR="0" lvl="3"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4pPr>
            <a:lvl5pPr marL="2286000" marR="0" lvl="4"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5pPr>
            <a:lvl6pPr marL="2743200" marR="0" lvl="5"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6pPr>
            <a:lvl7pPr marL="3200400" marR="0" lvl="6"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7pPr>
            <a:lvl8pPr marL="3657600" marR="0" lvl="7"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8pPr>
            <a:lvl9pPr marL="4114800" marR="0" lvl="8"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9pPr>
          </a:lstStyle>
          <a:p>
            <a:pPr marL="0" indent="0"/>
            <a:r>
              <a:rPr lang="pt-PT" dirty="0"/>
              <a:t>Redução de tempo </a:t>
            </a:r>
          </a:p>
          <a:p>
            <a:pPr marL="0" indent="0"/>
            <a:r>
              <a:rPr lang="pt-PT" b="1" dirty="0"/>
              <a:t>para ser comercializado</a:t>
            </a:r>
          </a:p>
        </p:txBody>
      </p:sp>
      <p:sp>
        <p:nvSpPr>
          <p:cNvPr id="20" name="Google Shape;3630;p59">
            <a:extLst>
              <a:ext uri="{FF2B5EF4-FFF2-40B4-BE49-F238E27FC236}">
                <a16:creationId xmlns:a16="http://schemas.microsoft.com/office/drawing/2014/main" id="{34A9ED26-97FE-A742-B447-82E209F228C6}"/>
              </a:ext>
            </a:extLst>
          </p:cNvPr>
          <p:cNvSpPr txBox="1">
            <a:spLocks/>
          </p:cNvSpPr>
          <p:nvPr/>
        </p:nvSpPr>
        <p:spPr>
          <a:xfrm>
            <a:off x="6725650" y="2754870"/>
            <a:ext cx="1198200" cy="63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F7ED"/>
              </a:buClr>
              <a:buSzPts val="2700"/>
              <a:buFont typeface="Roboto"/>
              <a:buNone/>
              <a:defRPr sz="2100" b="1" i="0" u="none" strike="noStrike" cap="none">
                <a:solidFill>
                  <a:schemeClr val="lt1"/>
                </a:solidFill>
                <a:latin typeface="Roboto"/>
                <a:ea typeface="Roboto"/>
                <a:cs typeface="Roboto"/>
                <a:sym typeface="Roboto"/>
              </a:defRPr>
            </a:lvl1pPr>
            <a:lvl2pPr marR="0" lvl="1"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2pPr>
            <a:lvl3pPr marR="0" lvl="2"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3pPr>
            <a:lvl4pPr marR="0" lvl="3"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4pPr>
            <a:lvl5pPr marR="0" lvl="4"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5pPr>
            <a:lvl6pPr marR="0" lvl="5"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6pPr>
            <a:lvl7pPr marR="0" lvl="6"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7pPr>
            <a:lvl8pPr marR="0" lvl="7"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8pPr>
            <a:lvl9pPr marR="0" lvl="8"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9pPr>
          </a:lstStyle>
          <a:p>
            <a:r>
              <a:rPr lang="pt-PT" sz="2000" dirty="0"/>
              <a:t>57%↓ </a:t>
            </a:r>
          </a:p>
        </p:txBody>
      </p:sp>
      <p:sp>
        <p:nvSpPr>
          <p:cNvPr id="21" name="Google Shape;3616;p59">
            <a:extLst>
              <a:ext uri="{FF2B5EF4-FFF2-40B4-BE49-F238E27FC236}">
                <a16:creationId xmlns:a16="http://schemas.microsoft.com/office/drawing/2014/main" id="{F3A5317E-D5E4-444F-851A-3DC1EB9D09B3}"/>
              </a:ext>
            </a:extLst>
          </p:cNvPr>
          <p:cNvSpPr/>
          <p:nvPr/>
        </p:nvSpPr>
        <p:spPr>
          <a:xfrm>
            <a:off x="6896477" y="2644747"/>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3" name="Google Shape;3617;p59">
            <a:extLst>
              <a:ext uri="{FF2B5EF4-FFF2-40B4-BE49-F238E27FC236}">
                <a16:creationId xmlns:a16="http://schemas.microsoft.com/office/drawing/2014/main" id="{E77057C2-2037-4A48-ACE8-C69FFBC361B1}"/>
              </a:ext>
            </a:extLst>
          </p:cNvPr>
          <p:cNvSpPr/>
          <p:nvPr/>
        </p:nvSpPr>
        <p:spPr>
          <a:xfrm rot="5400000">
            <a:off x="6824441" y="2571750"/>
            <a:ext cx="1008000" cy="1008000"/>
          </a:xfrm>
          <a:prstGeom prst="blockArc">
            <a:avLst>
              <a:gd name="adj1" fmla="val 10800000"/>
              <a:gd name="adj2" fmla="val 708248"/>
              <a:gd name="adj3" fmla="val 14791"/>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374038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722824" y="760204"/>
            <a:ext cx="4896996" cy="841800"/>
          </a:xfrm>
          <a:prstGeom prst="rect">
            <a:avLst/>
          </a:prstGeom>
        </p:spPr>
        <p:txBody>
          <a:bodyPr spcFirstLastPara="1" wrap="square" lIns="91425" tIns="91425" rIns="91425" bIns="91425" anchor="t" anchorCtr="0">
            <a:noAutofit/>
          </a:bodyPr>
          <a:lstStyle/>
          <a:p>
            <a:r>
              <a:rPr lang="pt-PT" dirty="0"/>
              <a:t>Resultados de Aprendizagem</a:t>
            </a:r>
          </a:p>
        </p:txBody>
      </p:sp>
      <p:sp>
        <p:nvSpPr>
          <p:cNvPr id="1077" name="Google Shape;1077;p47"/>
          <p:cNvSpPr txBox="1">
            <a:spLocks noGrp="1"/>
          </p:cNvSpPr>
          <p:nvPr>
            <p:ph type="subTitle" idx="1"/>
          </p:nvPr>
        </p:nvSpPr>
        <p:spPr>
          <a:xfrm>
            <a:off x="294445" y="1369809"/>
            <a:ext cx="4711841" cy="2946900"/>
          </a:xfrm>
          <a:prstGeom prst="rect">
            <a:avLst/>
          </a:prstGeom>
        </p:spPr>
        <p:txBody>
          <a:bodyPr spcFirstLastPara="1" wrap="square" lIns="91425" tIns="91425" rIns="91425" bIns="91425" anchor="t" anchorCtr="0">
            <a:noAutofit/>
          </a:bodyPr>
          <a:lstStyle/>
          <a:p>
            <a:pPr marL="0" lvl="0" indent="0">
              <a:buNone/>
            </a:pPr>
            <a:r>
              <a:rPr lang="pt-PT" dirty="0">
                <a:solidFill>
                  <a:schemeClr val="dk2"/>
                </a:solidFill>
              </a:rPr>
              <a:t>Nesta unidade, o formando irá aprender a:</a:t>
            </a:r>
          </a:p>
          <a:p>
            <a:pPr marL="0" lvl="0" indent="0">
              <a:buNone/>
            </a:pPr>
            <a:endParaRPr lang="pt-PT" dirty="0">
              <a:solidFill>
                <a:schemeClr val="dk2"/>
              </a:solidFill>
            </a:endParaRPr>
          </a:p>
          <a:p>
            <a:pPr marL="285750" indent="-285750"/>
            <a:r>
              <a:rPr lang="pt-PT" dirty="0">
                <a:solidFill>
                  <a:schemeClr val="dk2"/>
                </a:solidFill>
              </a:rPr>
              <a:t>Navegar na interface de um programa CAD padrão para visualizar no espaço 3D os modelos. </a:t>
            </a:r>
          </a:p>
          <a:p>
            <a:pPr marL="285750" indent="-285750"/>
            <a:r>
              <a:rPr lang="pt-PT" dirty="0">
                <a:solidFill>
                  <a:schemeClr val="dk2"/>
                </a:solidFill>
              </a:rPr>
              <a:t>Manipular objetos num espaço 3D, fazendo </a:t>
            </a:r>
            <a:r>
              <a:rPr lang="pt-PT" i="1" dirty="0">
                <a:solidFill>
                  <a:schemeClr val="dk2"/>
                </a:solidFill>
              </a:rPr>
              <a:t>zoom in, zoom out</a:t>
            </a:r>
            <a:r>
              <a:rPr lang="pt-PT" dirty="0">
                <a:solidFill>
                  <a:schemeClr val="dk2"/>
                </a:solidFill>
              </a:rPr>
              <a:t> e rodar a vista. </a:t>
            </a:r>
          </a:p>
          <a:p>
            <a:pPr marL="285750" indent="-285750"/>
            <a:r>
              <a:rPr lang="pt-PT" dirty="0">
                <a:solidFill>
                  <a:schemeClr val="dk2"/>
                </a:solidFill>
              </a:rPr>
              <a:t>Conceber formas sólidas simples e combiná-las para formar um conjunto.  </a:t>
            </a:r>
          </a:p>
          <a:p>
            <a:pPr marL="285750" indent="-285750"/>
            <a:r>
              <a:rPr lang="pt-PT" dirty="0">
                <a:solidFill>
                  <a:schemeClr val="dk2"/>
                </a:solidFill>
              </a:rPr>
              <a:t>Criar montagens de objetos 3D para fazer um modelo 3D final.  </a:t>
            </a:r>
          </a:p>
          <a:p>
            <a:pPr marL="285750" indent="-285750"/>
            <a:r>
              <a:rPr lang="pt-PT" dirty="0">
                <a:solidFill>
                  <a:schemeClr val="dk2"/>
                </a:solidFill>
              </a:rPr>
              <a:t>Guardar e exportar ficheiros prontos para impressão 3D. </a:t>
            </a: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dirty="0"/>
              <a:t>Desvantagens</a:t>
            </a:r>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pt-PT" b="1" dirty="0">
                <a:latin typeface="Muli" panose="02000503000000000000" pitchFamily="2" charset="77"/>
              </a:rPr>
              <a:t>Limitar a Criatividade e Inovação</a:t>
            </a:r>
          </a:p>
          <a:p>
            <a:pPr marL="19050" lvl="0">
              <a:buClr>
                <a:srgbClr val="343434"/>
              </a:buClr>
              <a:buSzPts val="1400"/>
            </a:pPr>
            <a:r>
              <a:rPr lang="pt-PT" dirty="0">
                <a:latin typeface="Muli" panose="02000503000000000000" pitchFamily="2" charset="77"/>
              </a:rPr>
              <a:t>O esboço tradicional em papel "continua a ser uma ferramenta básica para acelerar a resolução de problemas visuais" e ajuda a desenvolver a capacidade de pensamento criativo de um designer. Aqueles que concebem exclusivamente com CAD podem ver-se mais limitados a certas formas de pensar e de esboçar.</a:t>
            </a:r>
          </a:p>
          <a:p>
            <a:pPr marL="19050" lvl="0">
              <a:buClr>
                <a:srgbClr val="343434"/>
              </a:buClr>
              <a:buSzPts val="1400"/>
            </a:pPr>
            <a:endParaRPr lang="pt-PT" b="1"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Habilidades do Projetista</a:t>
            </a:r>
            <a:endParaRPr lang="pt-PT" dirty="0">
              <a:latin typeface="Muli" panose="02000503000000000000" pitchFamily="2" charset="77"/>
            </a:endParaRPr>
          </a:p>
          <a:p>
            <a:r>
              <a:rPr lang="pt-PT" dirty="0">
                <a:latin typeface="Muli" panose="02000503000000000000" pitchFamily="2" charset="77"/>
              </a:rPr>
              <a:t>Os CAD são ferramentas que um designer pode utilizar para criar um desenho. Como todas as ferramentas, são apenas tão úteis como a que as manipula. Enquanto um computador pode dizer-lhe como será um desenho, é o utilizador que toma a decisão, o que inevitavelmente afeta o funcionamento.</a:t>
            </a:r>
          </a:p>
          <a:p>
            <a:endParaRPr lang="pt-PT"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Tempo</a:t>
            </a:r>
            <a:endParaRPr lang="pt-PT" dirty="0">
              <a:latin typeface="Muli" panose="02000503000000000000" pitchFamily="2" charset="77"/>
            </a:endParaRPr>
          </a:p>
          <a:p>
            <a:pPr lvl="0"/>
            <a:r>
              <a:rPr lang="pt-PT" dirty="0">
                <a:latin typeface="Muli" panose="02000503000000000000" pitchFamily="2" charset="77"/>
              </a:rPr>
              <a:t>A utilização de CAD leva tempo. A criação e execução adequadas dos desenhos vem com uma certa quantidade de despesas gerais, incluindo o tempo associado à formação.</a:t>
            </a:r>
          </a:p>
        </p:txBody>
      </p:sp>
    </p:spTree>
    <p:extLst>
      <p:ext uri="{BB962C8B-B14F-4D97-AF65-F5344CB8AC3E}">
        <p14:creationId xmlns:p14="http://schemas.microsoft.com/office/powerpoint/2010/main" val="53801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dirty="0"/>
              <a:t>Desvantagens</a:t>
            </a:r>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pt-PT" b="1" dirty="0">
                <a:latin typeface="Muli" panose="02000503000000000000" pitchFamily="2" charset="77"/>
              </a:rPr>
              <a:t>Projetar no Espaço de Trabalho Virtual</a:t>
            </a:r>
          </a:p>
          <a:p>
            <a:pPr lvl="0"/>
            <a:r>
              <a:rPr lang="pt-PT" dirty="0">
                <a:latin typeface="Muli" panose="02000503000000000000" pitchFamily="2" charset="77"/>
              </a:rPr>
              <a:t>Ao conceber no espaço de trabalho virtual, há um grau de separação do objeto físico que está implícito. A conceção virtualmente permite ao utilizador criar perfeição sem se preocupar com constrangimentos do mundo real.</a:t>
            </a:r>
          </a:p>
          <a:p>
            <a:pPr lvl="0"/>
            <a:endParaRPr lang="pt-PT" b="1"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Licenciamento</a:t>
            </a:r>
            <a:endParaRPr lang="pt-PT" dirty="0">
              <a:latin typeface="Muli" panose="02000503000000000000" pitchFamily="2" charset="77"/>
            </a:endParaRPr>
          </a:p>
          <a:p>
            <a:r>
              <a:rPr lang="pt-PT" dirty="0">
                <a:latin typeface="Muli" panose="02000503000000000000" pitchFamily="2" charset="77"/>
              </a:rPr>
              <a:t>O programa CAD de topo de gama vem normalmente com preços elevados, quer seja baseado em assinaturas ou em taxas únicas. A principal exceção a isto é se estiverem a ser utilizados para fins educativos.</a:t>
            </a:r>
          </a:p>
          <a:p>
            <a:endParaRPr lang="pt-PT" dirty="0">
              <a:latin typeface="Muli" panose="02000503000000000000" pitchFamily="2" charset="77"/>
            </a:endParaRPr>
          </a:p>
          <a:p>
            <a:pPr marL="457200" lvl="0" indent="-317500">
              <a:buClr>
                <a:srgbClr val="343434"/>
              </a:buClr>
              <a:buSzPts val="1400"/>
              <a:buFont typeface="Muli"/>
              <a:buChar char="●"/>
            </a:pPr>
            <a:r>
              <a:rPr lang="pt-PT" b="1" dirty="0">
                <a:latin typeface="Muli" panose="02000503000000000000" pitchFamily="2" charset="77"/>
              </a:rPr>
              <a:t>Hardware</a:t>
            </a:r>
            <a:endParaRPr lang="pt-PT" dirty="0">
              <a:latin typeface="Muli" panose="02000503000000000000" pitchFamily="2" charset="77"/>
            </a:endParaRPr>
          </a:p>
          <a:p>
            <a:r>
              <a:rPr lang="pt-PT" dirty="0">
                <a:latin typeface="Muli" panose="02000503000000000000" pitchFamily="2" charset="77"/>
              </a:rPr>
              <a:t>As ferramentas CAD requerem frequentemente hardware potente e dispendioso para um desempenho ótimo. Os cortes de energia e os vírus podem causar problemas para o sistema informático.</a:t>
            </a:r>
          </a:p>
          <a:p>
            <a:endParaRPr lang="pt-PT" dirty="0">
              <a:latin typeface="Muli" panose="02000503000000000000" pitchFamily="2" charset="77"/>
            </a:endParaRPr>
          </a:p>
        </p:txBody>
      </p:sp>
    </p:spTree>
    <p:extLst>
      <p:ext uri="{BB962C8B-B14F-4D97-AF65-F5344CB8AC3E}">
        <p14:creationId xmlns:p14="http://schemas.microsoft.com/office/powerpoint/2010/main" val="326444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pt-PT" dirty="0"/>
              <a:t>Tipos de modelação 3D em CAD</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endParaRPr lang="pt-PT" sz="1800" dirty="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8"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lang="pt-PT" sz="1800" dirty="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endParaRPr lang="pt-PT" sz="1800" dirty="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endParaRPr lang="pt-PT" sz="1800" dirty="0"/>
          </a:p>
        </p:txBody>
      </p:sp>
      <p:sp>
        <p:nvSpPr>
          <p:cNvPr id="34" name="Subtitle 1">
            <a:extLst>
              <a:ext uri="{FF2B5EF4-FFF2-40B4-BE49-F238E27FC236}">
                <a16:creationId xmlns:a16="http://schemas.microsoft.com/office/drawing/2014/main" id="{4AEEF881-6D41-5D46-854A-41502A3E842C}"/>
              </a:ext>
            </a:extLst>
          </p:cNvPr>
          <p:cNvSpPr>
            <a:spLocks noGrp="1"/>
          </p:cNvSpPr>
          <p:nvPr>
            <p:ph type="subTitle" idx="1"/>
          </p:nvPr>
        </p:nvSpPr>
        <p:spPr/>
        <p:txBody>
          <a:bodyPr/>
          <a:lstStyle/>
          <a:p>
            <a:pPr marL="0" indent="0"/>
            <a:r>
              <a:rPr lang="pt-PT" dirty="0"/>
              <a:t>Agora, vejamos os três principais tipos de modelação 3D.</a:t>
            </a:r>
          </a:p>
        </p:txBody>
      </p:sp>
    </p:spTree>
    <p:extLst>
      <p:ext uri="{BB962C8B-B14F-4D97-AF65-F5344CB8AC3E}">
        <p14:creationId xmlns:p14="http://schemas.microsoft.com/office/powerpoint/2010/main" val="268399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577862"/>
            <a:ext cx="6995700" cy="646800"/>
          </a:xfrm>
          <a:prstGeom prst="rect">
            <a:avLst/>
          </a:prstGeom>
        </p:spPr>
        <p:txBody>
          <a:bodyPr spcFirstLastPara="1" wrap="square" lIns="91425" tIns="91425" rIns="91425" bIns="91425" anchor="t" anchorCtr="0">
            <a:noAutofit/>
          </a:bodyPr>
          <a:lstStyle/>
          <a:p>
            <a:pPr lvl="0"/>
            <a:r>
              <a:rPr lang="pt-PT" dirty="0"/>
              <a:t>Tipos de modelação 3D em CAD</a:t>
            </a:r>
          </a:p>
        </p:txBody>
      </p:sp>
      <p:sp>
        <p:nvSpPr>
          <p:cNvPr id="1159" name="Google Shape;1159;p49"/>
          <p:cNvSpPr txBox="1">
            <a:spLocks noGrp="1"/>
          </p:cNvSpPr>
          <p:nvPr>
            <p:ph type="subTitle" idx="4"/>
          </p:nvPr>
        </p:nvSpPr>
        <p:spPr>
          <a:xfrm>
            <a:off x="673887" y="2901458"/>
            <a:ext cx="2446200" cy="369000"/>
          </a:xfrm>
          <a:prstGeom prst="rect">
            <a:avLst/>
          </a:prstGeom>
        </p:spPr>
        <p:txBody>
          <a:bodyPr spcFirstLastPara="1" wrap="square" lIns="91425" tIns="91425" rIns="91425" bIns="91425" anchor="t" anchorCtr="0">
            <a:noAutofit/>
          </a:bodyPr>
          <a:lstStyle/>
          <a:p>
            <a:pPr marL="0" lvl="0" indent="0"/>
            <a:r>
              <a:rPr lang="pt-PT" dirty="0"/>
              <a:t>Modelação de Sólidos</a:t>
            </a:r>
          </a:p>
        </p:txBody>
      </p:sp>
      <p:sp>
        <p:nvSpPr>
          <p:cNvPr id="1160" name="Google Shape;1160;p49"/>
          <p:cNvSpPr txBox="1">
            <a:spLocks noGrp="1"/>
          </p:cNvSpPr>
          <p:nvPr>
            <p:ph type="subTitle" idx="5"/>
          </p:nvPr>
        </p:nvSpPr>
        <p:spPr>
          <a:xfrm>
            <a:off x="3348900" y="2901458"/>
            <a:ext cx="2446200" cy="369000"/>
          </a:xfrm>
          <a:prstGeom prst="rect">
            <a:avLst/>
          </a:prstGeom>
        </p:spPr>
        <p:txBody>
          <a:bodyPr spcFirstLastPara="1" wrap="square" lIns="91425" tIns="91425" rIns="91425" bIns="91425" anchor="t" anchorCtr="0">
            <a:noAutofit/>
          </a:bodyPr>
          <a:lstStyle/>
          <a:p>
            <a:pPr marL="0" indent="0"/>
            <a:r>
              <a:rPr lang="pt-PT" dirty="0"/>
              <a:t>Modelação </a:t>
            </a:r>
            <a:r>
              <a:rPr lang="pt-PT" sz="1800" dirty="0">
                <a:effectLst/>
                <a:latin typeface="Arial" panose="020B0604020202020204" pitchFamily="34" charset="0"/>
                <a:ea typeface="Times New Roman" panose="02020603050405020304" pitchFamily="18" charset="0"/>
              </a:rPr>
              <a:t>de Estrutura de arames</a:t>
            </a:r>
            <a:endParaRPr lang="en-US" sz="1800" dirty="0">
              <a:effectLst/>
              <a:latin typeface="Times New Roman" panose="02020603050405020304" pitchFamily="18" charset="0"/>
              <a:ea typeface="Times New Roman" panose="02020603050405020304" pitchFamily="18" charset="0"/>
            </a:endParaRPr>
          </a:p>
          <a:p>
            <a:pPr marL="0" lvl="0" indent="0"/>
            <a:endParaRPr lang="pt-PT" dirty="0"/>
          </a:p>
        </p:txBody>
      </p:sp>
      <p:sp>
        <p:nvSpPr>
          <p:cNvPr id="1161" name="Google Shape;1161;p49"/>
          <p:cNvSpPr txBox="1">
            <a:spLocks noGrp="1"/>
          </p:cNvSpPr>
          <p:nvPr>
            <p:ph type="subTitle" idx="6"/>
          </p:nvPr>
        </p:nvSpPr>
        <p:spPr>
          <a:xfrm>
            <a:off x="6000750" y="2901458"/>
            <a:ext cx="2446200" cy="369000"/>
          </a:xfrm>
          <a:prstGeom prst="rect">
            <a:avLst/>
          </a:prstGeom>
        </p:spPr>
        <p:txBody>
          <a:bodyPr spcFirstLastPara="1" wrap="square" lIns="91425" tIns="91425" rIns="91425" bIns="91425" anchor="t" anchorCtr="0">
            <a:noAutofit/>
          </a:bodyPr>
          <a:lstStyle/>
          <a:p>
            <a:pPr marL="0" lvl="0" indent="0"/>
            <a:r>
              <a:rPr lang="pt-PT" dirty="0"/>
              <a:t>Modelação de Superfícies</a:t>
            </a:r>
          </a:p>
        </p:txBody>
      </p:sp>
      <p:sp>
        <p:nvSpPr>
          <p:cNvPr id="3" name="Subtitle 2">
            <a:extLst>
              <a:ext uri="{FF2B5EF4-FFF2-40B4-BE49-F238E27FC236}">
                <a16:creationId xmlns:a16="http://schemas.microsoft.com/office/drawing/2014/main" id="{719DF5E6-D4F0-6B43-9775-3E250561CED4}"/>
              </a:ext>
            </a:extLst>
          </p:cNvPr>
          <p:cNvSpPr>
            <a:spLocks noGrp="1"/>
          </p:cNvSpPr>
          <p:nvPr>
            <p:ph type="subTitle" idx="2"/>
          </p:nvPr>
        </p:nvSpPr>
        <p:spPr>
          <a:xfrm>
            <a:off x="3333450" y="3486412"/>
            <a:ext cx="2477100" cy="1028700"/>
          </a:xfrm>
        </p:spPr>
        <p:txBody>
          <a:bodyPr/>
          <a:lstStyle/>
          <a:p>
            <a:pPr marL="20638" indent="0"/>
            <a:r>
              <a:rPr lang="pt-PT" dirty="0"/>
              <a:t>A modelação da estrutura de arames representa formas como uma rede de vértices. </a:t>
            </a:r>
          </a:p>
        </p:txBody>
      </p:sp>
      <p:sp>
        <p:nvSpPr>
          <p:cNvPr id="5" name="Subtitle 4">
            <a:extLst>
              <a:ext uri="{FF2B5EF4-FFF2-40B4-BE49-F238E27FC236}">
                <a16:creationId xmlns:a16="http://schemas.microsoft.com/office/drawing/2014/main" id="{03901392-482A-EE42-89EF-421198FA3148}"/>
              </a:ext>
            </a:extLst>
          </p:cNvPr>
          <p:cNvSpPr>
            <a:spLocks noGrp="1"/>
          </p:cNvSpPr>
          <p:nvPr>
            <p:ph type="subTitle" idx="1"/>
          </p:nvPr>
        </p:nvSpPr>
        <p:spPr>
          <a:xfrm>
            <a:off x="658437" y="3486419"/>
            <a:ext cx="2477100" cy="1335956"/>
          </a:xfrm>
        </p:spPr>
        <p:txBody>
          <a:bodyPr/>
          <a:lstStyle/>
          <a:p>
            <a:pPr marL="147638" indent="4763"/>
            <a:r>
              <a:rPr lang="pt-PT" dirty="0"/>
              <a:t>Trabalhos de modelação sólida com formas tridimensionais que envolvem a manipulação e combinação de blocos.</a:t>
            </a:r>
          </a:p>
        </p:txBody>
      </p:sp>
      <p:sp>
        <p:nvSpPr>
          <p:cNvPr id="7" name="Subtitle 6">
            <a:extLst>
              <a:ext uri="{FF2B5EF4-FFF2-40B4-BE49-F238E27FC236}">
                <a16:creationId xmlns:a16="http://schemas.microsoft.com/office/drawing/2014/main" id="{EB1926E7-496B-D044-B0DD-166421892C59}"/>
              </a:ext>
            </a:extLst>
          </p:cNvPr>
          <p:cNvSpPr>
            <a:spLocks noGrp="1"/>
          </p:cNvSpPr>
          <p:nvPr>
            <p:ph type="subTitle" idx="3"/>
          </p:nvPr>
        </p:nvSpPr>
        <p:spPr>
          <a:xfrm>
            <a:off x="5985300" y="3486416"/>
            <a:ext cx="2477100" cy="1028700"/>
          </a:xfrm>
        </p:spPr>
        <p:txBody>
          <a:bodyPr/>
          <a:lstStyle/>
          <a:p>
            <a:pPr marL="20638" indent="0"/>
            <a:r>
              <a:rPr lang="pt-PT" dirty="0"/>
              <a:t>A modelação da superfície define a forma e a curvatura, dependendo das linhas orientadoras.</a:t>
            </a:r>
          </a:p>
          <a:p>
            <a:pPr marL="20638" indent="0"/>
            <a:endParaRPr lang="pt-PT" dirty="0"/>
          </a:p>
        </p:txBody>
      </p:sp>
      <p:sp>
        <p:nvSpPr>
          <p:cNvPr id="40" name="Google Shape;3665;p62">
            <a:extLst>
              <a:ext uri="{FF2B5EF4-FFF2-40B4-BE49-F238E27FC236}">
                <a16:creationId xmlns:a16="http://schemas.microsoft.com/office/drawing/2014/main" id="{3BE0063C-E5AF-8249-810A-B0E0C73FB1E6}"/>
              </a:ext>
            </a:extLst>
          </p:cNvPr>
          <p:cNvSpPr>
            <a:spLocks/>
          </p:cNvSpPr>
          <p:nvPr/>
        </p:nvSpPr>
        <p:spPr>
          <a:xfrm>
            <a:off x="6000750" y="1371464"/>
            <a:ext cx="2446200" cy="1476000"/>
          </a:xfrm>
          <a:prstGeom prst="rect">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lang="pt-PT" dirty="0"/>
          </a:p>
        </p:txBody>
      </p:sp>
      <p:sp>
        <p:nvSpPr>
          <p:cNvPr id="41" name="Google Shape;3665;p62">
            <a:extLst>
              <a:ext uri="{FF2B5EF4-FFF2-40B4-BE49-F238E27FC236}">
                <a16:creationId xmlns:a16="http://schemas.microsoft.com/office/drawing/2014/main" id="{4E3BEAD6-73C6-AE4E-A451-FB8B0C4F3F78}"/>
              </a:ext>
            </a:extLst>
          </p:cNvPr>
          <p:cNvSpPr>
            <a:spLocks/>
          </p:cNvSpPr>
          <p:nvPr/>
        </p:nvSpPr>
        <p:spPr>
          <a:xfrm>
            <a:off x="3497456" y="1360522"/>
            <a:ext cx="2012400" cy="1476000"/>
          </a:xfrm>
          <a:prstGeom prst="rect">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lang="pt-PT" dirty="0"/>
          </a:p>
        </p:txBody>
      </p:sp>
      <p:sp>
        <p:nvSpPr>
          <p:cNvPr id="42" name="Google Shape;3665;p62">
            <a:extLst>
              <a:ext uri="{FF2B5EF4-FFF2-40B4-BE49-F238E27FC236}">
                <a16:creationId xmlns:a16="http://schemas.microsoft.com/office/drawing/2014/main" id="{A14B5DD8-0A7E-8A48-BC02-7B2FEE99DF69}"/>
              </a:ext>
            </a:extLst>
          </p:cNvPr>
          <p:cNvSpPr>
            <a:spLocks/>
          </p:cNvSpPr>
          <p:nvPr/>
        </p:nvSpPr>
        <p:spPr>
          <a:xfrm>
            <a:off x="708987" y="1355913"/>
            <a:ext cx="2376000" cy="1476000"/>
          </a:xfrm>
          <a:prstGeom prst="rect">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lang="pt-PT" dirty="0"/>
          </a:p>
        </p:txBody>
      </p:sp>
    </p:spTree>
    <p:extLst>
      <p:ext uri="{BB962C8B-B14F-4D97-AF65-F5344CB8AC3E}">
        <p14:creationId xmlns:p14="http://schemas.microsoft.com/office/powerpoint/2010/main" val="185208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53" name="Google Shape;1253;p51"/>
          <p:cNvSpPr txBox="1">
            <a:spLocks noGrp="1"/>
          </p:cNvSpPr>
          <p:nvPr>
            <p:ph type="subTitle" idx="1"/>
          </p:nvPr>
        </p:nvSpPr>
        <p:spPr>
          <a:xfrm>
            <a:off x="2708113" y="1580923"/>
            <a:ext cx="1885210" cy="1805570"/>
          </a:xfrm>
          <a:prstGeom prst="rect">
            <a:avLst/>
          </a:prstGeom>
        </p:spPr>
        <p:txBody>
          <a:bodyPr spcFirstLastPara="1" wrap="square" lIns="91425" tIns="91425" rIns="91425" bIns="91425" anchor="t" anchorCtr="0">
            <a:noAutofit/>
          </a:bodyPr>
          <a:lstStyle/>
          <a:p>
            <a:pPr marL="285750" lvl="0" indent="-285750" algn="l">
              <a:buFont typeface="Wingdings" pitchFamily="2" charset="2"/>
              <a:buChar char="Ø"/>
            </a:pPr>
            <a:r>
              <a:rPr lang="pt-PT" dirty="0"/>
              <a:t>Alguns programas começam com esboços de retratos 2D que são depois expulsos para entregar uma figura 3D.</a:t>
            </a:r>
          </a:p>
        </p:txBody>
      </p:sp>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Modelação de Sólidos</a:t>
            </a:r>
          </a:p>
        </p:txBody>
      </p:sp>
      <p:sp>
        <p:nvSpPr>
          <p:cNvPr id="1251" name="Google Shape;1251;p51"/>
          <p:cNvSpPr/>
          <p:nvPr/>
        </p:nvSpPr>
        <p:spPr>
          <a:xfrm>
            <a:off x="456613" y="1548791"/>
            <a:ext cx="2251500" cy="1842136"/>
          </a:xfrm>
          <a:prstGeom prst="rect">
            <a:avLst/>
          </a:prstGeom>
          <a:blipFill>
            <a:blip r:embed="rId3" cstate="hqprint">
              <a:extLst>
                <a:ext uri="{28A0092B-C50C-407E-A947-70E740481C1C}">
                  <a14:useLocalDpi xmlns:a14="http://schemas.microsoft.com/office/drawing/2010/main"/>
                </a:ext>
              </a:extLst>
            </a:blip>
            <a:srcRect/>
            <a:stretch>
              <a:fillRect l="-22792" r="-22792"/>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1253;p51">
            <a:extLst>
              <a:ext uri="{FF2B5EF4-FFF2-40B4-BE49-F238E27FC236}">
                <a16:creationId xmlns:a16="http://schemas.microsoft.com/office/drawing/2014/main" id="{2FF7D6F5-70E6-1045-95CF-5E4040578391}"/>
              </a:ext>
            </a:extLst>
          </p:cNvPr>
          <p:cNvSpPr txBox="1">
            <a:spLocks/>
          </p:cNvSpPr>
          <p:nvPr/>
        </p:nvSpPr>
        <p:spPr>
          <a:xfrm>
            <a:off x="6874300" y="1520407"/>
            <a:ext cx="1853613" cy="1866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lgn="l">
              <a:buFont typeface="Wingdings" pitchFamily="2" charset="2"/>
              <a:buChar char="Ø"/>
            </a:pPr>
            <a:r>
              <a:rPr lang="pt-PT" dirty="0"/>
              <a:t>Alguns programas adicionam ou subtraem sólidos sobre sólidos como blocos de construção para criar figuras mais intrincadas. </a:t>
            </a:r>
          </a:p>
        </p:txBody>
      </p:sp>
      <p:sp>
        <p:nvSpPr>
          <p:cNvPr id="68" name="Google Shape;1251;p51">
            <a:extLst>
              <a:ext uri="{FF2B5EF4-FFF2-40B4-BE49-F238E27FC236}">
                <a16:creationId xmlns:a16="http://schemas.microsoft.com/office/drawing/2014/main" id="{44CC0DF1-F376-EF4A-B51E-2F43F3F85641}"/>
              </a:ext>
            </a:extLst>
          </p:cNvPr>
          <p:cNvSpPr/>
          <p:nvPr/>
        </p:nvSpPr>
        <p:spPr>
          <a:xfrm>
            <a:off x="4622800" y="1544357"/>
            <a:ext cx="2251500" cy="1842136"/>
          </a:xfrm>
          <a:prstGeom prst="rect">
            <a:avLst/>
          </a:prstGeom>
          <a:blipFill>
            <a:blip r:embed="rId4" cstate="hqprint">
              <a:extLst>
                <a:ext uri="{28A0092B-C50C-407E-A947-70E740481C1C}">
                  <a14:useLocalDpi xmlns:a14="http://schemas.microsoft.com/office/drawing/2010/main"/>
                </a:ext>
              </a:extLst>
            </a:blip>
            <a:srcRect/>
            <a:stretch>
              <a:fillRect t="197" b="197"/>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523220"/>
          </a:xfrm>
          <a:prstGeom prst="rect">
            <a:avLst/>
          </a:prstGeom>
          <a:noFill/>
        </p:spPr>
        <p:txBody>
          <a:bodyPr wrap="square">
            <a:spAutoFit/>
          </a:bodyPr>
          <a:lstStyle/>
          <a:p>
            <a:r>
              <a:rPr lang="pt-PT" dirty="0">
                <a:solidFill>
                  <a:srgbClr val="343433"/>
                </a:solidFill>
                <a:latin typeface="Muli" panose="02000503000000000000" pitchFamily="2" charset="77"/>
              </a:rPr>
              <a:t>Trabalhos de modelação sólida com formas tridimensionais (3D) que envolvem a manipulação e combinação de blocos de construção.</a:t>
            </a: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3736445"/>
            <a:ext cx="7116574" cy="1169551"/>
          </a:xfrm>
          <a:prstGeom prst="rect">
            <a:avLst/>
          </a:prstGeom>
          <a:noFill/>
        </p:spPr>
        <p:txBody>
          <a:bodyPr wrap="square">
            <a:spAutoFit/>
          </a:bodyPr>
          <a:lstStyle/>
          <a:p>
            <a:pPr marL="317500" lvl="0" indent="-296863">
              <a:buClr>
                <a:srgbClr val="343434"/>
              </a:buClr>
              <a:buSzPts val="1400"/>
              <a:buFont typeface="Muli"/>
              <a:buChar char="●"/>
            </a:pPr>
            <a:r>
              <a:rPr lang="pt-PT" dirty="0">
                <a:solidFill>
                  <a:srgbClr val="343433"/>
                </a:solidFill>
                <a:latin typeface="Muli" panose="02000503000000000000" pitchFamily="2" charset="77"/>
              </a:rPr>
              <a:t>Particularmente útil quando são incluídas superfícies planas ou curvas básicas de raios consistentes.</a:t>
            </a:r>
          </a:p>
          <a:p>
            <a:pPr marL="317500" lvl="0" indent="-296863">
              <a:buClr>
                <a:srgbClr val="343434"/>
              </a:buClr>
              <a:buSzPts val="1400"/>
              <a:buFont typeface="Muli"/>
              <a:buChar char="●"/>
            </a:pPr>
            <a:r>
              <a:rPr lang="pt-PT" dirty="0">
                <a:solidFill>
                  <a:srgbClr val="343433"/>
                </a:solidFill>
                <a:latin typeface="Muli" panose="02000503000000000000" pitchFamily="2" charset="77"/>
              </a:rPr>
              <a:t>Empresta-se muito bem a medições e ângulos exatos.</a:t>
            </a:r>
          </a:p>
          <a:p>
            <a:pPr marL="317500" lvl="0" indent="-296863">
              <a:buClr>
                <a:srgbClr val="343434"/>
              </a:buClr>
              <a:buSzPts val="1400"/>
              <a:buFont typeface="Muli"/>
              <a:buChar char="●"/>
            </a:pPr>
            <a:r>
              <a:rPr lang="pt-PT" dirty="0">
                <a:solidFill>
                  <a:srgbClr val="343433"/>
                </a:solidFill>
                <a:latin typeface="Muli" panose="02000503000000000000" pitchFamily="2" charset="77"/>
              </a:rPr>
              <a:t>Não requer formação extensa e é muito fácil de usar.</a:t>
            </a:r>
          </a:p>
          <a:p>
            <a:pPr marL="317500" lvl="0" indent="-296863">
              <a:buClr>
                <a:srgbClr val="343434"/>
              </a:buClr>
              <a:buSzPts val="1400"/>
              <a:buFont typeface="Muli"/>
              <a:buChar char="●"/>
            </a:pPr>
            <a:r>
              <a:rPr lang="pt-PT" dirty="0">
                <a:solidFill>
                  <a:srgbClr val="343433"/>
                </a:solidFill>
                <a:latin typeface="Muli" panose="02000503000000000000" pitchFamily="2" charset="77"/>
              </a:rPr>
              <a:t>Os pré-requisitos computacionais são mais baixos.</a:t>
            </a:r>
          </a:p>
        </p:txBody>
      </p:sp>
      <p:sp>
        <p:nvSpPr>
          <p:cNvPr id="74" name="Google Shape;3567;p58">
            <a:extLst>
              <a:ext uri="{FF2B5EF4-FFF2-40B4-BE49-F238E27FC236}">
                <a16:creationId xmlns:a16="http://schemas.microsoft.com/office/drawing/2014/main" id="{1ECCEA90-E256-5B49-996D-D8FD05D390A4}"/>
              </a:ext>
            </a:extLst>
          </p:cNvPr>
          <p:cNvSpPr txBox="1">
            <a:spLocks/>
          </p:cNvSpPr>
          <p:nvPr/>
        </p:nvSpPr>
        <p:spPr>
          <a:xfrm>
            <a:off x="620681"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SolidWorks</a:t>
            </a:r>
          </a:p>
        </p:txBody>
      </p:sp>
      <p:sp>
        <p:nvSpPr>
          <p:cNvPr id="75" name="Google Shape;3567;p58">
            <a:extLst>
              <a:ext uri="{FF2B5EF4-FFF2-40B4-BE49-F238E27FC236}">
                <a16:creationId xmlns:a16="http://schemas.microsoft.com/office/drawing/2014/main" id="{FFB21BB0-1B5C-1B48-9D21-06676EAD38F0}"/>
              </a:ext>
            </a:extLst>
          </p:cNvPr>
          <p:cNvSpPr txBox="1">
            <a:spLocks/>
          </p:cNvSpPr>
          <p:nvPr/>
        </p:nvSpPr>
        <p:spPr>
          <a:xfrm>
            <a:off x="4784640"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TinkerCAD</a:t>
            </a:r>
          </a:p>
        </p:txBody>
      </p:sp>
    </p:spTree>
    <p:extLst>
      <p:ext uri="{BB962C8B-B14F-4D97-AF65-F5344CB8AC3E}">
        <p14:creationId xmlns:p14="http://schemas.microsoft.com/office/powerpoint/2010/main" val="848665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Modelação de Estrutura de Arames</a:t>
            </a:r>
          </a:p>
        </p:txBody>
      </p:sp>
      <p:sp>
        <p:nvSpPr>
          <p:cNvPr id="1251" name="Google Shape;1251;p51"/>
          <p:cNvSpPr/>
          <p:nvPr/>
        </p:nvSpPr>
        <p:spPr>
          <a:xfrm>
            <a:off x="2412347" y="1915574"/>
            <a:ext cx="3115927" cy="1842136"/>
          </a:xfrm>
          <a:prstGeom prst="rect">
            <a:avLst/>
          </a:prstGeom>
          <a:blipFill>
            <a:blip r:embed="rId3" cstate="hqprint">
              <a:extLst>
                <a:ext uri="{28A0092B-C50C-407E-A947-70E740481C1C}">
                  <a14:useLocalDpi xmlns:a14="http://schemas.microsoft.com/office/drawing/2010/main"/>
                </a:ext>
              </a:extLst>
            </a:blip>
            <a:srcRect/>
            <a:stretch>
              <a:fillRect t="-239" b="-239"/>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954107"/>
          </a:xfrm>
          <a:prstGeom prst="rect">
            <a:avLst/>
          </a:prstGeom>
          <a:noFill/>
        </p:spPr>
        <p:txBody>
          <a:bodyPr wrap="square">
            <a:spAutoFit/>
          </a:bodyPr>
          <a:lstStyle/>
          <a:p>
            <a:r>
              <a:rPr lang="pt-PT" dirty="0">
                <a:solidFill>
                  <a:srgbClr val="343433"/>
                </a:solidFill>
                <a:latin typeface="Muli" panose="02000503000000000000" pitchFamily="2" charset="77"/>
              </a:rPr>
              <a:t>A modelação de estrutura de arames foi a primeira a ser utilizada para modelar figuras 3D. Cada face geométrica é feita de um mínimo de três vértices e cada vértice pode ser importante para pelo menos uma aparência. O tamanho e o estado das coisas são alterados através da mudança da posição de cada vértice.</a:t>
            </a: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3989600"/>
            <a:ext cx="7116574" cy="954107"/>
          </a:xfrm>
          <a:prstGeom prst="rect">
            <a:avLst/>
          </a:prstGeom>
          <a:noFill/>
        </p:spPr>
        <p:txBody>
          <a:bodyPr wrap="square">
            <a:spAutoFit/>
          </a:bodyPr>
          <a:lstStyle/>
          <a:p>
            <a:pPr marL="317500" lvl="0" indent="-296863">
              <a:buClr>
                <a:srgbClr val="343434"/>
              </a:buClr>
              <a:buSzPts val="1400"/>
              <a:buFont typeface="Muli"/>
              <a:buChar char="●"/>
            </a:pPr>
            <a:r>
              <a:rPr lang="pt-PT" dirty="0">
                <a:solidFill>
                  <a:srgbClr val="343433"/>
                </a:solidFill>
                <a:latin typeface="Muli" panose="02000503000000000000" pitchFamily="2" charset="77"/>
              </a:rPr>
              <a:t>Consiste em vários pontos, arcos, linhas, círculos e curvas para denotar de forma limpa as bordas e a profundidade do objeto. </a:t>
            </a:r>
          </a:p>
          <a:p>
            <a:pPr marL="317500" lvl="0" indent="-296863">
              <a:buClr>
                <a:srgbClr val="343434"/>
              </a:buClr>
              <a:buSzPts val="1400"/>
              <a:buFont typeface="Muli"/>
              <a:buChar char="●"/>
            </a:pPr>
            <a:r>
              <a:rPr lang="pt-PT" dirty="0">
                <a:solidFill>
                  <a:srgbClr val="343433"/>
                </a:solidFill>
                <a:latin typeface="Muli" panose="02000503000000000000" pitchFamily="2" charset="77"/>
              </a:rPr>
              <a:t>O utilizador pode ver a geometria de referência de um sólido 3D, malha, e modelação de superfície.</a:t>
            </a:r>
          </a:p>
        </p:txBody>
      </p:sp>
      <p:sp>
        <p:nvSpPr>
          <p:cNvPr id="11" name="Google Shape;1253;p51">
            <a:extLst>
              <a:ext uri="{FF2B5EF4-FFF2-40B4-BE49-F238E27FC236}">
                <a16:creationId xmlns:a16="http://schemas.microsoft.com/office/drawing/2014/main" id="{1888B352-F6D3-D840-83CC-125D156FD4AC}"/>
              </a:ext>
            </a:extLst>
          </p:cNvPr>
          <p:cNvSpPr txBox="1">
            <a:spLocks noGrp="1"/>
          </p:cNvSpPr>
          <p:nvPr>
            <p:ph type="subTitle" idx="1"/>
          </p:nvPr>
        </p:nvSpPr>
        <p:spPr>
          <a:xfrm>
            <a:off x="5555612" y="1915573"/>
            <a:ext cx="1885210" cy="1734565"/>
          </a:xfrm>
          <a:prstGeom prst="rect">
            <a:avLst/>
          </a:prstGeom>
        </p:spPr>
        <p:txBody>
          <a:bodyPr spcFirstLastPara="1" wrap="square" lIns="91425" tIns="91425" rIns="91425" bIns="91425" anchor="t" anchorCtr="0">
            <a:noAutofit/>
          </a:bodyPr>
          <a:lstStyle/>
          <a:p>
            <a:pPr marL="285750" lvl="0" indent="-285750" algn="l">
              <a:buFont typeface="Wingdings" pitchFamily="2" charset="2"/>
              <a:buChar char="Ø"/>
            </a:pPr>
            <a:r>
              <a:rPr lang="pt-PT" dirty="0"/>
              <a:t>Um modelo de </a:t>
            </a:r>
            <a:r>
              <a:rPr lang="pt-PT" dirty="0" err="1"/>
              <a:t>de</a:t>
            </a:r>
            <a:r>
              <a:rPr lang="pt-PT" dirty="0"/>
              <a:t> estrutura de arames 3D é uma representação esquelética de um objeto.</a:t>
            </a:r>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008628" y="3729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Blender</a:t>
            </a:r>
          </a:p>
        </p:txBody>
      </p:sp>
    </p:spTree>
    <p:extLst>
      <p:ext uri="{BB962C8B-B14F-4D97-AF65-F5344CB8AC3E}">
        <p14:creationId xmlns:p14="http://schemas.microsoft.com/office/powerpoint/2010/main" val="3538456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lvl="0"/>
            <a:r>
              <a:rPr lang="pt-PT" dirty="0"/>
              <a:t>Modelação de Superfícies</a:t>
            </a:r>
          </a:p>
        </p:txBody>
      </p:sp>
      <p:sp>
        <p:nvSpPr>
          <p:cNvPr id="1251" name="Google Shape;1251;p51"/>
          <p:cNvSpPr/>
          <p:nvPr/>
        </p:nvSpPr>
        <p:spPr>
          <a:xfrm>
            <a:off x="3461159" y="1844999"/>
            <a:ext cx="2221682" cy="1912711"/>
          </a:xfrm>
          <a:prstGeom prst="rect">
            <a:avLst/>
          </a:prstGeom>
          <a:blipFill>
            <a:blip r:embed="rId3" cstate="hqprint">
              <a:extLst>
                <a:ext uri="{28A0092B-C50C-407E-A947-70E740481C1C}">
                  <a14:useLocalDpi xmlns:a14="http://schemas.microsoft.com/office/drawing/2010/main"/>
                </a:ext>
              </a:extLst>
            </a:blip>
            <a:srcRect/>
            <a:stretch>
              <a:fillRect l="-743" r="-743"/>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954107"/>
          </a:xfrm>
          <a:prstGeom prst="rect">
            <a:avLst/>
          </a:prstGeom>
          <a:noFill/>
        </p:spPr>
        <p:txBody>
          <a:bodyPr wrap="square">
            <a:spAutoFit/>
          </a:bodyPr>
          <a:lstStyle/>
          <a:p>
            <a:r>
              <a:rPr lang="pt-PT" dirty="0">
                <a:solidFill>
                  <a:srgbClr val="343433"/>
                </a:solidFill>
                <a:latin typeface="Muli" panose="02000503000000000000" pitchFamily="2" charset="77"/>
              </a:rPr>
              <a:t>A modelação de superfícies baseia-se em linhas orientadoras para definir a forma e a curvatura de uma peça. O programa calcula então uma superfície lisa que liga as linhas orientadoras. Alguns programas fazem uso de pontos de controlo e painéis de controlo onde a superfície desejada segue tangencialmente os planos. </a:t>
            </a: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4015746"/>
            <a:ext cx="7116574" cy="954107"/>
          </a:xfrm>
          <a:prstGeom prst="rect">
            <a:avLst/>
          </a:prstGeom>
          <a:noFill/>
        </p:spPr>
        <p:txBody>
          <a:bodyPr wrap="square">
            <a:spAutoFit/>
          </a:bodyPr>
          <a:lstStyle/>
          <a:p>
            <a:pPr marL="317500" lvl="0" indent="-296863">
              <a:buClr>
                <a:srgbClr val="343434"/>
              </a:buClr>
              <a:buSzPts val="1400"/>
              <a:buFont typeface="Muli"/>
              <a:buChar char="●"/>
            </a:pPr>
            <a:r>
              <a:rPr lang="pt-PT" dirty="0">
                <a:solidFill>
                  <a:srgbClr val="343433"/>
                </a:solidFill>
                <a:latin typeface="Muli" panose="02000503000000000000" pitchFamily="2" charset="77"/>
              </a:rPr>
              <a:t>O utilizador pode realmente ver todos os pontos de superfície abaixo dos quais os interiores sólidos estão presentes.</a:t>
            </a:r>
          </a:p>
          <a:p>
            <a:pPr marL="317500" lvl="0" indent="-296863">
              <a:buClr>
                <a:srgbClr val="343434"/>
              </a:buClr>
              <a:buSzPts val="1400"/>
              <a:buFont typeface="Muli"/>
              <a:buChar char="●"/>
            </a:pPr>
            <a:r>
              <a:rPr lang="pt-PT" dirty="0">
                <a:solidFill>
                  <a:srgbClr val="343433"/>
                </a:solidFill>
                <a:latin typeface="Muli" panose="02000503000000000000" pitchFamily="2" charset="77"/>
              </a:rPr>
              <a:t>As ferramentas de modelação de superfície permitem ao utilizador construir uma face de cada vez para controlar o contorno exato e a direção dessa face.</a:t>
            </a:r>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610318" y="3729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pt-PT" sz="1100" dirty="0">
                <a:solidFill>
                  <a:srgbClr val="343433"/>
                </a:solidFill>
              </a:rPr>
              <a:t>Alias</a:t>
            </a:r>
          </a:p>
        </p:txBody>
      </p:sp>
    </p:spTree>
    <p:extLst>
      <p:ext uri="{BB962C8B-B14F-4D97-AF65-F5344CB8AC3E}">
        <p14:creationId xmlns:p14="http://schemas.microsoft.com/office/powerpoint/2010/main" val="708932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Vantagens</a:t>
            </a:r>
          </a:p>
        </p:txBody>
      </p:sp>
      <p:sp>
        <p:nvSpPr>
          <p:cNvPr id="1140" name="Google Shape;1140;p49"/>
          <p:cNvSpPr txBox="1">
            <a:spLocks noGrp="1"/>
          </p:cNvSpPr>
          <p:nvPr>
            <p:ph type="subTitle" idx="1"/>
          </p:nvPr>
        </p:nvSpPr>
        <p:spPr>
          <a:xfrm>
            <a:off x="597825" y="1431656"/>
            <a:ext cx="2477100" cy="3414132"/>
          </a:xfrm>
          <a:prstGeom prst="rect">
            <a:avLst/>
          </a:prstGeom>
        </p:spPr>
        <p:txBody>
          <a:bodyPr spcFirstLastPara="1" wrap="square" lIns="91425" tIns="91425" rIns="91425" bIns="91425" anchor="t" anchorCtr="0">
            <a:noAutofit/>
          </a:bodyPr>
          <a:lstStyle/>
          <a:p>
            <a:pPr indent="-317500" algn="l">
              <a:buClr>
                <a:srgbClr val="343434"/>
              </a:buClr>
              <a:buSzPts val="1400"/>
              <a:buFont typeface="Muli"/>
              <a:buChar char="●"/>
            </a:pPr>
            <a:r>
              <a:rPr lang="pt-PT" dirty="0">
                <a:solidFill>
                  <a:srgbClr val="343433"/>
                </a:solidFill>
                <a:latin typeface="Muli" panose="02000503000000000000" pitchFamily="2" charset="77"/>
              </a:rPr>
              <a:t>Um modelo sólido é uma representação mais completa do que um o modelo de estrutura de </a:t>
            </a:r>
            <a:r>
              <a:rPr lang="pt-PT" dirty="0" err="1">
                <a:solidFill>
                  <a:srgbClr val="343433"/>
                </a:solidFill>
                <a:latin typeface="Muli" panose="02000503000000000000" pitchFamily="2" charset="77"/>
              </a:rPr>
              <a:t>aramese</a:t>
            </a:r>
            <a:r>
              <a:rPr lang="pt-PT" dirty="0">
                <a:solidFill>
                  <a:srgbClr val="343433"/>
                </a:solidFill>
                <a:latin typeface="Muli" panose="02000503000000000000" pitchFamily="2" charset="77"/>
              </a:rPr>
              <a:t> de superfície. </a:t>
            </a:r>
          </a:p>
          <a:p>
            <a:pPr indent="-317500" algn="l">
              <a:buClr>
                <a:srgbClr val="343434"/>
              </a:buClr>
              <a:buSzPts val="1400"/>
              <a:buFont typeface="Muli"/>
              <a:buChar char="●"/>
            </a:pPr>
            <a:r>
              <a:rPr lang="pt-PT" dirty="0">
                <a:solidFill>
                  <a:srgbClr val="343433"/>
                </a:solidFill>
                <a:latin typeface="Muli" panose="02000503000000000000" pitchFamily="2" charset="77"/>
              </a:rPr>
              <a:t>Fornece mais informação topológica para além da informação geométrica que ajuda a representar o sólido de forma inequívoca.</a:t>
            </a:r>
          </a:p>
        </p:txBody>
      </p:sp>
      <p:sp>
        <p:nvSpPr>
          <p:cNvPr id="1141" name="Google Shape;1141;p49"/>
          <p:cNvSpPr txBox="1">
            <a:spLocks noGrp="1"/>
          </p:cNvSpPr>
          <p:nvPr>
            <p:ph type="subTitle" idx="2"/>
          </p:nvPr>
        </p:nvSpPr>
        <p:spPr>
          <a:xfrm>
            <a:off x="3318000" y="2234847"/>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pt-PT" dirty="0"/>
              <a:t>É concebível realizar superfícies e curvas mais complexas em contraste com a modelação sólida. </a:t>
            </a:r>
          </a:p>
          <a:p>
            <a:pPr lvl="0" indent="-317500" algn="l">
              <a:buClr>
                <a:srgbClr val="343434"/>
              </a:buClr>
              <a:buSzPts val="1400"/>
              <a:buFont typeface="Muli"/>
              <a:buChar char="●"/>
            </a:pPr>
            <a:r>
              <a:rPr lang="pt-PT" dirty="0"/>
              <a:t>Proporciona a delicadeza para formas mais complexas.</a:t>
            </a:r>
          </a:p>
        </p:txBody>
      </p:sp>
      <p:sp>
        <p:nvSpPr>
          <p:cNvPr id="1142" name="Google Shape;1142;p49"/>
          <p:cNvSpPr txBox="1">
            <a:spLocks noGrp="1"/>
          </p:cNvSpPr>
          <p:nvPr>
            <p:ph type="subTitle" idx="3"/>
          </p:nvPr>
        </p:nvSpPr>
        <p:spPr>
          <a:xfrm>
            <a:off x="6069150" y="1431651"/>
            <a:ext cx="2477100" cy="3076553"/>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pt-PT" dirty="0"/>
              <a:t>Particularmente útil para a criação de aplicações altamente profissionais que exigem uma aparência de superfície complexa e lisa, e uma integração perfeita.</a:t>
            </a:r>
          </a:p>
          <a:p>
            <a:pPr lvl="0" indent="-317500" algn="l">
              <a:buClr>
                <a:srgbClr val="343434"/>
              </a:buClr>
              <a:buSzPts val="1400"/>
              <a:buFont typeface="Muli"/>
              <a:buChar char="●"/>
            </a:pPr>
            <a:r>
              <a:rPr lang="pt-PT" dirty="0"/>
              <a:t>Pode alcançar formas que seriam quase inatingíveis com os outros dois métodos.</a:t>
            </a:r>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pt-PT" dirty="0"/>
              <a:t>Modelação de Sólidos</a:t>
            </a:r>
          </a:p>
        </p:txBody>
      </p:sp>
      <p:sp>
        <p:nvSpPr>
          <p:cNvPr id="1160" name="Google Shape;1160;p49"/>
          <p:cNvSpPr txBox="1">
            <a:spLocks noGrp="1"/>
          </p:cNvSpPr>
          <p:nvPr>
            <p:ph type="subTitle" idx="5"/>
          </p:nvPr>
        </p:nvSpPr>
        <p:spPr>
          <a:xfrm>
            <a:off x="3348900" y="1097070"/>
            <a:ext cx="2446200" cy="369000"/>
          </a:xfrm>
          <a:prstGeom prst="rect">
            <a:avLst/>
          </a:prstGeom>
        </p:spPr>
        <p:txBody>
          <a:bodyPr spcFirstLastPara="1" wrap="square" lIns="91425" tIns="91425" rIns="91425" bIns="91425" anchor="t" anchorCtr="0">
            <a:noAutofit/>
          </a:bodyPr>
          <a:lstStyle/>
          <a:p>
            <a:pPr marL="0" indent="0"/>
            <a:r>
              <a:rPr lang="pt-PT" dirty="0"/>
              <a:t>Modelação </a:t>
            </a:r>
            <a:r>
              <a:rPr lang="pt-PT" sz="1800" dirty="0">
                <a:effectLst/>
                <a:latin typeface="Arial" panose="020B0604020202020204" pitchFamily="34" charset="0"/>
                <a:ea typeface="Times New Roman" panose="02020603050405020304" pitchFamily="18" charset="0"/>
              </a:rPr>
              <a:t>de Estrutura de Arames</a:t>
            </a:r>
            <a:endParaRPr lang="en-US" sz="1800" dirty="0">
              <a:effectLst/>
              <a:latin typeface="Times New Roman" panose="02020603050405020304" pitchFamily="18" charset="0"/>
              <a:ea typeface="Times New Roman" panose="02020603050405020304" pitchFamily="18" charset="0"/>
            </a:endParaRPr>
          </a:p>
        </p:txBody>
      </p:sp>
      <p:sp>
        <p:nvSpPr>
          <p:cNvPr id="1161" name="Google Shape;1161;p49"/>
          <p:cNvSpPr txBox="1">
            <a:spLocks noGrp="1"/>
          </p:cNvSpPr>
          <p:nvPr>
            <p:ph type="subTitle" idx="6"/>
          </p:nvPr>
        </p:nvSpPr>
        <p:spPr>
          <a:xfrm>
            <a:off x="6084575" y="1097070"/>
            <a:ext cx="2720200" cy="369000"/>
          </a:xfrm>
          <a:prstGeom prst="rect">
            <a:avLst/>
          </a:prstGeom>
        </p:spPr>
        <p:txBody>
          <a:bodyPr spcFirstLastPara="1" wrap="square" lIns="91425" tIns="91425" rIns="91425" bIns="91425" anchor="t" anchorCtr="0">
            <a:noAutofit/>
          </a:bodyPr>
          <a:lstStyle/>
          <a:p>
            <a:pPr marL="0" lvl="0" indent="0"/>
            <a:r>
              <a:rPr lang="pt-PT" dirty="0"/>
              <a:t>Modelação de Superfícies</a:t>
            </a:r>
          </a:p>
        </p:txBody>
      </p:sp>
    </p:spTree>
    <p:extLst>
      <p:ext uri="{BB962C8B-B14F-4D97-AF65-F5344CB8AC3E}">
        <p14:creationId xmlns:p14="http://schemas.microsoft.com/office/powerpoint/2010/main" val="2149778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Desvantagens</a:t>
            </a:r>
          </a:p>
        </p:txBody>
      </p:sp>
      <p:sp>
        <p:nvSpPr>
          <p:cNvPr id="1140" name="Google Shape;1140;p49"/>
          <p:cNvSpPr txBox="1">
            <a:spLocks noGrp="1"/>
          </p:cNvSpPr>
          <p:nvPr>
            <p:ph type="subTitle" idx="1"/>
          </p:nvPr>
        </p:nvSpPr>
        <p:spPr>
          <a:xfrm>
            <a:off x="597825" y="1431656"/>
            <a:ext cx="2477100" cy="3414132"/>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pt-PT" dirty="0"/>
              <a:t>Os blocos de construção básicos de modelação sólida são demasiado obtusos para algumas aplicações.</a:t>
            </a:r>
          </a:p>
          <a:p>
            <a:pPr lvl="0" indent="-317500" algn="l">
              <a:buClr>
                <a:srgbClr val="343434"/>
              </a:buClr>
              <a:buSzPts val="1400"/>
              <a:buFont typeface="Muli"/>
              <a:buChar char="●"/>
            </a:pPr>
            <a:r>
              <a:rPr lang="pt-PT" dirty="0"/>
              <a:t>O elevado realismo na representação de formas naturais é praticamente difícil de conseguir.</a:t>
            </a:r>
          </a:p>
        </p:txBody>
      </p:sp>
      <p:sp>
        <p:nvSpPr>
          <p:cNvPr id="1141" name="Google Shape;1141;p49"/>
          <p:cNvSpPr txBox="1">
            <a:spLocks noGrp="1"/>
          </p:cNvSpPr>
          <p:nvPr>
            <p:ph type="subTitle" idx="2"/>
          </p:nvPr>
        </p:nvSpPr>
        <p:spPr>
          <a:xfrm>
            <a:off x="3318000" y="1960621"/>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pt-PT" dirty="0"/>
              <a:t>Os utilizadores necessitam de formação formal.</a:t>
            </a:r>
          </a:p>
          <a:p>
            <a:pPr lvl="0" indent="-317500" algn="l">
              <a:buClr>
                <a:srgbClr val="343434"/>
              </a:buClr>
              <a:buSzPts val="1400"/>
              <a:buFont typeface="Muli"/>
              <a:buChar char="●"/>
            </a:pPr>
            <a:r>
              <a:rPr lang="pt-PT" dirty="0"/>
              <a:t>A alta resolução exigirá um grande número de polígonos e poder computacional.</a:t>
            </a:r>
          </a:p>
        </p:txBody>
      </p:sp>
      <p:sp>
        <p:nvSpPr>
          <p:cNvPr id="1142" name="Google Shape;1142;p49"/>
          <p:cNvSpPr txBox="1">
            <a:spLocks noGrp="1"/>
          </p:cNvSpPr>
          <p:nvPr>
            <p:ph type="subTitle" idx="3"/>
          </p:nvPr>
        </p:nvSpPr>
        <p:spPr>
          <a:xfrm>
            <a:off x="6069150" y="1431651"/>
            <a:ext cx="2477100" cy="3076553"/>
          </a:xfrm>
          <a:prstGeom prst="rect">
            <a:avLst/>
          </a:prstGeom>
        </p:spPr>
        <p:txBody>
          <a:bodyPr spcFirstLastPara="1" wrap="square" lIns="91425" tIns="91425" rIns="91425" bIns="91425" anchor="t" anchorCtr="0">
            <a:noAutofit/>
          </a:bodyPr>
          <a:lstStyle/>
          <a:p>
            <a:pPr indent="-317500" algn="l">
              <a:buClr>
                <a:srgbClr val="343434"/>
              </a:buClr>
              <a:buSzPts val="1400"/>
              <a:buFont typeface="Muli"/>
              <a:buChar char="●"/>
            </a:pPr>
            <a:r>
              <a:rPr lang="pt-PT" dirty="0"/>
              <a:t>É, portanto, uma forma complexa de modelação 3D, requer um nível mais elevado de formação e perícia por parte </a:t>
            </a:r>
            <a:r>
              <a:rPr lang="pt-PT"/>
              <a:t>do projetista.</a:t>
            </a:r>
            <a:endParaRPr lang="pt-PT" dirty="0"/>
          </a:p>
          <a:p>
            <a:pPr indent="-317500" algn="l">
              <a:buClr>
                <a:srgbClr val="343434"/>
              </a:buClr>
              <a:buSzPts val="1400"/>
              <a:buFont typeface="Muli"/>
              <a:buChar char="●"/>
            </a:pPr>
            <a:r>
              <a:rPr lang="pt-PT" dirty="0"/>
              <a:t>Os passos na modelação de superfícies não são paramétricos e, por conseguinte, pode ser difícil fazer alterações ao projeto.</a:t>
            </a:r>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pt-PT" dirty="0"/>
              <a:t>Modelação de Sólidos</a:t>
            </a:r>
          </a:p>
        </p:txBody>
      </p:sp>
      <p:sp>
        <p:nvSpPr>
          <p:cNvPr id="1160" name="Google Shape;1160;p49"/>
          <p:cNvSpPr txBox="1">
            <a:spLocks noGrp="1"/>
          </p:cNvSpPr>
          <p:nvPr>
            <p:ph type="subTitle" idx="5"/>
          </p:nvPr>
        </p:nvSpPr>
        <p:spPr>
          <a:xfrm>
            <a:off x="3348900" y="1097070"/>
            <a:ext cx="2446200" cy="369000"/>
          </a:xfrm>
          <a:prstGeom prst="rect">
            <a:avLst/>
          </a:prstGeom>
        </p:spPr>
        <p:txBody>
          <a:bodyPr spcFirstLastPara="1" wrap="square" lIns="91425" tIns="91425" rIns="91425" bIns="91425" anchor="t" anchorCtr="0">
            <a:noAutofit/>
          </a:bodyPr>
          <a:lstStyle/>
          <a:p>
            <a:pPr marL="0" lvl="0" indent="0"/>
            <a:r>
              <a:rPr lang="pt-PT" dirty="0"/>
              <a:t>Modelação </a:t>
            </a:r>
            <a:r>
              <a:rPr lang="pt-PT" sz="1600" dirty="0">
                <a:effectLst/>
                <a:latin typeface="Arial" panose="020B0604020202020204" pitchFamily="34" charset="0"/>
                <a:ea typeface="Times New Roman" panose="02020603050405020304" pitchFamily="18" charset="0"/>
              </a:rPr>
              <a:t>de Estrutura de Arames </a:t>
            </a:r>
            <a:endParaRPr lang="pt-PT" dirty="0"/>
          </a:p>
        </p:txBody>
      </p:sp>
      <p:sp>
        <p:nvSpPr>
          <p:cNvPr id="11" name="Google Shape;1161;p49">
            <a:extLst>
              <a:ext uri="{FF2B5EF4-FFF2-40B4-BE49-F238E27FC236}">
                <a16:creationId xmlns:a16="http://schemas.microsoft.com/office/drawing/2014/main" id="{329F0C6F-4479-194B-A7B2-68D8AB88473F}"/>
              </a:ext>
            </a:extLst>
          </p:cNvPr>
          <p:cNvSpPr txBox="1">
            <a:spLocks/>
          </p:cNvSpPr>
          <p:nvPr/>
        </p:nvSpPr>
        <p:spPr>
          <a:xfrm>
            <a:off x="6084575" y="1097070"/>
            <a:ext cx="2720200" cy="3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1pPr>
            <a:lvl2pPr marL="914400" marR="0" lvl="1"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2pPr>
            <a:lvl3pPr marL="1371600" marR="0" lvl="2"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3pPr>
            <a:lvl4pPr marL="1828800" marR="0" lvl="3"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4pPr>
            <a:lvl5pPr marL="2286000" marR="0" lvl="4"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5pPr>
            <a:lvl6pPr marL="2743200" marR="0" lvl="5"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6pPr>
            <a:lvl7pPr marL="3200400" marR="0" lvl="6"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7pPr>
            <a:lvl8pPr marL="3657600" marR="0" lvl="7"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8pPr>
            <a:lvl9pPr marL="4114800" marR="0" lvl="8" indent="-304800" algn="l" rtl="0">
              <a:lnSpc>
                <a:spcPct val="100000"/>
              </a:lnSpc>
              <a:spcBef>
                <a:spcPts val="0"/>
              </a:spcBef>
              <a:spcAft>
                <a:spcPts val="0"/>
              </a:spcAft>
              <a:buClr>
                <a:schemeClr val="dk2"/>
              </a:buClr>
              <a:buSzPts val="1200"/>
              <a:buFont typeface="Muli"/>
              <a:buNone/>
              <a:defRPr sz="1700" b="1" i="0" u="none" strike="noStrike" cap="none">
                <a:solidFill>
                  <a:schemeClr val="dk2"/>
                </a:solidFill>
                <a:latin typeface="Roboto"/>
                <a:ea typeface="Roboto"/>
                <a:cs typeface="Roboto"/>
                <a:sym typeface="Roboto"/>
              </a:defRPr>
            </a:lvl9pPr>
          </a:lstStyle>
          <a:p>
            <a:pPr marL="0" indent="0"/>
            <a:r>
              <a:rPr lang="pt-PT" dirty="0"/>
              <a:t>Modelação de Superfícies</a:t>
            </a:r>
          </a:p>
        </p:txBody>
      </p:sp>
    </p:spTree>
    <p:extLst>
      <p:ext uri="{BB962C8B-B14F-4D97-AF65-F5344CB8AC3E}">
        <p14:creationId xmlns:p14="http://schemas.microsoft.com/office/powerpoint/2010/main" val="18859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dirty="0"/>
              <a:t>Introdução</a:t>
            </a:r>
          </a:p>
        </p:txBody>
      </p:sp>
      <p:sp>
        <p:nvSpPr>
          <p:cNvPr id="1029" name="Google Shape;1029;p44"/>
          <p:cNvSpPr txBox="1">
            <a:spLocks noGrp="1"/>
          </p:cNvSpPr>
          <p:nvPr>
            <p:ph type="subTitle" idx="1"/>
          </p:nvPr>
        </p:nvSpPr>
        <p:spPr>
          <a:xfrm>
            <a:off x="589105" y="1673573"/>
            <a:ext cx="3828809" cy="3124079"/>
          </a:xfrm>
          <a:prstGeom prst="rect">
            <a:avLst/>
          </a:prstGeom>
        </p:spPr>
        <p:txBody>
          <a:bodyPr spcFirstLastPara="1" wrap="square" lIns="91425" tIns="91425" rIns="91425" bIns="91425" anchor="t" anchorCtr="0">
            <a:noAutofit/>
          </a:bodyPr>
          <a:lstStyle/>
          <a:p>
            <a:pPr marL="0" lvl="0" indent="0" algn="just"/>
            <a:r>
              <a:rPr lang="pt-PT" dirty="0"/>
              <a:t>Este curso começará com a introdução aos fundamentos do Desenho Assistido por Computador (CAD), seguido de uma exploração detalhada do espaço de trabalho de desenho e ferramentas de programação de modelação 3D para criar modelos 3D personalizados.  Por último, mas não menos importante, este curso  irá abranger o método para exportar os ficheiros CAD corretos para um programa de corte para impressão 3D.</a:t>
            </a:r>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pic>
        <p:nvPicPr>
          <p:cNvPr id="3" name="Imagen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8039" y="935474"/>
            <a:ext cx="3736856" cy="31882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sz="4000" dirty="0">
                <a:effectLst/>
                <a:latin typeface="Arial" panose="020B0604020202020204" pitchFamily="34" charset="0"/>
                <a:ea typeface="Times New Roman" panose="02020603050405020304" pitchFamily="18" charset="0"/>
              </a:rPr>
              <a:t>Fundamentos do Desenho Assistido por Computador</a:t>
            </a:r>
            <a:endParaRPr lang="pt-PT" dirty="0"/>
          </a:p>
        </p:txBody>
      </p:sp>
      <p:sp>
        <p:nvSpPr>
          <p:cNvPr id="1070" name="Google Shape;1070;p46"/>
          <p:cNvSpPr txBox="1">
            <a:spLocks noGrp="1"/>
          </p:cNvSpPr>
          <p:nvPr>
            <p:ph type="subTitle" idx="1"/>
          </p:nvPr>
        </p:nvSpPr>
        <p:spPr>
          <a:xfrm>
            <a:off x="2489650" y="3285545"/>
            <a:ext cx="5679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1" name="Google Shape;1071;p46"/>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43"/>
          <p:cNvSpPr txBox="1">
            <a:spLocks noGrp="1"/>
          </p:cNvSpPr>
          <p:nvPr>
            <p:ph type="subTitle" idx="1"/>
          </p:nvPr>
        </p:nvSpPr>
        <p:spPr>
          <a:xfrm>
            <a:off x="1017767" y="2010941"/>
            <a:ext cx="2573572" cy="1997459"/>
          </a:xfrm>
          <a:prstGeom prst="rect">
            <a:avLst/>
          </a:prstGeom>
        </p:spPr>
        <p:txBody>
          <a:bodyPr spcFirstLastPara="1" wrap="square" lIns="91425" tIns="91425" rIns="91425" bIns="91425" anchor="t" anchorCtr="0">
            <a:noAutofit/>
          </a:bodyPr>
          <a:lstStyle/>
          <a:p>
            <a:pPr marL="0" lvl="0" indent="0"/>
            <a:r>
              <a:rPr lang="pt-PT" dirty="0"/>
              <a:t>Definição</a:t>
            </a:r>
          </a:p>
          <a:p>
            <a:pPr marL="0" lvl="0" indent="0"/>
            <a:r>
              <a:rPr lang="pt-PT" dirty="0"/>
              <a:t>CAD 2D versus CAD 3D</a:t>
            </a:r>
          </a:p>
          <a:p>
            <a:pPr marL="0" lvl="0" indent="0"/>
            <a:r>
              <a:rPr lang="pt-PT" dirty="0"/>
              <a:t>História do CAD</a:t>
            </a:r>
          </a:p>
          <a:p>
            <a:pPr marL="0" lvl="0" indent="0"/>
            <a:r>
              <a:rPr lang="pt-PT" dirty="0"/>
              <a:t>Aplicações</a:t>
            </a:r>
          </a:p>
          <a:p>
            <a:pPr marL="0" lvl="0" indent="0"/>
            <a:r>
              <a:rPr lang="pt-PT" dirty="0"/>
              <a:t>A utilização de CAD na conceção e desenvolvimento de produtos</a:t>
            </a:r>
          </a:p>
          <a:p>
            <a:pPr marL="0" lvl="0" indent="0"/>
            <a:r>
              <a:rPr lang="pt-PT" dirty="0"/>
              <a:t>As vantagens e desvantagens do CAD</a:t>
            </a:r>
          </a:p>
        </p:txBody>
      </p:sp>
      <p:sp>
        <p:nvSpPr>
          <p:cNvPr id="1014" name="Google Shape;1014;p43"/>
          <p:cNvSpPr txBox="1">
            <a:spLocks noGrp="1"/>
          </p:cNvSpPr>
          <p:nvPr>
            <p:ph type="subTitle" idx="3"/>
          </p:nvPr>
        </p:nvSpPr>
        <p:spPr>
          <a:xfrm>
            <a:off x="3893794" y="2010942"/>
            <a:ext cx="1979400" cy="829500"/>
          </a:xfrm>
          <a:prstGeom prst="rect">
            <a:avLst/>
          </a:prstGeom>
        </p:spPr>
        <p:txBody>
          <a:bodyPr spcFirstLastPara="1" wrap="square" lIns="91425" tIns="91425" rIns="91425" bIns="91425" anchor="t" anchorCtr="0">
            <a:noAutofit/>
          </a:bodyPr>
          <a:lstStyle/>
          <a:p>
            <a:pPr marL="0" lvl="0" indent="0"/>
            <a:r>
              <a:rPr lang="pt-PT" dirty="0"/>
              <a:t>Modelação sólida</a:t>
            </a:r>
          </a:p>
          <a:p>
            <a:pPr marL="0" lvl="0" indent="0"/>
            <a:r>
              <a:rPr lang="pt-PT" dirty="0"/>
              <a:t>Modelação de superfície</a:t>
            </a:r>
          </a:p>
          <a:p>
            <a:pPr marL="0" lvl="0" indent="0"/>
            <a:r>
              <a:rPr lang="pt-PT" dirty="0"/>
              <a:t>Modelação de estrutura</a:t>
            </a:r>
          </a:p>
        </p:txBody>
      </p:sp>
      <p:sp>
        <p:nvSpPr>
          <p:cNvPr id="1016" name="Google Shape;1016;p43"/>
          <p:cNvSpPr txBox="1">
            <a:spLocks noGrp="1"/>
          </p:cNvSpPr>
          <p:nvPr>
            <p:ph type="subTitle" idx="4"/>
          </p:nvPr>
        </p:nvSpPr>
        <p:spPr>
          <a:xfrm>
            <a:off x="3893793" y="1675849"/>
            <a:ext cx="3073064" cy="335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1700" b="1" dirty="0">
                <a:latin typeface="Roboto" panose="02000000000000000000" pitchFamily="2" charset="0"/>
                <a:ea typeface="Roboto" panose="02000000000000000000" pitchFamily="2" charset="0"/>
              </a:rPr>
              <a:t>Tipos de modelação em CAD</a:t>
            </a:r>
          </a:p>
        </p:txBody>
      </p:sp>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Conteúdo</a:t>
            </a:r>
          </a:p>
        </p:txBody>
      </p:sp>
      <p:sp>
        <p:nvSpPr>
          <p:cNvPr id="1018" name="Google Shape;1018;p43"/>
          <p:cNvSpPr txBox="1">
            <a:spLocks noGrp="1"/>
          </p:cNvSpPr>
          <p:nvPr>
            <p:ph type="subTitle" idx="6"/>
          </p:nvPr>
        </p:nvSpPr>
        <p:spPr>
          <a:xfrm>
            <a:off x="1029082" y="1697827"/>
            <a:ext cx="2296121" cy="340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Visão geral de CAD</a:t>
            </a:r>
          </a:p>
        </p:txBody>
      </p:sp>
      <p:sp>
        <p:nvSpPr>
          <p:cNvPr id="1020" name="Google Shape;1020;p43"/>
          <p:cNvSpPr txBox="1">
            <a:spLocks noGrp="1"/>
          </p:cNvSpPr>
          <p:nvPr>
            <p:ph type="title" idx="9"/>
          </p:nvPr>
        </p:nvSpPr>
        <p:spPr>
          <a:xfrm>
            <a:off x="992763" y="1203968"/>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dirty="0"/>
              <a:t>01</a:t>
            </a:r>
          </a:p>
        </p:txBody>
      </p:sp>
      <p:sp>
        <p:nvSpPr>
          <p:cNvPr id="1023" name="Google Shape;1023;p43"/>
          <p:cNvSpPr txBox="1">
            <a:spLocks noGrp="1"/>
          </p:cNvSpPr>
          <p:nvPr>
            <p:ph type="title" idx="14"/>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dirty="0"/>
              <a:t>02</a:t>
            </a:r>
          </a:p>
        </p:txBody>
      </p:sp>
    </p:spTree>
    <p:extLst>
      <p:ext uri="{BB962C8B-B14F-4D97-AF65-F5344CB8AC3E}">
        <p14:creationId xmlns:p14="http://schemas.microsoft.com/office/powerpoint/2010/main" val="38427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379251"/>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dirty="0"/>
              <a:t>O que é o CAD?</a:t>
            </a:r>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C00000"/>
                </a:solidFill>
              </a:rPr>
              <a:t>Resposta: </a:t>
            </a:r>
            <a:r>
              <a:rPr lang="pt-BR" dirty="0">
                <a:solidFill>
                  <a:srgbClr val="C00000"/>
                </a:solidFill>
              </a:rPr>
              <a:t>Fundamentos do Desenho Assistido por Computador (</a:t>
            </a:r>
            <a:r>
              <a:rPr lang="pt-PT" dirty="0" err="1">
                <a:solidFill>
                  <a:srgbClr val="C00000"/>
                </a:solidFill>
              </a:rPr>
              <a:t>Computer-Aided</a:t>
            </a:r>
            <a:r>
              <a:rPr lang="pt-PT" dirty="0">
                <a:solidFill>
                  <a:srgbClr val="C00000"/>
                </a:solidFill>
              </a:rPr>
              <a:t> Design)</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2" name="Google Shape;1167;p50"/>
          <p:cNvSpPr txBox="1">
            <a:spLocks/>
          </p:cNvSpPr>
          <p:nvPr/>
        </p:nvSpPr>
        <p:spPr>
          <a:xfrm>
            <a:off x="5075700" y="2519550"/>
            <a:ext cx="3040800" cy="77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pt-PT" dirty="0"/>
              <a:t>O que significa CAD?</a:t>
            </a:r>
          </a:p>
          <a:p>
            <a:pPr marL="0" indent="0"/>
            <a:endParaRPr lang="pt-PT" dirty="0"/>
          </a:p>
          <a:p>
            <a:pPr marL="0" indent="0"/>
            <a:r>
              <a:rPr lang="pt-PT" i="1" dirty="0"/>
              <a:t>(Preencha o espaço em branco)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lvl="0">
              <a:buClr>
                <a:srgbClr val="000000"/>
              </a:buClr>
              <a:buSzTx/>
            </a:pPr>
            <a:r>
              <a:rPr lang="pt-PT" dirty="0"/>
              <a:t>C A D </a:t>
            </a:r>
            <a:r>
              <a:rPr lang="pt-PT" sz="1200" b="0" i="1" dirty="0">
                <a:solidFill>
                  <a:srgbClr val="343433"/>
                </a:solidFill>
                <a:latin typeface="Muli" panose="02000503000000000000" pitchFamily="2" charset="77"/>
              </a:rPr>
              <a:t>significa</a:t>
            </a:r>
            <a:br>
              <a:rPr lang="pt-PT" dirty="0"/>
            </a:br>
            <a:r>
              <a:rPr lang="pt-PT" u="sng" dirty="0"/>
              <a:t>C</a:t>
            </a:r>
            <a:r>
              <a:rPr lang="pt-PT" dirty="0"/>
              <a:t>omputer-</a:t>
            </a:r>
            <a:r>
              <a:rPr lang="pt-PT" u="sng" dirty="0"/>
              <a:t>A</a:t>
            </a:r>
            <a:r>
              <a:rPr lang="pt-PT" dirty="0"/>
              <a:t>ided </a:t>
            </a:r>
            <a:r>
              <a:rPr lang="pt-PT" u="sng" dirty="0"/>
              <a:t>D</a:t>
            </a:r>
            <a:r>
              <a:rPr lang="pt-PT" dirty="0"/>
              <a:t>esign</a:t>
            </a:r>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nSpc>
                <a:spcPct val="150000"/>
              </a:lnSpc>
            </a:pPr>
            <a:r>
              <a:rPr lang="pt-PT" dirty="0">
                <a:solidFill>
                  <a:srgbClr val="343433"/>
                </a:solidFill>
                <a:latin typeface="Muli" panose="02000503000000000000" pitchFamily="2" charset="77"/>
              </a:rPr>
              <a:t>Definição:</a:t>
            </a:r>
          </a:p>
          <a:p>
            <a:pPr marL="0" lvl="0" indent="0"/>
            <a:r>
              <a:rPr lang="pt-PT" dirty="0">
                <a:solidFill>
                  <a:srgbClr val="343433"/>
                </a:solidFill>
                <a:latin typeface="Muli" panose="02000503000000000000" pitchFamily="2" charset="77"/>
              </a:rPr>
              <a:t>A utilização de um programa informático especializado para criar digitalmente desenhos bidimensionais (2D) e modelos (3D) tridimensionais de produtos do mundo real.</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4279564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116301"/>
            <a:ext cx="3348300" cy="1026508"/>
          </a:xfrm>
          <a:prstGeom prst="rect">
            <a:avLst/>
          </a:prstGeom>
        </p:spPr>
        <p:txBody>
          <a:bodyPr spcFirstLastPara="1" wrap="square" lIns="91425" tIns="91425" rIns="91425" bIns="91425" anchor="t" anchorCtr="0">
            <a:noAutofit/>
          </a:bodyPr>
          <a:lstStyle/>
          <a:p>
            <a:pPr lvl="0"/>
            <a:r>
              <a:rPr lang="pt-PT" dirty="0"/>
              <a:t>CAD bidimensional (CAD 2D)</a:t>
            </a:r>
          </a:p>
        </p:txBody>
      </p:sp>
      <p:sp>
        <p:nvSpPr>
          <p:cNvPr id="3667" name="Google Shape;3667;p62"/>
          <p:cNvSpPr txBox="1">
            <a:spLocks noGrp="1"/>
          </p:cNvSpPr>
          <p:nvPr>
            <p:ph type="subTitle" idx="1"/>
          </p:nvPr>
        </p:nvSpPr>
        <p:spPr>
          <a:xfrm>
            <a:off x="4572000" y="2073637"/>
            <a:ext cx="3439075" cy="773400"/>
          </a:xfrm>
          <a:prstGeom prst="rect">
            <a:avLst/>
          </a:prstGeom>
        </p:spPr>
        <p:txBody>
          <a:bodyPr spcFirstLastPara="1" wrap="square" lIns="91425" tIns="91425" rIns="91425" bIns="91425" anchor="t" anchorCtr="0">
            <a:noAutofit/>
          </a:bodyPr>
          <a:lstStyle/>
          <a:p>
            <a:pPr lvl="0" indent="-317500">
              <a:buSzPts val="1400"/>
              <a:buFont typeface="Muli"/>
              <a:buChar char="●"/>
            </a:pPr>
            <a:r>
              <a:rPr lang="pt-PT" dirty="0"/>
              <a:t>O CAD 2D é o pioneiro do programa CAD, e foi desenvolvido no início dos anos 70. </a:t>
            </a:r>
          </a:p>
          <a:p>
            <a:pPr lvl="0" indent="-317500">
              <a:buSzPts val="1400"/>
              <a:buFont typeface="Muli"/>
              <a:buChar char="●"/>
            </a:pPr>
            <a:r>
              <a:rPr lang="pt-PT" dirty="0"/>
              <a:t>O CAD 2D baseia-se em formas geométricas básicas como linhas, retângulos e círculos para produzir desenhos planos. </a:t>
            </a:r>
          </a:p>
          <a:p>
            <a:pPr lvl="0" indent="-317500">
              <a:buSzPts val="1400"/>
              <a:buFont typeface="Muli"/>
              <a:buChar char="●"/>
            </a:pPr>
            <a:r>
              <a:rPr lang="pt-PT" dirty="0"/>
              <a:t>É frequentemente utilizado para desenhar, esboçar e elaborar desenhos conceptuais. </a:t>
            </a:r>
          </a:p>
          <a:p>
            <a:pPr lvl="0" indent="-317500">
              <a:buSzPts val="1400"/>
              <a:buFont typeface="Muli"/>
              <a:buChar char="●"/>
            </a:pPr>
            <a:r>
              <a:rPr lang="pt-PT" dirty="0"/>
              <a:t>É um excelente ponto de partida para a maioria dos desenhos 3D.</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dirty="0"/>
          </a:p>
        </p:txBody>
      </p:sp>
    </p:spTree>
    <p:extLst>
      <p:ext uri="{BB962C8B-B14F-4D97-AF65-F5344CB8AC3E}">
        <p14:creationId xmlns:p14="http://schemas.microsoft.com/office/powerpoint/2010/main" val="577887906"/>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5669E65A86445A307967196B2F0BC" ma:contentTypeVersion="15" ma:contentTypeDescription="Create a new document." ma:contentTypeScope="" ma:versionID="21ceaffde7244f5789ca1f719e28e03c">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87dad610b46996d4c989424593e687d5"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27D1BF-6270-4333-85D6-1CD155E6B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6FC191-8003-4BA2-B88E-C64220ADE0B7}">
  <ds:schemaRefs>
    <ds:schemaRef ds:uri="http://schemas.microsoft.com/office/2006/metadata/properties"/>
    <ds:schemaRef ds:uri="http://www.w3.org/XML/1998/namespace"/>
    <ds:schemaRef ds:uri="http://purl.org/dc/terms/"/>
    <ds:schemaRef ds:uri="http://schemas.microsoft.com/office/2006/documentManagement/types"/>
    <ds:schemaRef ds:uri="d35ccd97-bc5a-4b5d-b3e3-b9ad630c783b"/>
    <ds:schemaRef ds:uri="http://purl.org/dc/elements/1.1/"/>
    <ds:schemaRef ds:uri="http://schemas.microsoft.com/office/infopath/2007/PartnerControls"/>
    <ds:schemaRef ds:uri="http://schemas.openxmlformats.org/package/2006/metadata/core-properties"/>
    <ds:schemaRef ds:uri="fd2cf822-17ae-4c0d-b9d4-97f4ac968dac"/>
    <ds:schemaRef ds:uri="http://purl.org/dc/dcmitype/"/>
  </ds:schemaRefs>
</ds:datastoreItem>
</file>

<file path=customXml/itemProps3.xml><?xml version="1.0" encoding="utf-8"?>
<ds:datastoreItem xmlns:ds="http://schemas.openxmlformats.org/officeDocument/2006/customXml" ds:itemID="{03B2EF83-AFF7-46FD-AF91-8F12559E60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28767</TotalTime>
  <Words>5442</Words>
  <Application>Microsoft Office PowerPoint</Application>
  <PresentationFormat>On-screen Show (16:9)</PresentationFormat>
  <Paragraphs>528</Paragraphs>
  <Slides>38</Slides>
  <Notes>38</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IT Services by Slidesgo</vt:lpstr>
      <vt:lpstr>Extrusion ao Material</vt:lpstr>
      <vt:lpstr>Conteúdo</vt:lpstr>
      <vt:lpstr>Resultados de Aprendizagem</vt:lpstr>
      <vt:lpstr>Introdução</vt:lpstr>
      <vt:lpstr>Fundamentos do Desenho Assistido por Computador</vt:lpstr>
      <vt:lpstr>Conteúdo</vt:lpstr>
      <vt:lpstr>O que é o CAD?</vt:lpstr>
      <vt:lpstr>C A D significa Computer-Aided Design</vt:lpstr>
      <vt:lpstr>CAD bidimensional (CAD 2D)</vt:lpstr>
      <vt:lpstr>CAD tridimensional (3D CAD)</vt:lpstr>
      <vt:lpstr>PowerPoint Presentation</vt:lpstr>
      <vt:lpstr>Um Passeio pela História do CAD </vt:lpstr>
      <vt:lpstr>PowerPoint Presentation</vt:lpstr>
      <vt:lpstr>Quem utiliza o CAD?</vt:lpstr>
      <vt:lpstr>PowerPoint Presentation</vt:lpstr>
      <vt:lpstr>PowerPoint Presentation</vt:lpstr>
      <vt:lpstr>CAD na Conceção e Desenvolvimento de Produtos</vt:lpstr>
      <vt:lpstr>Abordagem Tradicional</vt:lpstr>
      <vt:lpstr>PowerPoint Presentation</vt:lpstr>
      <vt:lpstr>Abordagem moderna/digital</vt:lpstr>
      <vt:lpstr>PowerPoint Presentation</vt:lpstr>
      <vt:lpstr>CAD na Conceção e Desenvolvimento de Produtos</vt:lpstr>
      <vt:lpstr>Renderização 3D</vt:lpstr>
      <vt:lpstr>Qual dos seguintes é um modelo renderizado em 3D?</vt:lpstr>
      <vt:lpstr>Os programas CAD são capazes de emitir ficheiros para que métodos de fabrico?</vt:lpstr>
      <vt:lpstr>Quais são as vantagens e desvantagens do CAD?</vt:lpstr>
      <vt:lpstr>Vantagens</vt:lpstr>
      <vt:lpstr>Vantagens</vt:lpstr>
      <vt:lpstr>Algumas estatísticas</vt:lpstr>
      <vt:lpstr>Desvantagens</vt:lpstr>
      <vt:lpstr>Desvantagens</vt:lpstr>
      <vt:lpstr>Tipos de modelação 3D em CAD</vt:lpstr>
      <vt:lpstr>Tipos de modelação 3D em CAD</vt:lpstr>
      <vt:lpstr>Modelação de Sólidos</vt:lpstr>
      <vt:lpstr>Modelação de Estrutura de Arames</vt:lpstr>
      <vt:lpstr>Modelação de Superfícies</vt:lpstr>
      <vt:lpstr>Vantagens</vt:lpstr>
      <vt:lpstr>Desvantagens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Adelaide Almeida</cp:lastModifiedBy>
  <cp:revision>402</cp:revision>
  <dcterms:modified xsi:type="dcterms:W3CDTF">2022-12-21T10:56:04Z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y fmtid="{D5CDD505-2E9C-101B-9397-08002B2CF9AE}" pid="3" name="MediaServiceImageTags">
    <vt:lpwstr/>
  </property>
</Properties>
</file>