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11_5FF288F4.xml" ContentType="application/vnd.ms-powerpoint.comments+xml"/>
  <Override PartName="/ppt/notesSlides/notesSlide13.xml" ContentType="application/vnd.openxmlformats-officedocument.presentationml.notesSlide+xml"/>
  <Override PartName="/ppt/comments/modernComment_113_75132EEF.xml" ContentType="application/vnd.ms-powerpoint.comments+xml"/>
  <Override PartName="/ppt/notesSlides/notesSlide14.xml" ContentType="application/vnd.openxmlformats-officedocument.presentationml.notesSlide+xml"/>
  <Override PartName="/ppt/comments/modernComment_114_A59028B9.xml" ContentType="application/vnd.ms-powerpoint.comments+xml"/>
  <Override PartName="/ppt/notesSlides/notesSlide15.xml" ContentType="application/vnd.openxmlformats-officedocument.presentationml.notesSlide+xml"/>
  <Override PartName="/ppt/comments/modernComment_115_2DCAECB4.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heme/themeOverride1.xml" ContentType="application/vnd.openxmlformats-officedocument.themeOverr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6" r:id="rId4"/>
    <p:sldMasterId id="2147483702" r:id="rId5"/>
  </p:sldMasterIdLst>
  <p:notesMasterIdLst>
    <p:notesMasterId r:id="rId117"/>
  </p:notesMasterIdLst>
  <p:sldIdLst>
    <p:sldId id="256" r:id="rId6"/>
    <p:sldId id="257" r:id="rId7"/>
    <p:sldId id="258" r:id="rId8"/>
    <p:sldId id="259" r:id="rId9"/>
    <p:sldId id="260" r:id="rId10"/>
    <p:sldId id="261" r:id="rId11"/>
    <p:sldId id="268" r:id="rId12"/>
    <p:sldId id="269" r:id="rId13"/>
    <p:sldId id="270" r:id="rId14"/>
    <p:sldId id="271" r:id="rId15"/>
    <p:sldId id="272" r:id="rId16"/>
    <p:sldId id="273" r:id="rId17"/>
    <p:sldId id="275" r:id="rId18"/>
    <p:sldId id="276" r:id="rId19"/>
    <p:sldId id="277" r:id="rId20"/>
    <p:sldId id="278" r:id="rId21"/>
    <p:sldId id="279" r:id="rId22"/>
    <p:sldId id="280" r:id="rId23"/>
    <p:sldId id="274" r:id="rId24"/>
    <p:sldId id="281"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11" r:id="rId46"/>
    <p:sldId id="303" r:id="rId47"/>
    <p:sldId id="304" r:id="rId48"/>
    <p:sldId id="305" r:id="rId49"/>
    <p:sldId id="306" r:id="rId50"/>
    <p:sldId id="307" r:id="rId51"/>
    <p:sldId id="308" r:id="rId52"/>
    <p:sldId id="309" r:id="rId53"/>
    <p:sldId id="310" r:id="rId54"/>
    <p:sldId id="312" r:id="rId55"/>
    <p:sldId id="313" r:id="rId56"/>
    <p:sldId id="314" r:id="rId57"/>
    <p:sldId id="378" r:id="rId58"/>
    <p:sldId id="379" r:id="rId59"/>
    <p:sldId id="380" r:id="rId60"/>
    <p:sldId id="377" r:id="rId61"/>
    <p:sldId id="315" r:id="rId62"/>
    <p:sldId id="316"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6" r:id="rId79"/>
    <p:sldId id="337" r:id="rId80"/>
    <p:sldId id="381" r:id="rId81"/>
    <p:sldId id="338" r:id="rId82"/>
    <p:sldId id="339" r:id="rId83"/>
    <p:sldId id="340" r:id="rId84"/>
    <p:sldId id="383"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1" r:id="rId115"/>
    <p:sldId id="384" r:id="rId11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C20C46-66C8-4865-51EA-6D6A6E06FFBF}" name="Eujin Pei" initials="EP" userId="S::eujin.pei@ewf.be::ba6c4e9d-533d-48e8-a08f-6813d3ecf3ab" providerId="AD"/>
  <p188:author id="{95B6374C-A9D0-C3A9-782E-EFD6ED1AB1A1}" name="stamatopoulos" initials="st" userId="S::stamatopoulos@ewf.be::670591af-0eed-4fdc-ad91-a6f26291cfc4" providerId="AD"/>
  <p188:author id="{0FF4E595-9C08-8F77-0AD9-DB5D8D0C1B18}" name="Eva Sanchis" initials="ES" userId="S::eva.sanchis@ewf.be::1a09200e-7795-461b-a7ed-ddf681dcfecd" providerId="AD"/>
  <p188:author id="{5484F6E2-FC9F-18EE-A67E-49A10C4CDB1B}" name="Adelaide Almeida" initials="AA" userId="S::madealmeida@ewf.be::b5f773a1-81e5-4fe3-aeef-f6da3cb418dd" providerId="AD"/>
  <p188:author id="{D321C3F1-04E7-8743-214B-E4734E4CEF1F}" name="Hsiang Loh" initials="HL" userId="S::hsiang.l@ewf.be::138c460f-66ff-4e93-a810-46bf287c449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FFFFFF"/>
    <a:srgbClr val="FBFBFB"/>
    <a:srgbClr val="F0F7ED"/>
    <a:srgbClr val="00BBC1"/>
    <a:srgbClr val="FE7E24"/>
    <a:srgbClr val="FF72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D289EE-0C31-5565-3EB2-E38955C829B2}" v="76" dt="2022-03-18T07:35:46.608"/>
    <p1510:client id="{3CFADE0F-9D99-5938-95A5-54DC594B7F42}" v="64" dt="2022-03-18T13:25:43.906"/>
    <p1510:client id="{47511BBD-E3FF-E760-AFAF-B54B82647EB4}" v="2" dt="2022-03-17T13:01:40.196"/>
    <p1510:client id="{52675C2A-6BB2-56DF-815C-726D98EEC66E}" v="158" dt="2022-03-18T11:10:01.450"/>
    <p1510:client id="{5F960B25-6995-0D31-52FA-98F8E0B77D84}" v="176" dt="2022-03-18T06:31:55.996"/>
    <p1510:client id="{7F4DB029-769F-A8BF-84D9-EC13D1AE1A41}" v="1" dt="2022-03-18T06:56:28.654"/>
    <p1510:client id="{8D6F933E-FF9B-4D51-40B7-4282B5870F18}" v="7" dt="2022-03-20T20:38:47.075"/>
    <p1510:client id="{A8476F9E-7F84-418A-A005-0BB17E77C5D5}" v="1" dt="2022-03-17T16:17:03.218"/>
    <p1510:client id="{D158FC2F-B392-4026-97A3-368908B83472}" v="23" dt="2022-03-18T11:22:39.733"/>
    <p1510:client id="{E3F7C649-7AA2-EF67-9574-1CA1E1386DD4}" v="88" dt="2022-04-01T12:46:47.413"/>
    <p1510:client id="{F1C6FD26-C60B-E376-05D1-B50FA4B18E39}" v="25" dt="2022-03-18T08:57:32.422"/>
  </p1510:revLst>
</p1510:revInfo>
</file>

<file path=ppt/tableStyles.xml><?xml version="1.0" encoding="utf-8"?>
<a:tblStyleLst xmlns:a="http://schemas.openxmlformats.org/drawingml/2006/main" def="{CC153E04-9E27-44B1-9A26-C33CE457BB0D}">
  <a:tblStyle styleId="{CC153E04-9E27-44B1-9A26-C33CE457BB0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756"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notesMaster" Target="notesMasters/notesMaster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microsoft.com/office/2018/10/relationships/authors" Target="authors.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presProps" Target="presProp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viewProps" Target="viewProps.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microsoft.com/office/2015/10/relationships/revisionInfo" Target="revisionInfo.xml"/></Relationships>
</file>

<file path=ppt/comments/modernComment_111_5FF288F4.xml><?xml version="1.0" encoding="utf-8"?>
<p188:cmLst xmlns:a="http://schemas.openxmlformats.org/drawingml/2006/main" xmlns:r="http://schemas.openxmlformats.org/officeDocument/2006/relationships" xmlns:p188="http://schemas.microsoft.com/office/powerpoint/2018/8/main">
  <p188:cm id="{6AF07C9B-2D41-4621-905C-BB576813D66A}" authorId="{C0C20C46-66C8-4865-51EA-6D6A6E06FFBF}" status="resolved" created="2022-03-18T08:47:23.076" complete="100000">
    <pc:sldMkLst xmlns:pc="http://schemas.microsoft.com/office/powerpoint/2013/main/command">
      <pc:docMk/>
      <pc:sldMk cId="1609730292" sldId="273"/>
    </pc:sldMkLst>
    <p188:txBody>
      <a:bodyPr/>
      <a:lstStyle/>
      <a:p>
        <a:r>
          <a:rPr lang="en-GB"/>
          <a:t>Consider using a more up-to-date Wohler's guide or information from 2022?</a:t>
        </a:r>
      </a:p>
    </p188:txBody>
  </p188:cm>
</p188:cmLst>
</file>

<file path=ppt/comments/modernComment_113_75132EEF.xml><?xml version="1.0" encoding="utf-8"?>
<p188:cmLst xmlns:a="http://schemas.openxmlformats.org/drawingml/2006/main" xmlns:r="http://schemas.openxmlformats.org/officeDocument/2006/relationships" xmlns:p188="http://schemas.microsoft.com/office/powerpoint/2018/8/main">
  <p188:cm id="{29491294-5C57-473C-A143-810930E63309}" authorId="{D321C3F1-04E7-8743-214B-E4734E4CEF1F}" status="resolved" created="2022-03-18T07:19:52.805" complete="100000">
    <ac:deMkLst xmlns:ac="http://schemas.microsoft.com/office/drawing/2013/main/command">
      <pc:docMk xmlns:pc="http://schemas.microsoft.com/office/powerpoint/2013/main/command"/>
      <pc:sldMk xmlns:pc="http://schemas.microsoft.com/office/powerpoint/2013/main/command" cId="1964191471" sldId="275"/>
      <ac:spMk id="6" creationId="{00000000-0000-0000-0000-000000000000}"/>
    </ac:deMkLst>
    <p188:txBody>
      <a:bodyPr/>
      <a:lstStyle/>
      <a:p>
        <a:r>
          <a:rPr lang="en-GB"/>
          <a:t>"Let's"</a:t>
        </a:r>
      </a:p>
    </p188:txBody>
  </p188:cm>
</p188:cmLst>
</file>

<file path=ppt/comments/modernComment_114_A59028B9.xml><?xml version="1.0" encoding="utf-8"?>
<p188:cmLst xmlns:a="http://schemas.openxmlformats.org/drawingml/2006/main" xmlns:r="http://schemas.openxmlformats.org/officeDocument/2006/relationships" xmlns:p188="http://schemas.microsoft.com/office/powerpoint/2018/8/main">
  <p188:cm id="{CA7E8F45-EFF3-46E9-9E34-E00026F782DD}" authorId="{D321C3F1-04E7-8743-214B-E4734E4CEF1F}" status="resolved" created="2022-03-18T07:21:25.526" complete="100000">
    <ac:deMkLst xmlns:ac="http://schemas.microsoft.com/office/drawing/2013/main/command">
      <pc:docMk xmlns:pc="http://schemas.microsoft.com/office/powerpoint/2013/main/command"/>
      <pc:sldMk xmlns:pc="http://schemas.microsoft.com/office/powerpoint/2013/main/command" cId="2777688249" sldId="276"/>
      <ac:spMk id="8" creationId="{00000000-0000-0000-0000-000000000000}"/>
    </ac:deMkLst>
    <p188:txBody>
      <a:bodyPr/>
      <a:lstStyle/>
      <a:p>
        <a:r>
          <a:rPr lang="en-GB"/>
          <a:t>"move"</a:t>
        </a:r>
      </a:p>
    </p188:txBody>
  </p188:cm>
</p188:cmLst>
</file>

<file path=ppt/comments/modernComment_115_2DCAECB4.xml><?xml version="1.0" encoding="utf-8"?>
<p188:cmLst xmlns:a="http://schemas.openxmlformats.org/drawingml/2006/main" xmlns:r="http://schemas.openxmlformats.org/officeDocument/2006/relationships" xmlns:p188="http://schemas.microsoft.com/office/powerpoint/2018/8/main">
  <p188:cm id="{0CE7ABA3-5393-4828-80FE-8DAA23F635E6}" authorId="{C0C20C46-66C8-4865-51EA-6D6A6E06FFBF}" status="resolved" created="2022-03-18T08:47:43.014" complete="100000">
    <pc:sldMkLst xmlns:pc="http://schemas.microsoft.com/office/powerpoint/2013/main/command">
      <pc:docMk/>
      <pc:sldMk cId="768273588" sldId="277"/>
    </pc:sldMkLst>
    <p188:txBody>
      <a:bodyPr/>
      <a:lstStyle/>
      <a:p>
        <a:r>
          <a:rPr lang="en-GB"/>
          <a:t>Change lets to Let us</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855860-0188-4E3A-AA2B-C9D7F1E3BF46}" type="doc">
      <dgm:prSet loTypeId="urn:microsoft.com/office/officeart/2005/8/layout/venn1" loCatId="relationship" qsTypeId="urn:microsoft.com/office/officeart/2005/8/quickstyle/simple1" qsCatId="simple" csTypeId="urn:microsoft.com/office/officeart/2005/8/colors/accent1_2" csCatId="accent1" phldr="1"/>
      <dgm:spPr/>
    </dgm:pt>
    <dgm:pt modelId="{5DE47A9A-95DC-4692-A1E4-8B90EC76088F}">
      <dgm:prSet phldrT="[Text]"/>
      <dgm:spPr/>
      <dgm:t>
        <a:bodyPr/>
        <a:lstStyle/>
        <a:p>
          <a:r>
            <a:rPr lang="en-US" dirty="0" err="1"/>
            <a:t>Requerimientos</a:t>
          </a:r>
          <a:r>
            <a:rPr lang="en-US" dirty="0"/>
            <a:t> de </a:t>
          </a:r>
          <a:r>
            <a:rPr lang="en-US" dirty="0" err="1"/>
            <a:t>pieza</a:t>
          </a:r>
          <a:endParaRPr lang="en-US" dirty="0"/>
        </a:p>
      </dgm:t>
    </dgm:pt>
    <dgm:pt modelId="{E9D7911C-C0B7-40DC-A163-F7E5EEA72288}" type="parTrans" cxnId="{9F226D33-9927-4BBC-A16D-D01ED589A7EE}">
      <dgm:prSet/>
      <dgm:spPr/>
      <dgm:t>
        <a:bodyPr/>
        <a:lstStyle/>
        <a:p>
          <a:endParaRPr lang="en-US"/>
        </a:p>
      </dgm:t>
    </dgm:pt>
    <dgm:pt modelId="{3D17ED73-7D48-45B8-B8C8-00180D74F386}" type="sibTrans" cxnId="{9F226D33-9927-4BBC-A16D-D01ED589A7EE}">
      <dgm:prSet/>
      <dgm:spPr/>
      <dgm:t>
        <a:bodyPr/>
        <a:lstStyle/>
        <a:p>
          <a:endParaRPr lang="en-US"/>
        </a:p>
      </dgm:t>
    </dgm:pt>
    <dgm:pt modelId="{5ECDC82B-1AD6-416F-8CD9-280D6FE4094E}">
      <dgm:prSet phldrT="[Text]"/>
      <dgm:spPr/>
      <dgm:t>
        <a:bodyPr/>
        <a:lstStyle/>
        <a:p>
          <a:r>
            <a:rPr lang="en-US" dirty="0" err="1"/>
            <a:t>Limitaciones</a:t>
          </a:r>
          <a:r>
            <a:rPr lang="en-US" dirty="0"/>
            <a:t> de </a:t>
          </a:r>
          <a:r>
            <a:rPr lang="en-US" dirty="0" err="1"/>
            <a:t>proceso</a:t>
          </a:r>
          <a:endParaRPr lang="en-US" dirty="0"/>
        </a:p>
      </dgm:t>
    </dgm:pt>
    <dgm:pt modelId="{8BDAD131-2341-4827-A323-51092C7BEF5B}" type="parTrans" cxnId="{F37E4AC1-D25B-4617-B93D-5A428AFB70AF}">
      <dgm:prSet/>
      <dgm:spPr/>
      <dgm:t>
        <a:bodyPr/>
        <a:lstStyle/>
        <a:p>
          <a:endParaRPr lang="en-US"/>
        </a:p>
      </dgm:t>
    </dgm:pt>
    <dgm:pt modelId="{DF35D543-68F9-4BCA-9A79-257508C7ACF9}" type="sibTrans" cxnId="{F37E4AC1-D25B-4617-B93D-5A428AFB70AF}">
      <dgm:prSet/>
      <dgm:spPr/>
      <dgm:t>
        <a:bodyPr/>
        <a:lstStyle/>
        <a:p>
          <a:endParaRPr lang="en-US"/>
        </a:p>
      </dgm:t>
    </dgm:pt>
    <dgm:pt modelId="{912EF8E9-17CB-4BAC-8AD0-5A79D03E00C0}">
      <dgm:prSet phldrT="[Text]"/>
      <dgm:spPr/>
      <dgm:t>
        <a:bodyPr/>
        <a:lstStyle/>
        <a:p>
          <a:r>
            <a:rPr lang="en-US" dirty="0" err="1"/>
            <a:t>Capacidades</a:t>
          </a:r>
          <a:endParaRPr lang="en-US" dirty="0"/>
        </a:p>
      </dgm:t>
    </dgm:pt>
    <dgm:pt modelId="{F78B604F-A7A4-4781-B29E-CE25ADB314EC}" type="parTrans" cxnId="{8ED8818C-171C-4ECC-9388-F7CA7F37C4AD}">
      <dgm:prSet/>
      <dgm:spPr/>
      <dgm:t>
        <a:bodyPr/>
        <a:lstStyle/>
        <a:p>
          <a:endParaRPr lang="en-US"/>
        </a:p>
      </dgm:t>
    </dgm:pt>
    <dgm:pt modelId="{9D847C2C-103B-421C-8B2E-E0F3D4DB20B8}" type="sibTrans" cxnId="{8ED8818C-171C-4ECC-9388-F7CA7F37C4AD}">
      <dgm:prSet/>
      <dgm:spPr/>
      <dgm:t>
        <a:bodyPr/>
        <a:lstStyle/>
        <a:p>
          <a:endParaRPr lang="en-US"/>
        </a:p>
      </dgm:t>
    </dgm:pt>
    <dgm:pt modelId="{70458DB2-5BD6-47C2-958B-8D568DF57C6B}" type="pres">
      <dgm:prSet presAssocID="{11855860-0188-4E3A-AA2B-C9D7F1E3BF46}" presName="compositeShape" presStyleCnt="0">
        <dgm:presLayoutVars>
          <dgm:chMax val="7"/>
          <dgm:dir/>
          <dgm:resizeHandles val="exact"/>
        </dgm:presLayoutVars>
      </dgm:prSet>
      <dgm:spPr/>
    </dgm:pt>
    <dgm:pt modelId="{C29B8581-3D99-493F-AE97-C002E43FB052}" type="pres">
      <dgm:prSet presAssocID="{5DE47A9A-95DC-4692-A1E4-8B90EC76088F}" presName="circ1" presStyleLbl="vennNode1" presStyleIdx="0" presStyleCnt="3"/>
      <dgm:spPr/>
    </dgm:pt>
    <dgm:pt modelId="{DB73F41A-1B6D-49B3-AA93-8868E62B0A7D}" type="pres">
      <dgm:prSet presAssocID="{5DE47A9A-95DC-4692-A1E4-8B90EC76088F}" presName="circ1Tx" presStyleLbl="revTx" presStyleIdx="0" presStyleCnt="0">
        <dgm:presLayoutVars>
          <dgm:chMax val="0"/>
          <dgm:chPref val="0"/>
          <dgm:bulletEnabled val="1"/>
        </dgm:presLayoutVars>
      </dgm:prSet>
      <dgm:spPr/>
    </dgm:pt>
    <dgm:pt modelId="{CDABF9C3-C12C-4817-84F7-24679B8921E8}" type="pres">
      <dgm:prSet presAssocID="{5ECDC82B-1AD6-416F-8CD9-280D6FE4094E}" presName="circ2" presStyleLbl="vennNode1" presStyleIdx="1" presStyleCnt="3"/>
      <dgm:spPr/>
    </dgm:pt>
    <dgm:pt modelId="{D3DBE9C2-6260-4E9C-846C-A0657C1E8747}" type="pres">
      <dgm:prSet presAssocID="{5ECDC82B-1AD6-416F-8CD9-280D6FE4094E}" presName="circ2Tx" presStyleLbl="revTx" presStyleIdx="0" presStyleCnt="0">
        <dgm:presLayoutVars>
          <dgm:chMax val="0"/>
          <dgm:chPref val="0"/>
          <dgm:bulletEnabled val="1"/>
        </dgm:presLayoutVars>
      </dgm:prSet>
      <dgm:spPr/>
    </dgm:pt>
    <dgm:pt modelId="{C24343F0-00DA-4746-B349-BFD03C54DF5E}" type="pres">
      <dgm:prSet presAssocID="{912EF8E9-17CB-4BAC-8AD0-5A79D03E00C0}" presName="circ3" presStyleLbl="vennNode1" presStyleIdx="2" presStyleCnt="3"/>
      <dgm:spPr/>
    </dgm:pt>
    <dgm:pt modelId="{E50DB3CB-76BE-4666-B434-3519645FD8F7}" type="pres">
      <dgm:prSet presAssocID="{912EF8E9-17CB-4BAC-8AD0-5A79D03E00C0}" presName="circ3Tx" presStyleLbl="revTx" presStyleIdx="0" presStyleCnt="0">
        <dgm:presLayoutVars>
          <dgm:chMax val="0"/>
          <dgm:chPref val="0"/>
          <dgm:bulletEnabled val="1"/>
        </dgm:presLayoutVars>
      </dgm:prSet>
      <dgm:spPr/>
    </dgm:pt>
  </dgm:ptLst>
  <dgm:cxnLst>
    <dgm:cxn modelId="{D96A2F0D-2205-4191-B5B2-11960C74200D}" type="presOf" srcId="{912EF8E9-17CB-4BAC-8AD0-5A79D03E00C0}" destId="{E50DB3CB-76BE-4666-B434-3519645FD8F7}" srcOrd="1" destOrd="0" presId="urn:microsoft.com/office/officeart/2005/8/layout/venn1"/>
    <dgm:cxn modelId="{9F226D33-9927-4BBC-A16D-D01ED589A7EE}" srcId="{11855860-0188-4E3A-AA2B-C9D7F1E3BF46}" destId="{5DE47A9A-95DC-4692-A1E4-8B90EC76088F}" srcOrd="0" destOrd="0" parTransId="{E9D7911C-C0B7-40DC-A163-F7E5EEA72288}" sibTransId="{3D17ED73-7D48-45B8-B8C8-00180D74F386}"/>
    <dgm:cxn modelId="{19F3435F-E0BE-4B74-9D56-83466C356F9D}" type="presOf" srcId="{11855860-0188-4E3A-AA2B-C9D7F1E3BF46}" destId="{70458DB2-5BD6-47C2-958B-8D568DF57C6B}" srcOrd="0" destOrd="0" presId="urn:microsoft.com/office/officeart/2005/8/layout/venn1"/>
    <dgm:cxn modelId="{9FA6864D-707B-4657-9CDD-E4A07E042F1D}" type="presOf" srcId="{5ECDC82B-1AD6-416F-8CD9-280D6FE4094E}" destId="{D3DBE9C2-6260-4E9C-846C-A0657C1E8747}" srcOrd="1" destOrd="0" presId="urn:microsoft.com/office/officeart/2005/8/layout/venn1"/>
    <dgm:cxn modelId="{8ED8818C-171C-4ECC-9388-F7CA7F37C4AD}" srcId="{11855860-0188-4E3A-AA2B-C9D7F1E3BF46}" destId="{912EF8E9-17CB-4BAC-8AD0-5A79D03E00C0}" srcOrd="2" destOrd="0" parTransId="{F78B604F-A7A4-4781-B29E-CE25ADB314EC}" sibTransId="{9D847C2C-103B-421C-8B2E-E0F3D4DB20B8}"/>
    <dgm:cxn modelId="{BC659AA1-CDD9-4076-83E8-487E704A088F}" type="presOf" srcId="{5ECDC82B-1AD6-416F-8CD9-280D6FE4094E}" destId="{CDABF9C3-C12C-4817-84F7-24679B8921E8}" srcOrd="0" destOrd="0" presId="urn:microsoft.com/office/officeart/2005/8/layout/venn1"/>
    <dgm:cxn modelId="{C9F596B4-B8C2-4D9E-BEE6-9982AFFAE64E}" type="presOf" srcId="{5DE47A9A-95DC-4692-A1E4-8B90EC76088F}" destId="{DB73F41A-1B6D-49B3-AA93-8868E62B0A7D}" srcOrd="1" destOrd="0" presId="urn:microsoft.com/office/officeart/2005/8/layout/venn1"/>
    <dgm:cxn modelId="{F37E4AC1-D25B-4617-B93D-5A428AFB70AF}" srcId="{11855860-0188-4E3A-AA2B-C9D7F1E3BF46}" destId="{5ECDC82B-1AD6-416F-8CD9-280D6FE4094E}" srcOrd="1" destOrd="0" parTransId="{8BDAD131-2341-4827-A323-51092C7BEF5B}" sibTransId="{DF35D543-68F9-4BCA-9A79-257508C7ACF9}"/>
    <dgm:cxn modelId="{025E28D4-D323-4F2A-9A97-9EFA50331D7B}" type="presOf" srcId="{912EF8E9-17CB-4BAC-8AD0-5A79D03E00C0}" destId="{C24343F0-00DA-4746-B349-BFD03C54DF5E}" srcOrd="0" destOrd="0" presId="urn:microsoft.com/office/officeart/2005/8/layout/venn1"/>
    <dgm:cxn modelId="{182D57E0-B90C-4573-8488-E660AB2F6D23}" type="presOf" srcId="{5DE47A9A-95DC-4692-A1E4-8B90EC76088F}" destId="{C29B8581-3D99-493F-AE97-C002E43FB052}" srcOrd="0" destOrd="0" presId="urn:microsoft.com/office/officeart/2005/8/layout/venn1"/>
    <dgm:cxn modelId="{0B0F6C2F-F15C-4A02-952F-FE46BBFAD551}" type="presParOf" srcId="{70458DB2-5BD6-47C2-958B-8D568DF57C6B}" destId="{C29B8581-3D99-493F-AE97-C002E43FB052}" srcOrd="0" destOrd="0" presId="urn:microsoft.com/office/officeart/2005/8/layout/venn1"/>
    <dgm:cxn modelId="{2A7604B8-2135-4703-8088-A1AF4371A9E7}" type="presParOf" srcId="{70458DB2-5BD6-47C2-958B-8D568DF57C6B}" destId="{DB73F41A-1B6D-49B3-AA93-8868E62B0A7D}" srcOrd="1" destOrd="0" presId="urn:microsoft.com/office/officeart/2005/8/layout/venn1"/>
    <dgm:cxn modelId="{EE5F0814-53B6-4AF8-9E78-21BF7D605156}" type="presParOf" srcId="{70458DB2-5BD6-47C2-958B-8D568DF57C6B}" destId="{CDABF9C3-C12C-4817-84F7-24679B8921E8}" srcOrd="2" destOrd="0" presId="urn:microsoft.com/office/officeart/2005/8/layout/venn1"/>
    <dgm:cxn modelId="{62AA6CB6-B231-4ADD-A216-D3E3CDA75DAE}" type="presParOf" srcId="{70458DB2-5BD6-47C2-958B-8D568DF57C6B}" destId="{D3DBE9C2-6260-4E9C-846C-A0657C1E8747}" srcOrd="3" destOrd="0" presId="urn:microsoft.com/office/officeart/2005/8/layout/venn1"/>
    <dgm:cxn modelId="{3397FC2A-BD2C-479C-AB3C-1EDDBB9E252C}" type="presParOf" srcId="{70458DB2-5BD6-47C2-958B-8D568DF57C6B}" destId="{C24343F0-00DA-4746-B349-BFD03C54DF5E}" srcOrd="4" destOrd="0" presId="urn:microsoft.com/office/officeart/2005/8/layout/venn1"/>
    <dgm:cxn modelId="{406DCB2D-4DA1-4E90-B0B0-4F4F723B9421}" type="presParOf" srcId="{70458DB2-5BD6-47C2-958B-8D568DF57C6B}" destId="{E50DB3CB-76BE-4666-B434-3519645FD8F7}"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9B8581-3D99-493F-AE97-C002E43FB052}">
      <dsp:nvSpPr>
        <dsp:cNvPr id="0" name=""/>
        <dsp:cNvSpPr/>
      </dsp:nvSpPr>
      <dsp:spPr>
        <a:xfrm>
          <a:off x="987424" y="31353"/>
          <a:ext cx="1504950" cy="150495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err="1"/>
            <a:t>Requerimientos</a:t>
          </a:r>
          <a:r>
            <a:rPr lang="en-US" sz="1200" kern="1200" dirty="0"/>
            <a:t> de </a:t>
          </a:r>
          <a:r>
            <a:rPr lang="en-US" sz="1200" kern="1200" dirty="0" err="1"/>
            <a:t>pieza</a:t>
          </a:r>
          <a:endParaRPr lang="en-US" sz="1200" kern="1200" dirty="0"/>
        </a:p>
      </dsp:txBody>
      <dsp:txXfrm>
        <a:off x="1188085" y="294719"/>
        <a:ext cx="1103630" cy="677227"/>
      </dsp:txXfrm>
    </dsp:sp>
    <dsp:sp modelId="{CDABF9C3-C12C-4817-84F7-24679B8921E8}">
      <dsp:nvSpPr>
        <dsp:cNvPr id="0" name=""/>
        <dsp:cNvSpPr/>
      </dsp:nvSpPr>
      <dsp:spPr>
        <a:xfrm>
          <a:off x="1530461" y="971946"/>
          <a:ext cx="1504950" cy="150495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err="1"/>
            <a:t>Limitaciones</a:t>
          </a:r>
          <a:r>
            <a:rPr lang="en-US" sz="1200" kern="1200" dirty="0"/>
            <a:t> de </a:t>
          </a:r>
          <a:r>
            <a:rPr lang="en-US" sz="1200" kern="1200" dirty="0" err="1"/>
            <a:t>proceso</a:t>
          </a:r>
          <a:endParaRPr lang="en-US" sz="1200" kern="1200" dirty="0"/>
        </a:p>
      </dsp:txBody>
      <dsp:txXfrm>
        <a:off x="1990725" y="1360725"/>
        <a:ext cx="902970" cy="827722"/>
      </dsp:txXfrm>
    </dsp:sp>
    <dsp:sp modelId="{C24343F0-00DA-4746-B349-BFD03C54DF5E}">
      <dsp:nvSpPr>
        <dsp:cNvPr id="0" name=""/>
        <dsp:cNvSpPr/>
      </dsp:nvSpPr>
      <dsp:spPr>
        <a:xfrm>
          <a:off x="444388" y="971946"/>
          <a:ext cx="1504950" cy="150495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err="1"/>
            <a:t>Capacidades</a:t>
          </a:r>
          <a:endParaRPr lang="en-US" sz="1200" kern="1200" dirty="0"/>
        </a:p>
      </dsp:txBody>
      <dsp:txXfrm>
        <a:off x="586104" y="1360725"/>
        <a:ext cx="902970" cy="82772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16277522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8910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a:t>Chen, et al. (2020). Additive Manufacturing of Piezoelectric Materials. Advanced Functional Materials. 2005141. 2005141. 10.1002/adfm.202005141.</a:t>
            </a:r>
          </a:p>
          <a:p>
            <a:endParaRPr lang="en-US"/>
          </a:p>
        </p:txBody>
      </p:sp>
    </p:spTree>
    <p:extLst>
      <p:ext uri="{BB962C8B-B14F-4D97-AF65-F5344CB8AC3E}">
        <p14:creationId xmlns:p14="http://schemas.microsoft.com/office/powerpoint/2010/main" val="341952279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951108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a:t>https://all3dp.com/2/3d-printer-g-code-commands-list-tutorial/</a:t>
            </a:r>
          </a:p>
          <a:p>
            <a:pPr marL="0" lvl="0" indent="0" algn="l" rtl="0">
              <a:spcBef>
                <a:spcPts val="0"/>
              </a:spcBef>
              <a:spcAft>
                <a:spcPts val="0"/>
              </a:spcAft>
              <a:buNone/>
            </a:pPr>
            <a:endParaRPr/>
          </a:p>
        </p:txBody>
      </p:sp>
    </p:spTree>
    <p:extLst>
      <p:ext uri="{BB962C8B-B14F-4D97-AF65-F5344CB8AC3E}">
        <p14:creationId xmlns:p14="http://schemas.microsoft.com/office/powerpoint/2010/main" val="280241643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a:t>https://the3dbros.com/3d-slicing-software-the-basics/</a:t>
            </a:r>
          </a:p>
          <a:p>
            <a:pPr marL="0" lvl="0" indent="0" algn="l" rtl="0">
              <a:spcBef>
                <a:spcPts val="0"/>
              </a:spcBef>
              <a:spcAft>
                <a:spcPts val="0"/>
              </a:spcAft>
              <a:buNone/>
            </a:pPr>
            <a:endParaRPr/>
          </a:p>
        </p:txBody>
      </p:sp>
    </p:spTree>
    <p:extLst>
      <p:ext uri="{BB962C8B-B14F-4D97-AF65-F5344CB8AC3E}">
        <p14:creationId xmlns:p14="http://schemas.microsoft.com/office/powerpoint/2010/main" val="280241643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g89f325e8c8_0_18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4" name="Google Shape;1134;g89f325e8c8_0_18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047161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3"/>
        <p:cNvGrpSpPr/>
        <p:nvPr/>
      </p:nvGrpSpPr>
      <p:grpSpPr>
        <a:xfrm>
          <a:off x="0" y="0"/>
          <a:ext cx="0" cy="0"/>
          <a:chOff x="0" y="0"/>
          <a:chExt cx="0" cy="0"/>
        </a:xfrm>
      </p:grpSpPr>
      <p:sp>
        <p:nvSpPr>
          <p:cNvPr id="3954" name="Google Shape;3954;g89f325e8c8_0_4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5" name="Google Shape;3955;g89f325e8c8_0_4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948999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6"/>
        <p:cNvGrpSpPr/>
        <p:nvPr/>
      </p:nvGrpSpPr>
      <p:grpSpPr>
        <a:xfrm>
          <a:off x="0" y="0"/>
          <a:ext cx="0" cy="0"/>
          <a:chOff x="0" y="0"/>
          <a:chExt cx="0" cy="0"/>
        </a:xfrm>
      </p:grpSpPr>
      <p:sp>
        <p:nvSpPr>
          <p:cNvPr id="4027" name="Google Shape;4027;g89f325e8c8_0_47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8" name="Google Shape;4028;g89f325e8c8_0_47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2014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https://www.3dprintingmedia.network/personalized-ppe-mask/</a:t>
            </a:r>
          </a:p>
        </p:txBody>
      </p:sp>
    </p:spTree>
    <p:extLst>
      <p:ext uri="{BB962C8B-B14F-4D97-AF65-F5344CB8AC3E}">
        <p14:creationId xmlns:p14="http://schemas.microsoft.com/office/powerpoint/2010/main" val="3496533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https://www.smartechanalysis.com/news/polymer-material-extrusion-market/</a:t>
            </a:r>
          </a:p>
        </p:txBody>
      </p:sp>
    </p:spTree>
    <p:extLst>
      <p:ext uri="{BB962C8B-B14F-4D97-AF65-F5344CB8AC3E}">
        <p14:creationId xmlns:p14="http://schemas.microsoft.com/office/powerpoint/2010/main" val="2603826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800"/>
              <a:t>https://www.myminifactory.com/object/3d-print-faceted-chess-set-66362</a:t>
            </a:r>
          </a:p>
          <a:p>
            <a:r>
              <a:rPr lang="en-US" sz="1100"/>
              <a:t>https://cults3d.com/en/3d-model/game/zeycus-abstract-chess-set</a:t>
            </a:r>
          </a:p>
          <a:p>
            <a:r>
              <a:rPr lang="en-US" sz="800"/>
              <a:t> </a:t>
            </a:r>
          </a:p>
          <a:p>
            <a:endParaRPr lang="en-US"/>
          </a:p>
        </p:txBody>
      </p:sp>
    </p:spTree>
    <p:extLst>
      <p:ext uri="{BB962C8B-B14F-4D97-AF65-F5344CB8AC3E}">
        <p14:creationId xmlns:p14="http://schemas.microsoft.com/office/powerpoint/2010/main" val="1589972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a:t>https://www.thingiverse.com/thing:53604 </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t>https://www.thingiverse.com/make:725644</a:t>
            </a:r>
          </a:p>
          <a:p>
            <a:endParaRPr lang="en-US"/>
          </a:p>
        </p:txBody>
      </p:sp>
    </p:spTree>
    <p:extLst>
      <p:ext uri="{BB962C8B-B14F-4D97-AF65-F5344CB8AC3E}">
        <p14:creationId xmlns:p14="http://schemas.microsoft.com/office/powerpoint/2010/main" val="637993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https://gen3d.com/learning/</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a:t>ttps://www.mentalfloss.com/article/92127</a:t>
            </a:r>
          </a:p>
          <a:p>
            <a:pPr marL="158750" indent="0">
              <a:buNone/>
            </a:pPr>
            <a:endParaRPr lang="en-US"/>
          </a:p>
        </p:txBody>
      </p:sp>
    </p:spTree>
    <p:extLst>
      <p:ext uri="{BB962C8B-B14F-4D97-AF65-F5344CB8AC3E}">
        <p14:creationId xmlns:p14="http://schemas.microsoft.com/office/powerpoint/2010/main" val="3585289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https://gen3d.com/learning/</a:t>
            </a:r>
          </a:p>
        </p:txBody>
      </p:sp>
    </p:spTree>
    <p:extLst>
      <p:ext uri="{BB962C8B-B14F-4D97-AF65-F5344CB8AC3E}">
        <p14:creationId xmlns:p14="http://schemas.microsoft.com/office/powerpoint/2010/main" val="3585289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89f325e8c8_0_1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89f325e8c8_0_1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https://gen3d.com/learning/</a:t>
            </a:r>
            <a:endParaRPr/>
          </a:p>
        </p:txBody>
      </p:sp>
    </p:spTree>
    <p:extLst>
      <p:ext uri="{BB962C8B-B14F-4D97-AF65-F5344CB8AC3E}">
        <p14:creationId xmlns:p14="http://schemas.microsoft.com/office/powerpoint/2010/main" val="2165667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https://www.dreamstime.com/hand-orthopedic-plaster-cast-hospital-b-fractured-man-s-black-tshirt-background-image123288763</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a:t>https://activarmor.com/</a:t>
            </a:r>
          </a:p>
          <a:p>
            <a:endParaRPr lang="en-US"/>
          </a:p>
          <a:p>
            <a:endParaRPr lang="en-US"/>
          </a:p>
        </p:txBody>
      </p:sp>
    </p:spTree>
    <p:extLst>
      <p:ext uri="{BB962C8B-B14F-4D97-AF65-F5344CB8AC3E}">
        <p14:creationId xmlns:p14="http://schemas.microsoft.com/office/powerpoint/2010/main" val="4029455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326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89f1087ede_0_2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89f1087ede_0_2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1376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g89f325e8c8_0_1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7" name="Google Shape;1067;g89f325e8c8_0_1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4760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89f325e8c8_0_1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89f325e8c8_0_1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t>Adapted from</a:t>
            </a:r>
            <a:r>
              <a:rPr lang="el-GR" sz="1100"/>
              <a:t>:</a:t>
            </a:r>
            <a:r>
              <a:rPr lang="en-US" sz="1100"/>
              <a:t> Sturm et al (2017) Cyber-physical vulnerabilities in additive manufacturing systems: A case study attack on the .STL file with human subjects, Journal of Manufacturing Systems, Volume 44, Part 1, https://doi.org/10.1016/j.jmsy.2017.05.007.</a:t>
            </a:r>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21656675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a:t>Source:  </a:t>
            </a:r>
            <a:r>
              <a:rPr lang="en-US" sz="800" err="1"/>
              <a:t>wildrosebuilds</a:t>
            </a:r>
            <a:r>
              <a:rPr lang="en-US" sz="800"/>
              <a:t> on youtube.com</a:t>
            </a:r>
            <a:r>
              <a:rPr lang="en-US" sz="1100"/>
              <a:t>/</a:t>
            </a:r>
            <a:r>
              <a:rPr lang="en-US" sz="800" err="1"/>
              <a:t>wildrosebuilds</a:t>
            </a:r>
            <a:r>
              <a:rPr lang="en-US" sz="800"/>
              <a:t> </a:t>
            </a:r>
          </a:p>
        </p:txBody>
      </p:sp>
    </p:spTree>
    <p:extLst>
      <p:ext uri="{BB962C8B-B14F-4D97-AF65-F5344CB8AC3E}">
        <p14:creationId xmlns:p14="http://schemas.microsoft.com/office/powerpoint/2010/main" val="28024164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a:t>Source:  </a:t>
            </a:r>
            <a:r>
              <a:rPr lang="en-US" sz="800" err="1"/>
              <a:t>wildrosebuilds</a:t>
            </a:r>
            <a:r>
              <a:rPr lang="en-US" sz="800"/>
              <a:t> on youtube.com</a:t>
            </a:r>
            <a:r>
              <a:rPr lang="en-US" sz="1100"/>
              <a:t>/</a:t>
            </a:r>
            <a:r>
              <a:rPr lang="en-US" sz="800" err="1"/>
              <a:t>wildrosebuilds</a:t>
            </a:r>
            <a:r>
              <a:rPr lang="en-US" sz="800"/>
              <a:t> </a:t>
            </a:r>
          </a:p>
        </p:txBody>
      </p:sp>
    </p:spTree>
    <p:extLst>
      <p:ext uri="{BB962C8B-B14F-4D97-AF65-F5344CB8AC3E}">
        <p14:creationId xmlns:p14="http://schemas.microsoft.com/office/powerpoint/2010/main" val="14440010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a:t>youtube.com</a:t>
            </a:r>
            <a:r>
              <a:rPr lang="en-US" sz="1800"/>
              <a:t>/</a:t>
            </a:r>
            <a:r>
              <a:rPr lang="en-US" sz="1100" err="1"/>
              <a:t>wildrosebuilds</a:t>
            </a:r>
            <a:r>
              <a:rPr lang="en-US" sz="1100"/>
              <a:t> </a:t>
            </a:r>
            <a:endParaRPr lang="en-US"/>
          </a:p>
        </p:txBody>
      </p:sp>
    </p:spTree>
    <p:extLst>
      <p:ext uri="{BB962C8B-B14F-4D97-AF65-F5344CB8AC3E}">
        <p14:creationId xmlns:p14="http://schemas.microsoft.com/office/powerpoint/2010/main" val="20590707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http://archive.fabacademy.org/2016/fablabsingapore/students/98/exercise05.html</a:t>
            </a:r>
          </a:p>
        </p:txBody>
      </p:sp>
    </p:spTree>
    <p:extLst>
      <p:ext uri="{BB962C8B-B14F-4D97-AF65-F5344CB8AC3E}">
        <p14:creationId xmlns:p14="http://schemas.microsoft.com/office/powerpoint/2010/main" val="836763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a:t>https://www.youtube.com/watch?v=snbaSvYIkdw</a:t>
            </a:r>
          </a:p>
          <a:p>
            <a:pPr marL="0" lvl="0" indent="0" algn="l" rtl="0">
              <a:spcBef>
                <a:spcPts val="0"/>
              </a:spcBef>
              <a:spcAft>
                <a:spcPts val="0"/>
              </a:spcAft>
              <a:buNone/>
            </a:pPr>
            <a:endParaRPr/>
          </a:p>
        </p:txBody>
      </p:sp>
    </p:spTree>
    <p:extLst>
      <p:ext uri="{BB962C8B-B14F-4D97-AF65-F5344CB8AC3E}">
        <p14:creationId xmlns:p14="http://schemas.microsoft.com/office/powerpoint/2010/main" val="28024164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a:t>www.prusaprinters.org</a:t>
            </a:r>
          </a:p>
          <a:p>
            <a:pPr marL="0" lvl="0" indent="0" algn="l" rtl="0">
              <a:spcBef>
                <a:spcPts val="0"/>
              </a:spcBef>
              <a:spcAft>
                <a:spcPts val="0"/>
              </a:spcAft>
              <a:buNone/>
            </a:pPr>
            <a:endParaRPr/>
          </a:p>
        </p:txBody>
      </p:sp>
    </p:spTree>
    <p:extLst>
      <p:ext uri="{BB962C8B-B14F-4D97-AF65-F5344CB8AC3E}">
        <p14:creationId xmlns:p14="http://schemas.microsoft.com/office/powerpoint/2010/main" val="28024164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https://all3dp.com/2/cura-infill-patterns-all-you-need-to-know/</a:t>
            </a:r>
          </a:p>
        </p:txBody>
      </p:sp>
    </p:spTree>
    <p:extLst>
      <p:ext uri="{BB962C8B-B14F-4D97-AF65-F5344CB8AC3E}">
        <p14:creationId xmlns:p14="http://schemas.microsoft.com/office/powerpoint/2010/main" val="35852898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a:t>https://www.3d-pros.com/choosing-infill-for-3d-printed-parts</a:t>
            </a:r>
          </a:p>
          <a:p>
            <a:endParaRPr lang="en-US"/>
          </a:p>
        </p:txBody>
      </p:sp>
    </p:spTree>
    <p:extLst>
      <p:ext uri="{BB962C8B-B14F-4D97-AF65-F5344CB8AC3E}">
        <p14:creationId xmlns:p14="http://schemas.microsoft.com/office/powerpoint/2010/main" val="732217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g89f325e8c8_0_1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4" name="Google Shape;1074;g89f325e8c8_0_1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95403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a:t>https://wikifactory.com/+wikifactory/stories/ultimate-guide-how-to-design-for-3d-printing</a:t>
            </a:r>
          </a:p>
          <a:p>
            <a:pPr marL="0" lvl="0" indent="0" algn="l" rtl="0">
              <a:spcBef>
                <a:spcPts val="0"/>
              </a:spcBef>
              <a:spcAft>
                <a:spcPts val="0"/>
              </a:spcAft>
              <a:buNone/>
            </a:pPr>
            <a:endParaRPr/>
          </a:p>
        </p:txBody>
      </p:sp>
    </p:spTree>
    <p:extLst>
      <p:ext uri="{BB962C8B-B14F-4D97-AF65-F5344CB8AC3E}">
        <p14:creationId xmlns:p14="http://schemas.microsoft.com/office/powerpoint/2010/main" val="28024164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a:latin typeface="Muli" pitchFamily="2" charset="0"/>
              </a:rPr>
              <a:t>https://msd-makerspaces.gitbook.io/next-lab/3d-printing/ultimate-guide/design-guidelines</a:t>
            </a:r>
          </a:p>
          <a:p>
            <a:pPr marL="0" lvl="0" indent="0" algn="l" rtl="0">
              <a:spcBef>
                <a:spcPts val="0"/>
              </a:spcBef>
              <a:spcAft>
                <a:spcPts val="0"/>
              </a:spcAft>
              <a:buNone/>
            </a:pPr>
            <a:endParaRPr/>
          </a:p>
        </p:txBody>
      </p:sp>
    </p:spTree>
    <p:extLst>
      <p:ext uri="{BB962C8B-B14F-4D97-AF65-F5344CB8AC3E}">
        <p14:creationId xmlns:p14="http://schemas.microsoft.com/office/powerpoint/2010/main" val="28024164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a:t>https://msd-makerspaces.gitbook.io/next-lab/3d-printing/troubleshooting, </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a:t>https://www.hubs.com/</a:t>
            </a:r>
          </a:p>
          <a:p>
            <a:endParaRPr lang="en-US"/>
          </a:p>
        </p:txBody>
      </p:sp>
    </p:spTree>
    <p:extLst>
      <p:ext uri="{BB962C8B-B14F-4D97-AF65-F5344CB8AC3E}">
        <p14:creationId xmlns:p14="http://schemas.microsoft.com/office/powerpoint/2010/main" val="20001247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800">
                <a:solidFill>
                  <a:schemeClr val="tx1"/>
                </a:solidFill>
                <a:latin typeface="Muli" pitchFamily="2" charset="0"/>
                <a:ea typeface="Calibri"/>
                <a:cs typeface="Calibri"/>
                <a:sym typeface="Calibri"/>
              </a:rPr>
              <a:t>https://blogs.library.unt.edu/spark/2021/03/03/support-on-3d-prints, </a:t>
            </a:r>
          </a:p>
          <a:p>
            <a:r>
              <a:rPr lang="en-US" sz="800">
                <a:solidFill>
                  <a:schemeClr val="tx1"/>
                </a:solidFill>
                <a:latin typeface="Muli" pitchFamily="2" charset="0"/>
              </a:rPr>
              <a:t>https://www.hubs.com/knowledge-base/how-design-parts-fdm-3d-printing/</a:t>
            </a:r>
            <a:endParaRPr lang="en-US" sz="800">
              <a:solidFill>
                <a:schemeClr val="tx1"/>
              </a:solidFill>
              <a:latin typeface="Muli" pitchFamily="2" charset="0"/>
              <a:ea typeface="Calibri"/>
              <a:cs typeface="Calibri"/>
              <a:sym typeface="Calibri"/>
            </a:endParaRPr>
          </a:p>
          <a:p>
            <a:pPr algn="ctr"/>
            <a:endParaRPr lang="en-US" sz="800">
              <a:solidFill>
                <a:schemeClr val="tx1"/>
              </a:solidFill>
              <a:latin typeface="Muli" pitchFamily="2" charset="0"/>
              <a:ea typeface="Calibri"/>
              <a:cs typeface="Calibri"/>
              <a:sym typeface="Calibri"/>
            </a:endParaRPr>
          </a:p>
          <a:p>
            <a:endParaRPr lang="en-US" sz="800">
              <a:solidFill>
                <a:schemeClr val="tx1"/>
              </a:solidFill>
              <a:latin typeface="Muli" pitchFamily="2" charset="0"/>
            </a:endParaRPr>
          </a:p>
          <a:p>
            <a:endParaRPr lang="en-US">
              <a:solidFill>
                <a:schemeClr val="tx1"/>
              </a:solidFill>
            </a:endParaRPr>
          </a:p>
        </p:txBody>
      </p:sp>
    </p:spTree>
    <p:extLst>
      <p:ext uri="{BB962C8B-B14F-4D97-AF65-F5344CB8AC3E}">
        <p14:creationId xmlns:p14="http://schemas.microsoft.com/office/powerpoint/2010/main" val="18002307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89f325e8c8_0_1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89f325e8c8_0_1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a:t>http://talesofa3dprinter.blogspot.com</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a:t>https://all3dp.com</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a:t>https://www.matterhackers.com</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800">
              <a:latin typeface="Muli" pitchFamily="2" charset="0"/>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1656675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t>https://blogs.solidworks.com</a:t>
            </a:r>
            <a:endParaRPr lang="en-US" sz="800"/>
          </a:p>
          <a:p>
            <a:endParaRPr lang="en-US"/>
          </a:p>
        </p:txBody>
      </p:sp>
    </p:spTree>
    <p:extLst>
      <p:ext uri="{BB962C8B-B14F-4D97-AF65-F5344CB8AC3E}">
        <p14:creationId xmlns:p14="http://schemas.microsoft.com/office/powerpoint/2010/main" val="35852898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t>www.hubs.com</a:t>
            </a:r>
            <a:endParaRPr lang="en-US" sz="800"/>
          </a:p>
          <a:p>
            <a:endParaRPr lang="en-US"/>
          </a:p>
        </p:txBody>
      </p:sp>
    </p:spTree>
    <p:extLst>
      <p:ext uri="{BB962C8B-B14F-4D97-AF65-F5344CB8AC3E}">
        <p14:creationId xmlns:p14="http://schemas.microsoft.com/office/powerpoint/2010/main" val="35852898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a:latin typeface="Muli"/>
              </a:rPr>
              <a:t>https://www.shutterstock.com/el/image-illustration/printing-letter-h-under-3d-printer-1709719078</a:t>
            </a:r>
          </a:p>
          <a:p>
            <a:pPr marL="0" lvl="0" indent="0" algn="l" rtl="0">
              <a:spcBef>
                <a:spcPts val="0"/>
              </a:spcBef>
              <a:spcAft>
                <a:spcPts val="0"/>
              </a:spcAft>
              <a:buNone/>
            </a:pPr>
            <a:endParaRPr/>
          </a:p>
        </p:txBody>
      </p:sp>
    </p:spTree>
    <p:extLst>
      <p:ext uri="{BB962C8B-B14F-4D97-AF65-F5344CB8AC3E}">
        <p14:creationId xmlns:p14="http://schemas.microsoft.com/office/powerpoint/2010/main" val="28024164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a:t>https://msd-makerspaces.gitbook.io/next-lab/3d-printing/ultimate-guide/design-guidelines</a:t>
            </a:r>
          </a:p>
          <a:p>
            <a:pPr marL="0" lvl="0" indent="0" algn="l" rtl="0">
              <a:spcBef>
                <a:spcPts val="0"/>
              </a:spcBef>
              <a:spcAft>
                <a:spcPts val="0"/>
              </a:spcAft>
              <a:buNone/>
            </a:pPr>
            <a:endParaRPr/>
          </a:p>
        </p:txBody>
      </p:sp>
    </p:spTree>
    <p:extLst>
      <p:ext uri="{BB962C8B-B14F-4D97-AF65-F5344CB8AC3E}">
        <p14:creationId xmlns:p14="http://schemas.microsoft.com/office/powerpoint/2010/main" val="28024164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t>https://wikifactory.com/+wikifactory/stories/ultimate-guide-how-to-design-for-3d-printing</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latin typeface="Muli" pitchFamily="2" charset="0"/>
              </a:rPr>
              <a:t>https://www.hubs.com/knowledge-base/how-design-parts-fdm-3d-printing/</a:t>
            </a:r>
            <a:endParaRPr lang="en-US" sz="1100"/>
          </a:p>
          <a:p>
            <a:endParaRPr lang="en-US"/>
          </a:p>
        </p:txBody>
      </p:sp>
    </p:spTree>
    <p:extLst>
      <p:ext uri="{BB962C8B-B14F-4D97-AF65-F5344CB8AC3E}">
        <p14:creationId xmlns:p14="http://schemas.microsoft.com/office/powerpoint/2010/main" val="1759938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g89f325e8c8_0_1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7" name="Google Shape;1067;g89f325e8c8_0_1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47601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a:solidFill>
                  <a:srgbClr val="000000"/>
                </a:solidFill>
                <a:effectLst/>
                <a:latin typeface="Arial"/>
                <a:ea typeface="Arial"/>
                <a:cs typeface="Arial"/>
                <a:sym typeface="Arial"/>
              </a:rPr>
              <a:t>https://www.hubs.com/knowledge-base/how-does-part-orientation-affect-3d-print/</a:t>
            </a:r>
          </a:p>
          <a:p>
            <a:endParaRPr lang="en-US"/>
          </a:p>
        </p:txBody>
      </p:sp>
    </p:spTree>
    <p:extLst>
      <p:ext uri="{BB962C8B-B14F-4D97-AF65-F5344CB8AC3E}">
        <p14:creationId xmlns:p14="http://schemas.microsoft.com/office/powerpoint/2010/main" val="37295582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a:t>www.all3dp.com</a:t>
            </a:r>
          </a:p>
          <a:p>
            <a:pPr marL="0" lvl="0" indent="0" algn="l" rtl="0">
              <a:spcBef>
                <a:spcPts val="0"/>
              </a:spcBef>
              <a:spcAft>
                <a:spcPts val="0"/>
              </a:spcAft>
              <a:buNone/>
            </a:pPr>
            <a:endParaRPr/>
          </a:p>
        </p:txBody>
      </p:sp>
    </p:spTree>
    <p:extLst>
      <p:ext uri="{BB962C8B-B14F-4D97-AF65-F5344CB8AC3E}">
        <p14:creationId xmlns:p14="http://schemas.microsoft.com/office/powerpoint/2010/main" val="28024164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a:t>www.all3DP.com</a:t>
            </a:r>
          </a:p>
          <a:p>
            <a:pPr marL="0" lvl="0" indent="0" algn="l" rtl="0">
              <a:spcBef>
                <a:spcPts val="0"/>
              </a:spcBef>
              <a:spcAft>
                <a:spcPts val="0"/>
              </a:spcAft>
              <a:buNone/>
            </a:pPr>
            <a:endParaRPr/>
          </a:p>
        </p:txBody>
      </p:sp>
    </p:spTree>
    <p:extLst>
      <p:ext uri="{BB962C8B-B14F-4D97-AF65-F5344CB8AC3E}">
        <p14:creationId xmlns:p14="http://schemas.microsoft.com/office/powerpoint/2010/main" val="28024164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a:t>www.all3dp.com</a:t>
            </a:r>
          </a:p>
          <a:p>
            <a:pPr marL="0" lvl="0" indent="0" algn="l" rtl="0">
              <a:spcBef>
                <a:spcPts val="0"/>
              </a:spcBef>
              <a:spcAft>
                <a:spcPts val="0"/>
              </a:spcAft>
              <a:buNone/>
            </a:pPr>
            <a:endParaRPr/>
          </a:p>
        </p:txBody>
      </p:sp>
    </p:spTree>
    <p:extLst>
      <p:ext uri="{BB962C8B-B14F-4D97-AF65-F5344CB8AC3E}">
        <p14:creationId xmlns:p14="http://schemas.microsoft.com/office/powerpoint/2010/main" val="28024164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89f325e8c8_0_1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89f325e8c8_0_1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a:t>https://wikifactory.com/+wikifactory/stories/ultimate-guide-how-to-design-for-3d-printing</a:t>
            </a:r>
          </a:p>
          <a:p>
            <a:pPr marL="0" lvl="0" indent="0" algn="l" rtl="0">
              <a:spcBef>
                <a:spcPts val="0"/>
              </a:spcBef>
              <a:spcAft>
                <a:spcPts val="0"/>
              </a:spcAft>
              <a:buNone/>
            </a:pPr>
            <a:endParaRPr/>
          </a:p>
        </p:txBody>
      </p:sp>
    </p:spTree>
    <p:extLst>
      <p:ext uri="{BB962C8B-B14F-4D97-AF65-F5344CB8AC3E}">
        <p14:creationId xmlns:p14="http://schemas.microsoft.com/office/powerpoint/2010/main" val="21656675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t>https://wikifactory.com/+wikifactory/stories/ultimate-guide-how-to-design-for-3d-printing</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t>https://all3dp.com/2/3d-printer-layer-height-how-much-does-it-matter/</a:t>
            </a:r>
          </a:p>
          <a:p>
            <a:endParaRPr lang="en-US"/>
          </a:p>
        </p:txBody>
      </p:sp>
    </p:spTree>
    <p:extLst>
      <p:ext uri="{BB962C8B-B14F-4D97-AF65-F5344CB8AC3E}">
        <p14:creationId xmlns:p14="http://schemas.microsoft.com/office/powerpoint/2010/main" val="23649755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https://playdoughtherapy.typepad.com/.a/6a014e86624aca970d01676944419d970b-popup</a:t>
            </a:r>
          </a:p>
        </p:txBody>
      </p:sp>
    </p:spTree>
    <p:extLst>
      <p:ext uri="{BB962C8B-B14F-4D97-AF65-F5344CB8AC3E}">
        <p14:creationId xmlns:p14="http://schemas.microsoft.com/office/powerpoint/2010/main" val="5351225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a:solidFill>
                  <a:srgbClr val="000000"/>
                </a:solidFill>
                <a:effectLst/>
                <a:latin typeface="Arial"/>
                <a:ea typeface="Arial"/>
                <a:cs typeface="Arial"/>
                <a:sym typeface="Arial"/>
              </a:rPr>
              <a:t>https://ultimaker.com/learn/design-for-fff-3d-printing</a:t>
            </a:r>
            <a:endParaRPr lang="en-US"/>
          </a:p>
        </p:txBody>
      </p:sp>
    </p:spTree>
    <p:extLst>
      <p:ext uri="{BB962C8B-B14F-4D97-AF65-F5344CB8AC3E}">
        <p14:creationId xmlns:p14="http://schemas.microsoft.com/office/powerpoint/2010/main" val="10228878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a:t>https://3dprinting.com/tips-tricks/how-to-prevent-warping/</a:t>
            </a:r>
          </a:p>
        </p:txBody>
      </p:sp>
    </p:spTree>
    <p:extLst>
      <p:ext uri="{BB962C8B-B14F-4D97-AF65-F5344CB8AC3E}">
        <p14:creationId xmlns:p14="http://schemas.microsoft.com/office/powerpoint/2010/main" val="28024164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https://all3dp.com/2/3d-print-warping-what-it-is-how-to-fix-it/</a:t>
            </a:r>
            <a:endParaRPr/>
          </a:p>
        </p:txBody>
      </p:sp>
    </p:spTree>
    <p:extLst>
      <p:ext uri="{BB962C8B-B14F-4D97-AF65-F5344CB8AC3E}">
        <p14:creationId xmlns:p14="http://schemas.microsoft.com/office/powerpoint/2010/main" val="2802416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https://all3dp.com/3d-printing-3d-printer-guide-101-questions/</a:t>
            </a:r>
            <a:endParaRPr/>
          </a:p>
        </p:txBody>
      </p:sp>
    </p:spTree>
    <p:extLst>
      <p:ext uri="{BB962C8B-B14F-4D97-AF65-F5344CB8AC3E}">
        <p14:creationId xmlns:p14="http://schemas.microsoft.com/office/powerpoint/2010/main" val="28024164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1"/>
        <p:cNvGrpSpPr/>
        <p:nvPr/>
      </p:nvGrpSpPr>
      <p:grpSpPr>
        <a:xfrm>
          <a:off x="0" y="0"/>
          <a:ext cx="0" cy="0"/>
          <a:chOff x="0" y="0"/>
          <a:chExt cx="0" cy="0"/>
        </a:xfrm>
      </p:grpSpPr>
      <p:sp>
        <p:nvSpPr>
          <p:cNvPr id="3612" name="Google Shape;3612;g89f325e8c8_0_2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3" name="Google Shape;3613;g89f325e8c8_0_2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a:t>Source: https://www.youtube.com/watch?v=HNAtHl6kB7Y</a:t>
            </a:r>
          </a:p>
          <a:p>
            <a:pPr marL="0" lvl="0" indent="0" algn="l" rtl="0">
              <a:spcBef>
                <a:spcPts val="0"/>
              </a:spcBef>
              <a:spcAft>
                <a:spcPts val="0"/>
              </a:spcAft>
              <a:buNone/>
            </a:pPr>
            <a:endParaRPr/>
          </a:p>
        </p:txBody>
      </p:sp>
    </p:spTree>
    <p:extLst>
      <p:ext uri="{BB962C8B-B14F-4D97-AF65-F5344CB8AC3E}">
        <p14:creationId xmlns:p14="http://schemas.microsoft.com/office/powerpoint/2010/main" val="40085104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852898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g89f325e8c8_0_18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9" name="Google Shape;1119;g89f325e8c8_0_18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02136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i="1"/>
              <a:t>The Zombie Apocalypse Guide to 3D Printing</a:t>
            </a:r>
            <a:endParaRPr lang="en-US" sz="800"/>
          </a:p>
          <a:p>
            <a:endParaRPr lang="en-US"/>
          </a:p>
        </p:txBody>
      </p:sp>
    </p:spTree>
    <p:extLst>
      <p:ext uri="{BB962C8B-B14F-4D97-AF65-F5344CB8AC3E}">
        <p14:creationId xmlns:p14="http://schemas.microsoft.com/office/powerpoint/2010/main" val="33598565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3262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3"/>
        <p:cNvGrpSpPr/>
        <p:nvPr/>
      </p:nvGrpSpPr>
      <p:grpSpPr>
        <a:xfrm>
          <a:off x="0" y="0"/>
          <a:ext cx="0" cy="0"/>
          <a:chOff x="0" y="0"/>
          <a:chExt cx="0" cy="0"/>
        </a:xfrm>
      </p:grpSpPr>
      <p:sp>
        <p:nvSpPr>
          <p:cNvPr id="3554" name="Google Shape;3554;g89f325e8c8_0_2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5" name="Google Shape;3555;g89f325e8c8_0_2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07266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a:t>https://interestingengineering.com/17-cool-and-useful-things-to-3d-print-around-your-home</a:t>
            </a:r>
          </a:p>
          <a:p>
            <a:endParaRPr lang="en-US"/>
          </a:p>
        </p:txBody>
      </p:sp>
    </p:spTree>
    <p:extLst>
      <p:ext uri="{BB962C8B-B14F-4D97-AF65-F5344CB8AC3E}">
        <p14:creationId xmlns:p14="http://schemas.microsoft.com/office/powerpoint/2010/main" val="37433312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89f325e8c8_0_1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89f325e8c8_0_1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Source: https://support.xometry.com/hc/en-us/articles/217723698-What-is-the-smallest-feature-that-you-can-print-</a:t>
            </a:r>
          </a:p>
          <a:p>
            <a:pPr marL="0" lvl="0" indent="0" algn="l" rtl="0">
              <a:spcBef>
                <a:spcPts val="0"/>
              </a:spcBef>
              <a:spcAft>
                <a:spcPts val="0"/>
              </a:spcAft>
              <a:buNone/>
            </a:pPr>
            <a:endParaRPr/>
          </a:p>
        </p:txBody>
      </p:sp>
    </p:spTree>
    <p:extLst>
      <p:ext uri="{BB962C8B-B14F-4D97-AF65-F5344CB8AC3E}">
        <p14:creationId xmlns:p14="http://schemas.microsoft.com/office/powerpoint/2010/main" val="21656675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89f325e8c8_0_1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89f325e8c8_0_1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a:t>https://wikifactory.com/+wikifactory/stories/ultimate-guide-how-to-design-for-3d-printing</a:t>
            </a:r>
          </a:p>
          <a:p>
            <a:pPr marL="0" lvl="0" indent="0" algn="l" rtl="0">
              <a:spcBef>
                <a:spcPts val="0"/>
              </a:spcBef>
              <a:spcAft>
                <a:spcPts val="0"/>
              </a:spcAft>
              <a:buNone/>
            </a:pPr>
            <a:endParaRPr/>
          </a:p>
        </p:txBody>
      </p:sp>
    </p:spTree>
    <p:extLst>
      <p:ext uri="{BB962C8B-B14F-4D97-AF65-F5344CB8AC3E}">
        <p14:creationId xmlns:p14="http://schemas.microsoft.com/office/powerpoint/2010/main" val="21656675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t>https://wikifactory.com/+wikifactory/stories/ultimate-guide-how-to-design-for-3d-printing</a:t>
            </a:r>
          </a:p>
          <a:p>
            <a:endParaRPr lang="en-US"/>
          </a:p>
          <a:p>
            <a:endParaRPr lang="en-US"/>
          </a:p>
        </p:txBody>
      </p:sp>
    </p:spTree>
    <p:extLst>
      <p:ext uri="{BB962C8B-B14F-4D97-AF65-F5344CB8AC3E}">
        <p14:creationId xmlns:p14="http://schemas.microsoft.com/office/powerpoint/2010/main" val="2870603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t>Source: </a:t>
            </a:r>
            <a:r>
              <a:rPr lang="en-US" sz="1100" err="1"/>
              <a:t>Woehlers</a:t>
            </a:r>
            <a:r>
              <a:rPr lang="en-US" sz="1100"/>
              <a:t> Associates</a:t>
            </a:r>
          </a:p>
          <a:p>
            <a:endParaRPr lang="en-US"/>
          </a:p>
        </p:txBody>
      </p:sp>
    </p:spTree>
    <p:extLst>
      <p:ext uri="{BB962C8B-B14F-4D97-AF65-F5344CB8AC3E}">
        <p14:creationId xmlns:p14="http://schemas.microsoft.com/office/powerpoint/2010/main" val="33784041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g89f325e8c8_0_18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9" name="Google Shape;1119;g89f325e8c8_0_18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a:t>https://www.rapiddirect.com/blog/snap-fit-design/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a:t>http://www.thingiverse.com/thing:59332</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800"/>
          </a:p>
          <a:p>
            <a:pPr marL="0" lvl="0" indent="0" algn="l" rtl="0">
              <a:spcBef>
                <a:spcPts val="0"/>
              </a:spcBef>
              <a:spcAft>
                <a:spcPts val="0"/>
              </a:spcAft>
              <a:buNone/>
            </a:pPr>
            <a:endParaRPr/>
          </a:p>
        </p:txBody>
      </p:sp>
    </p:spTree>
    <p:extLst>
      <p:ext uri="{BB962C8B-B14F-4D97-AF65-F5344CB8AC3E}">
        <p14:creationId xmlns:p14="http://schemas.microsoft.com/office/powerpoint/2010/main" val="31802136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g89f325e8c8_0_18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9" name="Google Shape;1119;g89f325e8c8_0_18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t>https://wikifactory.com/+wikifactory/stories/ultimate-guide-how-to-design-for-3d-printing</a:t>
            </a:r>
          </a:p>
          <a:p>
            <a:pPr marL="158750" indent="0">
              <a:buNone/>
            </a:pPr>
            <a:endParaRPr lang="en-US"/>
          </a:p>
        </p:txBody>
      </p:sp>
    </p:spTree>
    <p:extLst>
      <p:ext uri="{BB962C8B-B14F-4D97-AF65-F5344CB8AC3E}">
        <p14:creationId xmlns:p14="http://schemas.microsoft.com/office/powerpoint/2010/main" val="31802136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a:t>Source: </a:t>
            </a:r>
            <a:r>
              <a:rPr lang="el-GR" sz="800"/>
              <a:t>https://ultimaker.com/materials/pva</a:t>
            </a:r>
            <a:endParaRPr lang="en-US" sz="800"/>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a:latin typeface="Muli" pitchFamily="2" charset="0"/>
              </a:rPr>
              <a:t>all3dp.com</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800"/>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l-GR" sz="800"/>
          </a:p>
          <a:p>
            <a:endParaRPr lang="en-US"/>
          </a:p>
        </p:txBody>
      </p:sp>
    </p:spTree>
    <p:extLst>
      <p:ext uri="{BB962C8B-B14F-4D97-AF65-F5344CB8AC3E}">
        <p14:creationId xmlns:p14="http://schemas.microsoft.com/office/powerpoint/2010/main" val="10225453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a:t>https://www.hydraresearch3d.com/design-rules</a:t>
            </a:r>
          </a:p>
          <a:p>
            <a:endParaRPr lang="en-US"/>
          </a:p>
        </p:txBody>
      </p:sp>
    </p:spTree>
    <p:extLst>
      <p:ext uri="{BB962C8B-B14F-4D97-AF65-F5344CB8AC3E}">
        <p14:creationId xmlns:p14="http://schemas.microsoft.com/office/powerpoint/2010/main" val="35852898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a:t>www.hubs.com</a:t>
            </a:r>
          </a:p>
          <a:p>
            <a:pPr marL="0" lvl="0" indent="0" algn="l" rtl="0">
              <a:spcBef>
                <a:spcPts val="0"/>
              </a:spcBef>
              <a:spcAft>
                <a:spcPts val="0"/>
              </a:spcAft>
              <a:buNone/>
            </a:pPr>
            <a:endParaRPr/>
          </a:p>
        </p:txBody>
      </p:sp>
    </p:spTree>
    <p:extLst>
      <p:ext uri="{BB962C8B-B14F-4D97-AF65-F5344CB8AC3E}">
        <p14:creationId xmlns:p14="http://schemas.microsoft.com/office/powerpoint/2010/main" val="28024164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a:t>Source: www.hubs.com</a:t>
            </a:r>
          </a:p>
          <a:p>
            <a:pPr marL="0" lvl="0" indent="0" algn="l" rtl="0">
              <a:spcBef>
                <a:spcPts val="0"/>
              </a:spcBef>
              <a:spcAft>
                <a:spcPts val="0"/>
              </a:spcAft>
              <a:buNone/>
            </a:pPr>
            <a:endParaRPr/>
          </a:p>
        </p:txBody>
      </p:sp>
    </p:spTree>
    <p:extLst>
      <p:ext uri="{BB962C8B-B14F-4D97-AF65-F5344CB8AC3E}">
        <p14:creationId xmlns:p14="http://schemas.microsoft.com/office/powerpoint/2010/main" val="28024164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a:t>https://www.slideshare.net/ErinKomi/component-design-for-metal-am</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a:t>www.hubs.com</a:t>
            </a:r>
          </a:p>
          <a:p>
            <a:endParaRPr lang="en-US"/>
          </a:p>
        </p:txBody>
      </p:sp>
    </p:spTree>
    <p:extLst>
      <p:ext uri="{BB962C8B-B14F-4D97-AF65-F5344CB8AC3E}">
        <p14:creationId xmlns:p14="http://schemas.microsoft.com/office/powerpoint/2010/main" val="29481697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800"/>
              <a:t>www.hubs.com</a:t>
            </a:r>
          </a:p>
          <a:p>
            <a:pPr algn="l"/>
            <a:r>
              <a:rPr lang="en-US" sz="800"/>
              <a:t>www.Gen3D.com</a:t>
            </a:r>
          </a:p>
          <a:p>
            <a:pPr algn="l"/>
            <a:endParaRPr lang="en-US"/>
          </a:p>
        </p:txBody>
      </p:sp>
    </p:spTree>
    <p:extLst>
      <p:ext uri="{BB962C8B-B14F-4D97-AF65-F5344CB8AC3E}">
        <p14:creationId xmlns:p14="http://schemas.microsoft.com/office/powerpoint/2010/main" val="36609091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800"/>
              <a:t>https://www.fictiv.com/articles/too-tight-or-perfect-fit-when-to-use-press-fits-in-your-assemblies, </a:t>
            </a:r>
          </a:p>
          <a:p>
            <a:r>
              <a:rPr lang="en-US" sz="800"/>
              <a:t>www.hubs.com</a:t>
            </a:r>
          </a:p>
          <a:p>
            <a:endParaRPr lang="en-US" sz="800"/>
          </a:p>
          <a:p>
            <a:pPr marL="0" lvl="0" indent="0" algn="l" rtl="0">
              <a:spcBef>
                <a:spcPts val="0"/>
              </a:spcBef>
              <a:spcAft>
                <a:spcPts val="0"/>
              </a:spcAft>
              <a:buNone/>
            </a:pPr>
            <a:endParaRPr/>
          </a:p>
        </p:txBody>
      </p:sp>
    </p:spTree>
    <p:extLst>
      <p:ext uri="{BB962C8B-B14F-4D97-AF65-F5344CB8AC3E}">
        <p14:creationId xmlns:p14="http://schemas.microsoft.com/office/powerpoint/2010/main" val="28024164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a:t>www.hubs3d.com</a:t>
            </a:r>
          </a:p>
          <a:p>
            <a:endParaRPr lang="en-US"/>
          </a:p>
        </p:txBody>
      </p:sp>
    </p:spTree>
    <p:extLst>
      <p:ext uri="{BB962C8B-B14F-4D97-AF65-F5344CB8AC3E}">
        <p14:creationId xmlns:p14="http://schemas.microsoft.com/office/powerpoint/2010/main" val="1934026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a:t>https://cults3d.com/en/3d-model/art/cute-flexi-print-in-place-spider</a:t>
            </a:r>
          </a:p>
          <a:p>
            <a:r>
              <a:rPr lang="en-US"/>
              <a:t>https://tutorial45.com/3d-printed-robot-toys-you-can-print-today/</a:t>
            </a:r>
          </a:p>
        </p:txBody>
      </p:sp>
    </p:spTree>
    <p:extLst>
      <p:ext uri="{BB962C8B-B14F-4D97-AF65-F5344CB8AC3E}">
        <p14:creationId xmlns:p14="http://schemas.microsoft.com/office/powerpoint/2010/main" val="13405448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a:solidFill>
                  <a:srgbClr val="000000"/>
                </a:solidFill>
                <a:effectLst/>
                <a:latin typeface="Arial"/>
                <a:ea typeface="Arial"/>
                <a:cs typeface="Arial"/>
                <a:sym typeface="Arial"/>
              </a:rPr>
              <a:t>https://wikifactory.com/+wikifactory/stories/ultimate-guide-how-to-design-for-3d-printing</a:t>
            </a:r>
          </a:p>
          <a:p>
            <a:endParaRPr lang="en-US"/>
          </a:p>
        </p:txBody>
      </p:sp>
    </p:spTree>
    <p:extLst>
      <p:ext uri="{BB962C8B-B14F-4D97-AF65-F5344CB8AC3E}">
        <p14:creationId xmlns:p14="http://schemas.microsoft.com/office/powerpoint/2010/main" val="9671270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a:t>https://all3dp.com/2/best-3d-printer-test-print-3d-models/</a:t>
            </a:r>
          </a:p>
          <a:p>
            <a:pPr marL="0" lvl="0" indent="0" algn="l" rtl="0">
              <a:spcBef>
                <a:spcPts val="0"/>
              </a:spcBef>
              <a:spcAft>
                <a:spcPts val="0"/>
              </a:spcAft>
              <a:buNone/>
            </a:pPr>
            <a:endParaRPr/>
          </a:p>
        </p:txBody>
      </p:sp>
    </p:spTree>
    <p:extLst>
      <p:ext uri="{BB962C8B-B14F-4D97-AF65-F5344CB8AC3E}">
        <p14:creationId xmlns:p14="http://schemas.microsoft.com/office/powerpoint/2010/main" val="28024164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89f325e8c8_0_1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89f325e8c8_0_1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dirty="0">
                <a:latin typeface="Muli" pitchFamily="2" charset="0"/>
                <a:ea typeface="Calibri"/>
                <a:cs typeface="Calibri"/>
                <a:sym typeface="Calibri"/>
              </a:rPr>
              <a:t>https://www.3dbenchy.com/</a:t>
            </a:r>
            <a:endParaRPr lang="en-US" sz="800" dirty="0">
              <a:latin typeface="Muli" pitchFamily="2"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656675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32620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3"/>
        <p:cNvGrpSpPr/>
        <p:nvPr/>
      </p:nvGrpSpPr>
      <p:grpSpPr>
        <a:xfrm>
          <a:off x="0" y="0"/>
          <a:ext cx="0" cy="0"/>
          <a:chOff x="0" y="0"/>
          <a:chExt cx="0" cy="0"/>
        </a:xfrm>
      </p:grpSpPr>
      <p:sp>
        <p:nvSpPr>
          <p:cNvPr id="3554" name="Google Shape;3554;g89f325e8c8_0_2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5" name="Google Shape;3555;g89f325e8c8_0_2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072667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https://apiumtec.com/en/3-additive-manufacturing-applications-to-benefit-from-high-performance-polymers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https://satori-tech.io/blog/how-to-use-a-desktop-3d-printer-to-redesign-everyday-items</a:t>
            </a:r>
          </a:p>
          <a:p>
            <a:pPr marL="0" lvl="0" indent="0" algn="l" rtl="0">
              <a:spcBef>
                <a:spcPts val="0"/>
              </a:spcBef>
              <a:spcAft>
                <a:spcPts val="0"/>
              </a:spcAft>
              <a:buNone/>
            </a:pPr>
            <a:endParaRPr/>
          </a:p>
        </p:txBody>
      </p:sp>
    </p:spTree>
    <p:extLst>
      <p:ext uri="{BB962C8B-B14F-4D97-AF65-F5344CB8AC3E}">
        <p14:creationId xmlns:p14="http://schemas.microsoft.com/office/powerpoint/2010/main" val="280241643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89f325e8c8_0_1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89f325e8c8_0_1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https://ntopology.com/blog/2019/04/25/topology-optimization-in-a-world-of-fields-and-implicit-geometry/</a:t>
            </a:r>
          </a:p>
          <a:p>
            <a:pPr marL="0" lvl="0" indent="0" algn="l" rtl="0">
              <a:spcBef>
                <a:spcPts val="0"/>
              </a:spcBef>
              <a:spcAft>
                <a:spcPts val="0"/>
              </a:spcAft>
              <a:buNone/>
            </a:pPr>
            <a:endParaRPr/>
          </a:p>
        </p:txBody>
      </p:sp>
    </p:spTree>
    <p:extLst>
      <p:ext uri="{BB962C8B-B14F-4D97-AF65-F5344CB8AC3E}">
        <p14:creationId xmlns:p14="http://schemas.microsoft.com/office/powerpoint/2010/main" val="216566751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https://www.twi-global.com/technical-knowledge/faqs/finite-element-analysis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https://interestingengineering.com/what-is-finite-element-analysis-and-how-does-it-work</a:t>
            </a:r>
            <a:endParaRPr/>
          </a:p>
        </p:txBody>
      </p:sp>
    </p:spTree>
    <p:extLst>
      <p:ext uri="{BB962C8B-B14F-4D97-AF65-F5344CB8AC3E}">
        <p14:creationId xmlns:p14="http://schemas.microsoft.com/office/powerpoint/2010/main" val="280241643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t>Adapted from: </a:t>
            </a:r>
            <a:r>
              <a:rPr lang="en-US" sz="1100" err="1"/>
              <a:t>Gebisa</a:t>
            </a:r>
            <a:r>
              <a:rPr lang="en-US" sz="1100"/>
              <a:t> et. al. (2017), A case study on topology optimized design for additive </a:t>
            </a:r>
            <a:br>
              <a:rPr lang="en-US" sz="1100"/>
            </a:br>
            <a:r>
              <a:rPr lang="en-US" sz="1100"/>
              <a:t>manufacturing, Proc. of </a:t>
            </a:r>
            <a:r>
              <a:rPr lang="en-US" sz="1100" err="1"/>
              <a:t>COTech</a:t>
            </a:r>
            <a:r>
              <a:rPr lang="en-US" sz="1100"/>
              <a:t> Conf. Stavanger, IOP Conf. Series: Mater. Sci. Eng. 276</a:t>
            </a:r>
          </a:p>
          <a:p>
            <a:endParaRPr lang="en-US"/>
          </a:p>
        </p:txBody>
      </p:sp>
    </p:spTree>
    <p:extLst>
      <p:ext uri="{BB962C8B-B14F-4D97-AF65-F5344CB8AC3E}">
        <p14:creationId xmlns:p14="http://schemas.microsoft.com/office/powerpoint/2010/main" val="59492800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a:t>Adapted from: </a:t>
            </a:r>
            <a:r>
              <a:rPr lang="en-US" sz="800" err="1"/>
              <a:t>Gebisa</a:t>
            </a:r>
            <a:r>
              <a:rPr lang="en-US" sz="800"/>
              <a:t> et. al. (2017), A case study on topology optimized design for additive </a:t>
            </a:r>
            <a:br>
              <a:rPr lang="en-US" sz="800"/>
            </a:br>
            <a:r>
              <a:rPr lang="en-US" sz="800"/>
              <a:t>manufacturing, Proc. of </a:t>
            </a:r>
            <a:r>
              <a:rPr lang="en-US" sz="800" err="1"/>
              <a:t>COTech</a:t>
            </a:r>
            <a:r>
              <a:rPr lang="en-US" sz="800"/>
              <a:t> Conf. Stavanger, IOP Conf. Series: Mater. Sci. Eng. 276</a:t>
            </a:r>
          </a:p>
          <a:p>
            <a:endParaRPr lang="en-US"/>
          </a:p>
        </p:txBody>
      </p:sp>
    </p:spTree>
    <p:extLst>
      <p:ext uri="{BB962C8B-B14F-4D97-AF65-F5344CB8AC3E}">
        <p14:creationId xmlns:p14="http://schemas.microsoft.com/office/powerpoint/2010/main" val="3433467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https://www.oddguitars.com/</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t>https://3dprintingindustry.com/news/10-3d-printed-drones-84247/</a:t>
            </a:r>
          </a:p>
          <a:p>
            <a:endParaRPr lang="en-US"/>
          </a:p>
        </p:txBody>
      </p:sp>
    </p:spTree>
    <p:extLst>
      <p:ext uri="{BB962C8B-B14F-4D97-AF65-F5344CB8AC3E}">
        <p14:creationId xmlns:p14="http://schemas.microsoft.com/office/powerpoint/2010/main" val="373257033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a:latin typeface="Muli" pitchFamily="2" charset="0"/>
              </a:rPr>
              <a:t>https://3drific.com/how-to-remove-supports-from-3d-printed-pla-the-easy-way/</a:t>
            </a:r>
          </a:p>
          <a:p>
            <a:pPr marL="0" lvl="0" indent="0" algn="l" rtl="0">
              <a:spcBef>
                <a:spcPts val="0"/>
              </a:spcBef>
              <a:spcAft>
                <a:spcPts val="0"/>
              </a:spcAft>
              <a:buNone/>
            </a:pPr>
            <a:endParaRPr/>
          </a:p>
        </p:txBody>
      </p:sp>
    </p:spTree>
    <p:extLst>
      <p:ext uri="{BB962C8B-B14F-4D97-AF65-F5344CB8AC3E}">
        <p14:creationId xmlns:p14="http://schemas.microsoft.com/office/powerpoint/2010/main" val="28024164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89f325e8c8_0_1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89f325e8c8_0_1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a:t>https://all3dp.com/1/3d-printing-support-structures/</a:t>
            </a:r>
          </a:p>
          <a:p>
            <a:pPr marL="0" lvl="0" indent="0" algn="l" rtl="0">
              <a:spcBef>
                <a:spcPts val="0"/>
              </a:spcBef>
              <a:spcAft>
                <a:spcPts val="0"/>
              </a:spcAft>
              <a:buNone/>
            </a:pPr>
            <a:endParaRPr/>
          </a:p>
        </p:txBody>
      </p:sp>
    </p:spTree>
    <p:extLst>
      <p:ext uri="{BB962C8B-B14F-4D97-AF65-F5344CB8AC3E}">
        <p14:creationId xmlns:p14="http://schemas.microsoft.com/office/powerpoint/2010/main" val="216566751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89f325e8c8_0_1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89f325e8c8_0_1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a:t>A Practical Guide to Design for Additive Manufacturing (2019), Springer</a:t>
            </a:r>
          </a:p>
          <a:p>
            <a:pPr marL="0" lvl="0" indent="0" algn="l" rtl="0">
              <a:spcBef>
                <a:spcPts val="0"/>
              </a:spcBef>
              <a:spcAft>
                <a:spcPts val="0"/>
              </a:spcAft>
              <a:buNone/>
            </a:pPr>
            <a:endParaRPr/>
          </a:p>
        </p:txBody>
      </p:sp>
    </p:spTree>
    <p:extLst>
      <p:ext uri="{BB962C8B-B14F-4D97-AF65-F5344CB8AC3E}">
        <p14:creationId xmlns:p14="http://schemas.microsoft.com/office/powerpoint/2010/main" val="216566751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89f325e8c8_0_1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89f325e8c8_0_1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a:t>Gen3D.com</a:t>
            </a:r>
          </a:p>
          <a:p>
            <a:pPr marL="0" lvl="0" indent="0" algn="l" rtl="0">
              <a:spcBef>
                <a:spcPts val="0"/>
              </a:spcBef>
              <a:spcAft>
                <a:spcPts val="0"/>
              </a:spcAft>
              <a:buNone/>
            </a:pPr>
            <a:endParaRPr/>
          </a:p>
        </p:txBody>
      </p:sp>
    </p:spTree>
    <p:extLst>
      <p:ext uri="{BB962C8B-B14F-4D97-AF65-F5344CB8AC3E}">
        <p14:creationId xmlns:p14="http://schemas.microsoft.com/office/powerpoint/2010/main" val="216566751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a:t>Gen3D.com</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a:t>Hubs3D.com</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800"/>
          </a:p>
          <a:p>
            <a:endParaRPr lang="en-US"/>
          </a:p>
        </p:txBody>
      </p:sp>
    </p:spTree>
    <p:extLst>
      <p:ext uri="{BB962C8B-B14F-4D97-AF65-F5344CB8AC3E}">
        <p14:creationId xmlns:p14="http://schemas.microsoft.com/office/powerpoint/2010/main" val="174354767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a:t>Ultimaker.com</a:t>
            </a:r>
          </a:p>
          <a:p>
            <a:endParaRPr lang="en-US"/>
          </a:p>
        </p:txBody>
      </p:sp>
    </p:spTree>
    <p:extLst>
      <p:ext uri="{BB962C8B-B14F-4D97-AF65-F5344CB8AC3E}">
        <p14:creationId xmlns:p14="http://schemas.microsoft.com/office/powerpoint/2010/main" val="353812584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a:latin typeface="Muli" pitchFamily="2" charset="0"/>
                <a:ea typeface="Calibri"/>
                <a:cs typeface="Calibri"/>
                <a:sym typeface="Calibri"/>
              </a:rPr>
              <a:t>https://gr.pinterest.com/pin/102175485286018205/</a:t>
            </a:r>
            <a:endParaRPr lang="en-US" sz="800">
              <a:latin typeface="Muli" pitchFamily="2" charset="0"/>
            </a:endParaRPr>
          </a:p>
          <a:p>
            <a:endParaRPr lang="en-US"/>
          </a:p>
        </p:txBody>
      </p:sp>
    </p:spTree>
    <p:extLst>
      <p:ext uri="{BB962C8B-B14F-4D97-AF65-F5344CB8AC3E}">
        <p14:creationId xmlns:p14="http://schemas.microsoft.com/office/powerpoint/2010/main" val="210006992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89f325e8c8_0_1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89f325e8c8_0_1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a:latin typeface="Muli" pitchFamily="2" charset="0"/>
                <a:ea typeface="Calibri"/>
                <a:cs typeface="Calibri"/>
                <a:sym typeface="Calibri"/>
              </a:rPr>
              <a:t>3DHubs.com</a:t>
            </a:r>
            <a:endParaRPr lang="en-US" sz="800">
              <a:latin typeface="Muli" pitchFamily="2" charset="0"/>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16566751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3"/>
        <p:cNvGrpSpPr/>
        <p:nvPr/>
      </p:nvGrpSpPr>
      <p:grpSpPr>
        <a:xfrm>
          <a:off x="0" y="0"/>
          <a:ext cx="0" cy="0"/>
          <a:chOff x="0" y="0"/>
          <a:chExt cx="0" cy="0"/>
        </a:xfrm>
      </p:grpSpPr>
      <p:sp>
        <p:nvSpPr>
          <p:cNvPr id="3554" name="Google Shape;3554;g89f325e8c8_0_2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5" name="Google Shape;3555;g89f325e8c8_0_2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072667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a:solidFill>
                  <a:schemeClr val="bg1"/>
                </a:solidFill>
              </a:rPr>
              <a:t>Adapted from</a:t>
            </a:r>
            <a:r>
              <a:rPr lang="el-GR" sz="800">
                <a:solidFill>
                  <a:schemeClr val="bg1"/>
                </a:solidFill>
              </a:rPr>
              <a:t>:</a:t>
            </a:r>
            <a:r>
              <a:rPr lang="en-US" sz="800">
                <a:solidFill>
                  <a:schemeClr val="bg1"/>
                </a:solidFill>
              </a:rPr>
              <a:t> Sturm et al (2017) Cyber-physical vulnerabilities in additive manufacturing systems: A case study attack on the .STL file with human subjects, Journal of Manufacturing Systems, V.44, 1</a:t>
            </a:r>
          </a:p>
          <a:p>
            <a:pPr marL="0" lvl="0" indent="0" algn="l" rtl="0">
              <a:spcBef>
                <a:spcPts val="0"/>
              </a:spcBef>
              <a:spcAft>
                <a:spcPts val="0"/>
              </a:spcAft>
              <a:buNone/>
            </a:pPr>
            <a:endParaRPr/>
          </a:p>
        </p:txBody>
      </p:sp>
    </p:spTree>
    <p:extLst>
      <p:ext uri="{BB962C8B-B14F-4D97-AF65-F5344CB8AC3E}">
        <p14:creationId xmlns:p14="http://schemas.microsoft.com/office/powerpoint/2010/main" val="2802416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https://www.instructables.com/3D-printed-lamps-by-Samuel-Bernier-Project-RE/</a:t>
            </a:r>
          </a:p>
          <a:p>
            <a:r>
              <a:rPr lang="en-US"/>
              <a:t>https://all3dp.com/2/3d-printed-phone-cases-sources/</a:t>
            </a:r>
          </a:p>
          <a:p>
            <a:r>
              <a:rPr lang="en-US"/>
              <a:t>https://all3dp.com/2/the-most-common-3d-printed-prosthetics/</a:t>
            </a:r>
          </a:p>
        </p:txBody>
      </p:sp>
    </p:spTree>
    <p:extLst>
      <p:ext uri="{BB962C8B-B14F-4D97-AF65-F5344CB8AC3E}">
        <p14:creationId xmlns:p14="http://schemas.microsoft.com/office/powerpoint/2010/main" val="204723070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i="1">
                <a:solidFill>
                  <a:schemeClr val="accent1"/>
                </a:solidFill>
                <a:latin typeface="Muli"/>
              </a:rPr>
              <a:t>https://blog.prusaprinters.org</a:t>
            </a:r>
            <a:endParaRPr lang="en-US"/>
          </a:p>
        </p:txBody>
      </p:sp>
    </p:spTree>
    <p:extLst>
      <p:ext uri="{BB962C8B-B14F-4D97-AF65-F5344CB8AC3E}">
        <p14:creationId xmlns:p14="http://schemas.microsoft.com/office/powerpoint/2010/main" val="95012380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800">
                <a:latin typeface="Muli"/>
              </a:rPr>
              <a:t>https://all3dp.com/2/stl-repair-fixer-tool-online-offline</a:t>
            </a:r>
            <a:r>
              <a:rPr lang="en-US" sz="800" b="1">
                <a:latin typeface="Muli"/>
              </a:rPr>
              <a:t>/</a:t>
            </a:r>
          </a:p>
          <a:p>
            <a:pPr algn="ctr"/>
            <a:endParaRPr lang="en-US" b="1">
              <a:latin typeface="Muli"/>
            </a:endParaRPr>
          </a:p>
        </p:txBody>
      </p:sp>
    </p:spTree>
    <p:extLst>
      <p:ext uri="{BB962C8B-B14F-4D97-AF65-F5344CB8AC3E}">
        <p14:creationId xmlns:p14="http://schemas.microsoft.com/office/powerpoint/2010/main" val="109544144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t>https://sinestesia.co/blog/tutorials/non-manifold-meshes-and-how-to-fix-them/</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t>https://www.sculpteo.com/en/3d-learning-hub/create-3d-file/fix-non-manifold-geometry/</a:t>
            </a:r>
          </a:p>
          <a:p>
            <a:pPr marL="158750" indent="0">
              <a:buNone/>
            </a:pPr>
            <a:endParaRPr lang="en-US"/>
          </a:p>
        </p:txBody>
      </p:sp>
    </p:spTree>
    <p:extLst>
      <p:ext uri="{BB962C8B-B14F-4D97-AF65-F5344CB8AC3E}">
        <p14:creationId xmlns:p14="http://schemas.microsoft.com/office/powerpoint/2010/main" val="228934764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https://www.sculpteo.com/en/3d-learning-hub/create-3d-file/fix-non-manifold-geometry/</a:t>
            </a:r>
          </a:p>
        </p:txBody>
      </p:sp>
    </p:spTree>
    <p:extLst>
      <p:ext uri="{BB962C8B-B14F-4D97-AF65-F5344CB8AC3E}">
        <p14:creationId xmlns:p14="http://schemas.microsoft.com/office/powerpoint/2010/main" val="25988839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a:t>https://sinestesia.co/blog/tutorials/non-manifold-meshes-and-how-to-fix-them/</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a:t>https://www.sculpteo.com/en/3d-learning-hub/create-3d-file/fix-non-manifold-geometry/</a:t>
            </a:r>
          </a:p>
        </p:txBody>
      </p:sp>
    </p:spTree>
    <p:extLst>
      <p:ext uri="{BB962C8B-B14F-4D97-AF65-F5344CB8AC3E}">
        <p14:creationId xmlns:p14="http://schemas.microsoft.com/office/powerpoint/2010/main" val="335137411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g89f325e8c8_0_18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9" name="Google Shape;1119;g89f325e8c8_0_18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021368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g89f325e8c8_0_1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4" name="Google Shape;1074;g89f325e8c8_0_1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a:latin typeface="Muli"/>
                <a:cs typeface="Calibri" panose="020F0502020204030204" pitchFamily="34" charset="0"/>
              </a:rPr>
              <a:t>tools3d.azurewebsites.net</a:t>
            </a:r>
            <a:endParaRPr lang="en-US" sz="800"/>
          </a:p>
          <a:p>
            <a:pPr marL="0" lvl="0" indent="0" algn="l" rtl="0">
              <a:spcBef>
                <a:spcPts val="0"/>
              </a:spcBef>
              <a:spcAft>
                <a:spcPts val="0"/>
              </a:spcAft>
              <a:buNone/>
            </a:pPr>
            <a:endParaRPr/>
          </a:p>
        </p:txBody>
      </p:sp>
    </p:spTree>
    <p:extLst>
      <p:ext uri="{BB962C8B-B14F-4D97-AF65-F5344CB8AC3E}">
        <p14:creationId xmlns:p14="http://schemas.microsoft.com/office/powerpoint/2010/main" val="222954038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g89f325e8c8_0_1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4" name="Google Shape;1074;g89f325e8c8_0_1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a:t>https://www.sculpteo.com/en/tutorial/meshmixer-tutorial/</a:t>
            </a:r>
          </a:p>
          <a:p>
            <a:pPr marL="0" lvl="0" indent="0" algn="l" rtl="0">
              <a:spcBef>
                <a:spcPts val="0"/>
              </a:spcBef>
              <a:spcAft>
                <a:spcPts val="0"/>
              </a:spcAft>
              <a:buNone/>
            </a:pPr>
            <a:endParaRPr/>
          </a:p>
        </p:txBody>
      </p:sp>
    </p:spTree>
    <p:extLst>
      <p:ext uri="{BB962C8B-B14F-4D97-AF65-F5344CB8AC3E}">
        <p14:creationId xmlns:p14="http://schemas.microsoft.com/office/powerpoint/2010/main" val="222954038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241643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a:solidFill>
                  <a:schemeClr val="tx1"/>
                </a:solidFill>
                <a:latin typeface="Muli"/>
              </a:rPr>
              <a:t>https://all3dp.com/2/what-is-a-3d-slicer-simply-explained/</a:t>
            </a:r>
          </a:p>
          <a:p>
            <a:endParaRPr lang="en-US"/>
          </a:p>
        </p:txBody>
      </p:sp>
    </p:spTree>
    <p:extLst>
      <p:ext uri="{BB962C8B-B14F-4D97-AF65-F5344CB8AC3E}">
        <p14:creationId xmlns:p14="http://schemas.microsoft.com/office/powerpoint/2010/main" val="39565114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5"/>
        <p:cNvGrpSpPr/>
        <p:nvPr/>
      </p:nvGrpSpPr>
      <p:grpSpPr>
        <a:xfrm>
          <a:off x="0" y="0"/>
          <a:ext cx="0" cy="0"/>
          <a:chOff x="0" y="0"/>
          <a:chExt cx="0" cy="0"/>
        </a:xfrm>
      </p:grpSpPr>
      <p:sp>
        <p:nvSpPr>
          <p:cNvPr id="106" name="Google Shape;106;p7"/>
          <p:cNvSpPr txBox="1">
            <a:spLocks noGrp="1"/>
          </p:cNvSpPr>
          <p:nvPr>
            <p:ph type="title"/>
          </p:nvPr>
        </p:nvSpPr>
        <p:spPr>
          <a:xfrm>
            <a:off x="720000" y="901950"/>
            <a:ext cx="3348300" cy="841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BBC1"/>
              </a:buClr>
              <a:buSzPts val="2700"/>
              <a:buNone/>
              <a:defRPr sz="2700">
                <a:solidFill>
                  <a:srgbClr val="00BBC1"/>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07" name="Google Shape;107;p7"/>
          <p:cNvSpPr txBox="1">
            <a:spLocks noGrp="1"/>
          </p:cNvSpPr>
          <p:nvPr>
            <p:ph type="subTitle" idx="1"/>
          </p:nvPr>
        </p:nvSpPr>
        <p:spPr>
          <a:xfrm>
            <a:off x="747150" y="1743750"/>
            <a:ext cx="3294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a:solidFill>
                  <a:srgbClr val="343434"/>
                </a:solidFill>
              </a:defRPr>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pic>
        <p:nvPicPr>
          <p:cNvPr id="4"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5"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1"/>
        <p:cNvGrpSpPr/>
        <p:nvPr/>
      </p:nvGrpSpPr>
      <p:grpSpPr>
        <a:xfrm>
          <a:off x="0" y="0"/>
          <a:ext cx="0" cy="0"/>
          <a:chOff x="0" y="0"/>
          <a:chExt cx="0" cy="0"/>
        </a:xfrm>
      </p:grpSpPr>
      <p:sp>
        <p:nvSpPr>
          <p:cNvPr id="112" name="Google Shape;112;p9"/>
          <p:cNvSpPr/>
          <p:nvPr/>
        </p:nvSpPr>
        <p:spPr>
          <a:xfrm>
            <a:off x="5617344"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9"/>
          <p:cNvSpPr/>
          <p:nvPr/>
        </p:nvSpPr>
        <p:spPr>
          <a:xfrm>
            <a:off x="5617344"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9"/>
          <p:cNvSpPr txBox="1">
            <a:spLocks noGrp="1"/>
          </p:cNvSpPr>
          <p:nvPr>
            <p:ph type="title"/>
          </p:nvPr>
        </p:nvSpPr>
        <p:spPr>
          <a:xfrm>
            <a:off x="709986" y="1035791"/>
            <a:ext cx="4174200" cy="841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15" name="Google Shape;115;p9"/>
          <p:cNvSpPr txBox="1">
            <a:spLocks noGrp="1"/>
          </p:cNvSpPr>
          <p:nvPr>
            <p:ph type="subTitle" idx="1"/>
          </p:nvPr>
        </p:nvSpPr>
        <p:spPr>
          <a:xfrm>
            <a:off x="643311" y="2120345"/>
            <a:ext cx="3606600" cy="294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Char char="●"/>
              <a:defRPr sz="1400">
                <a:solidFill>
                  <a:srgbClr val="343434"/>
                </a:solidFill>
              </a:defRPr>
            </a:lvl1pPr>
            <a:lvl2pPr lvl="1" algn="ctr" rtl="0">
              <a:lnSpc>
                <a:spcPct val="100000"/>
              </a:lnSpc>
              <a:spcBef>
                <a:spcPts val="0"/>
              </a:spcBef>
              <a:spcAft>
                <a:spcPts val="0"/>
              </a:spcAft>
              <a:buClr>
                <a:srgbClr val="343434"/>
              </a:buClr>
              <a:buSzPts val="1200"/>
              <a:buChar char="○"/>
              <a:defRPr>
                <a:solidFill>
                  <a:srgbClr val="343434"/>
                </a:solidFill>
              </a:defRPr>
            </a:lvl2pPr>
            <a:lvl3pPr lvl="2" algn="ctr" rtl="0">
              <a:lnSpc>
                <a:spcPct val="100000"/>
              </a:lnSpc>
              <a:spcBef>
                <a:spcPts val="0"/>
              </a:spcBef>
              <a:spcAft>
                <a:spcPts val="0"/>
              </a:spcAft>
              <a:buClr>
                <a:srgbClr val="343434"/>
              </a:buClr>
              <a:buSzPts val="1200"/>
              <a:buChar char="■"/>
              <a:defRPr>
                <a:solidFill>
                  <a:srgbClr val="343434"/>
                </a:solidFill>
              </a:defRPr>
            </a:lvl3pPr>
            <a:lvl4pPr lvl="3" algn="ctr" rtl="0">
              <a:lnSpc>
                <a:spcPct val="100000"/>
              </a:lnSpc>
              <a:spcBef>
                <a:spcPts val="0"/>
              </a:spcBef>
              <a:spcAft>
                <a:spcPts val="0"/>
              </a:spcAft>
              <a:buClr>
                <a:srgbClr val="343434"/>
              </a:buClr>
              <a:buSzPts val="1200"/>
              <a:buChar char="●"/>
              <a:defRPr>
                <a:solidFill>
                  <a:srgbClr val="343434"/>
                </a:solidFill>
              </a:defRPr>
            </a:lvl4pPr>
            <a:lvl5pPr lvl="4" algn="ctr" rtl="0">
              <a:lnSpc>
                <a:spcPct val="100000"/>
              </a:lnSpc>
              <a:spcBef>
                <a:spcPts val="0"/>
              </a:spcBef>
              <a:spcAft>
                <a:spcPts val="0"/>
              </a:spcAft>
              <a:buClr>
                <a:srgbClr val="343434"/>
              </a:buClr>
              <a:buSzPts val="1200"/>
              <a:buChar char="○"/>
              <a:defRPr>
                <a:solidFill>
                  <a:srgbClr val="343434"/>
                </a:solidFill>
              </a:defRPr>
            </a:lvl5pPr>
            <a:lvl6pPr lvl="5" algn="ctr" rtl="0">
              <a:lnSpc>
                <a:spcPct val="100000"/>
              </a:lnSpc>
              <a:spcBef>
                <a:spcPts val="0"/>
              </a:spcBef>
              <a:spcAft>
                <a:spcPts val="0"/>
              </a:spcAft>
              <a:buClr>
                <a:srgbClr val="343434"/>
              </a:buClr>
              <a:buSzPts val="1200"/>
              <a:buChar char="■"/>
              <a:defRPr>
                <a:solidFill>
                  <a:srgbClr val="343434"/>
                </a:solidFill>
              </a:defRPr>
            </a:lvl6pPr>
            <a:lvl7pPr lvl="6" algn="ctr" rtl="0">
              <a:lnSpc>
                <a:spcPct val="100000"/>
              </a:lnSpc>
              <a:spcBef>
                <a:spcPts val="0"/>
              </a:spcBef>
              <a:spcAft>
                <a:spcPts val="0"/>
              </a:spcAft>
              <a:buClr>
                <a:srgbClr val="343434"/>
              </a:buClr>
              <a:buSzPts val="1200"/>
              <a:buChar char="●"/>
              <a:defRPr>
                <a:solidFill>
                  <a:srgbClr val="343434"/>
                </a:solidFill>
              </a:defRPr>
            </a:lvl7pPr>
            <a:lvl8pPr lvl="7" algn="ctr" rtl="0">
              <a:lnSpc>
                <a:spcPct val="100000"/>
              </a:lnSpc>
              <a:spcBef>
                <a:spcPts val="0"/>
              </a:spcBef>
              <a:spcAft>
                <a:spcPts val="0"/>
              </a:spcAft>
              <a:buClr>
                <a:srgbClr val="343434"/>
              </a:buClr>
              <a:buSzPts val="1200"/>
              <a:buChar char="○"/>
              <a:defRPr>
                <a:solidFill>
                  <a:srgbClr val="343434"/>
                </a:solidFill>
              </a:defRPr>
            </a:lvl8pPr>
            <a:lvl9pPr lvl="8" algn="ctr" rtl="0">
              <a:lnSpc>
                <a:spcPct val="100000"/>
              </a:lnSpc>
              <a:spcBef>
                <a:spcPts val="0"/>
              </a:spcBef>
              <a:spcAft>
                <a:spcPts val="0"/>
              </a:spcAft>
              <a:buClr>
                <a:srgbClr val="343434"/>
              </a:buClr>
              <a:buSzPts val="1200"/>
              <a:buChar char="■"/>
              <a:defRPr>
                <a:solidFill>
                  <a:srgbClr val="343434"/>
                </a:solidFill>
              </a:defRPr>
            </a:lvl9pPr>
          </a:lstStyle>
          <a:p>
            <a:endParaRPr/>
          </a:p>
        </p:txBody>
      </p:sp>
      <p:pic>
        <p:nvPicPr>
          <p:cNvPr id="6"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pic>
        <p:nvPicPr>
          <p:cNvPr id="7"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3"/>
          <a:stretch>
            <a:fillRect/>
          </a:stretch>
        </p:blipFill>
        <p:spPr>
          <a:xfrm>
            <a:off x="299371" y="188151"/>
            <a:ext cx="1804088" cy="451696"/>
          </a:xfrm>
          <a:prstGeom prst="rect">
            <a:avLst/>
          </a:prstGeom>
        </p:spPr>
      </p:pic>
    </p:spTree>
    <p:extLst>
      <p:ext uri="{BB962C8B-B14F-4D97-AF65-F5344CB8AC3E}">
        <p14:creationId xmlns:p14="http://schemas.microsoft.com/office/powerpoint/2010/main" val="41608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1"/>
        </a:solidFill>
        <a:effectLst/>
      </p:bgPr>
    </p:bg>
    <p:spTree>
      <p:nvGrpSpPr>
        <p:cNvPr id="1" name="Shape 36"/>
        <p:cNvGrpSpPr/>
        <p:nvPr/>
      </p:nvGrpSpPr>
      <p:grpSpPr>
        <a:xfrm>
          <a:off x="0" y="0"/>
          <a:ext cx="0" cy="0"/>
          <a:chOff x="0" y="0"/>
          <a:chExt cx="0" cy="0"/>
        </a:xfrm>
      </p:grpSpPr>
      <p:sp>
        <p:nvSpPr>
          <p:cNvPr id="37" name="Google Shape;37;p3"/>
          <p:cNvSpPr/>
          <p:nvPr/>
        </p:nvSpPr>
        <p:spPr>
          <a:xfrm>
            <a:off x="-1441968" y="632603"/>
            <a:ext cx="3764100" cy="3764100"/>
          </a:xfrm>
          <a:prstGeom prst="donut">
            <a:avLst>
              <a:gd name="adj" fmla="val 17842"/>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38;p3"/>
          <p:cNvGrpSpPr/>
          <p:nvPr/>
        </p:nvGrpSpPr>
        <p:grpSpPr>
          <a:xfrm>
            <a:off x="1335868" y="686194"/>
            <a:ext cx="650729" cy="650886"/>
            <a:chOff x="1347125" y="349025"/>
            <a:chExt cx="4978800" cy="4980000"/>
          </a:xfrm>
        </p:grpSpPr>
        <p:sp>
          <p:nvSpPr>
            <p:cNvPr id="39" name="Google Shape;39;p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Google Shape;61;p3"/>
          <p:cNvSpPr/>
          <p:nvPr/>
        </p:nvSpPr>
        <p:spPr>
          <a:xfrm>
            <a:off x="246147" y="3433400"/>
            <a:ext cx="501000" cy="501000"/>
          </a:xfrm>
          <a:prstGeom prst="ellipse">
            <a:avLst/>
          </a:pr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txBox="1">
            <a:spLocks noGrp="1"/>
          </p:cNvSpPr>
          <p:nvPr>
            <p:ph type="title"/>
          </p:nvPr>
        </p:nvSpPr>
        <p:spPr>
          <a:xfrm>
            <a:off x="2489650" y="2091038"/>
            <a:ext cx="5679300" cy="9615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0F7ED"/>
              </a:buClr>
              <a:buSzPts val="4000"/>
              <a:buNone/>
              <a:defRPr sz="4000">
                <a:solidFill>
                  <a:schemeClr val="lt2"/>
                </a:solidFill>
              </a:defRPr>
            </a:lvl1pPr>
            <a:lvl2pPr lvl="1" rtl="0">
              <a:spcBef>
                <a:spcPts val="0"/>
              </a:spcBef>
              <a:spcAft>
                <a:spcPts val="0"/>
              </a:spcAft>
              <a:buClr>
                <a:srgbClr val="F0F7ED"/>
              </a:buClr>
              <a:buSzPts val="3600"/>
              <a:buNone/>
              <a:defRPr sz="3600">
                <a:solidFill>
                  <a:srgbClr val="F0F7ED"/>
                </a:solidFill>
              </a:defRPr>
            </a:lvl2pPr>
            <a:lvl3pPr lvl="2" rtl="0">
              <a:spcBef>
                <a:spcPts val="0"/>
              </a:spcBef>
              <a:spcAft>
                <a:spcPts val="0"/>
              </a:spcAft>
              <a:buClr>
                <a:srgbClr val="F0F7ED"/>
              </a:buClr>
              <a:buSzPts val="3600"/>
              <a:buNone/>
              <a:defRPr sz="3600">
                <a:solidFill>
                  <a:srgbClr val="F0F7ED"/>
                </a:solidFill>
              </a:defRPr>
            </a:lvl3pPr>
            <a:lvl4pPr lvl="3" rtl="0">
              <a:spcBef>
                <a:spcPts val="0"/>
              </a:spcBef>
              <a:spcAft>
                <a:spcPts val="0"/>
              </a:spcAft>
              <a:buClr>
                <a:srgbClr val="F0F7ED"/>
              </a:buClr>
              <a:buSzPts val="3600"/>
              <a:buNone/>
              <a:defRPr sz="3600">
                <a:solidFill>
                  <a:srgbClr val="F0F7ED"/>
                </a:solidFill>
              </a:defRPr>
            </a:lvl4pPr>
            <a:lvl5pPr lvl="4" rtl="0">
              <a:spcBef>
                <a:spcPts val="0"/>
              </a:spcBef>
              <a:spcAft>
                <a:spcPts val="0"/>
              </a:spcAft>
              <a:buClr>
                <a:srgbClr val="F0F7ED"/>
              </a:buClr>
              <a:buSzPts val="3600"/>
              <a:buNone/>
              <a:defRPr sz="3600">
                <a:solidFill>
                  <a:srgbClr val="F0F7ED"/>
                </a:solidFill>
              </a:defRPr>
            </a:lvl5pPr>
            <a:lvl6pPr lvl="5" rtl="0">
              <a:spcBef>
                <a:spcPts val="0"/>
              </a:spcBef>
              <a:spcAft>
                <a:spcPts val="0"/>
              </a:spcAft>
              <a:buClr>
                <a:srgbClr val="F0F7ED"/>
              </a:buClr>
              <a:buSzPts val="3600"/>
              <a:buNone/>
              <a:defRPr sz="3600">
                <a:solidFill>
                  <a:srgbClr val="F0F7ED"/>
                </a:solidFill>
              </a:defRPr>
            </a:lvl6pPr>
            <a:lvl7pPr lvl="6" rtl="0">
              <a:spcBef>
                <a:spcPts val="0"/>
              </a:spcBef>
              <a:spcAft>
                <a:spcPts val="0"/>
              </a:spcAft>
              <a:buClr>
                <a:srgbClr val="F0F7ED"/>
              </a:buClr>
              <a:buSzPts val="3600"/>
              <a:buNone/>
              <a:defRPr sz="3600">
                <a:solidFill>
                  <a:srgbClr val="F0F7ED"/>
                </a:solidFill>
              </a:defRPr>
            </a:lvl7pPr>
            <a:lvl8pPr lvl="7" rtl="0">
              <a:spcBef>
                <a:spcPts val="0"/>
              </a:spcBef>
              <a:spcAft>
                <a:spcPts val="0"/>
              </a:spcAft>
              <a:buClr>
                <a:srgbClr val="F0F7ED"/>
              </a:buClr>
              <a:buSzPts val="3600"/>
              <a:buNone/>
              <a:defRPr sz="3600">
                <a:solidFill>
                  <a:srgbClr val="F0F7ED"/>
                </a:solidFill>
              </a:defRPr>
            </a:lvl8pPr>
            <a:lvl9pPr lvl="8" rtl="0">
              <a:spcBef>
                <a:spcPts val="0"/>
              </a:spcBef>
              <a:spcAft>
                <a:spcPts val="0"/>
              </a:spcAft>
              <a:buClr>
                <a:srgbClr val="F0F7ED"/>
              </a:buClr>
              <a:buSzPts val="3600"/>
              <a:buNone/>
              <a:defRPr sz="3600">
                <a:solidFill>
                  <a:srgbClr val="F0F7ED"/>
                </a:solidFill>
              </a:defRPr>
            </a:lvl9pPr>
          </a:lstStyle>
          <a:p>
            <a:endParaRPr/>
          </a:p>
        </p:txBody>
      </p:sp>
      <p:sp>
        <p:nvSpPr>
          <p:cNvPr id="63" name="Google Shape;63;p3"/>
          <p:cNvSpPr txBox="1">
            <a:spLocks noGrp="1"/>
          </p:cNvSpPr>
          <p:nvPr>
            <p:ph type="subTitle" idx="1"/>
          </p:nvPr>
        </p:nvSpPr>
        <p:spPr>
          <a:xfrm>
            <a:off x="2489650" y="3052463"/>
            <a:ext cx="5679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0F7ED"/>
              </a:buClr>
              <a:buSzPts val="1200"/>
              <a:buNone/>
              <a:defRPr sz="1400">
                <a:solidFill>
                  <a:schemeClr val="lt1"/>
                </a:solidFill>
              </a:defRPr>
            </a:lvl1pPr>
            <a:lvl2pPr lvl="1" algn="ctr" rtl="0">
              <a:lnSpc>
                <a:spcPct val="100000"/>
              </a:lnSpc>
              <a:spcBef>
                <a:spcPts val="0"/>
              </a:spcBef>
              <a:spcAft>
                <a:spcPts val="0"/>
              </a:spcAft>
              <a:buClr>
                <a:srgbClr val="F0F7ED"/>
              </a:buClr>
              <a:buSzPts val="1200"/>
              <a:buNone/>
              <a:defRPr>
                <a:solidFill>
                  <a:srgbClr val="F0F7ED"/>
                </a:solidFill>
              </a:defRPr>
            </a:lvl2pPr>
            <a:lvl3pPr lvl="2" algn="ctr" rtl="0">
              <a:lnSpc>
                <a:spcPct val="100000"/>
              </a:lnSpc>
              <a:spcBef>
                <a:spcPts val="0"/>
              </a:spcBef>
              <a:spcAft>
                <a:spcPts val="0"/>
              </a:spcAft>
              <a:buClr>
                <a:srgbClr val="F0F7ED"/>
              </a:buClr>
              <a:buSzPts val="1200"/>
              <a:buNone/>
              <a:defRPr>
                <a:solidFill>
                  <a:srgbClr val="F0F7ED"/>
                </a:solidFill>
              </a:defRPr>
            </a:lvl3pPr>
            <a:lvl4pPr lvl="3" algn="ctr" rtl="0">
              <a:lnSpc>
                <a:spcPct val="100000"/>
              </a:lnSpc>
              <a:spcBef>
                <a:spcPts val="0"/>
              </a:spcBef>
              <a:spcAft>
                <a:spcPts val="0"/>
              </a:spcAft>
              <a:buClr>
                <a:srgbClr val="F0F7ED"/>
              </a:buClr>
              <a:buSzPts val="1200"/>
              <a:buNone/>
              <a:defRPr>
                <a:solidFill>
                  <a:srgbClr val="F0F7ED"/>
                </a:solidFill>
              </a:defRPr>
            </a:lvl4pPr>
            <a:lvl5pPr lvl="4" algn="ctr" rtl="0">
              <a:lnSpc>
                <a:spcPct val="100000"/>
              </a:lnSpc>
              <a:spcBef>
                <a:spcPts val="0"/>
              </a:spcBef>
              <a:spcAft>
                <a:spcPts val="0"/>
              </a:spcAft>
              <a:buClr>
                <a:srgbClr val="F0F7ED"/>
              </a:buClr>
              <a:buSzPts val="1200"/>
              <a:buNone/>
              <a:defRPr>
                <a:solidFill>
                  <a:srgbClr val="F0F7ED"/>
                </a:solidFill>
              </a:defRPr>
            </a:lvl5pPr>
            <a:lvl6pPr lvl="5" algn="ctr" rtl="0">
              <a:lnSpc>
                <a:spcPct val="100000"/>
              </a:lnSpc>
              <a:spcBef>
                <a:spcPts val="0"/>
              </a:spcBef>
              <a:spcAft>
                <a:spcPts val="0"/>
              </a:spcAft>
              <a:buClr>
                <a:srgbClr val="F0F7ED"/>
              </a:buClr>
              <a:buSzPts val="1200"/>
              <a:buNone/>
              <a:defRPr>
                <a:solidFill>
                  <a:srgbClr val="F0F7ED"/>
                </a:solidFill>
              </a:defRPr>
            </a:lvl6pPr>
            <a:lvl7pPr lvl="6" algn="ctr" rtl="0">
              <a:lnSpc>
                <a:spcPct val="100000"/>
              </a:lnSpc>
              <a:spcBef>
                <a:spcPts val="0"/>
              </a:spcBef>
              <a:spcAft>
                <a:spcPts val="0"/>
              </a:spcAft>
              <a:buClr>
                <a:srgbClr val="F0F7ED"/>
              </a:buClr>
              <a:buSzPts val="1200"/>
              <a:buNone/>
              <a:defRPr>
                <a:solidFill>
                  <a:srgbClr val="F0F7ED"/>
                </a:solidFill>
              </a:defRPr>
            </a:lvl7pPr>
            <a:lvl8pPr lvl="7" algn="ctr" rtl="0">
              <a:lnSpc>
                <a:spcPct val="100000"/>
              </a:lnSpc>
              <a:spcBef>
                <a:spcPts val="0"/>
              </a:spcBef>
              <a:spcAft>
                <a:spcPts val="0"/>
              </a:spcAft>
              <a:buClr>
                <a:srgbClr val="F0F7ED"/>
              </a:buClr>
              <a:buSzPts val="1200"/>
              <a:buNone/>
              <a:defRPr>
                <a:solidFill>
                  <a:srgbClr val="F0F7ED"/>
                </a:solidFill>
              </a:defRPr>
            </a:lvl8pPr>
            <a:lvl9pPr lvl="8" algn="ctr" rtl="0">
              <a:lnSpc>
                <a:spcPct val="100000"/>
              </a:lnSpc>
              <a:spcBef>
                <a:spcPts val="0"/>
              </a:spcBef>
              <a:spcAft>
                <a:spcPts val="0"/>
              </a:spcAft>
              <a:buClr>
                <a:srgbClr val="F0F7ED"/>
              </a:buClr>
              <a:buSzPts val="1200"/>
              <a:buNone/>
              <a:defRPr>
                <a:solidFill>
                  <a:srgbClr val="F0F7ED"/>
                </a:solidFill>
              </a:defRPr>
            </a:lvl9pPr>
          </a:lstStyle>
          <a:p>
            <a:endParaRPr/>
          </a:p>
        </p:txBody>
      </p:sp>
      <p:sp>
        <p:nvSpPr>
          <p:cNvPr id="64" name="Google Shape;64;p3"/>
          <p:cNvSpPr txBox="1">
            <a:spLocks noGrp="1"/>
          </p:cNvSpPr>
          <p:nvPr>
            <p:ph type="title" idx="2" hasCustomPrompt="1"/>
          </p:nvPr>
        </p:nvSpPr>
        <p:spPr>
          <a:xfrm>
            <a:off x="2489650" y="1298438"/>
            <a:ext cx="5679300" cy="792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4000"/>
              <a:buNone/>
              <a:defRPr sz="4000">
                <a:solidFill>
                  <a:schemeClr val="accent2"/>
                </a:solidFill>
              </a:defRPr>
            </a:lvl1pPr>
            <a:lvl2pPr lvl="1" rtl="0">
              <a:spcBef>
                <a:spcPts val="0"/>
              </a:spcBef>
              <a:spcAft>
                <a:spcPts val="0"/>
              </a:spcAft>
              <a:buClr>
                <a:srgbClr val="FF7210"/>
              </a:buClr>
              <a:buSzPts val="4000"/>
              <a:buNone/>
              <a:defRPr sz="4000">
                <a:solidFill>
                  <a:srgbClr val="FF7210"/>
                </a:solidFill>
              </a:defRPr>
            </a:lvl2pPr>
            <a:lvl3pPr lvl="2" rtl="0">
              <a:spcBef>
                <a:spcPts val="0"/>
              </a:spcBef>
              <a:spcAft>
                <a:spcPts val="0"/>
              </a:spcAft>
              <a:buClr>
                <a:srgbClr val="FF7210"/>
              </a:buClr>
              <a:buSzPts val="4000"/>
              <a:buNone/>
              <a:defRPr sz="4000">
                <a:solidFill>
                  <a:srgbClr val="FF7210"/>
                </a:solidFill>
              </a:defRPr>
            </a:lvl3pPr>
            <a:lvl4pPr lvl="3" rtl="0">
              <a:spcBef>
                <a:spcPts val="0"/>
              </a:spcBef>
              <a:spcAft>
                <a:spcPts val="0"/>
              </a:spcAft>
              <a:buClr>
                <a:srgbClr val="FF7210"/>
              </a:buClr>
              <a:buSzPts val="4000"/>
              <a:buNone/>
              <a:defRPr sz="4000">
                <a:solidFill>
                  <a:srgbClr val="FF7210"/>
                </a:solidFill>
              </a:defRPr>
            </a:lvl4pPr>
            <a:lvl5pPr lvl="4" rtl="0">
              <a:spcBef>
                <a:spcPts val="0"/>
              </a:spcBef>
              <a:spcAft>
                <a:spcPts val="0"/>
              </a:spcAft>
              <a:buClr>
                <a:srgbClr val="FF7210"/>
              </a:buClr>
              <a:buSzPts val="4000"/>
              <a:buNone/>
              <a:defRPr sz="4000">
                <a:solidFill>
                  <a:srgbClr val="FF7210"/>
                </a:solidFill>
              </a:defRPr>
            </a:lvl5pPr>
            <a:lvl6pPr lvl="5" rtl="0">
              <a:spcBef>
                <a:spcPts val="0"/>
              </a:spcBef>
              <a:spcAft>
                <a:spcPts val="0"/>
              </a:spcAft>
              <a:buClr>
                <a:srgbClr val="FF7210"/>
              </a:buClr>
              <a:buSzPts val="4000"/>
              <a:buNone/>
              <a:defRPr sz="4000">
                <a:solidFill>
                  <a:srgbClr val="FF7210"/>
                </a:solidFill>
              </a:defRPr>
            </a:lvl6pPr>
            <a:lvl7pPr lvl="6" rtl="0">
              <a:spcBef>
                <a:spcPts val="0"/>
              </a:spcBef>
              <a:spcAft>
                <a:spcPts val="0"/>
              </a:spcAft>
              <a:buClr>
                <a:srgbClr val="FF7210"/>
              </a:buClr>
              <a:buSzPts val="4000"/>
              <a:buNone/>
              <a:defRPr sz="4000">
                <a:solidFill>
                  <a:srgbClr val="FF7210"/>
                </a:solidFill>
              </a:defRPr>
            </a:lvl7pPr>
            <a:lvl8pPr lvl="7" rtl="0">
              <a:spcBef>
                <a:spcPts val="0"/>
              </a:spcBef>
              <a:spcAft>
                <a:spcPts val="0"/>
              </a:spcAft>
              <a:buClr>
                <a:srgbClr val="FF7210"/>
              </a:buClr>
              <a:buSzPts val="4000"/>
              <a:buNone/>
              <a:defRPr sz="4000">
                <a:solidFill>
                  <a:srgbClr val="FF7210"/>
                </a:solidFill>
              </a:defRPr>
            </a:lvl8pPr>
            <a:lvl9pPr lvl="8" rtl="0">
              <a:spcBef>
                <a:spcPts val="0"/>
              </a:spcBef>
              <a:spcAft>
                <a:spcPts val="0"/>
              </a:spcAft>
              <a:buClr>
                <a:srgbClr val="FF7210"/>
              </a:buClr>
              <a:buSzPts val="4000"/>
              <a:buNone/>
              <a:defRPr sz="4000">
                <a:solidFill>
                  <a:srgbClr val="FF7210"/>
                </a:solidFill>
              </a:defRPr>
            </a:lvl9pPr>
          </a:lstStyle>
          <a:p>
            <a:r>
              <a:t>xx%</a:t>
            </a:r>
          </a:p>
        </p:txBody>
      </p:sp>
      <p:sp>
        <p:nvSpPr>
          <p:cNvPr id="65" name="Google Shape;65;p3"/>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75687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2"/>
        </a:solidFill>
        <a:effectLst/>
      </p:bgPr>
    </p:bg>
    <p:spTree>
      <p:nvGrpSpPr>
        <p:cNvPr id="1" name="Shape 101"/>
        <p:cNvGrpSpPr/>
        <p:nvPr/>
      </p:nvGrpSpPr>
      <p:grpSpPr>
        <a:xfrm>
          <a:off x="0" y="0"/>
          <a:ext cx="0" cy="0"/>
          <a:chOff x="0" y="0"/>
          <a:chExt cx="0" cy="0"/>
        </a:xfrm>
      </p:grpSpPr>
      <p:sp>
        <p:nvSpPr>
          <p:cNvPr id="102" name="Google Shape;102;p6"/>
          <p:cNvSpPr/>
          <p:nvPr/>
        </p:nvSpPr>
        <p:spPr>
          <a:xfrm>
            <a:off x="5637869" y="-12"/>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txBox="1">
            <a:spLocks noGrp="1"/>
          </p:cNvSpPr>
          <p:nvPr>
            <p:ph type="title"/>
          </p:nvPr>
        </p:nvSpPr>
        <p:spPr>
          <a:xfrm>
            <a:off x="713225" y="1863113"/>
            <a:ext cx="33483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3600"/>
              <a:buNone/>
              <a:defRPr sz="5000">
                <a:solidFill>
                  <a:schemeClr val="accent5"/>
                </a:solidFill>
              </a:defRPr>
            </a:lvl1pPr>
            <a:lvl2pPr lvl="1" rtl="0">
              <a:spcBef>
                <a:spcPts val="0"/>
              </a:spcBef>
              <a:spcAft>
                <a:spcPts val="0"/>
              </a:spcAft>
              <a:buClr>
                <a:schemeClr val="accent5"/>
              </a:buClr>
              <a:buSzPts val="3600"/>
              <a:buNone/>
              <a:defRPr sz="3600">
                <a:solidFill>
                  <a:schemeClr val="accent5"/>
                </a:solidFill>
              </a:defRPr>
            </a:lvl2pPr>
            <a:lvl3pPr lvl="2" rtl="0">
              <a:spcBef>
                <a:spcPts val="0"/>
              </a:spcBef>
              <a:spcAft>
                <a:spcPts val="0"/>
              </a:spcAft>
              <a:buClr>
                <a:schemeClr val="accent5"/>
              </a:buClr>
              <a:buSzPts val="3600"/>
              <a:buNone/>
              <a:defRPr sz="3600">
                <a:solidFill>
                  <a:schemeClr val="accent5"/>
                </a:solidFill>
              </a:defRPr>
            </a:lvl3pPr>
            <a:lvl4pPr lvl="3" rtl="0">
              <a:spcBef>
                <a:spcPts val="0"/>
              </a:spcBef>
              <a:spcAft>
                <a:spcPts val="0"/>
              </a:spcAft>
              <a:buClr>
                <a:schemeClr val="accent5"/>
              </a:buClr>
              <a:buSzPts val="3600"/>
              <a:buNone/>
              <a:defRPr sz="3600">
                <a:solidFill>
                  <a:schemeClr val="accent5"/>
                </a:solidFill>
              </a:defRPr>
            </a:lvl4pPr>
            <a:lvl5pPr lvl="4" rtl="0">
              <a:spcBef>
                <a:spcPts val="0"/>
              </a:spcBef>
              <a:spcAft>
                <a:spcPts val="0"/>
              </a:spcAft>
              <a:buClr>
                <a:schemeClr val="accent5"/>
              </a:buClr>
              <a:buSzPts val="3600"/>
              <a:buNone/>
              <a:defRPr sz="3600">
                <a:solidFill>
                  <a:schemeClr val="accent5"/>
                </a:solidFill>
              </a:defRPr>
            </a:lvl5pPr>
            <a:lvl6pPr lvl="5" rtl="0">
              <a:spcBef>
                <a:spcPts val="0"/>
              </a:spcBef>
              <a:spcAft>
                <a:spcPts val="0"/>
              </a:spcAft>
              <a:buClr>
                <a:schemeClr val="accent5"/>
              </a:buClr>
              <a:buSzPts val="3600"/>
              <a:buNone/>
              <a:defRPr sz="3600">
                <a:solidFill>
                  <a:schemeClr val="accent5"/>
                </a:solidFill>
              </a:defRPr>
            </a:lvl6pPr>
            <a:lvl7pPr lvl="6" rtl="0">
              <a:spcBef>
                <a:spcPts val="0"/>
              </a:spcBef>
              <a:spcAft>
                <a:spcPts val="0"/>
              </a:spcAft>
              <a:buClr>
                <a:schemeClr val="accent5"/>
              </a:buClr>
              <a:buSzPts val="3600"/>
              <a:buNone/>
              <a:defRPr sz="3600">
                <a:solidFill>
                  <a:schemeClr val="accent5"/>
                </a:solidFill>
              </a:defRPr>
            </a:lvl7pPr>
            <a:lvl8pPr lvl="7" rtl="0">
              <a:spcBef>
                <a:spcPts val="0"/>
              </a:spcBef>
              <a:spcAft>
                <a:spcPts val="0"/>
              </a:spcAft>
              <a:buClr>
                <a:schemeClr val="accent5"/>
              </a:buClr>
              <a:buSzPts val="3600"/>
              <a:buNone/>
              <a:defRPr sz="3600">
                <a:solidFill>
                  <a:schemeClr val="accent5"/>
                </a:solidFill>
              </a:defRPr>
            </a:lvl8pPr>
            <a:lvl9pPr lvl="8" rtl="0">
              <a:spcBef>
                <a:spcPts val="0"/>
              </a:spcBef>
              <a:spcAft>
                <a:spcPts val="0"/>
              </a:spcAft>
              <a:buClr>
                <a:schemeClr val="accent5"/>
              </a:buClr>
              <a:buSzPts val="3600"/>
              <a:buNone/>
              <a:defRPr sz="3600">
                <a:solidFill>
                  <a:schemeClr val="accent5"/>
                </a:solidFill>
              </a:defRPr>
            </a:lvl9pPr>
          </a:lstStyle>
          <a:p>
            <a:endParaRPr/>
          </a:p>
        </p:txBody>
      </p:sp>
      <p:sp>
        <p:nvSpPr>
          <p:cNvPr id="104" name="Google Shape;104;p6"/>
          <p:cNvSpPr txBox="1">
            <a:spLocks noGrp="1"/>
          </p:cNvSpPr>
          <p:nvPr>
            <p:ph type="subTitle" idx="1"/>
          </p:nvPr>
        </p:nvSpPr>
        <p:spPr>
          <a:xfrm>
            <a:off x="695550" y="2688138"/>
            <a:ext cx="3348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pic>
        <p:nvPicPr>
          <p:cNvPr id="5"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6"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398592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two columns 2">
  <p:cSld name="Title &amp; two columns 2">
    <p:spTree>
      <p:nvGrpSpPr>
        <p:cNvPr id="1" name="Shape 793"/>
        <p:cNvGrpSpPr/>
        <p:nvPr/>
      </p:nvGrpSpPr>
      <p:grpSpPr>
        <a:xfrm>
          <a:off x="0" y="0"/>
          <a:ext cx="0" cy="0"/>
          <a:chOff x="0" y="0"/>
          <a:chExt cx="0" cy="0"/>
        </a:xfrm>
      </p:grpSpPr>
      <p:sp>
        <p:nvSpPr>
          <p:cNvPr id="794" name="Google Shape;794;p36"/>
          <p:cNvSpPr txBox="1">
            <a:spLocks noGrp="1"/>
          </p:cNvSpPr>
          <p:nvPr>
            <p:ph type="subTitle" idx="1"/>
          </p:nvPr>
        </p:nvSpPr>
        <p:spPr>
          <a:xfrm>
            <a:off x="1055000" y="2474773"/>
            <a:ext cx="2045400" cy="111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5" name="Google Shape;795;p36"/>
          <p:cNvSpPr txBox="1">
            <a:spLocks noGrp="1"/>
          </p:cNvSpPr>
          <p:nvPr>
            <p:ph type="subTitle" idx="2"/>
          </p:nvPr>
        </p:nvSpPr>
        <p:spPr>
          <a:xfrm>
            <a:off x="6024400" y="2474773"/>
            <a:ext cx="2045400" cy="111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6" name="Google Shape;796;p36"/>
          <p:cNvSpPr txBox="1">
            <a:spLocks noGrp="1"/>
          </p:cNvSpPr>
          <p:nvPr>
            <p:ph type="title"/>
          </p:nvPr>
        </p:nvSpPr>
        <p:spPr>
          <a:xfrm>
            <a:off x="1074150" y="667268"/>
            <a:ext cx="6995700" cy="51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rgbClr val="00BBC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797" name="Google Shape;797;p36"/>
          <p:cNvSpPr txBox="1">
            <a:spLocks noGrp="1"/>
          </p:cNvSpPr>
          <p:nvPr>
            <p:ph type="subTitle" idx="3"/>
          </p:nvPr>
        </p:nvSpPr>
        <p:spPr>
          <a:xfrm>
            <a:off x="1055000" y="1999610"/>
            <a:ext cx="2045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798" name="Google Shape;798;p36"/>
          <p:cNvSpPr txBox="1">
            <a:spLocks noGrp="1"/>
          </p:cNvSpPr>
          <p:nvPr>
            <p:ph type="subTitle" idx="4"/>
          </p:nvPr>
        </p:nvSpPr>
        <p:spPr>
          <a:xfrm>
            <a:off x="6024400" y="1999610"/>
            <a:ext cx="2045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pic>
        <p:nvPicPr>
          <p:cNvPr id="7"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8"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49654" y="-98751"/>
            <a:ext cx="1702325" cy="1279919"/>
          </a:xfrm>
          <a:prstGeom prst="rect">
            <a:avLst/>
          </a:prstGeom>
        </p:spPr>
      </p:pic>
    </p:spTree>
    <p:extLst>
      <p:ext uri="{BB962C8B-B14F-4D97-AF65-F5344CB8AC3E}">
        <p14:creationId xmlns:p14="http://schemas.microsoft.com/office/powerpoint/2010/main" val="401465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mp; text">
  <p:cSld name="Title &amp; text">
    <p:spTree>
      <p:nvGrpSpPr>
        <p:cNvPr id="1" name="Shape 275"/>
        <p:cNvGrpSpPr/>
        <p:nvPr/>
      </p:nvGrpSpPr>
      <p:grpSpPr>
        <a:xfrm>
          <a:off x="0" y="0"/>
          <a:ext cx="0" cy="0"/>
          <a:chOff x="0" y="0"/>
          <a:chExt cx="0" cy="0"/>
        </a:xfrm>
      </p:grpSpPr>
      <p:sp>
        <p:nvSpPr>
          <p:cNvPr id="276" name="Google Shape;276;p17"/>
          <p:cNvSpPr/>
          <p:nvPr/>
        </p:nvSpPr>
        <p:spPr>
          <a:xfrm flipH="1">
            <a:off x="-6"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7"/>
          <p:cNvSpPr txBox="1">
            <a:spLocks noGrp="1"/>
          </p:cNvSpPr>
          <p:nvPr>
            <p:ph type="title"/>
          </p:nvPr>
        </p:nvSpPr>
        <p:spPr>
          <a:xfrm>
            <a:off x="5075700" y="1211551"/>
            <a:ext cx="3348300" cy="1308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BBC1"/>
              </a:buClr>
              <a:buSzPts val="2700"/>
              <a:buNone/>
              <a:defRPr>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78" name="Google Shape;278;p17"/>
          <p:cNvSpPr txBox="1">
            <a:spLocks noGrp="1"/>
          </p:cNvSpPr>
          <p:nvPr>
            <p:ph type="subTitle" idx="1"/>
          </p:nvPr>
        </p:nvSpPr>
        <p:spPr>
          <a:xfrm>
            <a:off x="5075700" y="2519550"/>
            <a:ext cx="3040800" cy="77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pic>
        <p:nvPicPr>
          <p:cNvPr id="5"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148638" y="4505104"/>
            <a:ext cx="1804088" cy="451696"/>
          </a:xfrm>
          <a:prstGeom prst="rect">
            <a:avLst/>
          </a:prstGeom>
        </p:spPr>
      </p:pic>
      <p:pic>
        <p:nvPicPr>
          <p:cNvPr id="6"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02029" y="3983226"/>
            <a:ext cx="1702325" cy="1279919"/>
          </a:xfrm>
          <a:prstGeom prst="rect">
            <a:avLst/>
          </a:prstGeom>
        </p:spPr>
      </p:pic>
    </p:spTree>
    <p:extLst>
      <p:ext uri="{BB962C8B-B14F-4D97-AF65-F5344CB8AC3E}">
        <p14:creationId xmlns:p14="http://schemas.microsoft.com/office/powerpoint/2010/main" val="72659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mp; three columns 2">
  <p:cSld name="Title &amp; three columns 2">
    <p:bg>
      <p:bgPr>
        <a:solidFill>
          <a:schemeClr val="accent1"/>
        </a:solidFill>
        <a:effectLst/>
      </p:bgPr>
    </p:bg>
    <p:spTree>
      <p:nvGrpSpPr>
        <p:cNvPr id="1" name="Shape 459"/>
        <p:cNvGrpSpPr/>
        <p:nvPr/>
      </p:nvGrpSpPr>
      <p:grpSpPr>
        <a:xfrm>
          <a:off x="0" y="0"/>
          <a:ext cx="0" cy="0"/>
          <a:chOff x="0" y="0"/>
          <a:chExt cx="0" cy="0"/>
        </a:xfrm>
      </p:grpSpPr>
      <p:sp>
        <p:nvSpPr>
          <p:cNvPr id="460" name="Google Shape;460;p23"/>
          <p:cNvSpPr/>
          <p:nvPr/>
        </p:nvSpPr>
        <p:spPr>
          <a:xfrm flipH="1">
            <a:off x="-6"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3"/>
          <p:cNvSpPr/>
          <p:nvPr/>
        </p:nvSpPr>
        <p:spPr>
          <a:xfrm rot="-6727045">
            <a:off x="-657634" y="2611536"/>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3"/>
          <p:cNvSpPr/>
          <p:nvPr/>
        </p:nvSpPr>
        <p:spPr>
          <a:xfrm>
            <a:off x="2805300" y="3336025"/>
            <a:ext cx="251100" cy="2511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3" name="Google Shape;463;p23"/>
          <p:cNvGrpSpPr/>
          <p:nvPr/>
        </p:nvGrpSpPr>
        <p:grpSpPr>
          <a:xfrm>
            <a:off x="8285400" y="-124063"/>
            <a:ext cx="1597199" cy="1597584"/>
            <a:chOff x="1347125" y="349025"/>
            <a:chExt cx="4978800" cy="4980000"/>
          </a:xfrm>
        </p:grpSpPr>
        <p:sp>
          <p:nvSpPr>
            <p:cNvPr id="464" name="Google Shape;464;p2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6" name="Google Shape;486;p23"/>
          <p:cNvSpPr/>
          <p:nvPr/>
        </p:nvSpPr>
        <p:spPr>
          <a:xfrm>
            <a:off x="8044100" y="113800"/>
            <a:ext cx="506400" cy="5064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3"/>
          <p:cNvSpPr txBox="1">
            <a:spLocks noGrp="1"/>
          </p:cNvSpPr>
          <p:nvPr>
            <p:ph type="title"/>
          </p:nvPr>
        </p:nvSpPr>
        <p:spPr>
          <a:xfrm>
            <a:off x="720000" y="938850"/>
            <a:ext cx="2724900" cy="12447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488" name="Google Shape;488;p23"/>
          <p:cNvSpPr txBox="1">
            <a:spLocks noGrp="1"/>
          </p:cNvSpPr>
          <p:nvPr>
            <p:ph type="subTitle" idx="1"/>
          </p:nvPr>
        </p:nvSpPr>
        <p:spPr>
          <a:xfrm>
            <a:off x="3533400" y="1794375"/>
            <a:ext cx="2177400" cy="810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lt1"/>
                </a:solidFill>
              </a:defRPr>
            </a:lvl1pPr>
            <a:lvl2pPr lvl="1" algn="ctr" rtl="0">
              <a:spcBef>
                <a:spcPts val="0"/>
              </a:spcBef>
              <a:spcAft>
                <a:spcPts val="0"/>
              </a:spcAft>
              <a:buNone/>
              <a:defRPr sz="1400">
                <a:solidFill>
                  <a:schemeClr val="lt1"/>
                </a:solidFill>
              </a:defRPr>
            </a:lvl2pPr>
            <a:lvl3pPr lvl="2" algn="ctr" rtl="0">
              <a:spcBef>
                <a:spcPts val="0"/>
              </a:spcBef>
              <a:spcAft>
                <a:spcPts val="0"/>
              </a:spcAft>
              <a:buNone/>
              <a:defRPr sz="1400">
                <a:solidFill>
                  <a:schemeClr val="lt1"/>
                </a:solidFill>
              </a:defRPr>
            </a:lvl3pPr>
            <a:lvl4pPr lvl="3" algn="ctr" rtl="0">
              <a:spcBef>
                <a:spcPts val="0"/>
              </a:spcBef>
              <a:spcAft>
                <a:spcPts val="0"/>
              </a:spcAft>
              <a:buNone/>
              <a:defRPr sz="1400">
                <a:solidFill>
                  <a:schemeClr val="lt1"/>
                </a:solidFill>
              </a:defRPr>
            </a:lvl4pPr>
            <a:lvl5pPr lvl="4" algn="ctr" rtl="0">
              <a:spcBef>
                <a:spcPts val="0"/>
              </a:spcBef>
              <a:spcAft>
                <a:spcPts val="0"/>
              </a:spcAft>
              <a:buNone/>
              <a:defRPr sz="1400">
                <a:solidFill>
                  <a:schemeClr val="lt1"/>
                </a:solidFill>
              </a:defRPr>
            </a:lvl5pPr>
            <a:lvl6pPr lvl="5" algn="ctr" rtl="0">
              <a:spcBef>
                <a:spcPts val="0"/>
              </a:spcBef>
              <a:spcAft>
                <a:spcPts val="0"/>
              </a:spcAft>
              <a:buNone/>
              <a:defRPr sz="1400">
                <a:solidFill>
                  <a:schemeClr val="lt1"/>
                </a:solidFill>
              </a:defRPr>
            </a:lvl6pPr>
            <a:lvl7pPr lvl="6" algn="ctr" rtl="0">
              <a:spcBef>
                <a:spcPts val="0"/>
              </a:spcBef>
              <a:spcAft>
                <a:spcPts val="0"/>
              </a:spcAft>
              <a:buNone/>
              <a:defRPr sz="1400">
                <a:solidFill>
                  <a:schemeClr val="lt1"/>
                </a:solidFill>
              </a:defRPr>
            </a:lvl7pPr>
            <a:lvl8pPr lvl="7" algn="ctr" rtl="0">
              <a:spcBef>
                <a:spcPts val="0"/>
              </a:spcBef>
              <a:spcAft>
                <a:spcPts val="0"/>
              </a:spcAft>
              <a:buNone/>
              <a:defRPr sz="1400">
                <a:solidFill>
                  <a:schemeClr val="lt1"/>
                </a:solidFill>
              </a:defRPr>
            </a:lvl8pPr>
            <a:lvl9pPr lvl="8" algn="ctr" rtl="0">
              <a:spcBef>
                <a:spcPts val="0"/>
              </a:spcBef>
              <a:spcAft>
                <a:spcPts val="0"/>
              </a:spcAft>
              <a:buNone/>
              <a:defRPr sz="1400">
                <a:solidFill>
                  <a:schemeClr val="lt1"/>
                </a:solidFill>
              </a:defRPr>
            </a:lvl9pPr>
          </a:lstStyle>
          <a:p>
            <a:endParaRPr/>
          </a:p>
        </p:txBody>
      </p:sp>
      <p:sp>
        <p:nvSpPr>
          <p:cNvPr id="489" name="Google Shape;489;p23"/>
          <p:cNvSpPr txBox="1">
            <a:spLocks noGrp="1"/>
          </p:cNvSpPr>
          <p:nvPr>
            <p:ph type="subTitle" idx="2"/>
          </p:nvPr>
        </p:nvSpPr>
        <p:spPr>
          <a:xfrm>
            <a:off x="6333400" y="1794365"/>
            <a:ext cx="2177400" cy="810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lt1"/>
                </a:solidFill>
              </a:defRPr>
            </a:lvl1pPr>
            <a:lvl2pPr lvl="1" algn="ctr" rtl="0">
              <a:spcBef>
                <a:spcPts val="0"/>
              </a:spcBef>
              <a:spcAft>
                <a:spcPts val="0"/>
              </a:spcAft>
              <a:buNone/>
              <a:defRPr sz="1400">
                <a:solidFill>
                  <a:schemeClr val="lt1"/>
                </a:solidFill>
              </a:defRPr>
            </a:lvl2pPr>
            <a:lvl3pPr lvl="2" algn="ctr" rtl="0">
              <a:spcBef>
                <a:spcPts val="0"/>
              </a:spcBef>
              <a:spcAft>
                <a:spcPts val="0"/>
              </a:spcAft>
              <a:buNone/>
              <a:defRPr sz="1400">
                <a:solidFill>
                  <a:schemeClr val="lt1"/>
                </a:solidFill>
              </a:defRPr>
            </a:lvl3pPr>
            <a:lvl4pPr lvl="3" algn="ctr" rtl="0">
              <a:spcBef>
                <a:spcPts val="0"/>
              </a:spcBef>
              <a:spcAft>
                <a:spcPts val="0"/>
              </a:spcAft>
              <a:buNone/>
              <a:defRPr sz="1400">
                <a:solidFill>
                  <a:schemeClr val="lt1"/>
                </a:solidFill>
              </a:defRPr>
            </a:lvl4pPr>
            <a:lvl5pPr lvl="4" algn="ctr" rtl="0">
              <a:spcBef>
                <a:spcPts val="0"/>
              </a:spcBef>
              <a:spcAft>
                <a:spcPts val="0"/>
              </a:spcAft>
              <a:buNone/>
              <a:defRPr sz="1400">
                <a:solidFill>
                  <a:schemeClr val="lt1"/>
                </a:solidFill>
              </a:defRPr>
            </a:lvl5pPr>
            <a:lvl6pPr lvl="5" algn="ctr" rtl="0">
              <a:spcBef>
                <a:spcPts val="0"/>
              </a:spcBef>
              <a:spcAft>
                <a:spcPts val="0"/>
              </a:spcAft>
              <a:buNone/>
              <a:defRPr sz="1400">
                <a:solidFill>
                  <a:schemeClr val="lt1"/>
                </a:solidFill>
              </a:defRPr>
            </a:lvl6pPr>
            <a:lvl7pPr lvl="6" algn="ctr" rtl="0">
              <a:spcBef>
                <a:spcPts val="0"/>
              </a:spcBef>
              <a:spcAft>
                <a:spcPts val="0"/>
              </a:spcAft>
              <a:buNone/>
              <a:defRPr sz="1400">
                <a:solidFill>
                  <a:schemeClr val="lt1"/>
                </a:solidFill>
              </a:defRPr>
            </a:lvl7pPr>
            <a:lvl8pPr lvl="7" algn="ctr" rtl="0">
              <a:spcBef>
                <a:spcPts val="0"/>
              </a:spcBef>
              <a:spcAft>
                <a:spcPts val="0"/>
              </a:spcAft>
              <a:buNone/>
              <a:defRPr sz="1400">
                <a:solidFill>
                  <a:schemeClr val="lt1"/>
                </a:solidFill>
              </a:defRPr>
            </a:lvl8pPr>
            <a:lvl9pPr lvl="8" algn="ctr" rtl="0">
              <a:spcBef>
                <a:spcPts val="0"/>
              </a:spcBef>
              <a:spcAft>
                <a:spcPts val="0"/>
              </a:spcAft>
              <a:buNone/>
              <a:defRPr sz="1400">
                <a:solidFill>
                  <a:schemeClr val="lt1"/>
                </a:solidFill>
              </a:defRPr>
            </a:lvl9pPr>
          </a:lstStyle>
          <a:p>
            <a:endParaRPr/>
          </a:p>
        </p:txBody>
      </p:sp>
      <p:sp>
        <p:nvSpPr>
          <p:cNvPr id="490" name="Google Shape;490;p23"/>
          <p:cNvSpPr txBox="1">
            <a:spLocks noGrp="1"/>
          </p:cNvSpPr>
          <p:nvPr>
            <p:ph type="subTitle" idx="3"/>
          </p:nvPr>
        </p:nvSpPr>
        <p:spPr>
          <a:xfrm>
            <a:off x="4927175" y="3957286"/>
            <a:ext cx="2177400" cy="810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lt1"/>
                </a:solidFill>
              </a:defRPr>
            </a:lvl1pPr>
            <a:lvl2pPr lvl="1" algn="ctr" rtl="0">
              <a:spcBef>
                <a:spcPts val="0"/>
              </a:spcBef>
              <a:spcAft>
                <a:spcPts val="0"/>
              </a:spcAft>
              <a:buNone/>
              <a:defRPr sz="1400">
                <a:solidFill>
                  <a:schemeClr val="lt1"/>
                </a:solidFill>
              </a:defRPr>
            </a:lvl2pPr>
            <a:lvl3pPr lvl="2" algn="ctr" rtl="0">
              <a:spcBef>
                <a:spcPts val="0"/>
              </a:spcBef>
              <a:spcAft>
                <a:spcPts val="0"/>
              </a:spcAft>
              <a:buNone/>
              <a:defRPr sz="1400">
                <a:solidFill>
                  <a:schemeClr val="lt1"/>
                </a:solidFill>
              </a:defRPr>
            </a:lvl3pPr>
            <a:lvl4pPr lvl="3" algn="ctr" rtl="0">
              <a:spcBef>
                <a:spcPts val="0"/>
              </a:spcBef>
              <a:spcAft>
                <a:spcPts val="0"/>
              </a:spcAft>
              <a:buNone/>
              <a:defRPr sz="1400">
                <a:solidFill>
                  <a:schemeClr val="lt1"/>
                </a:solidFill>
              </a:defRPr>
            </a:lvl4pPr>
            <a:lvl5pPr lvl="4" algn="ctr" rtl="0">
              <a:spcBef>
                <a:spcPts val="0"/>
              </a:spcBef>
              <a:spcAft>
                <a:spcPts val="0"/>
              </a:spcAft>
              <a:buNone/>
              <a:defRPr sz="1400">
                <a:solidFill>
                  <a:schemeClr val="lt1"/>
                </a:solidFill>
              </a:defRPr>
            </a:lvl5pPr>
            <a:lvl6pPr lvl="5" algn="ctr" rtl="0">
              <a:spcBef>
                <a:spcPts val="0"/>
              </a:spcBef>
              <a:spcAft>
                <a:spcPts val="0"/>
              </a:spcAft>
              <a:buNone/>
              <a:defRPr sz="1400">
                <a:solidFill>
                  <a:schemeClr val="lt1"/>
                </a:solidFill>
              </a:defRPr>
            </a:lvl6pPr>
            <a:lvl7pPr lvl="6" algn="ctr" rtl="0">
              <a:spcBef>
                <a:spcPts val="0"/>
              </a:spcBef>
              <a:spcAft>
                <a:spcPts val="0"/>
              </a:spcAft>
              <a:buNone/>
              <a:defRPr sz="1400">
                <a:solidFill>
                  <a:schemeClr val="lt1"/>
                </a:solidFill>
              </a:defRPr>
            </a:lvl7pPr>
            <a:lvl8pPr lvl="7" algn="ctr" rtl="0">
              <a:spcBef>
                <a:spcPts val="0"/>
              </a:spcBef>
              <a:spcAft>
                <a:spcPts val="0"/>
              </a:spcAft>
              <a:buNone/>
              <a:defRPr sz="1400">
                <a:solidFill>
                  <a:schemeClr val="lt1"/>
                </a:solidFill>
              </a:defRPr>
            </a:lvl8pPr>
            <a:lvl9pPr lvl="8" algn="ctr" rtl="0">
              <a:spcBef>
                <a:spcPts val="0"/>
              </a:spcBef>
              <a:spcAft>
                <a:spcPts val="0"/>
              </a:spcAft>
              <a:buNone/>
              <a:defRPr sz="1400">
                <a:solidFill>
                  <a:schemeClr val="lt1"/>
                </a:solidFill>
              </a:defRPr>
            </a:lvl9pPr>
          </a:lstStyle>
          <a:p>
            <a:endParaRPr/>
          </a:p>
        </p:txBody>
      </p:sp>
      <p:sp>
        <p:nvSpPr>
          <p:cNvPr id="491" name="Google Shape;491;p23"/>
          <p:cNvSpPr txBox="1">
            <a:spLocks noGrp="1"/>
          </p:cNvSpPr>
          <p:nvPr>
            <p:ph type="subTitle" idx="4"/>
          </p:nvPr>
        </p:nvSpPr>
        <p:spPr>
          <a:xfrm>
            <a:off x="3533400" y="1452575"/>
            <a:ext cx="2177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solidFill>
                  <a:schemeClr val="lt2"/>
                </a:solidFill>
                <a:latin typeface="Roboto"/>
                <a:ea typeface="Roboto"/>
                <a:cs typeface="Roboto"/>
                <a:sym typeface="Roboto"/>
              </a:defRPr>
            </a:lvl1pPr>
            <a:lvl2pPr lvl="1" algn="ctr" rtl="0">
              <a:spcBef>
                <a:spcPts val="0"/>
              </a:spcBef>
              <a:spcAft>
                <a:spcPts val="0"/>
              </a:spcAft>
              <a:buNone/>
              <a:defRPr sz="1700" b="1">
                <a:solidFill>
                  <a:schemeClr val="lt2"/>
                </a:solidFill>
                <a:latin typeface="Roboto"/>
                <a:ea typeface="Roboto"/>
                <a:cs typeface="Roboto"/>
                <a:sym typeface="Roboto"/>
              </a:defRPr>
            </a:lvl2pPr>
            <a:lvl3pPr lvl="2" algn="ctr" rtl="0">
              <a:spcBef>
                <a:spcPts val="0"/>
              </a:spcBef>
              <a:spcAft>
                <a:spcPts val="0"/>
              </a:spcAft>
              <a:buNone/>
              <a:defRPr sz="1700" b="1">
                <a:solidFill>
                  <a:schemeClr val="lt2"/>
                </a:solidFill>
                <a:latin typeface="Roboto"/>
                <a:ea typeface="Roboto"/>
                <a:cs typeface="Roboto"/>
                <a:sym typeface="Roboto"/>
              </a:defRPr>
            </a:lvl3pPr>
            <a:lvl4pPr lvl="3" algn="ctr" rtl="0">
              <a:spcBef>
                <a:spcPts val="0"/>
              </a:spcBef>
              <a:spcAft>
                <a:spcPts val="0"/>
              </a:spcAft>
              <a:buNone/>
              <a:defRPr sz="1700" b="1">
                <a:solidFill>
                  <a:schemeClr val="lt2"/>
                </a:solidFill>
                <a:latin typeface="Roboto"/>
                <a:ea typeface="Roboto"/>
                <a:cs typeface="Roboto"/>
                <a:sym typeface="Roboto"/>
              </a:defRPr>
            </a:lvl4pPr>
            <a:lvl5pPr lvl="4" algn="ctr" rtl="0">
              <a:spcBef>
                <a:spcPts val="0"/>
              </a:spcBef>
              <a:spcAft>
                <a:spcPts val="0"/>
              </a:spcAft>
              <a:buNone/>
              <a:defRPr sz="1700" b="1">
                <a:solidFill>
                  <a:schemeClr val="lt2"/>
                </a:solidFill>
                <a:latin typeface="Roboto"/>
                <a:ea typeface="Roboto"/>
                <a:cs typeface="Roboto"/>
                <a:sym typeface="Roboto"/>
              </a:defRPr>
            </a:lvl5pPr>
            <a:lvl6pPr lvl="5" algn="ctr" rtl="0">
              <a:spcBef>
                <a:spcPts val="0"/>
              </a:spcBef>
              <a:spcAft>
                <a:spcPts val="0"/>
              </a:spcAft>
              <a:buNone/>
              <a:defRPr sz="1700" b="1">
                <a:solidFill>
                  <a:schemeClr val="lt2"/>
                </a:solidFill>
                <a:latin typeface="Roboto"/>
                <a:ea typeface="Roboto"/>
                <a:cs typeface="Roboto"/>
                <a:sym typeface="Roboto"/>
              </a:defRPr>
            </a:lvl6pPr>
            <a:lvl7pPr lvl="6" algn="ctr" rtl="0">
              <a:spcBef>
                <a:spcPts val="0"/>
              </a:spcBef>
              <a:spcAft>
                <a:spcPts val="0"/>
              </a:spcAft>
              <a:buNone/>
              <a:defRPr sz="1700" b="1">
                <a:solidFill>
                  <a:schemeClr val="lt2"/>
                </a:solidFill>
                <a:latin typeface="Roboto"/>
                <a:ea typeface="Roboto"/>
                <a:cs typeface="Roboto"/>
                <a:sym typeface="Roboto"/>
              </a:defRPr>
            </a:lvl7pPr>
            <a:lvl8pPr lvl="7" algn="ctr" rtl="0">
              <a:spcBef>
                <a:spcPts val="0"/>
              </a:spcBef>
              <a:spcAft>
                <a:spcPts val="0"/>
              </a:spcAft>
              <a:buNone/>
              <a:defRPr sz="1700" b="1">
                <a:solidFill>
                  <a:schemeClr val="lt2"/>
                </a:solidFill>
                <a:latin typeface="Roboto"/>
                <a:ea typeface="Roboto"/>
                <a:cs typeface="Roboto"/>
                <a:sym typeface="Roboto"/>
              </a:defRPr>
            </a:lvl8pPr>
            <a:lvl9pPr lvl="8" algn="ctr" rtl="0">
              <a:spcBef>
                <a:spcPts val="0"/>
              </a:spcBef>
              <a:spcAft>
                <a:spcPts val="0"/>
              </a:spcAft>
              <a:buNone/>
              <a:defRPr sz="1700" b="1">
                <a:solidFill>
                  <a:schemeClr val="lt2"/>
                </a:solidFill>
                <a:latin typeface="Roboto"/>
                <a:ea typeface="Roboto"/>
                <a:cs typeface="Roboto"/>
                <a:sym typeface="Roboto"/>
              </a:defRPr>
            </a:lvl9pPr>
          </a:lstStyle>
          <a:p>
            <a:endParaRPr/>
          </a:p>
        </p:txBody>
      </p:sp>
      <p:sp>
        <p:nvSpPr>
          <p:cNvPr id="492" name="Google Shape;492;p23"/>
          <p:cNvSpPr txBox="1">
            <a:spLocks noGrp="1"/>
          </p:cNvSpPr>
          <p:nvPr>
            <p:ph type="subTitle" idx="5"/>
          </p:nvPr>
        </p:nvSpPr>
        <p:spPr>
          <a:xfrm>
            <a:off x="6333400" y="1452575"/>
            <a:ext cx="2177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solidFill>
                  <a:schemeClr val="lt2"/>
                </a:solidFill>
                <a:latin typeface="Roboto"/>
                <a:ea typeface="Roboto"/>
                <a:cs typeface="Roboto"/>
                <a:sym typeface="Roboto"/>
              </a:defRPr>
            </a:lvl1pPr>
            <a:lvl2pPr lvl="1" algn="ctr" rtl="0">
              <a:spcBef>
                <a:spcPts val="0"/>
              </a:spcBef>
              <a:spcAft>
                <a:spcPts val="0"/>
              </a:spcAft>
              <a:buNone/>
              <a:defRPr sz="1700" b="1">
                <a:solidFill>
                  <a:schemeClr val="lt2"/>
                </a:solidFill>
                <a:latin typeface="Roboto"/>
                <a:ea typeface="Roboto"/>
                <a:cs typeface="Roboto"/>
                <a:sym typeface="Roboto"/>
              </a:defRPr>
            </a:lvl2pPr>
            <a:lvl3pPr lvl="2" algn="ctr" rtl="0">
              <a:spcBef>
                <a:spcPts val="0"/>
              </a:spcBef>
              <a:spcAft>
                <a:spcPts val="0"/>
              </a:spcAft>
              <a:buNone/>
              <a:defRPr sz="1700" b="1">
                <a:solidFill>
                  <a:schemeClr val="lt2"/>
                </a:solidFill>
                <a:latin typeface="Roboto"/>
                <a:ea typeface="Roboto"/>
                <a:cs typeface="Roboto"/>
                <a:sym typeface="Roboto"/>
              </a:defRPr>
            </a:lvl3pPr>
            <a:lvl4pPr lvl="3" algn="ctr" rtl="0">
              <a:spcBef>
                <a:spcPts val="0"/>
              </a:spcBef>
              <a:spcAft>
                <a:spcPts val="0"/>
              </a:spcAft>
              <a:buNone/>
              <a:defRPr sz="1700" b="1">
                <a:solidFill>
                  <a:schemeClr val="lt2"/>
                </a:solidFill>
                <a:latin typeface="Roboto"/>
                <a:ea typeface="Roboto"/>
                <a:cs typeface="Roboto"/>
                <a:sym typeface="Roboto"/>
              </a:defRPr>
            </a:lvl4pPr>
            <a:lvl5pPr lvl="4" algn="ctr" rtl="0">
              <a:spcBef>
                <a:spcPts val="0"/>
              </a:spcBef>
              <a:spcAft>
                <a:spcPts val="0"/>
              </a:spcAft>
              <a:buNone/>
              <a:defRPr sz="1700" b="1">
                <a:solidFill>
                  <a:schemeClr val="lt2"/>
                </a:solidFill>
                <a:latin typeface="Roboto"/>
                <a:ea typeface="Roboto"/>
                <a:cs typeface="Roboto"/>
                <a:sym typeface="Roboto"/>
              </a:defRPr>
            </a:lvl5pPr>
            <a:lvl6pPr lvl="5" algn="ctr" rtl="0">
              <a:spcBef>
                <a:spcPts val="0"/>
              </a:spcBef>
              <a:spcAft>
                <a:spcPts val="0"/>
              </a:spcAft>
              <a:buNone/>
              <a:defRPr sz="1700" b="1">
                <a:solidFill>
                  <a:schemeClr val="lt2"/>
                </a:solidFill>
                <a:latin typeface="Roboto"/>
                <a:ea typeface="Roboto"/>
                <a:cs typeface="Roboto"/>
                <a:sym typeface="Roboto"/>
              </a:defRPr>
            </a:lvl6pPr>
            <a:lvl7pPr lvl="6" algn="ctr" rtl="0">
              <a:spcBef>
                <a:spcPts val="0"/>
              </a:spcBef>
              <a:spcAft>
                <a:spcPts val="0"/>
              </a:spcAft>
              <a:buNone/>
              <a:defRPr sz="1700" b="1">
                <a:solidFill>
                  <a:schemeClr val="lt2"/>
                </a:solidFill>
                <a:latin typeface="Roboto"/>
                <a:ea typeface="Roboto"/>
                <a:cs typeface="Roboto"/>
                <a:sym typeface="Roboto"/>
              </a:defRPr>
            </a:lvl7pPr>
            <a:lvl8pPr lvl="7" algn="ctr" rtl="0">
              <a:spcBef>
                <a:spcPts val="0"/>
              </a:spcBef>
              <a:spcAft>
                <a:spcPts val="0"/>
              </a:spcAft>
              <a:buNone/>
              <a:defRPr sz="1700" b="1">
                <a:solidFill>
                  <a:schemeClr val="lt2"/>
                </a:solidFill>
                <a:latin typeface="Roboto"/>
                <a:ea typeface="Roboto"/>
                <a:cs typeface="Roboto"/>
                <a:sym typeface="Roboto"/>
              </a:defRPr>
            </a:lvl8pPr>
            <a:lvl9pPr lvl="8" algn="ctr" rtl="0">
              <a:spcBef>
                <a:spcPts val="0"/>
              </a:spcBef>
              <a:spcAft>
                <a:spcPts val="0"/>
              </a:spcAft>
              <a:buNone/>
              <a:defRPr sz="1700" b="1">
                <a:solidFill>
                  <a:schemeClr val="lt2"/>
                </a:solidFill>
                <a:latin typeface="Roboto"/>
                <a:ea typeface="Roboto"/>
                <a:cs typeface="Roboto"/>
                <a:sym typeface="Roboto"/>
              </a:defRPr>
            </a:lvl9pPr>
          </a:lstStyle>
          <a:p>
            <a:endParaRPr/>
          </a:p>
        </p:txBody>
      </p:sp>
      <p:sp>
        <p:nvSpPr>
          <p:cNvPr id="493" name="Google Shape;493;p23"/>
          <p:cNvSpPr txBox="1">
            <a:spLocks noGrp="1"/>
          </p:cNvSpPr>
          <p:nvPr>
            <p:ph type="subTitle" idx="6"/>
          </p:nvPr>
        </p:nvSpPr>
        <p:spPr>
          <a:xfrm>
            <a:off x="4927175" y="3623911"/>
            <a:ext cx="2177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solidFill>
                  <a:schemeClr val="lt2"/>
                </a:solidFill>
                <a:latin typeface="Roboto"/>
                <a:ea typeface="Roboto"/>
                <a:cs typeface="Roboto"/>
                <a:sym typeface="Roboto"/>
              </a:defRPr>
            </a:lvl1pPr>
            <a:lvl2pPr lvl="1" algn="ctr" rtl="0">
              <a:spcBef>
                <a:spcPts val="0"/>
              </a:spcBef>
              <a:spcAft>
                <a:spcPts val="0"/>
              </a:spcAft>
              <a:buNone/>
              <a:defRPr sz="1700" b="1">
                <a:solidFill>
                  <a:schemeClr val="lt2"/>
                </a:solidFill>
                <a:latin typeface="Roboto"/>
                <a:ea typeface="Roboto"/>
                <a:cs typeface="Roboto"/>
                <a:sym typeface="Roboto"/>
              </a:defRPr>
            </a:lvl2pPr>
            <a:lvl3pPr lvl="2" algn="ctr" rtl="0">
              <a:spcBef>
                <a:spcPts val="0"/>
              </a:spcBef>
              <a:spcAft>
                <a:spcPts val="0"/>
              </a:spcAft>
              <a:buNone/>
              <a:defRPr sz="1700" b="1">
                <a:solidFill>
                  <a:schemeClr val="lt2"/>
                </a:solidFill>
                <a:latin typeface="Roboto"/>
                <a:ea typeface="Roboto"/>
                <a:cs typeface="Roboto"/>
                <a:sym typeface="Roboto"/>
              </a:defRPr>
            </a:lvl3pPr>
            <a:lvl4pPr lvl="3" algn="ctr" rtl="0">
              <a:spcBef>
                <a:spcPts val="0"/>
              </a:spcBef>
              <a:spcAft>
                <a:spcPts val="0"/>
              </a:spcAft>
              <a:buNone/>
              <a:defRPr sz="1700" b="1">
                <a:solidFill>
                  <a:schemeClr val="lt2"/>
                </a:solidFill>
                <a:latin typeface="Roboto"/>
                <a:ea typeface="Roboto"/>
                <a:cs typeface="Roboto"/>
                <a:sym typeface="Roboto"/>
              </a:defRPr>
            </a:lvl4pPr>
            <a:lvl5pPr lvl="4" algn="ctr" rtl="0">
              <a:spcBef>
                <a:spcPts val="0"/>
              </a:spcBef>
              <a:spcAft>
                <a:spcPts val="0"/>
              </a:spcAft>
              <a:buNone/>
              <a:defRPr sz="1700" b="1">
                <a:solidFill>
                  <a:schemeClr val="lt2"/>
                </a:solidFill>
                <a:latin typeface="Roboto"/>
                <a:ea typeface="Roboto"/>
                <a:cs typeface="Roboto"/>
                <a:sym typeface="Roboto"/>
              </a:defRPr>
            </a:lvl5pPr>
            <a:lvl6pPr lvl="5" algn="ctr" rtl="0">
              <a:spcBef>
                <a:spcPts val="0"/>
              </a:spcBef>
              <a:spcAft>
                <a:spcPts val="0"/>
              </a:spcAft>
              <a:buNone/>
              <a:defRPr sz="1700" b="1">
                <a:solidFill>
                  <a:schemeClr val="lt2"/>
                </a:solidFill>
                <a:latin typeface="Roboto"/>
                <a:ea typeface="Roboto"/>
                <a:cs typeface="Roboto"/>
                <a:sym typeface="Roboto"/>
              </a:defRPr>
            </a:lvl6pPr>
            <a:lvl7pPr lvl="6" algn="ctr" rtl="0">
              <a:spcBef>
                <a:spcPts val="0"/>
              </a:spcBef>
              <a:spcAft>
                <a:spcPts val="0"/>
              </a:spcAft>
              <a:buNone/>
              <a:defRPr sz="1700" b="1">
                <a:solidFill>
                  <a:schemeClr val="lt2"/>
                </a:solidFill>
                <a:latin typeface="Roboto"/>
                <a:ea typeface="Roboto"/>
                <a:cs typeface="Roboto"/>
                <a:sym typeface="Roboto"/>
              </a:defRPr>
            </a:lvl7pPr>
            <a:lvl8pPr lvl="7" algn="ctr" rtl="0">
              <a:spcBef>
                <a:spcPts val="0"/>
              </a:spcBef>
              <a:spcAft>
                <a:spcPts val="0"/>
              </a:spcAft>
              <a:buNone/>
              <a:defRPr sz="1700" b="1">
                <a:solidFill>
                  <a:schemeClr val="lt2"/>
                </a:solidFill>
                <a:latin typeface="Roboto"/>
                <a:ea typeface="Roboto"/>
                <a:cs typeface="Roboto"/>
                <a:sym typeface="Roboto"/>
              </a:defRPr>
            </a:lvl8pPr>
            <a:lvl9pPr lvl="8" algn="ctr" rtl="0">
              <a:spcBef>
                <a:spcPts val="0"/>
              </a:spcBef>
              <a:spcAft>
                <a:spcPts val="0"/>
              </a:spcAft>
              <a:buNone/>
              <a:defRPr sz="1700" b="1">
                <a:solidFill>
                  <a:schemeClr val="lt2"/>
                </a:solidFill>
                <a:latin typeface="Roboto"/>
                <a:ea typeface="Roboto"/>
                <a:cs typeface="Roboto"/>
                <a:sym typeface="Roboto"/>
              </a:defRPr>
            </a:lvl9pPr>
          </a:lstStyle>
          <a:p>
            <a:endParaRPr/>
          </a:p>
        </p:txBody>
      </p:sp>
      <p:sp>
        <p:nvSpPr>
          <p:cNvPr id="494" name="Google Shape;494;p23"/>
          <p:cNvSpPr txBox="1">
            <a:spLocks noGrp="1"/>
          </p:cNvSpPr>
          <p:nvPr>
            <p:ph type="title" idx="7" hasCustomPrompt="1"/>
          </p:nvPr>
        </p:nvSpPr>
        <p:spPr>
          <a:xfrm>
            <a:off x="6822925" y="620825"/>
            <a:ext cx="1198200" cy="6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0F7ED"/>
              </a:buClr>
              <a:buSzPts val="2700"/>
              <a:buNone/>
              <a:defRPr sz="2100">
                <a:solidFill>
                  <a:schemeClr val="lt1"/>
                </a:solidFill>
              </a:defRPr>
            </a:lvl1pPr>
            <a:lvl2pPr lvl="1" algn="ctr" rtl="0">
              <a:spcBef>
                <a:spcPts val="0"/>
              </a:spcBef>
              <a:spcAft>
                <a:spcPts val="0"/>
              </a:spcAft>
              <a:buClr>
                <a:srgbClr val="F0F7ED"/>
              </a:buClr>
              <a:buSzPts val="2700"/>
              <a:buNone/>
              <a:defRPr>
                <a:solidFill>
                  <a:srgbClr val="F0F7ED"/>
                </a:solidFill>
              </a:defRPr>
            </a:lvl2pPr>
            <a:lvl3pPr lvl="2" algn="ctr" rtl="0">
              <a:spcBef>
                <a:spcPts val="0"/>
              </a:spcBef>
              <a:spcAft>
                <a:spcPts val="0"/>
              </a:spcAft>
              <a:buClr>
                <a:srgbClr val="F0F7ED"/>
              </a:buClr>
              <a:buSzPts val="2700"/>
              <a:buNone/>
              <a:defRPr>
                <a:solidFill>
                  <a:srgbClr val="F0F7ED"/>
                </a:solidFill>
              </a:defRPr>
            </a:lvl3pPr>
            <a:lvl4pPr lvl="3" algn="ctr" rtl="0">
              <a:spcBef>
                <a:spcPts val="0"/>
              </a:spcBef>
              <a:spcAft>
                <a:spcPts val="0"/>
              </a:spcAft>
              <a:buClr>
                <a:srgbClr val="F0F7ED"/>
              </a:buClr>
              <a:buSzPts val="2700"/>
              <a:buNone/>
              <a:defRPr>
                <a:solidFill>
                  <a:srgbClr val="F0F7ED"/>
                </a:solidFill>
              </a:defRPr>
            </a:lvl4pPr>
            <a:lvl5pPr lvl="4" algn="ctr" rtl="0">
              <a:spcBef>
                <a:spcPts val="0"/>
              </a:spcBef>
              <a:spcAft>
                <a:spcPts val="0"/>
              </a:spcAft>
              <a:buClr>
                <a:srgbClr val="F0F7ED"/>
              </a:buClr>
              <a:buSzPts val="2700"/>
              <a:buNone/>
              <a:defRPr>
                <a:solidFill>
                  <a:srgbClr val="F0F7ED"/>
                </a:solidFill>
              </a:defRPr>
            </a:lvl5pPr>
            <a:lvl6pPr lvl="5" algn="ctr" rtl="0">
              <a:spcBef>
                <a:spcPts val="0"/>
              </a:spcBef>
              <a:spcAft>
                <a:spcPts val="0"/>
              </a:spcAft>
              <a:buClr>
                <a:srgbClr val="F0F7ED"/>
              </a:buClr>
              <a:buSzPts val="2700"/>
              <a:buNone/>
              <a:defRPr>
                <a:solidFill>
                  <a:srgbClr val="F0F7ED"/>
                </a:solidFill>
              </a:defRPr>
            </a:lvl6pPr>
            <a:lvl7pPr lvl="6" algn="ctr" rtl="0">
              <a:spcBef>
                <a:spcPts val="0"/>
              </a:spcBef>
              <a:spcAft>
                <a:spcPts val="0"/>
              </a:spcAft>
              <a:buClr>
                <a:srgbClr val="F0F7ED"/>
              </a:buClr>
              <a:buSzPts val="2700"/>
              <a:buNone/>
              <a:defRPr>
                <a:solidFill>
                  <a:srgbClr val="F0F7ED"/>
                </a:solidFill>
              </a:defRPr>
            </a:lvl7pPr>
            <a:lvl8pPr lvl="7" algn="ctr" rtl="0">
              <a:spcBef>
                <a:spcPts val="0"/>
              </a:spcBef>
              <a:spcAft>
                <a:spcPts val="0"/>
              </a:spcAft>
              <a:buClr>
                <a:srgbClr val="F0F7ED"/>
              </a:buClr>
              <a:buSzPts val="2700"/>
              <a:buNone/>
              <a:defRPr>
                <a:solidFill>
                  <a:srgbClr val="F0F7ED"/>
                </a:solidFill>
              </a:defRPr>
            </a:lvl8pPr>
            <a:lvl9pPr lvl="8" algn="ctr" rtl="0">
              <a:spcBef>
                <a:spcPts val="0"/>
              </a:spcBef>
              <a:spcAft>
                <a:spcPts val="0"/>
              </a:spcAft>
              <a:buClr>
                <a:srgbClr val="F0F7ED"/>
              </a:buClr>
              <a:buSzPts val="2700"/>
              <a:buNone/>
              <a:defRPr>
                <a:solidFill>
                  <a:srgbClr val="F0F7ED"/>
                </a:solidFill>
              </a:defRPr>
            </a:lvl9pPr>
          </a:lstStyle>
          <a:p>
            <a:r>
              <a:t>xx%</a:t>
            </a:r>
          </a:p>
        </p:txBody>
      </p:sp>
      <p:sp>
        <p:nvSpPr>
          <p:cNvPr id="495" name="Google Shape;495;p23"/>
          <p:cNvSpPr txBox="1">
            <a:spLocks noGrp="1"/>
          </p:cNvSpPr>
          <p:nvPr>
            <p:ph type="title" idx="8" hasCustomPrompt="1"/>
          </p:nvPr>
        </p:nvSpPr>
        <p:spPr>
          <a:xfrm>
            <a:off x="4023075" y="620825"/>
            <a:ext cx="1198200" cy="6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0F7ED"/>
              </a:buClr>
              <a:buSzPts val="2700"/>
              <a:buNone/>
              <a:defRPr sz="2100">
                <a:solidFill>
                  <a:schemeClr val="lt1"/>
                </a:solidFill>
              </a:defRPr>
            </a:lvl1pPr>
            <a:lvl2pPr lvl="1" algn="ctr" rtl="0">
              <a:spcBef>
                <a:spcPts val="0"/>
              </a:spcBef>
              <a:spcAft>
                <a:spcPts val="0"/>
              </a:spcAft>
              <a:buClr>
                <a:srgbClr val="F0F7ED"/>
              </a:buClr>
              <a:buSzPts val="2700"/>
              <a:buNone/>
              <a:defRPr>
                <a:solidFill>
                  <a:srgbClr val="F0F7ED"/>
                </a:solidFill>
              </a:defRPr>
            </a:lvl2pPr>
            <a:lvl3pPr lvl="2" algn="ctr" rtl="0">
              <a:spcBef>
                <a:spcPts val="0"/>
              </a:spcBef>
              <a:spcAft>
                <a:spcPts val="0"/>
              </a:spcAft>
              <a:buClr>
                <a:srgbClr val="F0F7ED"/>
              </a:buClr>
              <a:buSzPts val="2700"/>
              <a:buNone/>
              <a:defRPr>
                <a:solidFill>
                  <a:srgbClr val="F0F7ED"/>
                </a:solidFill>
              </a:defRPr>
            </a:lvl3pPr>
            <a:lvl4pPr lvl="3" algn="ctr" rtl="0">
              <a:spcBef>
                <a:spcPts val="0"/>
              </a:spcBef>
              <a:spcAft>
                <a:spcPts val="0"/>
              </a:spcAft>
              <a:buClr>
                <a:srgbClr val="F0F7ED"/>
              </a:buClr>
              <a:buSzPts val="2700"/>
              <a:buNone/>
              <a:defRPr>
                <a:solidFill>
                  <a:srgbClr val="F0F7ED"/>
                </a:solidFill>
              </a:defRPr>
            </a:lvl4pPr>
            <a:lvl5pPr lvl="4" algn="ctr" rtl="0">
              <a:spcBef>
                <a:spcPts val="0"/>
              </a:spcBef>
              <a:spcAft>
                <a:spcPts val="0"/>
              </a:spcAft>
              <a:buClr>
                <a:srgbClr val="F0F7ED"/>
              </a:buClr>
              <a:buSzPts val="2700"/>
              <a:buNone/>
              <a:defRPr>
                <a:solidFill>
                  <a:srgbClr val="F0F7ED"/>
                </a:solidFill>
              </a:defRPr>
            </a:lvl5pPr>
            <a:lvl6pPr lvl="5" algn="ctr" rtl="0">
              <a:spcBef>
                <a:spcPts val="0"/>
              </a:spcBef>
              <a:spcAft>
                <a:spcPts val="0"/>
              </a:spcAft>
              <a:buClr>
                <a:srgbClr val="F0F7ED"/>
              </a:buClr>
              <a:buSzPts val="2700"/>
              <a:buNone/>
              <a:defRPr>
                <a:solidFill>
                  <a:srgbClr val="F0F7ED"/>
                </a:solidFill>
              </a:defRPr>
            </a:lvl6pPr>
            <a:lvl7pPr lvl="6" algn="ctr" rtl="0">
              <a:spcBef>
                <a:spcPts val="0"/>
              </a:spcBef>
              <a:spcAft>
                <a:spcPts val="0"/>
              </a:spcAft>
              <a:buClr>
                <a:srgbClr val="F0F7ED"/>
              </a:buClr>
              <a:buSzPts val="2700"/>
              <a:buNone/>
              <a:defRPr>
                <a:solidFill>
                  <a:srgbClr val="F0F7ED"/>
                </a:solidFill>
              </a:defRPr>
            </a:lvl7pPr>
            <a:lvl8pPr lvl="7" algn="ctr" rtl="0">
              <a:spcBef>
                <a:spcPts val="0"/>
              </a:spcBef>
              <a:spcAft>
                <a:spcPts val="0"/>
              </a:spcAft>
              <a:buClr>
                <a:srgbClr val="F0F7ED"/>
              </a:buClr>
              <a:buSzPts val="2700"/>
              <a:buNone/>
              <a:defRPr>
                <a:solidFill>
                  <a:srgbClr val="F0F7ED"/>
                </a:solidFill>
              </a:defRPr>
            </a:lvl8pPr>
            <a:lvl9pPr lvl="8" algn="ctr" rtl="0">
              <a:spcBef>
                <a:spcPts val="0"/>
              </a:spcBef>
              <a:spcAft>
                <a:spcPts val="0"/>
              </a:spcAft>
              <a:buClr>
                <a:srgbClr val="F0F7ED"/>
              </a:buClr>
              <a:buSzPts val="2700"/>
              <a:buNone/>
              <a:defRPr>
                <a:solidFill>
                  <a:srgbClr val="F0F7ED"/>
                </a:solidFill>
              </a:defRPr>
            </a:lvl9pPr>
          </a:lstStyle>
          <a:p>
            <a:r>
              <a:t>xx%</a:t>
            </a:r>
          </a:p>
        </p:txBody>
      </p:sp>
      <p:sp>
        <p:nvSpPr>
          <p:cNvPr id="496" name="Google Shape;496;p23"/>
          <p:cNvSpPr txBox="1">
            <a:spLocks noGrp="1"/>
          </p:cNvSpPr>
          <p:nvPr>
            <p:ph type="title" idx="9" hasCustomPrompt="1"/>
          </p:nvPr>
        </p:nvSpPr>
        <p:spPr>
          <a:xfrm>
            <a:off x="5416850" y="2792248"/>
            <a:ext cx="1198200" cy="6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0F7ED"/>
              </a:buClr>
              <a:buSzPts val="2700"/>
              <a:buNone/>
              <a:defRPr sz="2100">
                <a:solidFill>
                  <a:schemeClr val="lt1"/>
                </a:solidFill>
              </a:defRPr>
            </a:lvl1pPr>
            <a:lvl2pPr lvl="1" algn="ctr" rtl="0">
              <a:spcBef>
                <a:spcPts val="0"/>
              </a:spcBef>
              <a:spcAft>
                <a:spcPts val="0"/>
              </a:spcAft>
              <a:buClr>
                <a:srgbClr val="F0F7ED"/>
              </a:buClr>
              <a:buSzPts val="2700"/>
              <a:buNone/>
              <a:defRPr>
                <a:solidFill>
                  <a:srgbClr val="F0F7ED"/>
                </a:solidFill>
              </a:defRPr>
            </a:lvl2pPr>
            <a:lvl3pPr lvl="2" algn="ctr" rtl="0">
              <a:spcBef>
                <a:spcPts val="0"/>
              </a:spcBef>
              <a:spcAft>
                <a:spcPts val="0"/>
              </a:spcAft>
              <a:buClr>
                <a:srgbClr val="F0F7ED"/>
              </a:buClr>
              <a:buSzPts val="2700"/>
              <a:buNone/>
              <a:defRPr>
                <a:solidFill>
                  <a:srgbClr val="F0F7ED"/>
                </a:solidFill>
              </a:defRPr>
            </a:lvl3pPr>
            <a:lvl4pPr lvl="3" algn="ctr" rtl="0">
              <a:spcBef>
                <a:spcPts val="0"/>
              </a:spcBef>
              <a:spcAft>
                <a:spcPts val="0"/>
              </a:spcAft>
              <a:buClr>
                <a:srgbClr val="F0F7ED"/>
              </a:buClr>
              <a:buSzPts val="2700"/>
              <a:buNone/>
              <a:defRPr>
                <a:solidFill>
                  <a:srgbClr val="F0F7ED"/>
                </a:solidFill>
              </a:defRPr>
            </a:lvl4pPr>
            <a:lvl5pPr lvl="4" algn="ctr" rtl="0">
              <a:spcBef>
                <a:spcPts val="0"/>
              </a:spcBef>
              <a:spcAft>
                <a:spcPts val="0"/>
              </a:spcAft>
              <a:buClr>
                <a:srgbClr val="F0F7ED"/>
              </a:buClr>
              <a:buSzPts val="2700"/>
              <a:buNone/>
              <a:defRPr>
                <a:solidFill>
                  <a:srgbClr val="F0F7ED"/>
                </a:solidFill>
              </a:defRPr>
            </a:lvl5pPr>
            <a:lvl6pPr lvl="5" algn="ctr" rtl="0">
              <a:spcBef>
                <a:spcPts val="0"/>
              </a:spcBef>
              <a:spcAft>
                <a:spcPts val="0"/>
              </a:spcAft>
              <a:buClr>
                <a:srgbClr val="F0F7ED"/>
              </a:buClr>
              <a:buSzPts val="2700"/>
              <a:buNone/>
              <a:defRPr>
                <a:solidFill>
                  <a:srgbClr val="F0F7ED"/>
                </a:solidFill>
              </a:defRPr>
            </a:lvl6pPr>
            <a:lvl7pPr lvl="6" algn="ctr" rtl="0">
              <a:spcBef>
                <a:spcPts val="0"/>
              </a:spcBef>
              <a:spcAft>
                <a:spcPts val="0"/>
              </a:spcAft>
              <a:buClr>
                <a:srgbClr val="F0F7ED"/>
              </a:buClr>
              <a:buSzPts val="2700"/>
              <a:buNone/>
              <a:defRPr>
                <a:solidFill>
                  <a:srgbClr val="F0F7ED"/>
                </a:solidFill>
              </a:defRPr>
            </a:lvl7pPr>
            <a:lvl8pPr lvl="7" algn="ctr" rtl="0">
              <a:spcBef>
                <a:spcPts val="0"/>
              </a:spcBef>
              <a:spcAft>
                <a:spcPts val="0"/>
              </a:spcAft>
              <a:buClr>
                <a:srgbClr val="F0F7ED"/>
              </a:buClr>
              <a:buSzPts val="2700"/>
              <a:buNone/>
              <a:defRPr>
                <a:solidFill>
                  <a:srgbClr val="F0F7ED"/>
                </a:solidFill>
              </a:defRPr>
            </a:lvl8pPr>
            <a:lvl9pPr lvl="8" algn="ctr" rtl="0">
              <a:spcBef>
                <a:spcPts val="0"/>
              </a:spcBef>
              <a:spcAft>
                <a:spcPts val="0"/>
              </a:spcAft>
              <a:buClr>
                <a:srgbClr val="F0F7ED"/>
              </a:buClr>
              <a:buSzPts val="2700"/>
              <a:buNone/>
              <a:defRPr>
                <a:solidFill>
                  <a:srgbClr val="F0F7ED"/>
                </a:solidFill>
              </a:defRPr>
            </a:lvl9pPr>
          </a:lstStyle>
          <a:p>
            <a:r>
              <a:t>xx%</a:t>
            </a:r>
          </a:p>
        </p:txBody>
      </p:sp>
      <p:pic>
        <p:nvPicPr>
          <p:cNvPr id="39"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6360" y="246108"/>
            <a:ext cx="1804088" cy="451696"/>
          </a:xfrm>
          <a:prstGeom prst="rect">
            <a:avLst/>
          </a:prstGeom>
        </p:spPr>
      </p:pic>
      <p:pic>
        <p:nvPicPr>
          <p:cNvPr id="40"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659637" y="3992911"/>
            <a:ext cx="1702325" cy="1279919"/>
          </a:xfrm>
          <a:prstGeom prst="rect">
            <a:avLst/>
          </a:prstGeom>
        </p:spPr>
      </p:pic>
    </p:spTree>
    <p:extLst>
      <p:ext uri="{BB962C8B-B14F-4D97-AF65-F5344CB8AC3E}">
        <p14:creationId xmlns:p14="http://schemas.microsoft.com/office/powerpoint/2010/main" val="288929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1"/>
        </a:solidFill>
        <a:effectLst/>
      </p:bgPr>
    </p:bg>
    <p:spTree>
      <p:nvGrpSpPr>
        <p:cNvPr id="1" name="Shape 608"/>
        <p:cNvGrpSpPr/>
        <p:nvPr/>
      </p:nvGrpSpPr>
      <p:grpSpPr>
        <a:xfrm>
          <a:off x="0" y="0"/>
          <a:ext cx="0" cy="0"/>
          <a:chOff x="0" y="0"/>
          <a:chExt cx="0" cy="0"/>
        </a:xfrm>
      </p:grpSpPr>
      <p:sp>
        <p:nvSpPr>
          <p:cNvPr id="609" name="Google Shape;609;p30"/>
          <p:cNvSpPr/>
          <p:nvPr/>
        </p:nvSpPr>
        <p:spPr>
          <a:xfrm>
            <a:off x="-1441968" y="632603"/>
            <a:ext cx="3764100" cy="37641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nvGrpSpPr>
          <p:cNvPr id="610" name="Google Shape;610;p30"/>
          <p:cNvGrpSpPr/>
          <p:nvPr/>
        </p:nvGrpSpPr>
        <p:grpSpPr>
          <a:xfrm>
            <a:off x="1335868" y="686194"/>
            <a:ext cx="650729" cy="650886"/>
            <a:chOff x="1347125" y="349025"/>
            <a:chExt cx="4978800" cy="4980000"/>
          </a:xfrm>
        </p:grpSpPr>
        <p:sp>
          <p:nvSpPr>
            <p:cNvPr id="611" name="Google Shape;611;p3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3" name="Google Shape;633;p30"/>
          <p:cNvSpPr/>
          <p:nvPr/>
        </p:nvSpPr>
        <p:spPr>
          <a:xfrm>
            <a:off x="246147" y="3433400"/>
            <a:ext cx="501000" cy="5010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0"/>
          <p:cNvSpPr txBox="1">
            <a:spLocks noGrp="1"/>
          </p:cNvSpPr>
          <p:nvPr>
            <p:ph type="title"/>
          </p:nvPr>
        </p:nvSpPr>
        <p:spPr>
          <a:xfrm>
            <a:off x="2417725" y="1959488"/>
            <a:ext cx="5679300" cy="10353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0F7ED"/>
              </a:buClr>
              <a:buSzPts val="4000"/>
              <a:buNone/>
              <a:defRPr sz="4000">
                <a:solidFill>
                  <a:schemeClr val="lt2"/>
                </a:solidFill>
              </a:defRPr>
            </a:lvl1pPr>
            <a:lvl2pPr lvl="1" rtl="0">
              <a:spcBef>
                <a:spcPts val="0"/>
              </a:spcBef>
              <a:spcAft>
                <a:spcPts val="0"/>
              </a:spcAft>
              <a:buClr>
                <a:srgbClr val="F0F7ED"/>
              </a:buClr>
              <a:buSzPts val="3600"/>
              <a:buNone/>
              <a:defRPr sz="3600">
                <a:solidFill>
                  <a:srgbClr val="F0F7ED"/>
                </a:solidFill>
              </a:defRPr>
            </a:lvl2pPr>
            <a:lvl3pPr lvl="2" rtl="0">
              <a:spcBef>
                <a:spcPts val="0"/>
              </a:spcBef>
              <a:spcAft>
                <a:spcPts val="0"/>
              </a:spcAft>
              <a:buClr>
                <a:srgbClr val="F0F7ED"/>
              </a:buClr>
              <a:buSzPts val="3600"/>
              <a:buNone/>
              <a:defRPr sz="3600">
                <a:solidFill>
                  <a:srgbClr val="F0F7ED"/>
                </a:solidFill>
              </a:defRPr>
            </a:lvl3pPr>
            <a:lvl4pPr lvl="3" rtl="0">
              <a:spcBef>
                <a:spcPts val="0"/>
              </a:spcBef>
              <a:spcAft>
                <a:spcPts val="0"/>
              </a:spcAft>
              <a:buClr>
                <a:srgbClr val="F0F7ED"/>
              </a:buClr>
              <a:buSzPts val="3600"/>
              <a:buNone/>
              <a:defRPr sz="3600">
                <a:solidFill>
                  <a:srgbClr val="F0F7ED"/>
                </a:solidFill>
              </a:defRPr>
            </a:lvl4pPr>
            <a:lvl5pPr lvl="4" rtl="0">
              <a:spcBef>
                <a:spcPts val="0"/>
              </a:spcBef>
              <a:spcAft>
                <a:spcPts val="0"/>
              </a:spcAft>
              <a:buClr>
                <a:srgbClr val="F0F7ED"/>
              </a:buClr>
              <a:buSzPts val="3600"/>
              <a:buNone/>
              <a:defRPr sz="3600">
                <a:solidFill>
                  <a:srgbClr val="F0F7ED"/>
                </a:solidFill>
              </a:defRPr>
            </a:lvl5pPr>
            <a:lvl6pPr lvl="5" rtl="0">
              <a:spcBef>
                <a:spcPts val="0"/>
              </a:spcBef>
              <a:spcAft>
                <a:spcPts val="0"/>
              </a:spcAft>
              <a:buClr>
                <a:srgbClr val="F0F7ED"/>
              </a:buClr>
              <a:buSzPts val="3600"/>
              <a:buNone/>
              <a:defRPr sz="3600">
                <a:solidFill>
                  <a:srgbClr val="F0F7ED"/>
                </a:solidFill>
              </a:defRPr>
            </a:lvl6pPr>
            <a:lvl7pPr lvl="6" rtl="0">
              <a:spcBef>
                <a:spcPts val="0"/>
              </a:spcBef>
              <a:spcAft>
                <a:spcPts val="0"/>
              </a:spcAft>
              <a:buClr>
                <a:srgbClr val="F0F7ED"/>
              </a:buClr>
              <a:buSzPts val="3600"/>
              <a:buNone/>
              <a:defRPr sz="3600">
                <a:solidFill>
                  <a:srgbClr val="F0F7ED"/>
                </a:solidFill>
              </a:defRPr>
            </a:lvl7pPr>
            <a:lvl8pPr lvl="7" rtl="0">
              <a:spcBef>
                <a:spcPts val="0"/>
              </a:spcBef>
              <a:spcAft>
                <a:spcPts val="0"/>
              </a:spcAft>
              <a:buClr>
                <a:srgbClr val="F0F7ED"/>
              </a:buClr>
              <a:buSzPts val="3600"/>
              <a:buNone/>
              <a:defRPr sz="3600">
                <a:solidFill>
                  <a:srgbClr val="F0F7ED"/>
                </a:solidFill>
              </a:defRPr>
            </a:lvl8pPr>
            <a:lvl9pPr lvl="8" rtl="0">
              <a:spcBef>
                <a:spcPts val="0"/>
              </a:spcBef>
              <a:spcAft>
                <a:spcPts val="0"/>
              </a:spcAft>
              <a:buClr>
                <a:srgbClr val="F0F7ED"/>
              </a:buClr>
              <a:buSzPts val="3600"/>
              <a:buNone/>
              <a:defRPr sz="3600">
                <a:solidFill>
                  <a:srgbClr val="F0F7ED"/>
                </a:solidFill>
              </a:defRPr>
            </a:lvl9pPr>
          </a:lstStyle>
          <a:p>
            <a:endParaRPr/>
          </a:p>
        </p:txBody>
      </p:sp>
      <p:sp>
        <p:nvSpPr>
          <p:cNvPr id="635" name="Google Shape;635;p30"/>
          <p:cNvSpPr txBox="1">
            <a:spLocks noGrp="1"/>
          </p:cNvSpPr>
          <p:nvPr>
            <p:ph type="subTitle" idx="1"/>
          </p:nvPr>
        </p:nvSpPr>
        <p:spPr>
          <a:xfrm>
            <a:off x="2417725" y="2994913"/>
            <a:ext cx="5679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0F7ED"/>
              </a:buClr>
              <a:buSzPts val="1200"/>
              <a:buNone/>
              <a:defRPr sz="1400">
                <a:solidFill>
                  <a:schemeClr val="lt1"/>
                </a:solidFill>
              </a:defRPr>
            </a:lvl1pPr>
            <a:lvl2pPr lvl="1" algn="ctr" rtl="0">
              <a:lnSpc>
                <a:spcPct val="100000"/>
              </a:lnSpc>
              <a:spcBef>
                <a:spcPts val="0"/>
              </a:spcBef>
              <a:spcAft>
                <a:spcPts val="0"/>
              </a:spcAft>
              <a:buClr>
                <a:srgbClr val="F0F7ED"/>
              </a:buClr>
              <a:buSzPts val="1200"/>
              <a:buNone/>
              <a:defRPr>
                <a:solidFill>
                  <a:srgbClr val="F0F7ED"/>
                </a:solidFill>
              </a:defRPr>
            </a:lvl2pPr>
            <a:lvl3pPr lvl="2" algn="ctr" rtl="0">
              <a:lnSpc>
                <a:spcPct val="100000"/>
              </a:lnSpc>
              <a:spcBef>
                <a:spcPts val="0"/>
              </a:spcBef>
              <a:spcAft>
                <a:spcPts val="0"/>
              </a:spcAft>
              <a:buClr>
                <a:srgbClr val="F0F7ED"/>
              </a:buClr>
              <a:buSzPts val="1200"/>
              <a:buNone/>
              <a:defRPr>
                <a:solidFill>
                  <a:srgbClr val="F0F7ED"/>
                </a:solidFill>
              </a:defRPr>
            </a:lvl3pPr>
            <a:lvl4pPr lvl="3" algn="ctr" rtl="0">
              <a:lnSpc>
                <a:spcPct val="100000"/>
              </a:lnSpc>
              <a:spcBef>
                <a:spcPts val="0"/>
              </a:spcBef>
              <a:spcAft>
                <a:spcPts val="0"/>
              </a:spcAft>
              <a:buClr>
                <a:srgbClr val="F0F7ED"/>
              </a:buClr>
              <a:buSzPts val="1200"/>
              <a:buNone/>
              <a:defRPr>
                <a:solidFill>
                  <a:srgbClr val="F0F7ED"/>
                </a:solidFill>
              </a:defRPr>
            </a:lvl4pPr>
            <a:lvl5pPr lvl="4" algn="ctr" rtl="0">
              <a:lnSpc>
                <a:spcPct val="100000"/>
              </a:lnSpc>
              <a:spcBef>
                <a:spcPts val="0"/>
              </a:spcBef>
              <a:spcAft>
                <a:spcPts val="0"/>
              </a:spcAft>
              <a:buClr>
                <a:srgbClr val="F0F7ED"/>
              </a:buClr>
              <a:buSzPts val="1200"/>
              <a:buNone/>
              <a:defRPr>
                <a:solidFill>
                  <a:srgbClr val="F0F7ED"/>
                </a:solidFill>
              </a:defRPr>
            </a:lvl5pPr>
            <a:lvl6pPr lvl="5" algn="ctr" rtl="0">
              <a:lnSpc>
                <a:spcPct val="100000"/>
              </a:lnSpc>
              <a:spcBef>
                <a:spcPts val="0"/>
              </a:spcBef>
              <a:spcAft>
                <a:spcPts val="0"/>
              </a:spcAft>
              <a:buClr>
                <a:srgbClr val="F0F7ED"/>
              </a:buClr>
              <a:buSzPts val="1200"/>
              <a:buNone/>
              <a:defRPr>
                <a:solidFill>
                  <a:srgbClr val="F0F7ED"/>
                </a:solidFill>
              </a:defRPr>
            </a:lvl6pPr>
            <a:lvl7pPr lvl="6" algn="ctr" rtl="0">
              <a:lnSpc>
                <a:spcPct val="100000"/>
              </a:lnSpc>
              <a:spcBef>
                <a:spcPts val="0"/>
              </a:spcBef>
              <a:spcAft>
                <a:spcPts val="0"/>
              </a:spcAft>
              <a:buClr>
                <a:srgbClr val="F0F7ED"/>
              </a:buClr>
              <a:buSzPts val="1200"/>
              <a:buNone/>
              <a:defRPr>
                <a:solidFill>
                  <a:srgbClr val="F0F7ED"/>
                </a:solidFill>
              </a:defRPr>
            </a:lvl7pPr>
            <a:lvl8pPr lvl="7" algn="ctr" rtl="0">
              <a:lnSpc>
                <a:spcPct val="100000"/>
              </a:lnSpc>
              <a:spcBef>
                <a:spcPts val="0"/>
              </a:spcBef>
              <a:spcAft>
                <a:spcPts val="0"/>
              </a:spcAft>
              <a:buClr>
                <a:srgbClr val="F0F7ED"/>
              </a:buClr>
              <a:buSzPts val="1200"/>
              <a:buNone/>
              <a:defRPr>
                <a:solidFill>
                  <a:srgbClr val="F0F7ED"/>
                </a:solidFill>
              </a:defRPr>
            </a:lvl8pPr>
            <a:lvl9pPr lvl="8" algn="ctr" rtl="0">
              <a:lnSpc>
                <a:spcPct val="100000"/>
              </a:lnSpc>
              <a:spcBef>
                <a:spcPts val="0"/>
              </a:spcBef>
              <a:spcAft>
                <a:spcPts val="0"/>
              </a:spcAft>
              <a:buClr>
                <a:srgbClr val="F0F7ED"/>
              </a:buClr>
              <a:buSzPts val="1200"/>
              <a:buNone/>
              <a:defRPr>
                <a:solidFill>
                  <a:srgbClr val="F0F7ED"/>
                </a:solidFill>
              </a:defRPr>
            </a:lvl9pPr>
          </a:lstStyle>
          <a:p>
            <a:endParaRPr/>
          </a:p>
        </p:txBody>
      </p:sp>
      <p:sp>
        <p:nvSpPr>
          <p:cNvPr id="636" name="Google Shape;636;p30"/>
          <p:cNvSpPr/>
          <p:nvPr/>
        </p:nvSpPr>
        <p:spPr>
          <a:xfrm>
            <a:off x="602498" y="3698775"/>
            <a:ext cx="235500" cy="2355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0"/>
          <p:cNvSpPr txBox="1">
            <a:spLocks noGrp="1"/>
          </p:cNvSpPr>
          <p:nvPr>
            <p:ph type="title" idx="2" hasCustomPrompt="1"/>
          </p:nvPr>
        </p:nvSpPr>
        <p:spPr>
          <a:xfrm>
            <a:off x="2417725" y="1355975"/>
            <a:ext cx="5679300" cy="792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4000"/>
              <a:buNone/>
              <a:defRPr sz="4000">
                <a:solidFill>
                  <a:schemeClr val="accent2"/>
                </a:solidFill>
              </a:defRPr>
            </a:lvl1pPr>
            <a:lvl2pPr lvl="1" rtl="0">
              <a:spcBef>
                <a:spcPts val="0"/>
              </a:spcBef>
              <a:spcAft>
                <a:spcPts val="0"/>
              </a:spcAft>
              <a:buClr>
                <a:srgbClr val="FF7210"/>
              </a:buClr>
              <a:buSzPts val="4000"/>
              <a:buNone/>
              <a:defRPr sz="4000">
                <a:solidFill>
                  <a:srgbClr val="FF7210"/>
                </a:solidFill>
              </a:defRPr>
            </a:lvl2pPr>
            <a:lvl3pPr lvl="2" rtl="0">
              <a:spcBef>
                <a:spcPts val="0"/>
              </a:spcBef>
              <a:spcAft>
                <a:spcPts val="0"/>
              </a:spcAft>
              <a:buClr>
                <a:srgbClr val="FF7210"/>
              </a:buClr>
              <a:buSzPts val="4000"/>
              <a:buNone/>
              <a:defRPr sz="4000">
                <a:solidFill>
                  <a:srgbClr val="FF7210"/>
                </a:solidFill>
              </a:defRPr>
            </a:lvl3pPr>
            <a:lvl4pPr lvl="3" rtl="0">
              <a:spcBef>
                <a:spcPts val="0"/>
              </a:spcBef>
              <a:spcAft>
                <a:spcPts val="0"/>
              </a:spcAft>
              <a:buClr>
                <a:srgbClr val="FF7210"/>
              </a:buClr>
              <a:buSzPts val="4000"/>
              <a:buNone/>
              <a:defRPr sz="4000">
                <a:solidFill>
                  <a:srgbClr val="FF7210"/>
                </a:solidFill>
              </a:defRPr>
            </a:lvl4pPr>
            <a:lvl5pPr lvl="4" rtl="0">
              <a:spcBef>
                <a:spcPts val="0"/>
              </a:spcBef>
              <a:spcAft>
                <a:spcPts val="0"/>
              </a:spcAft>
              <a:buClr>
                <a:srgbClr val="FF7210"/>
              </a:buClr>
              <a:buSzPts val="4000"/>
              <a:buNone/>
              <a:defRPr sz="4000">
                <a:solidFill>
                  <a:srgbClr val="FF7210"/>
                </a:solidFill>
              </a:defRPr>
            </a:lvl5pPr>
            <a:lvl6pPr lvl="5" rtl="0">
              <a:spcBef>
                <a:spcPts val="0"/>
              </a:spcBef>
              <a:spcAft>
                <a:spcPts val="0"/>
              </a:spcAft>
              <a:buClr>
                <a:srgbClr val="FF7210"/>
              </a:buClr>
              <a:buSzPts val="4000"/>
              <a:buNone/>
              <a:defRPr sz="4000">
                <a:solidFill>
                  <a:srgbClr val="FF7210"/>
                </a:solidFill>
              </a:defRPr>
            </a:lvl6pPr>
            <a:lvl7pPr lvl="6" rtl="0">
              <a:spcBef>
                <a:spcPts val="0"/>
              </a:spcBef>
              <a:spcAft>
                <a:spcPts val="0"/>
              </a:spcAft>
              <a:buClr>
                <a:srgbClr val="FF7210"/>
              </a:buClr>
              <a:buSzPts val="4000"/>
              <a:buNone/>
              <a:defRPr sz="4000">
                <a:solidFill>
                  <a:srgbClr val="FF7210"/>
                </a:solidFill>
              </a:defRPr>
            </a:lvl7pPr>
            <a:lvl8pPr lvl="7" rtl="0">
              <a:spcBef>
                <a:spcPts val="0"/>
              </a:spcBef>
              <a:spcAft>
                <a:spcPts val="0"/>
              </a:spcAft>
              <a:buClr>
                <a:srgbClr val="FF7210"/>
              </a:buClr>
              <a:buSzPts val="4000"/>
              <a:buNone/>
              <a:defRPr sz="4000">
                <a:solidFill>
                  <a:srgbClr val="FF7210"/>
                </a:solidFill>
              </a:defRPr>
            </a:lvl8pPr>
            <a:lvl9pPr lvl="8" rtl="0">
              <a:spcBef>
                <a:spcPts val="0"/>
              </a:spcBef>
              <a:spcAft>
                <a:spcPts val="0"/>
              </a:spcAft>
              <a:buClr>
                <a:srgbClr val="FF7210"/>
              </a:buClr>
              <a:buSzPts val="4000"/>
              <a:buNone/>
              <a:defRPr sz="4000">
                <a:solidFill>
                  <a:srgbClr val="FF7210"/>
                </a:solidFill>
              </a:defRPr>
            </a:lvl9pPr>
          </a:lstStyle>
          <a:p>
            <a:r>
              <a:t>xx%</a:t>
            </a:r>
          </a:p>
        </p:txBody>
      </p:sp>
    </p:spTree>
    <p:extLst>
      <p:ext uri="{BB962C8B-B14F-4D97-AF65-F5344CB8AC3E}">
        <p14:creationId xmlns:p14="http://schemas.microsoft.com/office/powerpoint/2010/main" val="218477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70"/>
        <p:cNvGrpSpPr/>
        <p:nvPr/>
      </p:nvGrpSpPr>
      <p:grpSpPr>
        <a:xfrm>
          <a:off x="0" y="0"/>
          <a:ext cx="0" cy="0"/>
          <a:chOff x="0" y="0"/>
          <a:chExt cx="0" cy="0"/>
        </a:xfrm>
      </p:grpSpPr>
      <p:sp>
        <p:nvSpPr>
          <p:cNvPr id="71" name="Google Shape;71;p5"/>
          <p:cNvSpPr txBox="1">
            <a:spLocks noGrp="1"/>
          </p:cNvSpPr>
          <p:nvPr>
            <p:ph type="subTitle" idx="1"/>
          </p:nvPr>
        </p:nvSpPr>
        <p:spPr>
          <a:xfrm>
            <a:off x="1611750" y="2775167"/>
            <a:ext cx="27447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72" name="Google Shape;72;p5"/>
          <p:cNvSpPr txBox="1">
            <a:spLocks noGrp="1"/>
          </p:cNvSpPr>
          <p:nvPr>
            <p:ph type="subTitle" idx="2"/>
          </p:nvPr>
        </p:nvSpPr>
        <p:spPr>
          <a:xfrm>
            <a:off x="4787500" y="2775167"/>
            <a:ext cx="27447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73" name="Google Shape;73;p5"/>
          <p:cNvSpPr txBox="1">
            <a:spLocks noGrp="1"/>
          </p:cNvSpPr>
          <p:nvPr>
            <p:ph type="title"/>
          </p:nvPr>
        </p:nvSpPr>
        <p:spPr>
          <a:xfrm>
            <a:off x="1074150" y="727000"/>
            <a:ext cx="6995700" cy="559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74" name="Google Shape;74;p5"/>
          <p:cNvSpPr txBox="1">
            <a:spLocks noGrp="1"/>
          </p:cNvSpPr>
          <p:nvPr>
            <p:ph type="subTitle" idx="3"/>
          </p:nvPr>
        </p:nvSpPr>
        <p:spPr>
          <a:xfrm>
            <a:off x="1611750" y="3110592"/>
            <a:ext cx="2744700" cy="1034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75" name="Google Shape;75;p5"/>
          <p:cNvSpPr txBox="1">
            <a:spLocks noGrp="1"/>
          </p:cNvSpPr>
          <p:nvPr>
            <p:ph type="subTitle" idx="4"/>
          </p:nvPr>
        </p:nvSpPr>
        <p:spPr>
          <a:xfrm>
            <a:off x="4787500" y="3110592"/>
            <a:ext cx="2744700" cy="1034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grpSp>
        <p:nvGrpSpPr>
          <p:cNvPr id="76" name="Google Shape;76;p5"/>
          <p:cNvGrpSpPr/>
          <p:nvPr/>
        </p:nvGrpSpPr>
        <p:grpSpPr>
          <a:xfrm>
            <a:off x="8064617" y="-289891"/>
            <a:ext cx="1717686" cy="1718100"/>
            <a:chOff x="1347125" y="349025"/>
            <a:chExt cx="4978800" cy="4980000"/>
          </a:xfrm>
        </p:grpSpPr>
        <p:sp>
          <p:nvSpPr>
            <p:cNvPr id="77" name="Google Shape;77;p5"/>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5"/>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5"/>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5"/>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5"/>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5"/>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5"/>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5"/>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5"/>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5"/>
          <p:cNvSpPr/>
          <p:nvPr/>
        </p:nvSpPr>
        <p:spPr>
          <a:xfrm rot="-6727045">
            <a:off x="-2101834" y="4055761"/>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5"/>
          <p:cNvSpPr/>
          <p:nvPr/>
        </p:nvSpPr>
        <p:spPr>
          <a:xfrm>
            <a:off x="1361100" y="4780250"/>
            <a:ext cx="251100" cy="2511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3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671023" y="3890856"/>
            <a:ext cx="1702325" cy="1279919"/>
          </a:xfrm>
          <a:prstGeom prst="rect">
            <a:avLst/>
          </a:prstGeom>
        </p:spPr>
      </p:pic>
    </p:spTree>
    <p:extLst>
      <p:ext uri="{BB962C8B-B14F-4D97-AF65-F5344CB8AC3E}">
        <p14:creationId xmlns:p14="http://schemas.microsoft.com/office/powerpoint/2010/main" val="225186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mp; three columns ">
  <p:cSld name="Title &amp; three columns ">
    <p:spTree>
      <p:nvGrpSpPr>
        <p:cNvPr id="1" name="Shape 242"/>
        <p:cNvGrpSpPr/>
        <p:nvPr/>
      </p:nvGrpSpPr>
      <p:grpSpPr>
        <a:xfrm>
          <a:off x="0" y="0"/>
          <a:ext cx="0" cy="0"/>
          <a:chOff x="0" y="0"/>
          <a:chExt cx="0" cy="0"/>
        </a:xfrm>
      </p:grpSpPr>
      <p:sp>
        <p:nvSpPr>
          <p:cNvPr id="243" name="Google Shape;243;p16"/>
          <p:cNvSpPr txBox="1">
            <a:spLocks noGrp="1"/>
          </p:cNvSpPr>
          <p:nvPr>
            <p:ph type="title"/>
          </p:nvPr>
        </p:nvSpPr>
        <p:spPr>
          <a:xfrm>
            <a:off x="1074150" y="726949"/>
            <a:ext cx="6995700" cy="646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244" name="Google Shape;244;p16"/>
          <p:cNvSpPr txBox="1">
            <a:spLocks noGrp="1"/>
          </p:cNvSpPr>
          <p:nvPr>
            <p:ph type="subTitle" idx="1"/>
          </p:nvPr>
        </p:nvSpPr>
        <p:spPr>
          <a:xfrm>
            <a:off x="597825" y="3108455"/>
            <a:ext cx="2477100" cy="1028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45" name="Google Shape;245;p16"/>
          <p:cNvSpPr txBox="1">
            <a:spLocks noGrp="1"/>
          </p:cNvSpPr>
          <p:nvPr>
            <p:ph type="subTitle" idx="2"/>
          </p:nvPr>
        </p:nvSpPr>
        <p:spPr>
          <a:xfrm>
            <a:off x="3333450" y="3108450"/>
            <a:ext cx="2477100" cy="1028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46" name="Google Shape;246;p16"/>
          <p:cNvSpPr txBox="1">
            <a:spLocks noGrp="1"/>
          </p:cNvSpPr>
          <p:nvPr>
            <p:ph type="subTitle" idx="3"/>
          </p:nvPr>
        </p:nvSpPr>
        <p:spPr>
          <a:xfrm>
            <a:off x="6069150" y="3108450"/>
            <a:ext cx="2477100" cy="1028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grpSp>
        <p:nvGrpSpPr>
          <p:cNvPr id="247" name="Google Shape;247;p16"/>
          <p:cNvGrpSpPr/>
          <p:nvPr/>
        </p:nvGrpSpPr>
        <p:grpSpPr>
          <a:xfrm>
            <a:off x="8316942" y="-441266"/>
            <a:ext cx="1717686" cy="1718100"/>
            <a:chOff x="1347125" y="349025"/>
            <a:chExt cx="4978800" cy="4980000"/>
          </a:xfrm>
        </p:grpSpPr>
        <p:sp>
          <p:nvSpPr>
            <p:cNvPr id="248" name="Google Shape;248;p16"/>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6"/>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6"/>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6"/>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6"/>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6"/>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6"/>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6"/>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6"/>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6"/>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6"/>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6"/>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6"/>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6"/>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6"/>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6"/>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6"/>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6"/>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6"/>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6"/>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6"/>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6"/>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0" name="Google Shape;270;p16"/>
          <p:cNvSpPr/>
          <p:nvPr/>
        </p:nvSpPr>
        <p:spPr>
          <a:xfrm rot="-6727045">
            <a:off x="-2273384" y="4055761"/>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6"/>
          <p:cNvSpPr/>
          <p:nvPr/>
        </p:nvSpPr>
        <p:spPr>
          <a:xfrm>
            <a:off x="1189550" y="4780250"/>
            <a:ext cx="251100" cy="2511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6"/>
          <p:cNvSpPr txBox="1">
            <a:spLocks noGrp="1"/>
          </p:cNvSpPr>
          <p:nvPr>
            <p:ph type="subTitle" idx="4"/>
          </p:nvPr>
        </p:nvSpPr>
        <p:spPr>
          <a:xfrm>
            <a:off x="613200" y="2773868"/>
            <a:ext cx="24462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73" name="Google Shape;273;p16"/>
          <p:cNvSpPr txBox="1">
            <a:spLocks noGrp="1"/>
          </p:cNvSpPr>
          <p:nvPr>
            <p:ph type="subTitle" idx="5"/>
          </p:nvPr>
        </p:nvSpPr>
        <p:spPr>
          <a:xfrm>
            <a:off x="3348900" y="2773868"/>
            <a:ext cx="24462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74" name="Google Shape;274;p16"/>
          <p:cNvSpPr txBox="1">
            <a:spLocks noGrp="1"/>
          </p:cNvSpPr>
          <p:nvPr>
            <p:ph type="subTitle" idx="6"/>
          </p:nvPr>
        </p:nvSpPr>
        <p:spPr>
          <a:xfrm>
            <a:off x="6084575" y="2773868"/>
            <a:ext cx="24462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pic>
        <p:nvPicPr>
          <p:cNvPr id="34"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35"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73875" y="4079296"/>
            <a:ext cx="1702325" cy="1279919"/>
          </a:xfrm>
          <a:prstGeom prst="rect">
            <a:avLst/>
          </a:prstGeom>
        </p:spPr>
      </p:pic>
    </p:spTree>
    <p:extLst>
      <p:ext uri="{BB962C8B-B14F-4D97-AF65-F5344CB8AC3E}">
        <p14:creationId xmlns:p14="http://schemas.microsoft.com/office/powerpoint/2010/main" val="326155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mp; text 4">
  <p:cSld name="Title &amp; text 4">
    <p:spTree>
      <p:nvGrpSpPr>
        <p:cNvPr id="1" name="Shape 786"/>
        <p:cNvGrpSpPr/>
        <p:nvPr/>
      </p:nvGrpSpPr>
      <p:grpSpPr>
        <a:xfrm>
          <a:off x="0" y="0"/>
          <a:ext cx="0" cy="0"/>
          <a:chOff x="0" y="0"/>
          <a:chExt cx="0" cy="0"/>
        </a:xfrm>
      </p:grpSpPr>
      <p:sp>
        <p:nvSpPr>
          <p:cNvPr id="787" name="Google Shape;787;p35"/>
          <p:cNvSpPr txBox="1">
            <a:spLocks noGrp="1"/>
          </p:cNvSpPr>
          <p:nvPr>
            <p:ph type="title"/>
          </p:nvPr>
        </p:nvSpPr>
        <p:spPr>
          <a:xfrm>
            <a:off x="761000" y="869570"/>
            <a:ext cx="7809300" cy="513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788" name="Google Shape;788;p35"/>
          <p:cNvSpPr txBox="1">
            <a:spLocks noGrp="1"/>
          </p:cNvSpPr>
          <p:nvPr>
            <p:ph type="subTitle" idx="1"/>
          </p:nvPr>
        </p:nvSpPr>
        <p:spPr>
          <a:xfrm>
            <a:off x="1074150" y="1829893"/>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89" name="Google Shape;789;p35"/>
          <p:cNvSpPr txBox="1">
            <a:spLocks noGrp="1"/>
          </p:cNvSpPr>
          <p:nvPr>
            <p:ph type="subTitle" idx="2"/>
          </p:nvPr>
        </p:nvSpPr>
        <p:spPr>
          <a:xfrm>
            <a:off x="1074150" y="2953645"/>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0" name="Google Shape;790;p35"/>
          <p:cNvSpPr txBox="1">
            <a:spLocks noGrp="1"/>
          </p:cNvSpPr>
          <p:nvPr>
            <p:ph type="subTitle" idx="3"/>
          </p:nvPr>
        </p:nvSpPr>
        <p:spPr>
          <a:xfrm>
            <a:off x="1074150" y="3515519"/>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1" name="Google Shape;791;p35"/>
          <p:cNvSpPr txBox="1">
            <a:spLocks noGrp="1"/>
          </p:cNvSpPr>
          <p:nvPr>
            <p:ph type="subTitle" idx="4"/>
          </p:nvPr>
        </p:nvSpPr>
        <p:spPr>
          <a:xfrm>
            <a:off x="1074150" y="4077393"/>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2" name="Google Shape;792;p35"/>
          <p:cNvSpPr txBox="1">
            <a:spLocks noGrp="1"/>
          </p:cNvSpPr>
          <p:nvPr>
            <p:ph type="subTitle" idx="5"/>
          </p:nvPr>
        </p:nvSpPr>
        <p:spPr>
          <a:xfrm>
            <a:off x="1074150" y="2391770"/>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pic>
        <p:nvPicPr>
          <p:cNvPr id="8"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9"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19137" y="-153399"/>
            <a:ext cx="1702325" cy="1279919"/>
          </a:xfrm>
          <a:prstGeom prst="rect">
            <a:avLst/>
          </a:prstGeom>
        </p:spPr>
      </p:pic>
    </p:spTree>
    <p:extLst>
      <p:ext uri="{BB962C8B-B14F-4D97-AF65-F5344CB8AC3E}">
        <p14:creationId xmlns:p14="http://schemas.microsoft.com/office/powerpoint/2010/main" val="314287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200"/>
        <p:cNvGrpSpPr/>
        <p:nvPr/>
      </p:nvGrpSpPr>
      <p:grpSpPr>
        <a:xfrm>
          <a:off x="0" y="0"/>
          <a:ext cx="0" cy="0"/>
          <a:chOff x="0" y="0"/>
          <a:chExt cx="0" cy="0"/>
        </a:xfrm>
      </p:grpSpPr>
      <p:pic>
        <p:nvPicPr>
          <p:cNvPr id="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7986667" y="3871509"/>
            <a:ext cx="1717686" cy="1718100"/>
            <a:chOff x="1347125" y="349025"/>
            <a:chExt cx="4978800" cy="4980000"/>
          </a:xfrm>
        </p:grpSpPr>
        <p:sp>
          <p:nvSpPr>
            <p:cNvPr id="10" name="Google Shape;10;p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32;p2"/>
          <p:cNvSpPr txBox="1">
            <a:spLocks noGrp="1"/>
          </p:cNvSpPr>
          <p:nvPr>
            <p:ph type="ctrTitle"/>
          </p:nvPr>
        </p:nvSpPr>
        <p:spPr>
          <a:xfrm>
            <a:off x="4802150" y="2191025"/>
            <a:ext cx="3670200" cy="7038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None/>
              <a:defRPr sz="5000" b="1">
                <a:solidFill>
                  <a:schemeClr val="accent5"/>
                </a:solidFill>
                <a:latin typeface="Roboto"/>
                <a:ea typeface="Roboto"/>
                <a:cs typeface="Roboto"/>
                <a:sym typeface="Roboto"/>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33" name="Google Shape;33;p2"/>
          <p:cNvSpPr txBox="1">
            <a:spLocks noGrp="1"/>
          </p:cNvSpPr>
          <p:nvPr>
            <p:ph type="subTitle" idx="1"/>
          </p:nvPr>
        </p:nvSpPr>
        <p:spPr>
          <a:xfrm>
            <a:off x="4802150" y="2894825"/>
            <a:ext cx="3670200" cy="4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atin typeface="Muli"/>
                <a:ea typeface="Muli"/>
                <a:cs typeface="Muli"/>
                <a:sym typeface="Muli"/>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34" name="Google Shape;34;p2"/>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1213771" y="4606354"/>
            <a:ext cx="1804088" cy="451696"/>
          </a:xfrm>
          <a:prstGeom prst="rect">
            <a:avLst/>
          </a:prstGeom>
        </p:spPr>
      </p:pic>
      <p:pic>
        <p:nvPicPr>
          <p:cNvPr id="37"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241473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1"/>
        </a:solidFill>
        <a:effectLst/>
      </p:bgPr>
    </p:bg>
    <p:spTree>
      <p:nvGrpSpPr>
        <p:cNvPr id="1" name="Shape 36"/>
        <p:cNvGrpSpPr/>
        <p:nvPr/>
      </p:nvGrpSpPr>
      <p:grpSpPr>
        <a:xfrm>
          <a:off x="0" y="0"/>
          <a:ext cx="0" cy="0"/>
          <a:chOff x="0" y="0"/>
          <a:chExt cx="0" cy="0"/>
        </a:xfrm>
      </p:grpSpPr>
      <p:sp>
        <p:nvSpPr>
          <p:cNvPr id="37" name="Google Shape;37;p3"/>
          <p:cNvSpPr/>
          <p:nvPr/>
        </p:nvSpPr>
        <p:spPr>
          <a:xfrm>
            <a:off x="-1441968" y="632603"/>
            <a:ext cx="3764100" cy="3764100"/>
          </a:xfrm>
          <a:prstGeom prst="donut">
            <a:avLst>
              <a:gd name="adj" fmla="val 17842"/>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38;p3"/>
          <p:cNvGrpSpPr/>
          <p:nvPr/>
        </p:nvGrpSpPr>
        <p:grpSpPr>
          <a:xfrm>
            <a:off x="1335868" y="686194"/>
            <a:ext cx="650729" cy="650886"/>
            <a:chOff x="1347125" y="349025"/>
            <a:chExt cx="4978800" cy="4980000"/>
          </a:xfrm>
        </p:grpSpPr>
        <p:sp>
          <p:nvSpPr>
            <p:cNvPr id="39" name="Google Shape;39;p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Google Shape;61;p3"/>
          <p:cNvSpPr/>
          <p:nvPr/>
        </p:nvSpPr>
        <p:spPr>
          <a:xfrm>
            <a:off x="246147" y="3433400"/>
            <a:ext cx="501000" cy="501000"/>
          </a:xfrm>
          <a:prstGeom prst="ellipse">
            <a:avLst/>
          </a:pr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txBox="1">
            <a:spLocks noGrp="1"/>
          </p:cNvSpPr>
          <p:nvPr>
            <p:ph type="title"/>
          </p:nvPr>
        </p:nvSpPr>
        <p:spPr>
          <a:xfrm>
            <a:off x="2489650" y="2091038"/>
            <a:ext cx="5679300" cy="9615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0F7ED"/>
              </a:buClr>
              <a:buSzPts val="4000"/>
              <a:buNone/>
              <a:defRPr sz="4000">
                <a:solidFill>
                  <a:schemeClr val="lt2"/>
                </a:solidFill>
              </a:defRPr>
            </a:lvl1pPr>
            <a:lvl2pPr lvl="1" rtl="0">
              <a:spcBef>
                <a:spcPts val="0"/>
              </a:spcBef>
              <a:spcAft>
                <a:spcPts val="0"/>
              </a:spcAft>
              <a:buClr>
                <a:srgbClr val="F0F7ED"/>
              </a:buClr>
              <a:buSzPts val="3600"/>
              <a:buNone/>
              <a:defRPr sz="3600">
                <a:solidFill>
                  <a:srgbClr val="F0F7ED"/>
                </a:solidFill>
              </a:defRPr>
            </a:lvl2pPr>
            <a:lvl3pPr lvl="2" rtl="0">
              <a:spcBef>
                <a:spcPts val="0"/>
              </a:spcBef>
              <a:spcAft>
                <a:spcPts val="0"/>
              </a:spcAft>
              <a:buClr>
                <a:srgbClr val="F0F7ED"/>
              </a:buClr>
              <a:buSzPts val="3600"/>
              <a:buNone/>
              <a:defRPr sz="3600">
                <a:solidFill>
                  <a:srgbClr val="F0F7ED"/>
                </a:solidFill>
              </a:defRPr>
            </a:lvl3pPr>
            <a:lvl4pPr lvl="3" rtl="0">
              <a:spcBef>
                <a:spcPts val="0"/>
              </a:spcBef>
              <a:spcAft>
                <a:spcPts val="0"/>
              </a:spcAft>
              <a:buClr>
                <a:srgbClr val="F0F7ED"/>
              </a:buClr>
              <a:buSzPts val="3600"/>
              <a:buNone/>
              <a:defRPr sz="3600">
                <a:solidFill>
                  <a:srgbClr val="F0F7ED"/>
                </a:solidFill>
              </a:defRPr>
            </a:lvl4pPr>
            <a:lvl5pPr lvl="4" rtl="0">
              <a:spcBef>
                <a:spcPts val="0"/>
              </a:spcBef>
              <a:spcAft>
                <a:spcPts val="0"/>
              </a:spcAft>
              <a:buClr>
                <a:srgbClr val="F0F7ED"/>
              </a:buClr>
              <a:buSzPts val="3600"/>
              <a:buNone/>
              <a:defRPr sz="3600">
                <a:solidFill>
                  <a:srgbClr val="F0F7ED"/>
                </a:solidFill>
              </a:defRPr>
            </a:lvl5pPr>
            <a:lvl6pPr lvl="5" rtl="0">
              <a:spcBef>
                <a:spcPts val="0"/>
              </a:spcBef>
              <a:spcAft>
                <a:spcPts val="0"/>
              </a:spcAft>
              <a:buClr>
                <a:srgbClr val="F0F7ED"/>
              </a:buClr>
              <a:buSzPts val="3600"/>
              <a:buNone/>
              <a:defRPr sz="3600">
                <a:solidFill>
                  <a:srgbClr val="F0F7ED"/>
                </a:solidFill>
              </a:defRPr>
            </a:lvl6pPr>
            <a:lvl7pPr lvl="6" rtl="0">
              <a:spcBef>
                <a:spcPts val="0"/>
              </a:spcBef>
              <a:spcAft>
                <a:spcPts val="0"/>
              </a:spcAft>
              <a:buClr>
                <a:srgbClr val="F0F7ED"/>
              </a:buClr>
              <a:buSzPts val="3600"/>
              <a:buNone/>
              <a:defRPr sz="3600">
                <a:solidFill>
                  <a:srgbClr val="F0F7ED"/>
                </a:solidFill>
              </a:defRPr>
            </a:lvl7pPr>
            <a:lvl8pPr lvl="7" rtl="0">
              <a:spcBef>
                <a:spcPts val="0"/>
              </a:spcBef>
              <a:spcAft>
                <a:spcPts val="0"/>
              </a:spcAft>
              <a:buClr>
                <a:srgbClr val="F0F7ED"/>
              </a:buClr>
              <a:buSzPts val="3600"/>
              <a:buNone/>
              <a:defRPr sz="3600">
                <a:solidFill>
                  <a:srgbClr val="F0F7ED"/>
                </a:solidFill>
              </a:defRPr>
            </a:lvl8pPr>
            <a:lvl9pPr lvl="8" rtl="0">
              <a:spcBef>
                <a:spcPts val="0"/>
              </a:spcBef>
              <a:spcAft>
                <a:spcPts val="0"/>
              </a:spcAft>
              <a:buClr>
                <a:srgbClr val="F0F7ED"/>
              </a:buClr>
              <a:buSzPts val="3600"/>
              <a:buNone/>
              <a:defRPr sz="3600">
                <a:solidFill>
                  <a:srgbClr val="F0F7ED"/>
                </a:solidFill>
              </a:defRPr>
            </a:lvl9pPr>
          </a:lstStyle>
          <a:p>
            <a:endParaRPr/>
          </a:p>
        </p:txBody>
      </p:sp>
      <p:sp>
        <p:nvSpPr>
          <p:cNvPr id="63" name="Google Shape;63;p3"/>
          <p:cNvSpPr txBox="1">
            <a:spLocks noGrp="1"/>
          </p:cNvSpPr>
          <p:nvPr>
            <p:ph type="subTitle" idx="1"/>
          </p:nvPr>
        </p:nvSpPr>
        <p:spPr>
          <a:xfrm>
            <a:off x="2489650" y="3052463"/>
            <a:ext cx="5679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0F7ED"/>
              </a:buClr>
              <a:buSzPts val="1200"/>
              <a:buNone/>
              <a:defRPr sz="1400">
                <a:solidFill>
                  <a:schemeClr val="lt1"/>
                </a:solidFill>
              </a:defRPr>
            </a:lvl1pPr>
            <a:lvl2pPr lvl="1" algn="ctr" rtl="0">
              <a:lnSpc>
                <a:spcPct val="100000"/>
              </a:lnSpc>
              <a:spcBef>
                <a:spcPts val="0"/>
              </a:spcBef>
              <a:spcAft>
                <a:spcPts val="0"/>
              </a:spcAft>
              <a:buClr>
                <a:srgbClr val="F0F7ED"/>
              </a:buClr>
              <a:buSzPts val="1200"/>
              <a:buNone/>
              <a:defRPr>
                <a:solidFill>
                  <a:srgbClr val="F0F7ED"/>
                </a:solidFill>
              </a:defRPr>
            </a:lvl2pPr>
            <a:lvl3pPr lvl="2" algn="ctr" rtl="0">
              <a:lnSpc>
                <a:spcPct val="100000"/>
              </a:lnSpc>
              <a:spcBef>
                <a:spcPts val="0"/>
              </a:spcBef>
              <a:spcAft>
                <a:spcPts val="0"/>
              </a:spcAft>
              <a:buClr>
                <a:srgbClr val="F0F7ED"/>
              </a:buClr>
              <a:buSzPts val="1200"/>
              <a:buNone/>
              <a:defRPr>
                <a:solidFill>
                  <a:srgbClr val="F0F7ED"/>
                </a:solidFill>
              </a:defRPr>
            </a:lvl3pPr>
            <a:lvl4pPr lvl="3" algn="ctr" rtl="0">
              <a:lnSpc>
                <a:spcPct val="100000"/>
              </a:lnSpc>
              <a:spcBef>
                <a:spcPts val="0"/>
              </a:spcBef>
              <a:spcAft>
                <a:spcPts val="0"/>
              </a:spcAft>
              <a:buClr>
                <a:srgbClr val="F0F7ED"/>
              </a:buClr>
              <a:buSzPts val="1200"/>
              <a:buNone/>
              <a:defRPr>
                <a:solidFill>
                  <a:srgbClr val="F0F7ED"/>
                </a:solidFill>
              </a:defRPr>
            </a:lvl4pPr>
            <a:lvl5pPr lvl="4" algn="ctr" rtl="0">
              <a:lnSpc>
                <a:spcPct val="100000"/>
              </a:lnSpc>
              <a:spcBef>
                <a:spcPts val="0"/>
              </a:spcBef>
              <a:spcAft>
                <a:spcPts val="0"/>
              </a:spcAft>
              <a:buClr>
                <a:srgbClr val="F0F7ED"/>
              </a:buClr>
              <a:buSzPts val="1200"/>
              <a:buNone/>
              <a:defRPr>
                <a:solidFill>
                  <a:srgbClr val="F0F7ED"/>
                </a:solidFill>
              </a:defRPr>
            </a:lvl5pPr>
            <a:lvl6pPr lvl="5" algn="ctr" rtl="0">
              <a:lnSpc>
                <a:spcPct val="100000"/>
              </a:lnSpc>
              <a:spcBef>
                <a:spcPts val="0"/>
              </a:spcBef>
              <a:spcAft>
                <a:spcPts val="0"/>
              </a:spcAft>
              <a:buClr>
                <a:srgbClr val="F0F7ED"/>
              </a:buClr>
              <a:buSzPts val="1200"/>
              <a:buNone/>
              <a:defRPr>
                <a:solidFill>
                  <a:srgbClr val="F0F7ED"/>
                </a:solidFill>
              </a:defRPr>
            </a:lvl6pPr>
            <a:lvl7pPr lvl="6" algn="ctr" rtl="0">
              <a:lnSpc>
                <a:spcPct val="100000"/>
              </a:lnSpc>
              <a:spcBef>
                <a:spcPts val="0"/>
              </a:spcBef>
              <a:spcAft>
                <a:spcPts val="0"/>
              </a:spcAft>
              <a:buClr>
                <a:srgbClr val="F0F7ED"/>
              </a:buClr>
              <a:buSzPts val="1200"/>
              <a:buNone/>
              <a:defRPr>
                <a:solidFill>
                  <a:srgbClr val="F0F7ED"/>
                </a:solidFill>
              </a:defRPr>
            </a:lvl7pPr>
            <a:lvl8pPr lvl="7" algn="ctr" rtl="0">
              <a:lnSpc>
                <a:spcPct val="100000"/>
              </a:lnSpc>
              <a:spcBef>
                <a:spcPts val="0"/>
              </a:spcBef>
              <a:spcAft>
                <a:spcPts val="0"/>
              </a:spcAft>
              <a:buClr>
                <a:srgbClr val="F0F7ED"/>
              </a:buClr>
              <a:buSzPts val="1200"/>
              <a:buNone/>
              <a:defRPr>
                <a:solidFill>
                  <a:srgbClr val="F0F7ED"/>
                </a:solidFill>
              </a:defRPr>
            </a:lvl8pPr>
            <a:lvl9pPr lvl="8" algn="ctr" rtl="0">
              <a:lnSpc>
                <a:spcPct val="100000"/>
              </a:lnSpc>
              <a:spcBef>
                <a:spcPts val="0"/>
              </a:spcBef>
              <a:spcAft>
                <a:spcPts val="0"/>
              </a:spcAft>
              <a:buClr>
                <a:srgbClr val="F0F7ED"/>
              </a:buClr>
              <a:buSzPts val="1200"/>
              <a:buNone/>
              <a:defRPr>
                <a:solidFill>
                  <a:srgbClr val="F0F7ED"/>
                </a:solidFill>
              </a:defRPr>
            </a:lvl9pPr>
          </a:lstStyle>
          <a:p>
            <a:endParaRPr/>
          </a:p>
        </p:txBody>
      </p:sp>
      <p:sp>
        <p:nvSpPr>
          <p:cNvPr id="64" name="Google Shape;64;p3"/>
          <p:cNvSpPr txBox="1">
            <a:spLocks noGrp="1"/>
          </p:cNvSpPr>
          <p:nvPr>
            <p:ph type="title" idx="2" hasCustomPrompt="1"/>
          </p:nvPr>
        </p:nvSpPr>
        <p:spPr>
          <a:xfrm>
            <a:off x="2489650" y="1298438"/>
            <a:ext cx="5679300" cy="792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4000"/>
              <a:buNone/>
              <a:defRPr sz="4000">
                <a:solidFill>
                  <a:schemeClr val="accent2"/>
                </a:solidFill>
              </a:defRPr>
            </a:lvl1pPr>
            <a:lvl2pPr lvl="1" rtl="0">
              <a:spcBef>
                <a:spcPts val="0"/>
              </a:spcBef>
              <a:spcAft>
                <a:spcPts val="0"/>
              </a:spcAft>
              <a:buClr>
                <a:srgbClr val="FF7210"/>
              </a:buClr>
              <a:buSzPts val="4000"/>
              <a:buNone/>
              <a:defRPr sz="4000">
                <a:solidFill>
                  <a:srgbClr val="FF7210"/>
                </a:solidFill>
              </a:defRPr>
            </a:lvl2pPr>
            <a:lvl3pPr lvl="2" rtl="0">
              <a:spcBef>
                <a:spcPts val="0"/>
              </a:spcBef>
              <a:spcAft>
                <a:spcPts val="0"/>
              </a:spcAft>
              <a:buClr>
                <a:srgbClr val="FF7210"/>
              </a:buClr>
              <a:buSzPts val="4000"/>
              <a:buNone/>
              <a:defRPr sz="4000">
                <a:solidFill>
                  <a:srgbClr val="FF7210"/>
                </a:solidFill>
              </a:defRPr>
            </a:lvl3pPr>
            <a:lvl4pPr lvl="3" rtl="0">
              <a:spcBef>
                <a:spcPts val="0"/>
              </a:spcBef>
              <a:spcAft>
                <a:spcPts val="0"/>
              </a:spcAft>
              <a:buClr>
                <a:srgbClr val="FF7210"/>
              </a:buClr>
              <a:buSzPts val="4000"/>
              <a:buNone/>
              <a:defRPr sz="4000">
                <a:solidFill>
                  <a:srgbClr val="FF7210"/>
                </a:solidFill>
              </a:defRPr>
            </a:lvl4pPr>
            <a:lvl5pPr lvl="4" rtl="0">
              <a:spcBef>
                <a:spcPts val="0"/>
              </a:spcBef>
              <a:spcAft>
                <a:spcPts val="0"/>
              </a:spcAft>
              <a:buClr>
                <a:srgbClr val="FF7210"/>
              </a:buClr>
              <a:buSzPts val="4000"/>
              <a:buNone/>
              <a:defRPr sz="4000">
                <a:solidFill>
                  <a:srgbClr val="FF7210"/>
                </a:solidFill>
              </a:defRPr>
            </a:lvl5pPr>
            <a:lvl6pPr lvl="5" rtl="0">
              <a:spcBef>
                <a:spcPts val="0"/>
              </a:spcBef>
              <a:spcAft>
                <a:spcPts val="0"/>
              </a:spcAft>
              <a:buClr>
                <a:srgbClr val="FF7210"/>
              </a:buClr>
              <a:buSzPts val="4000"/>
              <a:buNone/>
              <a:defRPr sz="4000">
                <a:solidFill>
                  <a:srgbClr val="FF7210"/>
                </a:solidFill>
              </a:defRPr>
            </a:lvl6pPr>
            <a:lvl7pPr lvl="6" rtl="0">
              <a:spcBef>
                <a:spcPts val="0"/>
              </a:spcBef>
              <a:spcAft>
                <a:spcPts val="0"/>
              </a:spcAft>
              <a:buClr>
                <a:srgbClr val="FF7210"/>
              </a:buClr>
              <a:buSzPts val="4000"/>
              <a:buNone/>
              <a:defRPr sz="4000">
                <a:solidFill>
                  <a:srgbClr val="FF7210"/>
                </a:solidFill>
              </a:defRPr>
            </a:lvl7pPr>
            <a:lvl8pPr lvl="7" rtl="0">
              <a:spcBef>
                <a:spcPts val="0"/>
              </a:spcBef>
              <a:spcAft>
                <a:spcPts val="0"/>
              </a:spcAft>
              <a:buClr>
                <a:srgbClr val="FF7210"/>
              </a:buClr>
              <a:buSzPts val="4000"/>
              <a:buNone/>
              <a:defRPr sz="4000">
                <a:solidFill>
                  <a:srgbClr val="FF7210"/>
                </a:solidFill>
              </a:defRPr>
            </a:lvl8pPr>
            <a:lvl9pPr lvl="8" rtl="0">
              <a:spcBef>
                <a:spcPts val="0"/>
              </a:spcBef>
              <a:spcAft>
                <a:spcPts val="0"/>
              </a:spcAft>
              <a:buClr>
                <a:srgbClr val="FF7210"/>
              </a:buClr>
              <a:buSzPts val="4000"/>
              <a:buNone/>
              <a:defRPr sz="4000">
                <a:solidFill>
                  <a:srgbClr val="FF7210"/>
                </a:solidFill>
              </a:defRPr>
            </a:lvl9pPr>
          </a:lstStyle>
          <a:p>
            <a:r>
              <a:t>xx%</a:t>
            </a:r>
          </a:p>
        </p:txBody>
      </p:sp>
      <p:sp>
        <p:nvSpPr>
          <p:cNvPr id="65" name="Google Shape;65;p3"/>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8509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70"/>
        <p:cNvGrpSpPr/>
        <p:nvPr/>
      </p:nvGrpSpPr>
      <p:grpSpPr>
        <a:xfrm>
          <a:off x="0" y="0"/>
          <a:ext cx="0" cy="0"/>
          <a:chOff x="0" y="0"/>
          <a:chExt cx="0" cy="0"/>
        </a:xfrm>
      </p:grpSpPr>
      <p:sp>
        <p:nvSpPr>
          <p:cNvPr id="71" name="Google Shape;71;p5"/>
          <p:cNvSpPr txBox="1">
            <a:spLocks noGrp="1"/>
          </p:cNvSpPr>
          <p:nvPr>
            <p:ph type="subTitle" idx="1"/>
          </p:nvPr>
        </p:nvSpPr>
        <p:spPr>
          <a:xfrm>
            <a:off x="1611750" y="2775167"/>
            <a:ext cx="27447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72" name="Google Shape;72;p5"/>
          <p:cNvSpPr txBox="1">
            <a:spLocks noGrp="1"/>
          </p:cNvSpPr>
          <p:nvPr>
            <p:ph type="subTitle" idx="2"/>
          </p:nvPr>
        </p:nvSpPr>
        <p:spPr>
          <a:xfrm>
            <a:off x="4787500" y="2775167"/>
            <a:ext cx="27447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73" name="Google Shape;73;p5"/>
          <p:cNvSpPr txBox="1">
            <a:spLocks noGrp="1"/>
          </p:cNvSpPr>
          <p:nvPr>
            <p:ph type="title"/>
          </p:nvPr>
        </p:nvSpPr>
        <p:spPr>
          <a:xfrm>
            <a:off x="1074150" y="727000"/>
            <a:ext cx="6995700" cy="559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74" name="Google Shape;74;p5"/>
          <p:cNvSpPr txBox="1">
            <a:spLocks noGrp="1"/>
          </p:cNvSpPr>
          <p:nvPr>
            <p:ph type="subTitle" idx="3"/>
          </p:nvPr>
        </p:nvSpPr>
        <p:spPr>
          <a:xfrm>
            <a:off x="1611750" y="3110592"/>
            <a:ext cx="2744700" cy="1034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75" name="Google Shape;75;p5"/>
          <p:cNvSpPr txBox="1">
            <a:spLocks noGrp="1"/>
          </p:cNvSpPr>
          <p:nvPr>
            <p:ph type="subTitle" idx="4"/>
          </p:nvPr>
        </p:nvSpPr>
        <p:spPr>
          <a:xfrm>
            <a:off x="4787500" y="3110592"/>
            <a:ext cx="2744700" cy="1034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grpSp>
        <p:nvGrpSpPr>
          <p:cNvPr id="76" name="Google Shape;76;p5"/>
          <p:cNvGrpSpPr/>
          <p:nvPr/>
        </p:nvGrpSpPr>
        <p:grpSpPr>
          <a:xfrm>
            <a:off x="8064617" y="-289891"/>
            <a:ext cx="1717686" cy="1718100"/>
            <a:chOff x="1347125" y="349025"/>
            <a:chExt cx="4978800" cy="4980000"/>
          </a:xfrm>
        </p:grpSpPr>
        <p:sp>
          <p:nvSpPr>
            <p:cNvPr id="77" name="Google Shape;77;p5"/>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5"/>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5"/>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5"/>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5"/>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5"/>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5"/>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5"/>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5"/>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5"/>
          <p:cNvSpPr/>
          <p:nvPr/>
        </p:nvSpPr>
        <p:spPr>
          <a:xfrm rot="-6727045">
            <a:off x="-2101834" y="4055761"/>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5"/>
          <p:cNvSpPr/>
          <p:nvPr/>
        </p:nvSpPr>
        <p:spPr>
          <a:xfrm>
            <a:off x="1361100" y="4780250"/>
            <a:ext cx="251100" cy="2511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3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671023" y="3890856"/>
            <a:ext cx="1702325" cy="1279919"/>
          </a:xfrm>
          <a:prstGeom prst="rect">
            <a:avLst/>
          </a:prstGeom>
        </p:spPr>
      </p:pic>
    </p:spTree>
    <p:extLst>
      <p:ext uri="{BB962C8B-B14F-4D97-AF65-F5344CB8AC3E}">
        <p14:creationId xmlns:p14="http://schemas.microsoft.com/office/powerpoint/2010/main" val="299484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2"/>
        </a:solidFill>
        <a:effectLst/>
      </p:bgPr>
    </p:bg>
    <p:spTree>
      <p:nvGrpSpPr>
        <p:cNvPr id="1" name="Shape 101"/>
        <p:cNvGrpSpPr/>
        <p:nvPr/>
      </p:nvGrpSpPr>
      <p:grpSpPr>
        <a:xfrm>
          <a:off x="0" y="0"/>
          <a:ext cx="0" cy="0"/>
          <a:chOff x="0" y="0"/>
          <a:chExt cx="0" cy="0"/>
        </a:xfrm>
      </p:grpSpPr>
      <p:sp>
        <p:nvSpPr>
          <p:cNvPr id="102" name="Google Shape;102;p6"/>
          <p:cNvSpPr/>
          <p:nvPr/>
        </p:nvSpPr>
        <p:spPr>
          <a:xfrm>
            <a:off x="5637869" y="-12"/>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txBox="1">
            <a:spLocks noGrp="1"/>
          </p:cNvSpPr>
          <p:nvPr>
            <p:ph type="title"/>
          </p:nvPr>
        </p:nvSpPr>
        <p:spPr>
          <a:xfrm>
            <a:off x="713225" y="1863113"/>
            <a:ext cx="33483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3600"/>
              <a:buNone/>
              <a:defRPr sz="5000">
                <a:solidFill>
                  <a:schemeClr val="accent5"/>
                </a:solidFill>
              </a:defRPr>
            </a:lvl1pPr>
            <a:lvl2pPr lvl="1" rtl="0">
              <a:spcBef>
                <a:spcPts val="0"/>
              </a:spcBef>
              <a:spcAft>
                <a:spcPts val="0"/>
              </a:spcAft>
              <a:buClr>
                <a:schemeClr val="accent5"/>
              </a:buClr>
              <a:buSzPts val="3600"/>
              <a:buNone/>
              <a:defRPr sz="3600">
                <a:solidFill>
                  <a:schemeClr val="accent5"/>
                </a:solidFill>
              </a:defRPr>
            </a:lvl2pPr>
            <a:lvl3pPr lvl="2" rtl="0">
              <a:spcBef>
                <a:spcPts val="0"/>
              </a:spcBef>
              <a:spcAft>
                <a:spcPts val="0"/>
              </a:spcAft>
              <a:buClr>
                <a:schemeClr val="accent5"/>
              </a:buClr>
              <a:buSzPts val="3600"/>
              <a:buNone/>
              <a:defRPr sz="3600">
                <a:solidFill>
                  <a:schemeClr val="accent5"/>
                </a:solidFill>
              </a:defRPr>
            </a:lvl3pPr>
            <a:lvl4pPr lvl="3" rtl="0">
              <a:spcBef>
                <a:spcPts val="0"/>
              </a:spcBef>
              <a:spcAft>
                <a:spcPts val="0"/>
              </a:spcAft>
              <a:buClr>
                <a:schemeClr val="accent5"/>
              </a:buClr>
              <a:buSzPts val="3600"/>
              <a:buNone/>
              <a:defRPr sz="3600">
                <a:solidFill>
                  <a:schemeClr val="accent5"/>
                </a:solidFill>
              </a:defRPr>
            </a:lvl4pPr>
            <a:lvl5pPr lvl="4" rtl="0">
              <a:spcBef>
                <a:spcPts val="0"/>
              </a:spcBef>
              <a:spcAft>
                <a:spcPts val="0"/>
              </a:spcAft>
              <a:buClr>
                <a:schemeClr val="accent5"/>
              </a:buClr>
              <a:buSzPts val="3600"/>
              <a:buNone/>
              <a:defRPr sz="3600">
                <a:solidFill>
                  <a:schemeClr val="accent5"/>
                </a:solidFill>
              </a:defRPr>
            </a:lvl5pPr>
            <a:lvl6pPr lvl="5" rtl="0">
              <a:spcBef>
                <a:spcPts val="0"/>
              </a:spcBef>
              <a:spcAft>
                <a:spcPts val="0"/>
              </a:spcAft>
              <a:buClr>
                <a:schemeClr val="accent5"/>
              </a:buClr>
              <a:buSzPts val="3600"/>
              <a:buNone/>
              <a:defRPr sz="3600">
                <a:solidFill>
                  <a:schemeClr val="accent5"/>
                </a:solidFill>
              </a:defRPr>
            </a:lvl6pPr>
            <a:lvl7pPr lvl="6" rtl="0">
              <a:spcBef>
                <a:spcPts val="0"/>
              </a:spcBef>
              <a:spcAft>
                <a:spcPts val="0"/>
              </a:spcAft>
              <a:buClr>
                <a:schemeClr val="accent5"/>
              </a:buClr>
              <a:buSzPts val="3600"/>
              <a:buNone/>
              <a:defRPr sz="3600">
                <a:solidFill>
                  <a:schemeClr val="accent5"/>
                </a:solidFill>
              </a:defRPr>
            </a:lvl7pPr>
            <a:lvl8pPr lvl="7" rtl="0">
              <a:spcBef>
                <a:spcPts val="0"/>
              </a:spcBef>
              <a:spcAft>
                <a:spcPts val="0"/>
              </a:spcAft>
              <a:buClr>
                <a:schemeClr val="accent5"/>
              </a:buClr>
              <a:buSzPts val="3600"/>
              <a:buNone/>
              <a:defRPr sz="3600">
                <a:solidFill>
                  <a:schemeClr val="accent5"/>
                </a:solidFill>
              </a:defRPr>
            </a:lvl8pPr>
            <a:lvl9pPr lvl="8" rtl="0">
              <a:spcBef>
                <a:spcPts val="0"/>
              </a:spcBef>
              <a:spcAft>
                <a:spcPts val="0"/>
              </a:spcAft>
              <a:buClr>
                <a:schemeClr val="accent5"/>
              </a:buClr>
              <a:buSzPts val="3600"/>
              <a:buNone/>
              <a:defRPr sz="3600">
                <a:solidFill>
                  <a:schemeClr val="accent5"/>
                </a:solidFill>
              </a:defRPr>
            </a:lvl9pPr>
          </a:lstStyle>
          <a:p>
            <a:endParaRPr/>
          </a:p>
        </p:txBody>
      </p:sp>
      <p:sp>
        <p:nvSpPr>
          <p:cNvPr id="104" name="Google Shape;104;p6"/>
          <p:cNvSpPr txBox="1">
            <a:spLocks noGrp="1"/>
          </p:cNvSpPr>
          <p:nvPr>
            <p:ph type="subTitle" idx="1"/>
          </p:nvPr>
        </p:nvSpPr>
        <p:spPr>
          <a:xfrm>
            <a:off x="695550" y="2688138"/>
            <a:ext cx="3348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pic>
        <p:nvPicPr>
          <p:cNvPr id="5"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6"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311478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5"/>
        <p:cNvGrpSpPr/>
        <p:nvPr/>
      </p:nvGrpSpPr>
      <p:grpSpPr>
        <a:xfrm>
          <a:off x="0" y="0"/>
          <a:ext cx="0" cy="0"/>
          <a:chOff x="0" y="0"/>
          <a:chExt cx="0" cy="0"/>
        </a:xfrm>
      </p:grpSpPr>
      <p:sp>
        <p:nvSpPr>
          <p:cNvPr id="106" name="Google Shape;106;p7"/>
          <p:cNvSpPr txBox="1">
            <a:spLocks noGrp="1"/>
          </p:cNvSpPr>
          <p:nvPr>
            <p:ph type="title"/>
          </p:nvPr>
        </p:nvSpPr>
        <p:spPr>
          <a:xfrm>
            <a:off x="720000" y="901950"/>
            <a:ext cx="3348300" cy="841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BBC1"/>
              </a:buClr>
              <a:buSzPts val="2700"/>
              <a:buNone/>
              <a:defRPr sz="2700">
                <a:solidFill>
                  <a:srgbClr val="00BBC1"/>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07" name="Google Shape;107;p7"/>
          <p:cNvSpPr txBox="1">
            <a:spLocks noGrp="1"/>
          </p:cNvSpPr>
          <p:nvPr>
            <p:ph type="subTitle" idx="1"/>
          </p:nvPr>
        </p:nvSpPr>
        <p:spPr>
          <a:xfrm>
            <a:off x="747150" y="1743750"/>
            <a:ext cx="3294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a:solidFill>
                  <a:srgbClr val="343434"/>
                </a:solidFill>
              </a:defRPr>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pic>
        <p:nvPicPr>
          <p:cNvPr id="4"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5"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407113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1"/>
        <p:cNvGrpSpPr/>
        <p:nvPr/>
      </p:nvGrpSpPr>
      <p:grpSpPr>
        <a:xfrm>
          <a:off x="0" y="0"/>
          <a:ext cx="0" cy="0"/>
          <a:chOff x="0" y="0"/>
          <a:chExt cx="0" cy="0"/>
        </a:xfrm>
      </p:grpSpPr>
      <p:sp>
        <p:nvSpPr>
          <p:cNvPr id="112" name="Google Shape;112;p9"/>
          <p:cNvSpPr/>
          <p:nvPr/>
        </p:nvSpPr>
        <p:spPr>
          <a:xfrm>
            <a:off x="5617344"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9"/>
          <p:cNvSpPr/>
          <p:nvPr/>
        </p:nvSpPr>
        <p:spPr>
          <a:xfrm>
            <a:off x="5617344"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9"/>
          <p:cNvSpPr txBox="1">
            <a:spLocks noGrp="1"/>
          </p:cNvSpPr>
          <p:nvPr>
            <p:ph type="title"/>
          </p:nvPr>
        </p:nvSpPr>
        <p:spPr>
          <a:xfrm>
            <a:off x="709986" y="1035791"/>
            <a:ext cx="4174200" cy="841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15" name="Google Shape;115;p9"/>
          <p:cNvSpPr txBox="1">
            <a:spLocks noGrp="1"/>
          </p:cNvSpPr>
          <p:nvPr>
            <p:ph type="subTitle" idx="1"/>
          </p:nvPr>
        </p:nvSpPr>
        <p:spPr>
          <a:xfrm>
            <a:off x="643311" y="2120345"/>
            <a:ext cx="3606600" cy="294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Char char="●"/>
              <a:defRPr sz="1400">
                <a:solidFill>
                  <a:srgbClr val="343434"/>
                </a:solidFill>
              </a:defRPr>
            </a:lvl1pPr>
            <a:lvl2pPr lvl="1" algn="ctr" rtl="0">
              <a:lnSpc>
                <a:spcPct val="100000"/>
              </a:lnSpc>
              <a:spcBef>
                <a:spcPts val="0"/>
              </a:spcBef>
              <a:spcAft>
                <a:spcPts val="0"/>
              </a:spcAft>
              <a:buClr>
                <a:srgbClr val="343434"/>
              </a:buClr>
              <a:buSzPts val="1200"/>
              <a:buChar char="○"/>
              <a:defRPr>
                <a:solidFill>
                  <a:srgbClr val="343434"/>
                </a:solidFill>
              </a:defRPr>
            </a:lvl2pPr>
            <a:lvl3pPr lvl="2" algn="ctr" rtl="0">
              <a:lnSpc>
                <a:spcPct val="100000"/>
              </a:lnSpc>
              <a:spcBef>
                <a:spcPts val="0"/>
              </a:spcBef>
              <a:spcAft>
                <a:spcPts val="0"/>
              </a:spcAft>
              <a:buClr>
                <a:srgbClr val="343434"/>
              </a:buClr>
              <a:buSzPts val="1200"/>
              <a:buChar char="■"/>
              <a:defRPr>
                <a:solidFill>
                  <a:srgbClr val="343434"/>
                </a:solidFill>
              </a:defRPr>
            </a:lvl3pPr>
            <a:lvl4pPr lvl="3" algn="ctr" rtl="0">
              <a:lnSpc>
                <a:spcPct val="100000"/>
              </a:lnSpc>
              <a:spcBef>
                <a:spcPts val="0"/>
              </a:spcBef>
              <a:spcAft>
                <a:spcPts val="0"/>
              </a:spcAft>
              <a:buClr>
                <a:srgbClr val="343434"/>
              </a:buClr>
              <a:buSzPts val="1200"/>
              <a:buChar char="●"/>
              <a:defRPr>
                <a:solidFill>
                  <a:srgbClr val="343434"/>
                </a:solidFill>
              </a:defRPr>
            </a:lvl4pPr>
            <a:lvl5pPr lvl="4" algn="ctr" rtl="0">
              <a:lnSpc>
                <a:spcPct val="100000"/>
              </a:lnSpc>
              <a:spcBef>
                <a:spcPts val="0"/>
              </a:spcBef>
              <a:spcAft>
                <a:spcPts val="0"/>
              </a:spcAft>
              <a:buClr>
                <a:srgbClr val="343434"/>
              </a:buClr>
              <a:buSzPts val="1200"/>
              <a:buChar char="○"/>
              <a:defRPr>
                <a:solidFill>
                  <a:srgbClr val="343434"/>
                </a:solidFill>
              </a:defRPr>
            </a:lvl5pPr>
            <a:lvl6pPr lvl="5" algn="ctr" rtl="0">
              <a:lnSpc>
                <a:spcPct val="100000"/>
              </a:lnSpc>
              <a:spcBef>
                <a:spcPts val="0"/>
              </a:spcBef>
              <a:spcAft>
                <a:spcPts val="0"/>
              </a:spcAft>
              <a:buClr>
                <a:srgbClr val="343434"/>
              </a:buClr>
              <a:buSzPts val="1200"/>
              <a:buChar char="■"/>
              <a:defRPr>
                <a:solidFill>
                  <a:srgbClr val="343434"/>
                </a:solidFill>
              </a:defRPr>
            </a:lvl6pPr>
            <a:lvl7pPr lvl="6" algn="ctr" rtl="0">
              <a:lnSpc>
                <a:spcPct val="100000"/>
              </a:lnSpc>
              <a:spcBef>
                <a:spcPts val="0"/>
              </a:spcBef>
              <a:spcAft>
                <a:spcPts val="0"/>
              </a:spcAft>
              <a:buClr>
                <a:srgbClr val="343434"/>
              </a:buClr>
              <a:buSzPts val="1200"/>
              <a:buChar char="●"/>
              <a:defRPr>
                <a:solidFill>
                  <a:srgbClr val="343434"/>
                </a:solidFill>
              </a:defRPr>
            </a:lvl7pPr>
            <a:lvl8pPr lvl="7" algn="ctr" rtl="0">
              <a:lnSpc>
                <a:spcPct val="100000"/>
              </a:lnSpc>
              <a:spcBef>
                <a:spcPts val="0"/>
              </a:spcBef>
              <a:spcAft>
                <a:spcPts val="0"/>
              </a:spcAft>
              <a:buClr>
                <a:srgbClr val="343434"/>
              </a:buClr>
              <a:buSzPts val="1200"/>
              <a:buChar char="○"/>
              <a:defRPr>
                <a:solidFill>
                  <a:srgbClr val="343434"/>
                </a:solidFill>
              </a:defRPr>
            </a:lvl8pPr>
            <a:lvl9pPr lvl="8" algn="ctr" rtl="0">
              <a:lnSpc>
                <a:spcPct val="100000"/>
              </a:lnSpc>
              <a:spcBef>
                <a:spcPts val="0"/>
              </a:spcBef>
              <a:spcAft>
                <a:spcPts val="0"/>
              </a:spcAft>
              <a:buClr>
                <a:srgbClr val="343434"/>
              </a:buClr>
              <a:buSzPts val="1200"/>
              <a:buChar char="■"/>
              <a:defRPr>
                <a:solidFill>
                  <a:srgbClr val="343434"/>
                </a:solidFill>
              </a:defRPr>
            </a:lvl9pPr>
          </a:lstStyle>
          <a:p>
            <a:endParaRPr/>
          </a:p>
        </p:txBody>
      </p:sp>
      <p:pic>
        <p:nvPicPr>
          <p:cNvPr id="6"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pic>
        <p:nvPicPr>
          <p:cNvPr id="7"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3"/>
          <a:stretch>
            <a:fillRect/>
          </a:stretch>
        </p:blipFill>
        <p:spPr>
          <a:xfrm>
            <a:off x="299371" y="188151"/>
            <a:ext cx="1804088" cy="451696"/>
          </a:xfrm>
          <a:prstGeom prst="rect">
            <a:avLst/>
          </a:prstGeom>
        </p:spPr>
      </p:pic>
    </p:spTree>
    <p:extLst>
      <p:ext uri="{BB962C8B-B14F-4D97-AF65-F5344CB8AC3E}">
        <p14:creationId xmlns:p14="http://schemas.microsoft.com/office/powerpoint/2010/main" val="78971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16"/>
        <p:cNvGrpSpPr/>
        <p:nvPr/>
      </p:nvGrpSpPr>
      <p:grpSpPr>
        <a:xfrm>
          <a:off x="0" y="0"/>
          <a:ext cx="0" cy="0"/>
          <a:chOff x="0" y="0"/>
          <a:chExt cx="0" cy="0"/>
        </a:xfrm>
      </p:grpSpPr>
      <p:grpSp>
        <p:nvGrpSpPr>
          <p:cNvPr id="117" name="Google Shape;117;p10"/>
          <p:cNvGrpSpPr/>
          <p:nvPr/>
        </p:nvGrpSpPr>
        <p:grpSpPr>
          <a:xfrm>
            <a:off x="8064617" y="361184"/>
            <a:ext cx="1717686" cy="1718100"/>
            <a:chOff x="1347125" y="349025"/>
            <a:chExt cx="4978800" cy="4980000"/>
          </a:xfrm>
        </p:grpSpPr>
        <p:sp>
          <p:nvSpPr>
            <p:cNvPr id="118" name="Google Shape;118;p1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140;p10"/>
          <p:cNvSpPr/>
          <p:nvPr/>
        </p:nvSpPr>
        <p:spPr>
          <a:xfrm>
            <a:off x="-1925625" y="-2803700"/>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10"/>
          <p:cNvGrpSpPr/>
          <p:nvPr/>
        </p:nvGrpSpPr>
        <p:grpSpPr>
          <a:xfrm>
            <a:off x="441939" y="198398"/>
            <a:ext cx="760263" cy="760446"/>
            <a:chOff x="1347125" y="349025"/>
            <a:chExt cx="4978800" cy="4980000"/>
          </a:xfrm>
        </p:grpSpPr>
        <p:sp>
          <p:nvSpPr>
            <p:cNvPr id="142" name="Google Shape;142;p1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 name="Google Shape;164;p10"/>
          <p:cNvSpPr/>
          <p:nvPr/>
        </p:nvSpPr>
        <p:spPr>
          <a:xfrm>
            <a:off x="-98275" y="1604525"/>
            <a:ext cx="258300" cy="258300"/>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0"/>
          <p:cNvSpPr/>
          <p:nvPr/>
        </p:nvSpPr>
        <p:spPr>
          <a:xfrm>
            <a:off x="-49100" y="1230525"/>
            <a:ext cx="159900" cy="159900"/>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0"/>
          <p:cNvSpPr txBox="1">
            <a:spLocks noGrp="1"/>
          </p:cNvSpPr>
          <p:nvPr>
            <p:ph type="title"/>
          </p:nvPr>
        </p:nvSpPr>
        <p:spPr>
          <a:xfrm>
            <a:off x="2371050" y="2876275"/>
            <a:ext cx="4401900" cy="3690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solidFill>
                  <a:schemeClr val="accent5"/>
                </a:solidFill>
              </a:defRPr>
            </a:lvl1pPr>
            <a:lvl2pPr lvl="1" algn="r" rtl="0">
              <a:spcBef>
                <a:spcPts val="0"/>
              </a:spcBef>
              <a:spcAft>
                <a:spcPts val="0"/>
              </a:spcAft>
              <a:buNone/>
              <a:defRPr sz="2700">
                <a:solidFill>
                  <a:schemeClr val="accent5"/>
                </a:solidFill>
              </a:defRPr>
            </a:lvl2pPr>
            <a:lvl3pPr lvl="2" algn="r" rtl="0">
              <a:spcBef>
                <a:spcPts val="0"/>
              </a:spcBef>
              <a:spcAft>
                <a:spcPts val="0"/>
              </a:spcAft>
              <a:buNone/>
              <a:defRPr sz="2700">
                <a:solidFill>
                  <a:schemeClr val="accent5"/>
                </a:solidFill>
              </a:defRPr>
            </a:lvl3pPr>
            <a:lvl4pPr lvl="3" algn="r" rtl="0">
              <a:spcBef>
                <a:spcPts val="0"/>
              </a:spcBef>
              <a:spcAft>
                <a:spcPts val="0"/>
              </a:spcAft>
              <a:buNone/>
              <a:defRPr sz="2700">
                <a:solidFill>
                  <a:schemeClr val="accent5"/>
                </a:solidFill>
              </a:defRPr>
            </a:lvl4pPr>
            <a:lvl5pPr lvl="4" algn="r" rtl="0">
              <a:spcBef>
                <a:spcPts val="0"/>
              </a:spcBef>
              <a:spcAft>
                <a:spcPts val="0"/>
              </a:spcAft>
              <a:buNone/>
              <a:defRPr sz="2700">
                <a:solidFill>
                  <a:schemeClr val="accent5"/>
                </a:solidFill>
              </a:defRPr>
            </a:lvl5pPr>
            <a:lvl6pPr lvl="5" algn="r" rtl="0">
              <a:spcBef>
                <a:spcPts val="0"/>
              </a:spcBef>
              <a:spcAft>
                <a:spcPts val="0"/>
              </a:spcAft>
              <a:buNone/>
              <a:defRPr sz="2700">
                <a:solidFill>
                  <a:schemeClr val="accent5"/>
                </a:solidFill>
              </a:defRPr>
            </a:lvl6pPr>
            <a:lvl7pPr lvl="6" algn="r" rtl="0">
              <a:spcBef>
                <a:spcPts val="0"/>
              </a:spcBef>
              <a:spcAft>
                <a:spcPts val="0"/>
              </a:spcAft>
              <a:buNone/>
              <a:defRPr sz="2700">
                <a:solidFill>
                  <a:schemeClr val="accent5"/>
                </a:solidFill>
              </a:defRPr>
            </a:lvl7pPr>
            <a:lvl8pPr lvl="7" algn="r" rtl="0">
              <a:spcBef>
                <a:spcPts val="0"/>
              </a:spcBef>
              <a:spcAft>
                <a:spcPts val="0"/>
              </a:spcAft>
              <a:buNone/>
              <a:defRPr sz="2700">
                <a:solidFill>
                  <a:schemeClr val="accent5"/>
                </a:solidFill>
              </a:defRPr>
            </a:lvl8pPr>
            <a:lvl9pPr lvl="8" algn="r" rtl="0">
              <a:spcBef>
                <a:spcPts val="0"/>
              </a:spcBef>
              <a:spcAft>
                <a:spcPts val="0"/>
              </a:spcAft>
              <a:buNone/>
              <a:defRPr sz="2700">
                <a:solidFill>
                  <a:schemeClr val="accent5"/>
                </a:solidFill>
              </a:defRPr>
            </a:lvl9pPr>
          </a:lstStyle>
          <a:p>
            <a:endParaRPr/>
          </a:p>
        </p:txBody>
      </p:sp>
      <p:sp>
        <p:nvSpPr>
          <p:cNvPr id="167" name="Google Shape;167;p10"/>
          <p:cNvSpPr txBox="1">
            <a:spLocks noGrp="1"/>
          </p:cNvSpPr>
          <p:nvPr>
            <p:ph type="subTitle" idx="1"/>
          </p:nvPr>
        </p:nvSpPr>
        <p:spPr>
          <a:xfrm>
            <a:off x="2370975" y="1847925"/>
            <a:ext cx="4401900" cy="909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a:lvl1pPr>
            <a:lvl2pPr lvl="1" rtl="0">
              <a:spcBef>
                <a:spcPts val="0"/>
              </a:spcBef>
              <a:spcAft>
                <a:spcPts val="0"/>
              </a:spcAft>
              <a:buNone/>
              <a:defRPr sz="1700"/>
            </a:lvl2pPr>
            <a:lvl3pPr lvl="2" rtl="0">
              <a:spcBef>
                <a:spcPts val="0"/>
              </a:spcBef>
              <a:spcAft>
                <a:spcPts val="0"/>
              </a:spcAft>
              <a:buNone/>
              <a:defRPr sz="1700"/>
            </a:lvl3pPr>
            <a:lvl4pPr lvl="3" rtl="0">
              <a:spcBef>
                <a:spcPts val="0"/>
              </a:spcBef>
              <a:spcAft>
                <a:spcPts val="0"/>
              </a:spcAft>
              <a:buNone/>
              <a:defRPr sz="1700"/>
            </a:lvl4pPr>
            <a:lvl5pPr lvl="4" rtl="0">
              <a:spcBef>
                <a:spcPts val="0"/>
              </a:spcBef>
              <a:spcAft>
                <a:spcPts val="0"/>
              </a:spcAft>
              <a:buNone/>
              <a:defRPr sz="1700"/>
            </a:lvl5pPr>
            <a:lvl6pPr lvl="5" rtl="0">
              <a:spcBef>
                <a:spcPts val="0"/>
              </a:spcBef>
              <a:spcAft>
                <a:spcPts val="0"/>
              </a:spcAft>
              <a:buNone/>
              <a:defRPr sz="1700"/>
            </a:lvl6pPr>
            <a:lvl7pPr lvl="6" rtl="0">
              <a:spcBef>
                <a:spcPts val="0"/>
              </a:spcBef>
              <a:spcAft>
                <a:spcPts val="0"/>
              </a:spcAft>
              <a:buNone/>
              <a:defRPr sz="1700"/>
            </a:lvl7pPr>
            <a:lvl8pPr lvl="7" rtl="0">
              <a:spcBef>
                <a:spcPts val="0"/>
              </a:spcBef>
              <a:spcAft>
                <a:spcPts val="0"/>
              </a:spcAft>
              <a:buNone/>
              <a:defRPr sz="1700"/>
            </a:lvl8pPr>
            <a:lvl9pPr lvl="8" rtl="0">
              <a:spcBef>
                <a:spcPts val="0"/>
              </a:spcBef>
              <a:spcAft>
                <a:spcPts val="0"/>
              </a:spcAft>
              <a:buNone/>
              <a:defRPr sz="1700"/>
            </a:lvl9pPr>
          </a:lstStyle>
          <a:p>
            <a:endParaRPr/>
          </a:p>
        </p:txBody>
      </p:sp>
      <p:pic>
        <p:nvPicPr>
          <p:cNvPr id="53"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7215651" y="4541076"/>
            <a:ext cx="1804088" cy="451696"/>
          </a:xfrm>
          <a:prstGeom prst="rect">
            <a:avLst/>
          </a:prstGeom>
        </p:spPr>
      </p:pic>
      <p:pic>
        <p:nvPicPr>
          <p:cNvPr id="54"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1562118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0"/>
        <p:cNvGrpSpPr/>
        <p:nvPr/>
      </p:nvGrpSpPr>
      <p:grpSpPr>
        <a:xfrm>
          <a:off x="0" y="0"/>
          <a:ext cx="0" cy="0"/>
          <a:chOff x="0" y="0"/>
          <a:chExt cx="0" cy="0"/>
        </a:xfrm>
      </p:grpSpPr>
      <p:pic>
        <p:nvPicPr>
          <p:cNvPr id="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73905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1"/>
        </a:solidFill>
        <a:effectLst/>
      </p:bgPr>
    </p:bg>
    <p:spTree>
      <p:nvGrpSpPr>
        <p:cNvPr id="1" name="Shape 201"/>
        <p:cNvGrpSpPr/>
        <p:nvPr/>
      </p:nvGrpSpPr>
      <p:grpSpPr>
        <a:xfrm>
          <a:off x="0" y="0"/>
          <a:ext cx="0" cy="0"/>
          <a:chOff x="0" y="0"/>
          <a:chExt cx="0" cy="0"/>
        </a:xfrm>
      </p:grpSpPr>
      <p:pic>
        <p:nvPicPr>
          <p:cNvPr id="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37771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202"/>
        <p:cNvGrpSpPr/>
        <p:nvPr/>
      </p:nvGrpSpPr>
      <p:grpSpPr>
        <a:xfrm>
          <a:off x="0" y="0"/>
          <a:ext cx="0" cy="0"/>
          <a:chOff x="0" y="0"/>
          <a:chExt cx="0" cy="0"/>
        </a:xfrm>
      </p:grpSpPr>
      <p:sp>
        <p:nvSpPr>
          <p:cNvPr id="203" name="Google Shape;203;p15"/>
          <p:cNvSpPr/>
          <p:nvPr/>
        </p:nvSpPr>
        <p:spPr>
          <a:xfrm>
            <a:off x="7084000" y="540000"/>
            <a:ext cx="4029000" cy="4029000"/>
          </a:xfrm>
          <a:prstGeom prst="donut">
            <a:avLst>
              <a:gd name="adj" fmla="val 17842"/>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5"/>
          <p:cNvSpPr txBox="1">
            <a:spLocks noGrp="1"/>
          </p:cNvSpPr>
          <p:nvPr>
            <p:ph type="subTitle" idx="1"/>
          </p:nvPr>
        </p:nvSpPr>
        <p:spPr>
          <a:xfrm>
            <a:off x="1571444" y="2343448"/>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5" name="Google Shape;205;p15"/>
          <p:cNvSpPr txBox="1">
            <a:spLocks noGrp="1"/>
          </p:cNvSpPr>
          <p:nvPr>
            <p:ph type="subTitle" idx="2"/>
          </p:nvPr>
        </p:nvSpPr>
        <p:spPr>
          <a:xfrm>
            <a:off x="1571444" y="4186094"/>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6" name="Google Shape;206;p15"/>
          <p:cNvSpPr txBox="1">
            <a:spLocks noGrp="1"/>
          </p:cNvSpPr>
          <p:nvPr>
            <p:ph type="subTitle" idx="3"/>
          </p:nvPr>
        </p:nvSpPr>
        <p:spPr>
          <a:xfrm>
            <a:off x="4170019" y="2343448"/>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7" name="Google Shape;207;p15"/>
          <p:cNvSpPr txBox="1">
            <a:spLocks noGrp="1"/>
          </p:cNvSpPr>
          <p:nvPr>
            <p:ph type="subTitle" idx="4"/>
          </p:nvPr>
        </p:nvSpPr>
        <p:spPr>
          <a:xfrm>
            <a:off x="4170019" y="4186094"/>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8" name="Google Shape;208;p15"/>
          <p:cNvSpPr/>
          <p:nvPr/>
        </p:nvSpPr>
        <p:spPr>
          <a:xfrm>
            <a:off x="7152238" y="3180800"/>
            <a:ext cx="474000" cy="474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210"/>
              </a:solidFill>
            </a:endParaRPr>
          </a:p>
        </p:txBody>
      </p:sp>
      <p:grpSp>
        <p:nvGrpSpPr>
          <p:cNvPr id="209" name="Google Shape;209;p15"/>
          <p:cNvGrpSpPr/>
          <p:nvPr/>
        </p:nvGrpSpPr>
        <p:grpSpPr>
          <a:xfrm>
            <a:off x="8073382" y="788704"/>
            <a:ext cx="781174" cy="781362"/>
            <a:chOff x="1347125" y="349025"/>
            <a:chExt cx="4978800" cy="4980000"/>
          </a:xfrm>
        </p:grpSpPr>
        <p:sp>
          <p:nvSpPr>
            <p:cNvPr id="210" name="Google Shape;210;p15"/>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5"/>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5"/>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5"/>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5"/>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5"/>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5"/>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5"/>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5"/>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5"/>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5"/>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5"/>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5"/>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5"/>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5"/>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5"/>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5"/>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5"/>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5"/>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5"/>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5"/>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5"/>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15"/>
          <p:cNvSpPr/>
          <p:nvPr/>
        </p:nvSpPr>
        <p:spPr>
          <a:xfrm>
            <a:off x="6954869" y="963900"/>
            <a:ext cx="286500" cy="2862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210"/>
              </a:solidFill>
            </a:endParaRPr>
          </a:p>
        </p:txBody>
      </p:sp>
      <p:sp>
        <p:nvSpPr>
          <p:cNvPr id="233" name="Google Shape;233;p15"/>
          <p:cNvSpPr txBox="1">
            <a:spLocks noGrp="1"/>
          </p:cNvSpPr>
          <p:nvPr>
            <p:ph type="title"/>
          </p:nvPr>
        </p:nvSpPr>
        <p:spPr>
          <a:xfrm>
            <a:off x="732292" y="741281"/>
            <a:ext cx="6995700" cy="481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2700"/>
              <a:buNone/>
              <a:defRPr sz="2700"/>
            </a:lvl2pPr>
            <a:lvl3pPr lvl="2" rtl="0">
              <a:spcBef>
                <a:spcPts val="0"/>
              </a:spcBef>
              <a:spcAft>
                <a:spcPts val="0"/>
              </a:spcAft>
              <a:buSzPts val="2700"/>
              <a:buNone/>
              <a:defRPr sz="2700"/>
            </a:lvl3pPr>
            <a:lvl4pPr lvl="3" rtl="0">
              <a:spcBef>
                <a:spcPts val="0"/>
              </a:spcBef>
              <a:spcAft>
                <a:spcPts val="0"/>
              </a:spcAft>
              <a:buSzPts val="2700"/>
              <a:buNone/>
              <a:defRPr sz="2700"/>
            </a:lvl4pPr>
            <a:lvl5pPr lvl="4" rtl="0">
              <a:spcBef>
                <a:spcPts val="0"/>
              </a:spcBef>
              <a:spcAft>
                <a:spcPts val="0"/>
              </a:spcAft>
              <a:buSzPts val="2700"/>
              <a:buNone/>
              <a:defRPr sz="2700"/>
            </a:lvl5pPr>
            <a:lvl6pPr lvl="5" rtl="0">
              <a:spcBef>
                <a:spcPts val="0"/>
              </a:spcBef>
              <a:spcAft>
                <a:spcPts val="0"/>
              </a:spcAft>
              <a:buSzPts val="2700"/>
              <a:buNone/>
              <a:defRPr sz="2700"/>
            </a:lvl6pPr>
            <a:lvl7pPr lvl="6" rtl="0">
              <a:spcBef>
                <a:spcPts val="0"/>
              </a:spcBef>
              <a:spcAft>
                <a:spcPts val="0"/>
              </a:spcAft>
              <a:buSzPts val="2700"/>
              <a:buNone/>
              <a:defRPr sz="2700"/>
            </a:lvl7pPr>
            <a:lvl8pPr lvl="7" rtl="0">
              <a:spcBef>
                <a:spcPts val="0"/>
              </a:spcBef>
              <a:spcAft>
                <a:spcPts val="0"/>
              </a:spcAft>
              <a:buSzPts val="2700"/>
              <a:buNone/>
              <a:defRPr sz="2700"/>
            </a:lvl8pPr>
            <a:lvl9pPr lvl="8" rtl="0">
              <a:spcBef>
                <a:spcPts val="0"/>
              </a:spcBef>
              <a:spcAft>
                <a:spcPts val="0"/>
              </a:spcAft>
              <a:buSzPts val="2700"/>
              <a:buNone/>
              <a:defRPr sz="2700"/>
            </a:lvl9pPr>
          </a:lstStyle>
          <a:p>
            <a:endParaRPr/>
          </a:p>
        </p:txBody>
      </p:sp>
      <p:sp>
        <p:nvSpPr>
          <p:cNvPr id="234" name="Google Shape;234;p15"/>
          <p:cNvSpPr txBox="1">
            <a:spLocks noGrp="1"/>
          </p:cNvSpPr>
          <p:nvPr>
            <p:ph type="subTitle" idx="5"/>
          </p:nvPr>
        </p:nvSpPr>
        <p:spPr>
          <a:xfrm>
            <a:off x="4170019" y="2008356"/>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5" name="Google Shape;235;p15"/>
          <p:cNvSpPr txBox="1">
            <a:spLocks noGrp="1"/>
          </p:cNvSpPr>
          <p:nvPr>
            <p:ph type="subTitle" idx="6"/>
          </p:nvPr>
        </p:nvSpPr>
        <p:spPr>
          <a:xfrm>
            <a:off x="1571444" y="3847548"/>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6" name="Google Shape;236;p15"/>
          <p:cNvSpPr txBox="1">
            <a:spLocks noGrp="1"/>
          </p:cNvSpPr>
          <p:nvPr>
            <p:ph type="subTitle" idx="7"/>
          </p:nvPr>
        </p:nvSpPr>
        <p:spPr>
          <a:xfrm>
            <a:off x="1571444" y="2008356"/>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7" name="Google Shape;237;p15"/>
          <p:cNvSpPr txBox="1">
            <a:spLocks noGrp="1"/>
          </p:cNvSpPr>
          <p:nvPr>
            <p:ph type="subTitle" idx="8"/>
          </p:nvPr>
        </p:nvSpPr>
        <p:spPr>
          <a:xfrm>
            <a:off x="4170019" y="3847556"/>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8" name="Google Shape;238;p15"/>
          <p:cNvSpPr txBox="1">
            <a:spLocks noGrp="1"/>
          </p:cNvSpPr>
          <p:nvPr>
            <p:ph type="title" idx="9" hasCustomPrompt="1"/>
          </p:nvPr>
        </p:nvSpPr>
        <p:spPr>
          <a:xfrm>
            <a:off x="1571450" y="14676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sp>
        <p:nvSpPr>
          <p:cNvPr id="239" name="Google Shape;239;p15"/>
          <p:cNvSpPr txBox="1">
            <a:spLocks noGrp="1"/>
          </p:cNvSpPr>
          <p:nvPr>
            <p:ph type="title" idx="13" hasCustomPrompt="1"/>
          </p:nvPr>
        </p:nvSpPr>
        <p:spPr>
          <a:xfrm>
            <a:off x="1571450" y="32990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sp>
        <p:nvSpPr>
          <p:cNvPr id="240" name="Google Shape;240;p15"/>
          <p:cNvSpPr txBox="1">
            <a:spLocks noGrp="1"/>
          </p:cNvSpPr>
          <p:nvPr>
            <p:ph type="title" idx="14" hasCustomPrompt="1"/>
          </p:nvPr>
        </p:nvSpPr>
        <p:spPr>
          <a:xfrm>
            <a:off x="4174100" y="32990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sp>
        <p:nvSpPr>
          <p:cNvPr id="241" name="Google Shape;241;p15"/>
          <p:cNvSpPr txBox="1">
            <a:spLocks noGrp="1"/>
          </p:cNvSpPr>
          <p:nvPr>
            <p:ph type="title" idx="15" hasCustomPrompt="1"/>
          </p:nvPr>
        </p:nvSpPr>
        <p:spPr>
          <a:xfrm>
            <a:off x="4174100" y="14676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pic>
        <p:nvPicPr>
          <p:cNvPr id="41"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42"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46400" y="4064230"/>
            <a:ext cx="1702325" cy="1279919"/>
          </a:xfrm>
          <a:prstGeom prst="rect">
            <a:avLst/>
          </a:prstGeom>
        </p:spPr>
      </p:pic>
    </p:spTree>
    <p:extLst>
      <p:ext uri="{BB962C8B-B14F-4D97-AF65-F5344CB8AC3E}">
        <p14:creationId xmlns:p14="http://schemas.microsoft.com/office/powerpoint/2010/main" val="379084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2">
  <p:cSld name="BLANK_1_2">
    <p:bg>
      <p:bgPr>
        <a:solidFill>
          <a:schemeClr val="accent1"/>
        </a:solidFill>
        <a:effectLst/>
      </p:bgPr>
    </p:bg>
    <p:spTree>
      <p:nvGrpSpPr>
        <p:cNvPr id="1" name="Shape 201"/>
        <p:cNvGrpSpPr/>
        <p:nvPr/>
      </p:nvGrpSpPr>
      <p:grpSpPr>
        <a:xfrm>
          <a:off x="0" y="0"/>
          <a:ext cx="0" cy="0"/>
          <a:chOff x="0" y="0"/>
          <a:chExt cx="0" cy="0"/>
        </a:xfrm>
      </p:grpSpPr>
      <p:pic>
        <p:nvPicPr>
          <p:cNvPr id="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mp; text">
  <p:cSld name="Title &amp; text">
    <p:spTree>
      <p:nvGrpSpPr>
        <p:cNvPr id="1" name="Shape 275"/>
        <p:cNvGrpSpPr/>
        <p:nvPr/>
      </p:nvGrpSpPr>
      <p:grpSpPr>
        <a:xfrm>
          <a:off x="0" y="0"/>
          <a:ext cx="0" cy="0"/>
          <a:chOff x="0" y="0"/>
          <a:chExt cx="0" cy="0"/>
        </a:xfrm>
      </p:grpSpPr>
      <p:sp>
        <p:nvSpPr>
          <p:cNvPr id="276" name="Google Shape;276;p17"/>
          <p:cNvSpPr/>
          <p:nvPr/>
        </p:nvSpPr>
        <p:spPr>
          <a:xfrm flipH="1">
            <a:off x="-6"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7"/>
          <p:cNvSpPr txBox="1">
            <a:spLocks noGrp="1"/>
          </p:cNvSpPr>
          <p:nvPr>
            <p:ph type="title"/>
          </p:nvPr>
        </p:nvSpPr>
        <p:spPr>
          <a:xfrm>
            <a:off x="5075700" y="1211551"/>
            <a:ext cx="3348300" cy="1308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BBC1"/>
              </a:buClr>
              <a:buSzPts val="2700"/>
              <a:buNone/>
              <a:defRPr>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78" name="Google Shape;278;p17"/>
          <p:cNvSpPr txBox="1">
            <a:spLocks noGrp="1"/>
          </p:cNvSpPr>
          <p:nvPr>
            <p:ph type="subTitle" idx="1"/>
          </p:nvPr>
        </p:nvSpPr>
        <p:spPr>
          <a:xfrm>
            <a:off x="5075700" y="2519550"/>
            <a:ext cx="3040800" cy="77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pic>
        <p:nvPicPr>
          <p:cNvPr id="5"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148638" y="4505104"/>
            <a:ext cx="1804088" cy="451696"/>
          </a:xfrm>
          <a:prstGeom prst="rect">
            <a:avLst/>
          </a:prstGeom>
        </p:spPr>
      </p:pic>
      <p:pic>
        <p:nvPicPr>
          <p:cNvPr id="6"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02029" y="3983226"/>
            <a:ext cx="1702325" cy="1279919"/>
          </a:xfrm>
          <a:prstGeom prst="rect">
            <a:avLst/>
          </a:prstGeom>
        </p:spPr>
      </p:pic>
    </p:spTree>
    <p:extLst>
      <p:ext uri="{BB962C8B-B14F-4D97-AF65-F5344CB8AC3E}">
        <p14:creationId xmlns:p14="http://schemas.microsoft.com/office/powerpoint/2010/main" val="371605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Image">
  <p:cSld name="Background Image">
    <p:spTree>
      <p:nvGrpSpPr>
        <p:cNvPr id="1" name="Shape 279"/>
        <p:cNvGrpSpPr/>
        <p:nvPr/>
      </p:nvGrpSpPr>
      <p:grpSpPr>
        <a:xfrm>
          <a:off x="0" y="0"/>
          <a:ext cx="0" cy="0"/>
          <a:chOff x="0" y="0"/>
          <a:chExt cx="0" cy="0"/>
        </a:xfrm>
      </p:grpSpPr>
      <p:sp>
        <p:nvSpPr>
          <p:cNvPr id="280" name="Google Shape;280;p18"/>
          <p:cNvSpPr txBox="1">
            <a:spLocks noGrp="1"/>
          </p:cNvSpPr>
          <p:nvPr>
            <p:ph type="title"/>
          </p:nvPr>
        </p:nvSpPr>
        <p:spPr>
          <a:xfrm>
            <a:off x="5222700" y="3172350"/>
            <a:ext cx="3201300" cy="1017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pic>
        <p:nvPicPr>
          <p:cNvPr id="3"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4"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427066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ly title 2">
  <p:cSld name="Only title 2">
    <p:bg>
      <p:bgPr>
        <a:solidFill>
          <a:srgbClr val="F0F7ED"/>
        </a:solidFill>
        <a:effectLst/>
      </p:bgPr>
    </p:bg>
    <p:spTree>
      <p:nvGrpSpPr>
        <p:cNvPr id="1" name="Shape 281"/>
        <p:cNvGrpSpPr/>
        <p:nvPr/>
      </p:nvGrpSpPr>
      <p:grpSpPr>
        <a:xfrm>
          <a:off x="0" y="0"/>
          <a:ext cx="0" cy="0"/>
          <a:chOff x="0" y="0"/>
          <a:chExt cx="0" cy="0"/>
        </a:xfrm>
      </p:grpSpPr>
      <p:grpSp>
        <p:nvGrpSpPr>
          <p:cNvPr id="282" name="Google Shape;282;p19"/>
          <p:cNvGrpSpPr/>
          <p:nvPr/>
        </p:nvGrpSpPr>
        <p:grpSpPr>
          <a:xfrm>
            <a:off x="-40261" y="-268502"/>
            <a:ext cx="760263" cy="760446"/>
            <a:chOff x="1347125" y="349025"/>
            <a:chExt cx="4978800" cy="4980000"/>
          </a:xfrm>
        </p:grpSpPr>
        <p:sp>
          <p:nvSpPr>
            <p:cNvPr id="283" name="Google Shape;283;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 name="Google Shape;305;p19"/>
          <p:cNvSpPr/>
          <p:nvPr/>
        </p:nvSpPr>
        <p:spPr>
          <a:xfrm>
            <a:off x="-259370" y="235628"/>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9"/>
          <p:cNvSpPr txBox="1">
            <a:spLocks noGrp="1"/>
          </p:cNvSpPr>
          <p:nvPr>
            <p:ph type="title"/>
          </p:nvPr>
        </p:nvSpPr>
        <p:spPr>
          <a:xfrm>
            <a:off x="1074150" y="384048"/>
            <a:ext cx="6995700" cy="56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latin typeface="Roboto" panose="02000000000000000000" pitchFamily="2" charset="0"/>
                <a:ea typeface="Roboto" panose="02000000000000000000" pitchFamily="2" charset="0"/>
                <a:cs typeface="Roboto" panose="02000000000000000000" pitchFamily="2" charset="0"/>
                <a:sym typeface="Helvetica Neue"/>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grpSp>
        <p:nvGrpSpPr>
          <p:cNvPr id="307" name="Google Shape;307;p19"/>
          <p:cNvGrpSpPr/>
          <p:nvPr/>
        </p:nvGrpSpPr>
        <p:grpSpPr>
          <a:xfrm>
            <a:off x="8069842" y="4006534"/>
            <a:ext cx="1717686" cy="1718100"/>
            <a:chOff x="1347125" y="349025"/>
            <a:chExt cx="4978800" cy="4980000"/>
          </a:xfrm>
        </p:grpSpPr>
        <p:sp>
          <p:nvSpPr>
            <p:cNvPr id="308" name="Google Shape;308;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Google Shape;330;p19"/>
          <p:cNvSpPr/>
          <p:nvPr/>
        </p:nvSpPr>
        <p:spPr>
          <a:xfrm>
            <a:off x="8742075" y="3856500"/>
            <a:ext cx="258300" cy="2583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9"/>
          <p:cNvSpPr/>
          <p:nvPr/>
        </p:nvSpPr>
        <p:spPr>
          <a:xfrm>
            <a:off x="600625" y="459550"/>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7196287" y="80104"/>
            <a:ext cx="1804088" cy="451696"/>
          </a:xfrm>
          <a:prstGeom prst="rect">
            <a:avLst/>
          </a:prstGeom>
        </p:spPr>
      </p:pic>
      <p:pic>
        <p:nvPicPr>
          <p:cNvPr id="5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82015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ly title 2" preserve="1">
  <p:cSld name="1_Only title 2">
    <p:spTree>
      <p:nvGrpSpPr>
        <p:cNvPr id="1" name="Shape 281"/>
        <p:cNvGrpSpPr/>
        <p:nvPr/>
      </p:nvGrpSpPr>
      <p:grpSpPr>
        <a:xfrm>
          <a:off x="0" y="0"/>
          <a:ext cx="0" cy="0"/>
          <a:chOff x="0" y="0"/>
          <a:chExt cx="0" cy="0"/>
        </a:xfrm>
      </p:grpSpPr>
      <p:grpSp>
        <p:nvGrpSpPr>
          <p:cNvPr id="282" name="Google Shape;282;p19"/>
          <p:cNvGrpSpPr/>
          <p:nvPr/>
        </p:nvGrpSpPr>
        <p:grpSpPr>
          <a:xfrm>
            <a:off x="-40261" y="-268502"/>
            <a:ext cx="760263" cy="760446"/>
            <a:chOff x="1347125" y="349025"/>
            <a:chExt cx="4978800" cy="4980000"/>
          </a:xfrm>
        </p:grpSpPr>
        <p:sp>
          <p:nvSpPr>
            <p:cNvPr id="283" name="Google Shape;283;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 name="Google Shape;305;p19"/>
          <p:cNvSpPr/>
          <p:nvPr/>
        </p:nvSpPr>
        <p:spPr>
          <a:xfrm>
            <a:off x="-259370" y="235628"/>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9"/>
          <p:cNvSpPr txBox="1">
            <a:spLocks noGrp="1"/>
          </p:cNvSpPr>
          <p:nvPr>
            <p:ph type="title"/>
          </p:nvPr>
        </p:nvSpPr>
        <p:spPr>
          <a:xfrm>
            <a:off x="1074150" y="384048"/>
            <a:ext cx="6995700" cy="56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latin typeface="Roboto" panose="02000000000000000000" pitchFamily="2" charset="0"/>
                <a:ea typeface="Roboto" panose="02000000000000000000" pitchFamily="2" charset="0"/>
                <a:cs typeface="Roboto" panose="02000000000000000000" pitchFamily="2" charset="0"/>
                <a:sym typeface="Helvetica Neue"/>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grpSp>
        <p:nvGrpSpPr>
          <p:cNvPr id="307" name="Google Shape;307;p19"/>
          <p:cNvGrpSpPr/>
          <p:nvPr/>
        </p:nvGrpSpPr>
        <p:grpSpPr>
          <a:xfrm>
            <a:off x="8069842" y="4006534"/>
            <a:ext cx="1717686" cy="1718100"/>
            <a:chOff x="1347125" y="349025"/>
            <a:chExt cx="4978800" cy="4980000"/>
          </a:xfrm>
        </p:grpSpPr>
        <p:sp>
          <p:nvSpPr>
            <p:cNvPr id="308" name="Google Shape;308;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Google Shape;330;p19"/>
          <p:cNvSpPr/>
          <p:nvPr/>
        </p:nvSpPr>
        <p:spPr>
          <a:xfrm>
            <a:off x="8742075" y="3856500"/>
            <a:ext cx="258300" cy="2583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9"/>
          <p:cNvSpPr/>
          <p:nvPr/>
        </p:nvSpPr>
        <p:spPr>
          <a:xfrm>
            <a:off x="600625" y="459550"/>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7196287" y="80104"/>
            <a:ext cx="1804088" cy="451696"/>
          </a:xfrm>
          <a:prstGeom prst="rect">
            <a:avLst/>
          </a:prstGeom>
        </p:spPr>
      </p:pic>
      <p:pic>
        <p:nvPicPr>
          <p:cNvPr id="5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
        <p:nvSpPr>
          <p:cNvPr id="56" name="Google Shape;169;p11"/>
          <p:cNvSpPr txBox="1">
            <a:spLocks/>
          </p:cNvSpPr>
          <p:nvPr userDrawn="1"/>
        </p:nvSpPr>
        <p:spPr>
          <a:xfrm>
            <a:off x="311700" y="1785625"/>
            <a:ext cx="8520600" cy="1151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7210"/>
              </a:buClr>
              <a:buSzPts val="12000"/>
              <a:buFont typeface="Roboto"/>
              <a:buNone/>
              <a:defRPr sz="7000" b="1" i="0" u="none" strike="noStrike" cap="none">
                <a:solidFill>
                  <a:schemeClr val="accent2"/>
                </a:solidFill>
                <a:latin typeface="Roboto"/>
                <a:ea typeface="Roboto"/>
                <a:cs typeface="Roboto"/>
                <a:sym typeface="Roboto"/>
              </a:defRPr>
            </a:lvl1pPr>
            <a:lvl2pPr marR="0" lvl="1"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2pPr>
            <a:lvl3pPr marR="0" lvl="2"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3pPr>
            <a:lvl4pPr marR="0" lvl="3"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4pPr>
            <a:lvl5pPr marR="0" lvl="4"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5pPr>
            <a:lvl6pPr marR="0" lvl="5"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6pPr>
            <a:lvl7pPr marR="0" lvl="6"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7pPr>
            <a:lvl8pPr marR="0" lvl="7"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8pPr>
            <a:lvl9pPr marR="0" lvl="8"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9pPr>
          </a:lstStyle>
          <a:p>
            <a:pPr algn="l"/>
            <a:endParaRPr lang="es-ES" sz="2000" b="0">
              <a:solidFill>
                <a:schemeClr val="tx1"/>
              </a:solidFill>
            </a:endParaRPr>
          </a:p>
        </p:txBody>
      </p:sp>
    </p:spTree>
    <p:extLst>
      <p:ext uri="{BB962C8B-B14F-4D97-AF65-F5344CB8AC3E}">
        <p14:creationId xmlns:p14="http://schemas.microsoft.com/office/powerpoint/2010/main" val="381789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ly title 3">
  <p:cSld name="Only title 3">
    <p:spTree>
      <p:nvGrpSpPr>
        <p:cNvPr id="1" name="Shape 332"/>
        <p:cNvGrpSpPr/>
        <p:nvPr/>
      </p:nvGrpSpPr>
      <p:grpSpPr>
        <a:xfrm>
          <a:off x="0" y="0"/>
          <a:ext cx="0" cy="0"/>
          <a:chOff x="0" y="0"/>
          <a:chExt cx="0" cy="0"/>
        </a:xfrm>
      </p:grpSpPr>
      <p:sp>
        <p:nvSpPr>
          <p:cNvPr id="333" name="Google Shape;333;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grpSp>
        <p:nvGrpSpPr>
          <p:cNvPr id="334" name="Google Shape;334;p20"/>
          <p:cNvGrpSpPr/>
          <p:nvPr/>
        </p:nvGrpSpPr>
        <p:grpSpPr>
          <a:xfrm>
            <a:off x="7969792" y="3804684"/>
            <a:ext cx="1717686" cy="1718100"/>
            <a:chOff x="1347125" y="349025"/>
            <a:chExt cx="4978800" cy="4980000"/>
          </a:xfrm>
        </p:grpSpPr>
        <p:sp>
          <p:nvSpPr>
            <p:cNvPr id="335" name="Google Shape;335;p2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 name="Google Shape;357;p20"/>
          <p:cNvGrpSpPr/>
          <p:nvPr/>
        </p:nvGrpSpPr>
        <p:grpSpPr>
          <a:xfrm>
            <a:off x="-40261" y="-268502"/>
            <a:ext cx="760263" cy="760446"/>
            <a:chOff x="1347125" y="349025"/>
            <a:chExt cx="4978800" cy="4980000"/>
          </a:xfrm>
        </p:grpSpPr>
        <p:sp>
          <p:nvSpPr>
            <p:cNvPr id="358" name="Google Shape;358;p2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 name="Google Shape;380;p20"/>
          <p:cNvSpPr/>
          <p:nvPr/>
        </p:nvSpPr>
        <p:spPr>
          <a:xfrm>
            <a:off x="8642025" y="3654650"/>
            <a:ext cx="258300" cy="2583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0"/>
          <p:cNvSpPr/>
          <p:nvPr/>
        </p:nvSpPr>
        <p:spPr>
          <a:xfrm>
            <a:off x="140600" y="380100"/>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0"/>
          <p:cNvSpPr/>
          <p:nvPr/>
        </p:nvSpPr>
        <p:spPr>
          <a:xfrm>
            <a:off x="7626000" y="4120650"/>
            <a:ext cx="798000" cy="798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0"/>
          <p:cNvSpPr txBox="1">
            <a:spLocks noGrp="1"/>
          </p:cNvSpPr>
          <p:nvPr>
            <p:ph type="title"/>
          </p:nvPr>
        </p:nvSpPr>
        <p:spPr>
          <a:xfrm>
            <a:off x="1074150" y="384048"/>
            <a:ext cx="6995700" cy="438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pic>
        <p:nvPicPr>
          <p:cNvPr id="53"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7282925" y="38705"/>
            <a:ext cx="1804088" cy="451696"/>
          </a:xfrm>
          <a:prstGeom prst="rect">
            <a:avLst/>
          </a:prstGeom>
        </p:spPr>
      </p:pic>
      <p:pic>
        <p:nvPicPr>
          <p:cNvPr id="54"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409016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 Thanks slide" userDrawn="1">
  <p:cSld name=" Thanks slide">
    <p:bg>
      <p:bgPr>
        <a:solidFill>
          <a:schemeClr val="accent1"/>
        </a:solidFill>
        <a:effectLst/>
      </p:bgPr>
    </p:bg>
    <p:spTree>
      <p:nvGrpSpPr>
        <p:cNvPr id="1" name="Shape 579"/>
        <p:cNvGrpSpPr/>
        <p:nvPr/>
      </p:nvGrpSpPr>
      <p:grpSpPr>
        <a:xfrm>
          <a:off x="0" y="0"/>
          <a:ext cx="0" cy="0"/>
          <a:chOff x="0" y="0"/>
          <a:chExt cx="0" cy="0"/>
        </a:xfrm>
      </p:grpSpPr>
      <p:sp>
        <p:nvSpPr>
          <p:cNvPr id="580" name="Google Shape;580;p29"/>
          <p:cNvSpPr/>
          <p:nvPr/>
        </p:nvSpPr>
        <p:spPr>
          <a:xfrm>
            <a:off x="-936625" y="859450"/>
            <a:ext cx="3151800" cy="3151800"/>
          </a:xfrm>
          <a:prstGeom prst="donut">
            <a:avLst>
              <a:gd name="adj" fmla="val 17842"/>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9"/>
          <p:cNvSpPr/>
          <p:nvPr/>
        </p:nvSpPr>
        <p:spPr>
          <a:xfrm>
            <a:off x="293888" y="3180800"/>
            <a:ext cx="474000" cy="474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210"/>
              </a:solidFill>
            </a:endParaRPr>
          </a:p>
        </p:txBody>
      </p:sp>
      <p:grpSp>
        <p:nvGrpSpPr>
          <p:cNvPr id="582" name="Google Shape;582;p29"/>
          <p:cNvGrpSpPr/>
          <p:nvPr/>
        </p:nvGrpSpPr>
        <p:grpSpPr>
          <a:xfrm>
            <a:off x="1283282" y="788704"/>
            <a:ext cx="781174" cy="781362"/>
            <a:chOff x="1347125" y="349025"/>
            <a:chExt cx="4978800" cy="4980000"/>
          </a:xfrm>
        </p:grpSpPr>
        <p:sp>
          <p:nvSpPr>
            <p:cNvPr id="583" name="Google Shape;583;p2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5" name="Google Shape;605;p29"/>
          <p:cNvSpPr txBox="1">
            <a:spLocks noGrp="1"/>
          </p:cNvSpPr>
          <p:nvPr>
            <p:ph type="title"/>
          </p:nvPr>
        </p:nvSpPr>
        <p:spPr>
          <a:xfrm>
            <a:off x="2234125" y="2150850"/>
            <a:ext cx="5679300" cy="841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0F7ED"/>
              </a:buClr>
              <a:buSzPts val="4000"/>
              <a:buNone/>
              <a:defRPr sz="4400">
                <a:solidFill>
                  <a:srgbClr val="F0F7ED"/>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14288972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1"/>
        </a:solidFill>
        <a:effectLst/>
      </p:bgPr>
    </p:bg>
    <p:spTree>
      <p:nvGrpSpPr>
        <p:cNvPr id="1" name="Shape 608"/>
        <p:cNvGrpSpPr/>
        <p:nvPr/>
      </p:nvGrpSpPr>
      <p:grpSpPr>
        <a:xfrm>
          <a:off x="0" y="0"/>
          <a:ext cx="0" cy="0"/>
          <a:chOff x="0" y="0"/>
          <a:chExt cx="0" cy="0"/>
        </a:xfrm>
      </p:grpSpPr>
      <p:sp>
        <p:nvSpPr>
          <p:cNvPr id="609" name="Google Shape;609;p30"/>
          <p:cNvSpPr/>
          <p:nvPr/>
        </p:nvSpPr>
        <p:spPr>
          <a:xfrm>
            <a:off x="-1441968" y="632603"/>
            <a:ext cx="3764100" cy="37641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nvGrpSpPr>
          <p:cNvPr id="610" name="Google Shape;610;p30"/>
          <p:cNvGrpSpPr/>
          <p:nvPr/>
        </p:nvGrpSpPr>
        <p:grpSpPr>
          <a:xfrm>
            <a:off x="1335868" y="686194"/>
            <a:ext cx="650729" cy="650886"/>
            <a:chOff x="1347125" y="349025"/>
            <a:chExt cx="4978800" cy="4980000"/>
          </a:xfrm>
        </p:grpSpPr>
        <p:sp>
          <p:nvSpPr>
            <p:cNvPr id="611" name="Google Shape;611;p3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3" name="Google Shape;633;p30"/>
          <p:cNvSpPr/>
          <p:nvPr/>
        </p:nvSpPr>
        <p:spPr>
          <a:xfrm>
            <a:off x="246147" y="3433400"/>
            <a:ext cx="501000" cy="5010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0"/>
          <p:cNvSpPr txBox="1">
            <a:spLocks noGrp="1"/>
          </p:cNvSpPr>
          <p:nvPr>
            <p:ph type="title"/>
          </p:nvPr>
        </p:nvSpPr>
        <p:spPr>
          <a:xfrm>
            <a:off x="2417725" y="1959488"/>
            <a:ext cx="5679300" cy="10353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0F7ED"/>
              </a:buClr>
              <a:buSzPts val="4000"/>
              <a:buNone/>
              <a:defRPr sz="4000">
                <a:solidFill>
                  <a:schemeClr val="lt2"/>
                </a:solidFill>
              </a:defRPr>
            </a:lvl1pPr>
            <a:lvl2pPr lvl="1" rtl="0">
              <a:spcBef>
                <a:spcPts val="0"/>
              </a:spcBef>
              <a:spcAft>
                <a:spcPts val="0"/>
              </a:spcAft>
              <a:buClr>
                <a:srgbClr val="F0F7ED"/>
              </a:buClr>
              <a:buSzPts val="3600"/>
              <a:buNone/>
              <a:defRPr sz="3600">
                <a:solidFill>
                  <a:srgbClr val="F0F7ED"/>
                </a:solidFill>
              </a:defRPr>
            </a:lvl2pPr>
            <a:lvl3pPr lvl="2" rtl="0">
              <a:spcBef>
                <a:spcPts val="0"/>
              </a:spcBef>
              <a:spcAft>
                <a:spcPts val="0"/>
              </a:spcAft>
              <a:buClr>
                <a:srgbClr val="F0F7ED"/>
              </a:buClr>
              <a:buSzPts val="3600"/>
              <a:buNone/>
              <a:defRPr sz="3600">
                <a:solidFill>
                  <a:srgbClr val="F0F7ED"/>
                </a:solidFill>
              </a:defRPr>
            </a:lvl3pPr>
            <a:lvl4pPr lvl="3" rtl="0">
              <a:spcBef>
                <a:spcPts val="0"/>
              </a:spcBef>
              <a:spcAft>
                <a:spcPts val="0"/>
              </a:spcAft>
              <a:buClr>
                <a:srgbClr val="F0F7ED"/>
              </a:buClr>
              <a:buSzPts val="3600"/>
              <a:buNone/>
              <a:defRPr sz="3600">
                <a:solidFill>
                  <a:srgbClr val="F0F7ED"/>
                </a:solidFill>
              </a:defRPr>
            </a:lvl4pPr>
            <a:lvl5pPr lvl="4" rtl="0">
              <a:spcBef>
                <a:spcPts val="0"/>
              </a:spcBef>
              <a:spcAft>
                <a:spcPts val="0"/>
              </a:spcAft>
              <a:buClr>
                <a:srgbClr val="F0F7ED"/>
              </a:buClr>
              <a:buSzPts val="3600"/>
              <a:buNone/>
              <a:defRPr sz="3600">
                <a:solidFill>
                  <a:srgbClr val="F0F7ED"/>
                </a:solidFill>
              </a:defRPr>
            </a:lvl5pPr>
            <a:lvl6pPr lvl="5" rtl="0">
              <a:spcBef>
                <a:spcPts val="0"/>
              </a:spcBef>
              <a:spcAft>
                <a:spcPts val="0"/>
              </a:spcAft>
              <a:buClr>
                <a:srgbClr val="F0F7ED"/>
              </a:buClr>
              <a:buSzPts val="3600"/>
              <a:buNone/>
              <a:defRPr sz="3600">
                <a:solidFill>
                  <a:srgbClr val="F0F7ED"/>
                </a:solidFill>
              </a:defRPr>
            </a:lvl6pPr>
            <a:lvl7pPr lvl="6" rtl="0">
              <a:spcBef>
                <a:spcPts val="0"/>
              </a:spcBef>
              <a:spcAft>
                <a:spcPts val="0"/>
              </a:spcAft>
              <a:buClr>
                <a:srgbClr val="F0F7ED"/>
              </a:buClr>
              <a:buSzPts val="3600"/>
              <a:buNone/>
              <a:defRPr sz="3600">
                <a:solidFill>
                  <a:srgbClr val="F0F7ED"/>
                </a:solidFill>
              </a:defRPr>
            </a:lvl7pPr>
            <a:lvl8pPr lvl="7" rtl="0">
              <a:spcBef>
                <a:spcPts val="0"/>
              </a:spcBef>
              <a:spcAft>
                <a:spcPts val="0"/>
              </a:spcAft>
              <a:buClr>
                <a:srgbClr val="F0F7ED"/>
              </a:buClr>
              <a:buSzPts val="3600"/>
              <a:buNone/>
              <a:defRPr sz="3600">
                <a:solidFill>
                  <a:srgbClr val="F0F7ED"/>
                </a:solidFill>
              </a:defRPr>
            </a:lvl8pPr>
            <a:lvl9pPr lvl="8" rtl="0">
              <a:spcBef>
                <a:spcPts val="0"/>
              </a:spcBef>
              <a:spcAft>
                <a:spcPts val="0"/>
              </a:spcAft>
              <a:buClr>
                <a:srgbClr val="F0F7ED"/>
              </a:buClr>
              <a:buSzPts val="3600"/>
              <a:buNone/>
              <a:defRPr sz="3600">
                <a:solidFill>
                  <a:srgbClr val="F0F7ED"/>
                </a:solidFill>
              </a:defRPr>
            </a:lvl9pPr>
          </a:lstStyle>
          <a:p>
            <a:endParaRPr/>
          </a:p>
        </p:txBody>
      </p:sp>
      <p:sp>
        <p:nvSpPr>
          <p:cNvPr id="635" name="Google Shape;635;p30"/>
          <p:cNvSpPr txBox="1">
            <a:spLocks noGrp="1"/>
          </p:cNvSpPr>
          <p:nvPr>
            <p:ph type="subTitle" idx="1"/>
          </p:nvPr>
        </p:nvSpPr>
        <p:spPr>
          <a:xfrm>
            <a:off x="2417725" y="2994913"/>
            <a:ext cx="5679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0F7ED"/>
              </a:buClr>
              <a:buSzPts val="1200"/>
              <a:buNone/>
              <a:defRPr sz="1400">
                <a:solidFill>
                  <a:schemeClr val="lt1"/>
                </a:solidFill>
              </a:defRPr>
            </a:lvl1pPr>
            <a:lvl2pPr lvl="1" algn="ctr" rtl="0">
              <a:lnSpc>
                <a:spcPct val="100000"/>
              </a:lnSpc>
              <a:spcBef>
                <a:spcPts val="0"/>
              </a:spcBef>
              <a:spcAft>
                <a:spcPts val="0"/>
              </a:spcAft>
              <a:buClr>
                <a:srgbClr val="F0F7ED"/>
              </a:buClr>
              <a:buSzPts val="1200"/>
              <a:buNone/>
              <a:defRPr>
                <a:solidFill>
                  <a:srgbClr val="F0F7ED"/>
                </a:solidFill>
              </a:defRPr>
            </a:lvl2pPr>
            <a:lvl3pPr lvl="2" algn="ctr" rtl="0">
              <a:lnSpc>
                <a:spcPct val="100000"/>
              </a:lnSpc>
              <a:spcBef>
                <a:spcPts val="0"/>
              </a:spcBef>
              <a:spcAft>
                <a:spcPts val="0"/>
              </a:spcAft>
              <a:buClr>
                <a:srgbClr val="F0F7ED"/>
              </a:buClr>
              <a:buSzPts val="1200"/>
              <a:buNone/>
              <a:defRPr>
                <a:solidFill>
                  <a:srgbClr val="F0F7ED"/>
                </a:solidFill>
              </a:defRPr>
            </a:lvl3pPr>
            <a:lvl4pPr lvl="3" algn="ctr" rtl="0">
              <a:lnSpc>
                <a:spcPct val="100000"/>
              </a:lnSpc>
              <a:spcBef>
                <a:spcPts val="0"/>
              </a:spcBef>
              <a:spcAft>
                <a:spcPts val="0"/>
              </a:spcAft>
              <a:buClr>
                <a:srgbClr val="F0F7ED"/>
              </a:buClr>
              <a:buSzPts val="1200"/>
              <a:buNone/>
              <a:defRPr>
                <a:solidFill>
                  <a:srgbClr val="F0F7ED"/>
                </a:solidFill>
              </a:defRPr>
            </a:lvl4pPr>
            <a:lvl5pPr lvl="4" algn="ctr" rtl="0">
              <a:lnSpc>
                <a:spcPct val="100000"/>
              </a:lnSpc>
              <a:spcBef>
                <a:spcPts val="0"/>
              </a:spcBef>
              <a:spcAft>
                <a:spcPts val="0"/>
              </a:spcAft>
              <a:buClr>
                <a:srgbClr val="F0F7ED"/>
              </a:buClr>
              <a:buSzPts val="1200"/>
              <a:buNone/>
              <a:defRPr>
                <a:solidFill>
                  <a:srgbClr val="F0F7ED"/>
                </a:solidFill>
              </a:defRPr>
            </a:lvl5pPr>
            <a:lvl6pPr lvl="5" algn="ctr" rtl="0">
              <a:lnSpc>
                <a:spcPct val="100000"/>
              </a:lnSpc>
              <a:spcBef>
                <a:spcPts val="0"/>
              </a:spcBef>
              <a:spcAft>
                <a:spcPts val="0"/>
              </a:spcAft>
              <a:buClr>
                <a:srgbClr val="F0F7ED"/>
              </a:buClr>
              <a:buSzPts val="1200"/>
              <a:buNone/>
              <a:defRPr>
                <a:solidFill>
                  <a:srgbClr val="F0F7ED"/>
                </a:solidFill>
              </a:defRPr>
            </a:lvl6pPr>
            <a:lvl7pPr lvl="6" algn="ctr" rtl="0">
              <a:lnSpc>
                <a:spcPct val="100000"/>
              </a:lnSpc>
              <a:spcBef>
                <a:spcPts val="0"/>
              </a:spcBef>
              <a:spcAft>
                <a:spcPts val="0"/>
              </a:spcAft>
              <a:buClr>
                <a:srgbClr val="F0F7ED"/>
              </a:buClr>
              <a:buSzPts val="1200"/>
              <a:buNone/>
              <a:defRPr>
                <a:solidFill>
                  <a:srgbClr val="F0F7ED"/>
                </a:solidFill>
              </a:defRPr>
            </a:lvl7pPr>
            <a:lvl8pPr lvl="7" algn="ctr" rtl="0">
              <a:lnSpc>
                <a:spcPct val="100000"/>
              </a:lnSpc>
              <a:spcBef>
                <a:spcPts val="0"/>
              </a:spcBef>
              <a:spcAft>
                <a:spcPts val="0"/>
              </a:spcAft>
              <a:buClr>
                <a:srgbClr val="F0F7ED"/>
              </a:buClr>
              <a:buSzPts val="1200"/>
              <a:buNone/>
              <a:defRPr>
                <a:solidFill>
                  <a:srgbClr val="F0F7ED"/>
                </a:solidFill>
              </a:defRPr>
            </a:lvl8pPr>
            <a:lvl9pPr lvl="8" algn="ctr" rtl="0">
              <a:lnSpc>
                <a:spcPct val="100000"/>
              </a:lnSpc>
              <a:spcBef>
                <a:spcPts val="0"/>
              </a:spcBef>
              <a:spcAft>
                <a:spcPts val="0"/>
              </a:spcAft>
              <a:buClr>
                <a:srgbClr val="F0F7ED"/>
              </a:buClr>
              <a:buSzPts val="1200"/>
              <a:buNone/>
              <a:defRPr>
                <a:solidFill>
                  <a:srgbClr val="F0F7ED"/>
                </a:solidFill>
              </a:defRPr>
            </a:lvl9pPr>
          </a:lstStyle>
          <a:p>
            <a:endParaRPr/>
          </a:p>
        </p:txBody>
      </p:sp>
      <p:sp>
        <p:nvSpPr>
          <p:cNvPr id="636" name="Google Shape;636;p30"/>
          <p:cNvSpPr/>
          <p:nvPr/>
        </p:nvSpPr>
        <p:spPr>
          <a:xfrm>
            <a:off x="602498" y="3698775"/>
            <a:ext cx="235500" cy="2355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0"/>
          <p:cNvSpPr txBox="1">
            <a:spLocks noGrp="1"/>
          </p:cNvSpPr>
          <p:nvPr>
            <p:ph type="title" idx="2" hasCustomPrompt="1"/>
          </p:nvPr>
        </p:nvSpPr>
        <p:spPr>
          <a:xfrm>
            <a:off x="2417725" y="1355975"/>
            <a:ext cx="5679300" cy="792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4000"/>
              <a:buNone/>
              <a:defRPr sz="4000">
                <a:solidFill>
                  <a:schemeClr val="accent2"/>
                </a:solidFill>
              </a:defRPr>
            </a:lvl1pPr>
            <a:lvl2pPr lvl="1" rtl="0">
              <a:spcBef>
                <a:spcPts val="0"/>
              </a:spcBef>
              <a:spcAft>
                <a:spcPts val="0"/>
              </a:spcAft>
              <a:buClr>
                <a:srgbClr val="FF7210"/>
              </a:buClr>
              <a:buSzPts val="4000"/>
              <a:buNone/>
              <a:defRPr sz="4000">
                <a:solidFill>
                  <a:srgbClr val="FF7210"/>
                </a:solidFill>
              </a:defRPr>
            </a:lvl2pPr>
            <a:lvl3pPr lvl="2" rtl="0">
              <a:spcBef>
                <a:spcPts val="0"/>
              </a:spcBef>
              <a:spcAft>
                <a:spcPts val="0"/>
              </a:spcAft>
              <a:buClr>
                <a:srgbClr val="FF7210"/>
              </a:buClr>
              <a:buSzPts val="4000"/>
              <a:buNone/>
              <a:defRPr sz="4000">
                <a:solidFill>
                  <a:srgbClr val="FF7210"/>
                </a:solidFill>
              </a:defRPr>
            </a:lvl3pPr>
            <a:lvl4pPr lvl="3" rtl="0">
              <a:spcBef>
                <a:spcPts val="0"/>
              </a:spcBef>
              <a:spcAft>
                <a:spcPts val="0"/>
              </a:spcAft>
              <a:buClr>
                <a:srgbClr val="FF7210"/>
              </a:buClr>
              <a:buSzPts val="4000"/>
              <a:buNone/>
              <a:defRPr sz="4000">
                <a:solidFill>
                  <a:srgbClr val="FF7210"/>
                </a:solidFill>
              </a:defRPr>
            </a:lvl4pPr>
            <a:lvl5pPr lvl="4" rtl="0">
              <a:spcBef>
                <a:spcPts val="0"/>
              </a:spcBef>
              <a:spcAft>
                <a:spcPts val="0"/>
              </a:spcAft>
              <a:buClr>
                <a:srgbClr val="FF7210"/>
              </a:buClr>
              <a:buSzPts val="4000"/>
              <a:buNone/>
              <a:defRPr sz="4000">
                <a:solidFill>
                  <a:srgbClr val="FF7210"/>
                </a:solidFill>
              </a:defRPr>
            </a:lvl5pPr>
            <a:lvl6pPr lvl="5" rtl="0">
              <a:spcBef>
                <a:spcPts val="0"/>
              </a:spcBef>
              <a:spcAft>
                <a:spcPts val="0"/>
              </a:spcAft>
              <a:buClr>
                <a:srgbClr val="FF7210"/>
              </a:buClr>
              <a:buSzPts val="4000"/>
              <a:buNone/>
              <a:defRPr sz="4000">
                <a:solidFill>
                  <a:srgbClr val="FF7210"/>
                </a:solidFill>
              </a:defRPr>
            </a:lvl6pPr>
            <a:lvl7pPr lvl="6" rtl="0">
              <a:spcBef>
                <a:spcPts val="0"/>
              </a:spcBef>
              <a:spcAft>
                <a:spcPts val="0"/>
              </a:spcAft>
              <a:buClr>
                <a:srgbClr val="FF7210"/>
              </a:buClr>
              <a:buSzPts val="4000"/>
              <a:buNone/>
              <a:defRPr sz="4000">
                <a:solidFill>
                  <a:srgbClr val="FF7210"/>
                </a:solidFill>
              </a:defRPr>
            </a:lvl7pPr>
            <a:lvl8pPr lvl="7" rtl="0">
              <a:spcBef>
                <a:spcPts val="0"/>
              </a:spcBef>
              <a:spcAft>
                <a:spcPts val="0"/>
              </a:spcAft>
              <a:buClr>
                <a:srgbClr val="FF7210"/>
              </a:buClr>
              <a:buSzPts val="4000"/>
              <a:buNone/>
              <a:defRPr sz="4000">
                <a:solidFill>
                  <a:srgbClr val="FF7210"/>
                </a:solidFill>
              </a:defRPr>
            </a:lvl8pPr>
            <a:lvl9pPr lvl="8" rtl="0">
              <a:spcBef>
                <a:spcPts val="0"/>
              </a:spcBef>
              <a:spcAft>
                <a:spcPts val="0"/>
              </a:spcAft>
              <a:buClr>
                <a:srgbClr val="FF7210"/>
              </a:buClr>
              <a:buSzPts val="4000"/>
              <a:buNone/>
              <a:defRPr sz="4000">
                <a:solidFill>
                  <a:srgbClr val="FF7210"/>
                </a:solidFill>
              </a:defRPr>
            </a:lvl9pPr>
          </a:lstStyle>
          <a:p>
            <a:r>
              <a:t>xx%</a:t>
            </a:r>
          </a:p>
        </p:txBody>
      </p:sp>
    </p:spTree>
    <p:extLst>
      <p:ext uri="{BB962C8B-B14F-4D97-AF65-F5344CB8AC3E}">
        <p14:creationId xmlns:p14="http://schemas.microsoft.com/office/powerpoint/2010/main" val="16516748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3" preserve="1">
  <p:cSld name="Section header 3">
    <p:spTree>
      <p:nvGrpSpPr>
        <p:cNvPr id="1" name="Shape 638"/>
        <p:cNvGrpSpPr/>
        <p:nvPr/>
      </p:nvGrpSpPr>
      <p:grpSpPr>
        <a:xfrm>
          <a:off x="0" y="0"/>
          <a:ext cx="0" cy="0"/>
          <a:chOff x="0" y="0"/>
          <a:chExt cx="0" cy="0"/>
        </a:xfrm>
      </p:grpSpPr>
      <p:sp>
        <p:nvSpPr>
          <p:cNvPr id="639" name="Google Shape;639;p31"/>
          <p:cNvSpPr/>
          <p:nvPr/>
        </p:nvSpPr>
        <p:spPr>
          <a:xfrm>
            <a:off x="-1441968" y="632603"/>
            <a:ext cx="3764100" cy="3764100"/>
          </a:xfrm>
          <a:prstGeom prst="donut">
            <a:avLst>
              <a:gd name="adj" fmla="val 17842"/>
            </a:avLst>
          </a:prstGeom>
          <a:solidFill>
            <a:srgbClr val="FE7E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nvGrpSpPr>
          <p:cNvPr id="640" name="Google Shape;640;p31"/>
          <p:cNvGrpSpPr/>
          <p:nvPr/>
        </p:nvGrpSpPr>
        <p:grpSpPr>
          <a:xfrm>
            <a:off x="901678" y="384227"/>
            <a:ext cx="1176988" cy="1177272"/>
            <a:chOff x="1347125" y="349025"/>
            <a:chExt cx="4978800" cy="4980000"/>
          </a:xfrm>
          <a:solidFill>
            <a:srgbClr val="00BBC1"/>
          </a:solidFill>
        </p:grpSpPr>
        <p:sp>
          <p:nvSpPr>
            <p:cNvPr id="641" name="Google Shape;641;p3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3" name="Google Shape;663;p31"/>
          <p:cNvSpPr/>
          <p:nvPr/>
        </p:nvSpPr>
        <p:spPr>
          <a:xfrm>
            <a:off x="901672" y="3998600"/>
            <a:ext cx="501000" cy="501000"/>
          </a:xfrm>
          <a:prstGeom prst="ellipse">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1"/>
          <p:cNvSpPr txBox="1">
            <a:spLocks noGrp="1"/>
          </p:cNvSpPr>
          <p:nvPr>
            <p:ph type="title"/>
          </p:nvPr>
        </p:nvSpPr>
        <p:spPr>
          <a:xfrm>
            <a:off x="2417725" y="2018688"/>
            <a:ext cx="5679300" cy="9762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343434"/>
              </a:buClr>
              <a:buSzPts val="4000"/>
              <a:buNone/>
              <a:defRPr sz="4000">
                <a:solidFill>
                  <a:schemeClr val="accent5"/>
                </a:solidFill>
              </a:defRPr>
            </a:lvl1pPr>
            <a:lvl2pPr lvl="1" rtl="0">
              <a:spcBef>
                <a:spcPts val="0"/>
              </a:spcBef>
              <a:spcAft>
                <a:spcPts val="0"/>
              </a:spcAft>
              <a:buClr>
                <a:srgbClr val="343434"/>
              </a:buClr>
              <a:buSzPts val="3600"/>
              <a:buNone/>
              <a:defRPr sz="3600">
                <a:solidFill>
                  <a:srgbClr val="343434"/>
                </a:solidFill>
              </a:defRPr>
            </a:lvl2pPr>
            <a:lvl3pPr lvl="2" rtl="0">
              <a:spcBef>
                <a:spcPts val="0"/>
              </a:spcBef>
              <a:spcAft>
                <a:spcPts val="0"/>
              </a:spcAft>
              <a:buClr>
                <a:srgbClr val="343434"/>
              </a:buClr>
              <a:buSzPts val="3600"/>
              <a:buNone/>
              <a:defRPr sz="3600">
                <a:solidFill>
                  <a:srgbClr val="343434"/>
                </a:solidFill>
              </a:defRPr>
            </a:lvl3pPr>
            <a:lvl4pPr lvl="3" rtl="0">
              <a:spcBef>
                <a:spcPts val="0"/>
              </a:spcBef>
              <a:spcAft>
                <a:spcPts val="0"/>
              </a:spcAft>
              <a:buClr>
                <a:srgbClr val="343434"/>
              </a:buClr>
              <a:buSzPts val="3600"/>
              <a:buNone/>
              <a:defRPr sz="3600">
                <a:solidFill>
                  <a:srgbClr val="343434"/>
                </a:solidFill>
              </a:defRPr>
            </a:lvl4pPr>
            <a:lvl5pPr lvl="4" rtl="0">
              <a:spcBef>
                <a:spcPts val="0"/>
              </a:spcBef>
              <a:spcAft>
                <a:spcPts val="0"/>
              </a:spcAft>
              <a:buClr>
                <a:srgbClr val="343434"/>
              </a:buClr>
              <a:buSzPts val="3600"/>
              <a:buNone/>
              <a:defRPr sz="3600">
                <a:solidFill>
                  <a:srgbClr val="343434"/>
                </a:solidFill>
              </a:defRPr>
            </a:lvl5pPr>
            <a:lvl6pPr lvl="5" rtl="0">
              <a:spcBef>
                <a:spcPts val="0"/>
              </a:spcBef>
              <a:spcAft>
                <a:spcPts val="0"/>
              </a:spcAft>
              <a:buClr>
                <a:srgbClr val="343434"/>
              </a:buClr>
              <a:buSzPts val="3600"/>
              <a:buNone/>
              <a:defRPr sz="3600">
                <a:solidFill>
                  <a:srgbClr val="343434"/>
                </a:solidFill>
              </a:defRPr>
            </a:lvl6pPr>
            <a:lvl7pPr lvl="6" rtl="0">
              <a:spcBef>
                <a:spcPts val="0"/>
              </a:spcBef>
              <a:spcAft>
                <a:spcPts val="0"/>
              </a:spcAft>
              <a:buClr>
                <a:srgbClr val="343434"/>
              </a:buClr>
              <a:buSzPts val="3600"/>
              <a:buNone/>
              <a:defRPr sz="3600">
                <a:solidFill>
                  <a:srgbClr val="343434"/>
                </a:solidFill>
              </a:defRPr>
            </a:lvl7pPr>
            <a:lvl8pPr lvl="7" rtl="0">
              <a:spcBef>
                <a:spcPts val="0"/>
              </a:spcBef>
              <a:spcAft>
                <a:spcPts val="0"/>
              </a:spcAft>
              <a:buClr>
                <a:srgbClr val="343434"/>
              </a:buClr>
              <a:buSzPts val="3600"/>
              <a:buNone/>
              <a:defRPr sz="3600">
                <a:solidFill>
                  <a:srgbClr val="343434"/>
                </a:solidFill>
              </a:defRPr>
            </a:lvl8pPr>
            <a:lvl9pPr lvl="8" rtl="0">
              <a:spcBef>
                <a:spcPts val="0"/>
              </a:spcBef>
              <a:spcAft>
                <a:spcPts val="0"/>
              </a:spcAft>
              <a:buClr>
                <a:srgbClr val="343434"/>
              </a:buClr>
              <a:buSzPts val="3600"/>
              <a:buNone/>
              <a:defRPr sz="3600">
                <a:solidFill>
                  <a:srgbClr val="343434"/>
                </a:solidFill>
              </a:defRPr>
            </a:lvl9pPr>
          </a:lstStyle>
          <a:p>
            <a:endParaRPr/>
          </a:p>
        </p:txBody>
      </p:sp>
      <p:sp>
        <p:nvSpPr>
          <p:cNvPr id="665" name="Google Shape;665;p31"/>
          <p:cNvSpPr txBox="1">
            <a:spLocks noGrp="1"/>
          </p:cNvSpPr>
          <p:nvPr>
            <p:ph type="subTitle" idx="1"/>
          </p:nvPr>
        </p:nvSpPr>
        <p:spPr>
          <a:xfrm>
            <a:off x="2417725" y="2994913"/>
            <a:ext cx="5679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666" name="Google Shape;666;p31"/>
          <p:cNvSpPr/>
          <p:nvPr/>
        </p:nvSpPr>
        <p:spPr>
          <a:xfrm rot="-6727045">
            <a:off x="5316341" y="3823636"/>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1"/>
          <p:cNvSpPr/>
          <p:nvPr/>
        </p:nvSpPr>
        <p:spPr>
          <a:xfrm>
            <a:off x="7909623" y="4041925"/>
            <a:ext cx="235500" cy="235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1"/>
          <p:cNvSpPr txBox="1">
            <a:spLocks noGrp="1"/>
          </p:cNvSpPr>
          <p:nvPr>
            <p:ph type="title" idx="2" hasCustomPrompt="1"/>
          </p:nvPr>
        </p:nvSpPr>
        <p:spPr>
          <a:xfrm>
            <a:off x="2417725" y="1355975"/>
            <a:ext cx="5679300" cy="792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4000"/>
              <a:buNone/>
              <a:defRPr sz="4000">
                <a:solidFill>
                  <a:schemeClr val="accent2"/>
                </a:solidFill>
              </a:defRPr>
            </a:lvl1pPr>
            <a:lvl2pPr lvl="1" rtl="0">
              <a:spcBef>
                <a:spcPts val="0"/>
              </a:spcBef>
              <a:spcAft>
                <a:spcPts val="0"/>
              </a:spcAft>
              <a:buClr>
                <a:srgbClr val="FF7210"/>
              </a:buClr>
              <a:buSzPts val="4000"/>
              <a:buNone/>
              <a:defRPr sz="4000">
                <a:solidFill>
                  <a:srgbClr val="FF7210"/>
                </a:solidFill>
              </a:defRPr>
            </a:lvl2pPr>
            <a:lvl3pPr lvl="2" rtl="0">
              <a:spcBef>
                <a:spcPts val="0"/>
              </a:spcBef>
              <a:spcAft>
                <a:spcPts val="0"/>
              </a:spcAft>
              <a:buClr>
                <a:srgbClr val="FF7210"/>
              </a:buClr>
              <a:buSzPts val="4000"/>
              <a:buNone/>
              <a:defRPr sz="4000">
                <a:solidFill>
                  <a:srgbClr val="FF7210"/>
                </a:solidFill>
              </a:defRPr>
            </a:lvl3pPr>
            <a:lvl4pPr lvl="3" rtl="0">
              <a:spcBef>
                <a:spcPts val="0"/>
              </a:spcBef>
              <a:spcAft>
                <a:spcPts val="0"/>
              </a:spcAft>
              <a:buClr>
                <a:srgbClr val="FF7210"/>
              </a:buClr>
              <a:buSzPts val="4000"/>
              <a:buNone/>
              <a:defRPr sz="4000">
                <a:solidFill>
                  <a:srgbClr val="FF7210"/>
                </a:solidFill>
              </a:defRPr>
            </a:lvl4pPr>
            <a:lvl5pPr lvl="4" rtl="0">
              <a:spcBef>
                <a:spcPts val="0"/>
              </a:spcBef>
              <a:spcAft>
                <a:spcPts val="0"/>
              </a:spcAft>
              <a:buClr>
                <a:srgbClr val="FF7210"/>
              </a:buClr>
              <a:buSzPts val="4000"/>
              <a:buNone/>
              <a:defRPr sz="4000">
                <a:solidFill>
                  <a:srgbClr val="FF7210"/>
                </a:solidFill>
              </a:defRPr>
            </a:lvl5pPr>
            <a:lvl6pPr lvl="5" rtl="0">
              <a:spcBef>
                <a:spcPts val="0"/>
              </a:spcBef>
              <a:spcAft>
                <a:spcPts val="0"/>
              </a:spcAft>
              <a:buClr>
                <a:srgbClr val="FF7210"/>
              </a:buClr>
              <a:buSzPts val="4000"/>
              <a:buNone/>
              <a:defRPr sz="4000">
                <a:solidFill>
                  <a:srgbClr val="FF7210"/>
                </a:solidFill>
              </a:defRPr>
            </a:lvl6pPr>
            <a:lvl7pPr lvl="6" rtl="0">
              <a:spcBef>
                <a:spcPts val="0"/>
              </a:spcBef>
              <a:spcAft>
                <a:spcPts val="0"/>
              </a:spcAft>
              <a:buClr>
                <a:srgbClr val="FF7210"/>
              </a:buClr>
              <a:buSzPts val="4000"/>
              <a:buNone/>
              <a:defRPr sz="4000">
                <a:solidFill>
                  <a:srgbClr val="FF7210"/>
                </a:solidFill>
              </a:defRPr>
            </a:lvl7pPr>
            <a:lvl8pPr lvl="7" rtl="0">
              <a:spcBef>
                <a:spcPts val="0"/>
              </a:spcBef>
              <a:spcAft>
                <a:spcPts val="0"/>
              </a:spcAft>
              <a:buClr>
                <a:srgbClr val="FF7210"/>
              </a:buClr>
              <a:buSzPts val="4000"/>
              <a:buNone/>
              <a:defRPr sz="4000">
                <a:solidFill>
                  <a:srgbClr val="FF7210"/>
                </a:solidFill>
              </a:defRPr>
            </a:lvl8pPr>
            <a:lvl9pPr lvl="8" rtl="0">
              <a:spcBef>
                <a:spcPts val="0"/>
              </a:spcBef>
              <a:spcAft>
                <a:spcPts val="0"/>
              </a:spcAft>
              <a:buClr>
                <a:srgbClr val="FF7210"/>
              </a:buClr>
              <a:buSzPts val="4000"/>
              <a:buNone/>
              <a:defRPr sz="4000">
                <a:solidFill>
                  <a:srgbClr val="FF7210"/>
                </a:solidFill>
              </a:defRPr>
            </a:lvl9pPr>
          </a:lstStyle>
          <a:p>
            <a:r>
              <a:t>xx%</a:t>
            </a:r>
          </a:p>
        </p:txBody>
      </p:sp>
    </p:spTree>
    <p:extLst>
      <p:ext uri="{BB962C8B-B14F-4D97-AF65-F5344CB8AC3E}">
        <p14:creationId xmlns:p14="http://schemas.microsoft.com/office/powerpoint/2010/main" val="4157571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ly title 4">
  <p:cSld name="Only title 4">
    <p:bg>
      <p:bgPr>
        <a:solidFill>
          <a:schemeClr val="accent1"/>
        </a:solidFill>
        <a:effectLst/>
      </p:bgPr>
    </p:bg>
    <p:spTree>
      <p:nvGrpSpPr>
        <p:cNvPr id="1" name="Shape 702"/>
        <p:cNvGrpSpPr/>
        <p:nvPr/>
      </p:nvGrpSpPr>
      <p:grpSpPr>
        <a:xfrm>
          <a:off x="0" y="0"/>
          <a:ext cx="0" cy="0"/>
          <a:chOff x="0" y="0"/>
          <a:chExt cx="0" cy="0"/>
        </a:xfrm>
      </p:grpSpPr>
      <p:grpSp>
        <p:nvGrpSpPr>
          <p:cNvPr id="703" name="Google Shape;703;p33"/>
          <p:cNvGrpSpPr/>
          <p:nvPr/>
        </p:nvGrpSpPr>
        <p:grpSpPr>
          <a:xfrm>
            <a:off x="7969792" y="3804684"/>
            <a:ext cx="1717686" cy="1718100"/>
            <a:chOff x="1347125" y="349025"/>
            <a:chExt cx="4978800" cy="4980000"/>
          </a:xfrm>
        </p:grpSpPr>
        <p:sp>
          <p:nvSpPr>
            <p:cNvPr id="704" name="Google Shape;704;p3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6" name="Google Shape;726;p33"/>
          <p:cNvGrpSpPr/>
          <p:nvPr/>
        </p:nvGrpSpPr>
        <p:grpSpPr>
          <a:xfrm>
            <a:off x="-40261" y="-268502"/>
            <a:ext cx="760263" cy="760446"/>
            <a:chOff x="1347125" y="349025"/>
            <a:chExt cx="4978800" cy="4980000"/>
          </a:xfrm>
        </p:grpSpPr>
        <p:sp>
          <p:nvSpPr>
            <p:cNvPr id="727" name="Google Shape;727;p3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9" name="Google Shape;749;p33"/>
          <p:cNvSpPr/>
          <p:nvPr/>
        </p:nvSpPr>
        <p:spPr>
          <a:xfrm>
            <a:off x="8642025" y="3654650"/>
            <a:ext cx="258300" cy="258300"/>
          </a:xfrm>
          <a:prstGeom prst="ellipse">
            <a:avLst/>
          </a:pr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3"/>
          <p:cNvSpPr/>
          <p:nvPr/>
        </p:nvSpPr>
        <p:spPr>
          <a:xfrm>
            <a:off x="140600" y="380100"/>
            <a:ext cx="159900" cy="1599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3"/>
          <p:cNvSpPr/>
          <p:nvPr/>
        </p:nvSpPr>
        <p:spPr>
          <a:xfrm>
            <a:off x="7626000" y="4120650"/>
            <a:ext cx="798000" cy="798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3"/>
          <p:cNvSpPr txBox="1">
            <a:spLocks noGrp="1"/>
          </p:cNvSpPr>
          <p:nvPr>
            <p:ph type="title"/>
          </p:nvPr>
        </p:nvSpPr>
        <p:spPr>
          <a:xfrm>
            <a:off x="1074150" y="394200"/>
            <a:ext cx="6995700" cy="51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0F7ED"/>
              </a:buClr>
              <a:buSzPts val="2700"/>
              <a:buNone/>
              <a:defRPr sz="2700">
                <a:solidFill>
                  <a:srgbClr val="F0F7ED"/>
                </a:solidFill>
              </a:defRPr>
            </a:lvl1pPr>
            <a:lvl2pPr lvl="1" algn="ctr" rtl="0">
              <a:spcBef>
                <a:spcPts val="0"/>
              </a:spcBef>
              <a:spcAft>
                <a:spcPts val="0"/>
              </a:spcAft>
              <a:buClr>
                <a:srgbClr val="F0F7ED"/>
              </a:buClr>
              <a:buSzPts val="1400"/>
              <a:buNone/>
              <a:defRPr sz="1400">
                <a:solidFill>
                  <a:srgbClr val="F0F7ED"/>
                </a:solidFill>
              </a:defRPr>
            </a:lvl2pPr>
            <a:lvl3pPr lvl="2" algn="ctr" rtl="0">
              <a:spcBef>
                <a:spcPts val="0"/>
              </a:spcBef>
              <a:spcAft>
                <a:spcPts val="0"/>
              </a:spcAft>
              <a:buClr>
                <a:srgbClr val="F0F7ED"/>
              </a:buClr>
              <a:buSzPts val="1400"/>
              <a:buNone/>
              <a:defRPr sz="1400">
                <a:solidFill>
                  <a:srgbClr val="F0F7ED"/>
                </a:solidFill>
              </a:defRPr>
            </a:lvl3pPr>
            <a:lvl4pPr lvl="3" algn="ctr" rtl="0">
              <a:spcBef>
                <a:spcPts val="0"/>
              </a:spcBef>
              <a:spcAft>
                <a:spcPts val="0"/>
              </a:spcAft>
              <a:buClr>
                <a:srgbClr val="F0F7ED"/>
              </a:buClr>
              <a:buSzPts val="1400"/>
              <a:buNone/>
              <a:defRPr sz="1400">
                <a:solidFill>
                  <a:srgbClr val="F0F7ED"/>
                </a:solidFill>
              </a:defRPr>
            </a:lvl4pPr>
            <a:lvl5pPr lvl="4" algn="ctr" rtl="0">
              <a:spcBef>
                <a:spcPts val="0"/>
              </a:spcBef>
              <a:spcAft>
                <a:spcPts val="0"/>
              </a:spcAft>
              <a:buClr>
                <a:srgbClr val="F0F7ED"/>
              </a:buClr>
              <a:buSzPts val="1400"/>
              <a:buNone/>
              <a:defRPr sz="1400">
                <a:solidFill>
                  <a:srgbClr val="F0F7ED"/>
                </a:solidFill>
              </a:defRPr>
            </a:lvl5pPr>
            <a:lvl6pPr lvl="5" algn="ctr" rtl="0">
              <a:spcBef>
                <a:spcPts val="0"/>
              </a:spcBef>
              <a:spcAft>
                <a:spcPts val="0"/>
              </a:spcAft>
              <a:buClr>
                <a:srgbClr val="F0F7ED"/>
              </a:buClr>
              <a:buSzPts val="1400"/>
              <a:buNone/>
              <a:defRPr sz="1400">
                <a:solidFill>
                  <a:srgbClr val="F0F7ED"/>
                </a:solidFill>
              </a:defRPr>
            </a:lvl6pPr>
            <a:lvl7pPr lvl="6" algn="ctr" rtl="0">
              <a:spcBef>
                <a:spcPts val="0"/>
              </a:spcBef>
              <a:spcAft>
                <a:spcPts val="0"/>
              </a:spcAft>
              <a:buClr>
                <a:srgbClr val="F0F7ED"/>
              </a:buClr>
              <a:buSzPts val="1400"/>
              <a:buNone/>
              <a:defRPr sz="1400">
                <a:solidFill>
                  <a:srgbClr val="F0F7ED"/>
                </a:solidFill>
              </a:defRPr>
            </a:lvl7pPr>
            <a:lvl8pPr lvl="7" algn="ctr" rtl="0">
              <a:spcBef>
                <a:spcPts val="0"/>
              </a:spcBef>
              <a:spcAft>
                <a:spcPts val="0"/>
              </a:spcAft>
              <a:buClr>
                <a:srgbClr val="F0F7ED"/>
              </a:buClr>
              <a:buSzPts val="1400"/>
              <a:buNone/>
              <a:defRPr sz="1400">
                <a:solidFill>
                  <a:srgbClr val="F0F7ED"/>
                </a:solidFill>
              </a:defRPr>
            </a:lvl8pPr>
            <a:lvl9pPr lvl="8" algn="ctr" rtl="0">
              <a:spcBef>
                <a:spcPts val="0"/>
              </a:spcBef>
              <a:spcAft>
                <a:spcPts val="0"/>
              </a:spcAft>
              <a:buClr>
                <a:srgbClr val="F0F7ED"/>
              </a:buClr>
              <a:buSzPts val="1400"/>
              <a:buNone/>
              <a:defRPr sz="1400">
                <a:solidFill>
                  <a:srgbClr val="F0F7ED"/>
                </a:solidFill>
              </a:defRPr>
            </a:lvl9pPr>
          </a:lstStyle>
          <a:p>
            <a:endParaRPr/>
          </a:p>
        </p:txBody>
      </p:sp>
    </p:spTree>
    <p:extLst>
      <p:ext uri="{BB962C8B-B14F-4D97-AF65-F5344CB8AC3E}">
        <p14:creationId xmlns:p14="http://schemas.microsoft.com/office/powerpoint/2010/main" val="10168847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mp; text 4">
  <p:cSld name="Title &amp; text 4">
    <p:spTree>
      <p:nvGrpSpPr>
        <p:cNvPr id="1" name="Shape 786"/>
        <p:cNvGrpSpPr/>
        <p:nvPr/>
      </p:nvGrpSpPr>
      <p:grpSpPr>
        <a:xfrm>
          <a:off x="0" y="0"/>
          <a:ext cx="0" cy="0"/>
          <a:chOff x="0" y="0"/>
          <a:chExt cx="0" cy="0"/>
        </a:xfrm>
      </p:grpSpPr>
      <p:sp>
        <p:nvSpPr>
          <p:cNvPr id="787" name="Google Shape;787;p35"/>
          <p:cNvSpPr txBox="1">
            <a:spLocks noGrp="1"/>
          </p:cNvSpPr>
          <p:nvPr>
            <p:ph type="title"/>
          </p:nvPr>
        </p:nvSpPr>
        <p:spPr>
          <a:xfrm>
            <a:off x="761000" y="869570"/>
            <a:ext cx="7809300" cy="513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788" name="Google Shape;788;p35"/>
          <p:cNvSpPr txBox="1">
            <a:spLocks noGrp="1"/>
          </p:cNvSpPr>
          <p:nvPr>
            <p:ph type="subTitle" idx="1"/>
          </p:nvPr>
        </p:nvSpPr>
        <p:spPr>
          <a:xfrm>
            <a:off x="1074150" y="1829893"/>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89" name="Google Shape;789;p35"/>
          <p:cNvSpPr txBox="1">
            <a:spLocks noGrp="1"/>
          </p:cNvSpPr>
          <p:nvPr>
            <p:ph type="subTitle" idx="2"/>
          </p:nvPr>
        </p:nvSpPr>
        <p:spPr>
          <a:xfrm>
            <a:off x="1074150" y="2953645"/>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0" name="Google Shape;790;p35"/>
          <p:cNvSpPr txBox="1">
            <a:spLocks noGrp="1"/>
          </p:cNvSpPr>
          <p:nvPr>
            <p:ph type="subTitle" idx="3"/>
          </p:nvPr>
        </p:nvSpPr>
        <p:spPr>
          <a:xfrm>
            <a:off x="1074150" y="3515519"/>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1" name="Google Shape;791;p35"/>
          <p:cNvSpPr txBox="1">
            <a:spLocks noGrp="1"/>
          </p:cNvSpPr>
          <p:nvPr>
            <p:ph type="subTitle" idx="4"/>
          </p:nvPr>
        </p:nvSpPr>
        <p:spPr>
          <a:xfrm>
            <a:off x="1074150" y="4077393"/>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2" name="Google Shape;792;p35"/>
          <p:cNvSpPr txBox="1">
            <a:spLocks noGrp="1"/>
          </p:cNvSpPr>
          <p:nvPr>
            <p:ph type="subTitle" idx="5"/>
          </p:nvPr>
        </p:nvSpPr>
        <p:spPr>
          <a:xfrm>
            <a:off x="1074150" y="2391770"/>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pic>
        <p:nvPicPr>
          <p:cNvPr id="8"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9"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19137" y="-153399"/>
            <a:ext cx="1702325" cy="1279919"/>
          </a:xfrm>
          <a:prstGeom prst="rect">
            <a:avLst/>
          </a:prstGeom>
        </p:spPr>
      </p:pic>
    </p:spTree>
    <p:extLst>
      <p:ext uri="{BB962C8B-B14F-4D97-AF65-F5344CB8AC3E}">
        <p14:creationId xmlns:p14="http://schemas.microsoft.com/office/powerpoint/2010/main" val="6215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ly title 2" preserve="1">
  <p:cSld name="Contents">
    <p:spTree>
      <p:nvGrpSpPr>
        <p:cNvPr id="1" name="Shape 281"/>
        <p:cNvGrpSpPr/>
        <p:nvPr/>
      </p:nvGrpSpPr>
      <p:grpSpPr>
        <a:xfrm>
          <a:off x="0" y="0"/>
          <a:ext cx="0" cy="0"/>
          <a:chOff x="0" y="0"/>
          <a:chExt cx="0" cy="0"/>
        </a:xfrm>
      </p:grpSpPr>
      <p:grpSp>
        <p:nvGrpSpPr>
          <p:cNvPr id="282" name="Google Shape;282;p19"/>
          <p:cNvGrpSpPr/>
          <p:nvPr/>
        </p:nvGrpSpPr>
        <p:grpSpPr>
          <a:xfrm>
            <a:off x="-40261" y="-268502"/>
            <a:ext cx="760263" cy="760446"/>
            <a:chOff x="1347125" y="349025"/>
            <a:chExt cx="4978800" cy="4980000"/>
          </a:xfrm>
        </p:grpSpPr>
        <p:sp>
          <p:nvSpPr>
            <p:cNvPr id="283" name="Google Shape;283;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 name="Google Shape;305;p19"/>
          <p:cNvSpPr/>
          <p:nvPr/>
        </p:nvSpPr>
        <p:spPr>
          <a:xfrm>
            <a:off x="-259370" y="235628"/>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9"/>
          <p:cNvSpPr txBox="1">
            <a:spLocks noGrp="1"/>
          </p:cNvSpPr>
          <p:nvPr>
            <p:ph type="title"/>
          </p:nvPr>
        </p:nvSpPr>
        <p:spPr>
          <a:xfrm>
            <a:off x="1074150" y="384048"/>
            <a:ext cx="6995700" cy="56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latin typeface="Roboto" panose="02000000000000000000" pitchFamily="2" charset="0"/>
                <a:ea typeface="Roboto" panose="02000000000000000000" pitchFamily="2" charset="0"/>
                <a:cs typeface="Roboto" panose="02000000000000000000" pitchFamily="2" charset="0"/>
                <a:sym typeface="Helvetica Neue"/>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grpSp>
        <p:nvGrpSpPr>
          <p:cNvPr id="307" name="Google Shape;307;p19"/>
          <p:cNvGrpSpPr/>
          <p:nvPr/>
        </p:nvGrpSpPr>
        <p:grpSpPr>
          <a:xfrm>
            <a:off x="8069842" y="4006534"/>
            <a:ext cx="1717686" cy="1718100"/>
            <a:chOff x="1347125" y="349025"/>
            <a:chExt cx="4978800" cy="4980000"/>
          </a:xfrm>
        </p:grpSpPr>
        <p:sp>
          <p:nvSpPr>
            <p:cNvPr id="308" name="Google Shape;308;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Google Shape;330;p19"/>
          <p:cNvSpPr/>
          <p:nvPr/>
        </p:nvSpPr>
        <p:spPr>
          <a:xfrm>
            <a:off x="8742075" y="3856500"/>
            <a:ext cx="258300" cy="2583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9"/>
          <p:cNvSpPr/>
          <p:nvPr/>
        </p:nvSpPr>
        <p:spPr>
          <a:xfrm>
            <a:off x="600625" y="459550"/>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7196287" y="80104"/>
            <a:ext cx="1804088" cy="451696"/>
          </a:xfrm>
          <a:prstGeom prst="rect">
            <a:avLst/>
          </a:prstGeom>
        </p:spPr>
      </p:pic>
      <p:pic>
        <p:nvPicPr>
          <p:cNvPr id="5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
        <p:nvSpPr>
          <p:cNvPr id="56" name="Google Shape;169;p11"/>
          <p:cNvSpPr txBox="1">
            <a:spLocks/>
          </p:cNvSpPr>
          <p:nvPr userDrawn="1"/>
        </p:nvSpPr>
        <p:spPr>
          <a:xfrm>
            <a:off x="311700" y="1785625"/>
            <a:ext cx="8520600" cy="1151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7210"/>
              </a:buClr>
              <a:buSzPts val="12000"/>
              <a:buFont typeface="Roboto"/>
              <a:buNone/>
              <a:defRPr sz="7000" b="1" i="0" u="none" strike="noStrike" cap="none">
                <a:solidFill>
                  <a:schemeClr val="accent2"/>
                </a:solidFill>
                <a:latin typeface="Roboto"/>
                <a:ea typeface="Roboto"/>
                <a:cs typeface="Roboto"/>
                <a:sym typeface="Roboto"/>
              </a:defRPr>
            </a:lvl1pPr>
            <a:lvl2pPr marR="0" lvl="1"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2pPr>
            <a:lvl3pPr marR="0" lvl="2"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3pPr>
            <a:lvl4pPr marR="0" lvl="3"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4pPr>
            <a:lvl5pPr marR="0" lvl="4"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5pPr>
            <a:lvl6pPr marR="0" lvl="5"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6pPr>
            <a:lvl7pPr marR="0" lvl="6"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7pPr>
            <a:lvl8pPr marR="0" lvl="7"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8pPr>
            <a:lvl9pPr marR="0" lvl="8"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9pPr>
          </a:lstStyle>
          <a:p>
            <a:pPr algn="l"/>
            <a:endParaRPr lang="es-ES" sz="2000" b="0">
              <a:solidFill>
                <a:schemeClr val="tx1"/>
              </a:solidFill>
            </a:endParaRPr>
          </a:p>
        </p:txBody>
      </p:sp>
    </p:spTree>
    <p:extLst>
      <p:ext uri="{BB962C8B-B14F-4D97-AF65-F5344CB8AC3E}">
        <p14:creationId xmlns:p14="http://schemas.microsoft.com/office/powerpoint/2010/main" val="188501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mp; body 2">
  <p:cSld name="Title &amp; body 2">
    <p:spTree>
      <p:nvGrpSpPr>
        <p:cNvPr id="1" name="Shape 799"/>
        <p:cNvGrpSpPr/>
        <p:nvPr/>
      </p:nvGrpSpPr>
      <p:grpSpPr>
        <a:xfrm>
          <a:off x="0" y="0"/>
          <a:ext cx="0" cy="0"/>
          <a:chOff x="0" y="0"/>
          <a:chExt cx="0" cy="0"/>
        </a:xfrm>
      </p:grpSpPr>
      <p:sp>
        <p:nvSpPr>
          <p:cNvPr id="800" name="Google Shape;800;p37"/>
          <p:cNvSpPr txBox="1">
            <a:spLocks noGrp="1"/>
          </p:cNvSpPr>
          <p:nvPr>
            <p:ph type="title"/>
          </p:nvPr>
        </p:nvSpPr>
        <p:spPr>
          <a:xfrm>
            <a:off x="1074150" y="653144"/>
            <a:ext cx="6995700" cy="51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rgbClr val="00BBC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801" name="Google Shape;801;p37"/>
          <p:cNvSpPr txBox="1">
            <a:spLocks noGrp="1"/>
          </p:cNvSpPr>
          <p:nvPr>
            <p:ph type="subTitle" idx="1"/>
          </p:nvPr>
        </p:nvSpPr>
        <p:spPr>
          <a:xfrm>
            <a:off x="1074150" y="1410594"/>
            <a:ext cx="6995700" cy="334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Char char="●"/>
              <a:defRPr>
                <a:solidFill>
                  <a:srgbClr val="343434"/>
                </a:solidFill>
              </a:defRPr>
            </a:lvl1pPr>
            <a:lvl2pPr lvl="1" algn="ctr" rtl="0">
              <a:lnSpc>
                <a:spcPct val="100000"/>
              </a:lnSpc>
              <a:spcBef>
                <a:spcPts val="0"/>
              </a:spcBef>
              <a:spcAft>
                <a:spcPts val="0"/>
              </a:spcAft>
              <a:buClr>
                <a:srgbClr val="343434"/>
              </a:buClr>
              <a:buSzPts val="1200"/>
              <a:buChar char="○"/>
              <a:defRPr>
                <a:solidFill>
                  <a:srgbClr val="343434"/>
                </a:solidFill>
              </a:defRPr>
            </a:lvl2pPr>
            <a:lvl3pPr lvl="2" algn="ctr" rtl="0">
              <a:lnSpc>
                <a:spcPct val="100000"/>
              </a:lnSpc>
              <a:spcBef>
                <a:spcPts val="0"/>
              </a:spcBef>
              <a:spcAft>
                <a:spcPts val="0"/>
              </a:spcAft>
              <a:buClr>
                <a:srgbClr val="343434"/>
              </a:buClr>
              <a:buSzPts val="1200"/>
              <a:buChar char="■"/>
              <a:defRPr>
                <a:solidFill>
                  <a:srgbClr val="343434"/>
                </a:solidFill>
              </a:defRPr>
            </a:lvl3pPr>
            <a:lvl4pPr lvl="3" algn="ctr" rtl="0">
              <a:lnSpc>
                <a:spcPct val="100000"/>
              </a:lnSpc>
              <a:spcBef>
                <a:spcPts val="0"/>
              </a:spcBef>
              <a:spcAft>
                <a:spcPts val="0"/>
              </a:spcAft>
              <a:buClr>
                <a:srgbClr val="343434"/>
              </a:buClr>
              <a:buSzPts val="1200"/>
              <a:buChar char="●"/>
              <a:defRPr>
                <a:solidFill>
                  <a:srgbClr val="343434"/>
                </a:solidFill>
              </a:defRPr>
            </a:lvl4pPr>
            <a:lvl5pPr lvl="4" algn="ctr" rtl="0">
              <a:lnSpc>
                <a:spcPct val="100000"/>
              </a:lnSpc>
              <a:spcBef>
                <a:spcPts val="0"/>
              </a:spcBef>
              <a:spcAft>
                <a:spcPts val="0"/>
              </a:spcAft>
              <a:buClr>
                <a:srgbClr val="343434"/>
              </a:buClr>
              <a:buSzPts val="1200"/>
              <a:buChar char="○"/>
              <a:defRPr>
                <a:solidFill>
                  <a:srgbClr val="343434"/>
                </a:solidFill>
              </a:defRPr>
            </a:lvl5pPr>
            <a:lvl6pPr lvl="5" algn="ctr" rtl="0">
              <a:lnSpc>
                <a:spcPct val="100000"/>
              </a:lnSpc>
              <a:spcBef>
                <a:spcPts val="0"/>
              </a:spcBef>
              <a:spcAft>
                <a:spcPts val="0"/>
              </a:spcAft>
              <a:buClr>
                <a:srgbClr val="343434"/>
              </a:buClr>
              <a:buSzPts val="1200"/>
              <a:buChar char="■"/>
              <a:defRPr>
                <a:solidFill>
                  <a:srgbClr val="343434"/>
                </a:solidFill>
              </a:defRPr>
            </a:lvl6pPr>
            <a:lvl7pPr lvl="6" algn="ctr" rtl="0">
              <a:lnSpc>
                <a:spcPct val="100000"/>
              </a:lnSpc>
              <a:spcBef>
                <a:spcPts val="0"/>
              </a:spcBef>
              <a:spcAft>
                <a:spcPts val="0"/>
              </a:spcAft>
              <a:buClr>
                <a:srgbClr val="343434"/>
              </a:buClr>
              <a:buSzPts val="1200"/>
              <a:buChar char="●"/>
              <a:defRPr>
                <a:solidFill>
                  <a:srgbClr val="343434"/>
                </a:solidFill>
              </a:defRPr>
            </a:lvl7pPr>
            <a:lvl8pPr lvl="7" algn="ctr" rtl="0">
              <a:lnSpc>
                <a:spcPct val="100000"/>
              </a:lnSpc>
              <a:spcBef>
                <a:spcPts val="0"/>
              </a:spcBef>
              <a:spcAft>
                <a:spcPts val="0"/>
              </a:spcAft>
              <a:buClr>
                <a:srgbClr val="343434"/>
              </a:buClr>
              <a:buSzPts val="1200"/>
              <a:buChar char="○"/>
              <a:defRPr>
                <a:solidFill>
                  <a:srgbClr val="343434"/>
                </a:solidFill>
              </a:defRPr>
            </a:lvl8pPr>
            <a:lvl9pPr lvl="8" algn="ctr" rtl="0">
              <a:lnSpc>
                <a:spcPct val="100000"/>
              </a:lnSpc>
              <a:spcBef>
                <a:spcPts val="0"/>
              </a:spcBef>
              <a:spcAft>
                <a:spcPts val="0"/>
              </a:spcAft>
              <a:buClr>
                <a:srgbClr val="343434"/>
              </a:buClr>
              <a:buSzPts val="1200"/>
              <a:buChar char="■"/>
              <a:defRPr>
                <a:solidFill>
                  <a:srgbClr val="343434"/>
                </a:solidFill>
              </a:defRPr>
            </a:lvl9pPr>
          </a:lstStyle>
          <a:p>
            <a:endParaRPr/>
          </a:p>
        </p:txBody>
      </p:sp>
      <p:pic>
        <p:nvPicPr>
          <p:cNvPr id="4"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5"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360075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mp; three columns 2">
  <p:cSld name="Title &amp; three columns 2">
    <p:bg>
      <p:bgPr>
        <a:solidFill>
          <a:schemeClr val="accent1"/>
        </a:solidFill>
        <a:effectLst/>
      </p:bgPr>
    </p:bg>
    <p:spTree>
      <p:nvGrpSpPr>
        <p:cNvPr id="1" name="Shape 459"/>
        <p:cNvGrpSpPr/>
        <p:nvPr/>
      </p:nvGrpSpPr>
      <p:grpSpPr>
        <a:xfrm>
          <a:off x="0" y="0"/>
          <a:ext cx="0" cy="0"/>
          <a:chOff x="0" y="0"/>
          <a:chExt cx="0" cy="0"/>
        </a:xfrm>
      </p:grpSpPr>
      <p:sp>
        <p:nvSpPr>
          <p:cNvPr id="460" name="Google Shape;460;p23"/>
          <p:cNvSpPr/>
          <p:nvPr/>
        </p:nvSpPr>
        <p:spPr>
          <a:xfrm flipH="1">
            <a:off x="-6"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3"/>
          <p:cNvSpPr/>
          <p:nvPr/>
        </p:nvSpPr>
        <p:spPr>
          <a:xfrm rot="-6727045">
            <a:off x="-657634" y="2611536"/>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3"/>
          <p:cNvSpPr/>
          <p:nvPr/>
        </p:nvSpPr>
        <p:spPr>
          <a:xfrm>
            <a:off x="2805300" y="3336025"/>
            <a:ext cx="251100" cy="2511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3" name="Google Shape;463;p23"/>
          <p:cNvGrpSpPr/>
          <p:nvPr/>
        </p:nvGrpSpPr>
        <p:grpSpPr>
          <a:xfrm>
            <a:off x="8285400" y="-124063"/>
            <a:ext cx="1597199" cy="1597584"/>
            <a:chOff x="1347125" y="349025"/>
            <a:chExt cx="4978800" cy="4980000"/>
          </a:xfrm>
        </p:grpSpPr>
        <p:sp>
          <p:nvSpPr>
            <p:cNvPr id="464" name="Google Shape;464;p2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6" name="Google Shape;486;p23"/>
          <p:cNvSpPr/>
          <p:nvPr/>
        </p:nvSpPr>
        <p:spPr>
          <a:xfrm>
            <a:off x="8044100" y="113800"/>
            <a:ext cx="506400" cy="5064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3"/>
          <p:cNvSpPr txBox="1">
            <a:spLocks noGrp="1"/>
          </p:cNvSpPr>
          <p:nvPr>
            <p:ph type="title"/>
          </p:nvPr>
        </p:nvSpPr>
        <p:spPr>
          <a:xfrm>
            <a:off x="720000" y="938850"/>
            <a:ext cx="2724900" cy="12447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488" name="Google Shape;488;p23"/>
          <p:cNvSpPr txBox="1">
            <a:spLocks noGrp="1"/>
          </p:cNvSpPr>
          <p:nvPr>
            <p:ph type="subTitle" idx="1"/>
          </p:nvPr>
        </p:nvSpPr>
        <p:spPr>
          <a:xfrm>
            <a:off x="3533400" y="1794375"/>
            <a:ext cx="2177400" cy="810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lt1"/>
                </a:solidFill>
              </a:defRPr>
            </a:lvl1pPr>
            <a:lvl2pPr lvl="1" algn="ctr" rtl="0">
              <a:spcBef>
                <a:spcPts val="0"/>
              </a:spcBef>
              <a:spcAft>
                <a:spcPts val="0"/>
              </a:spcAft>
              <a:buNone/>
              <a:defRPr sz="1400">
                <a:solidFill>
                  <a:schemeClr val="lt1"/>
                </a:solidFill>
              </a:defRPr>
            </a:lvl2pPr>
            <a:lvl3pPr lvl="2" algn="ctr" rtl="0">
              <a:spcBef>
                <a:spcPts val="0"/>
              </a:spcBef>
              <a:spcAft>
                <a:spcPts val="0"/>
              </a:spcAft>
              <a:buNone/>
              <a:defRPr sz="1400">
                <a:solidFill>
                  <a:schemeClr val="lt1"/>
                </a:solidFill>
              </a:defRPr>
            </a:lvl3pPr>
            <a:lvl4pPr lvl="3" algn="ctr" rtl="0">
              <a:spcBef>
                <a:spcPts val="0"/>
              </a:spcBef>
              <a:spcAft>
                <a:spcPts val="0"/>
              </a:spcAft>
              <a:buNone/>
              <a:defRPr sz="1400">
                <a:solidFill>
                  <a:schemeClr val="lt1"/>
                </a:solidFill>
              </a:defRPr>
            </a:lvl4pPr>
            <a:lvl5pPr lvl="4" algn="ctr" rtl="0">
              <a:spcBef>
                <a:spcPts val="0"/>
              </a:spcBef>
              <a:spcAft>
                <a:spcPts val="0"/>
              </a:spcAft>
              <a:buNone/>
              <a:defRPr sz="1400">
                <a:solidFill>
                  <a:schemeClr val="lt1"/>
                </a:solidFill>
              </a:defRPr>
            </a:lvl5pPr>
            <a:lvl6pPr lvl="5" algn="ctr" rtl="0">
              <a:spcBef>
                <a:spcPts val="0"/>
              </a:spcBef>
              <a:spcAft>
                <a:spcPts val="0"/>
              </a:spcAft>
              <a:buNone/>
              <a:defRPr sz="1400">
                <a:solidFill>
                  <a:schemeClr val="lt1"/>
                </a:solidFill>
              </a:defRPr>
            </a:lvl6pPr>
            <a:lvl7pPr lvl="6" algn="ctr" rtl="0">
              <a:spcBef>
                <a:spcPts val="0"/>
              </a:spcBef>
              <a:spcAft>
                <a:spcPts val="0"/>
              </a:spcAft>
              <a:buNone/>
              <a:defRPr sz="1400">
                <a:solidFill>
                  <a:schemeClr val="lt1"/>
                </a:solidFill>
              </a:defRPr>
            </a:lvl7pPr>
            <a:lvl8pPr lvl="7" algn="ctr" rtl="0">
              <a:spcBef>
                <a:spcPts val="0"/>
              </a:spcBef>
              <a:spcAft>
                <a:spcPts val="0"/>
              </a:spcAft>
              <a:buNone/>
              <a:defRPr sz="1400">
                <a:solidFill>
                  <a:schemeClr val="lt1"/>
                </a:solidFill>
              </a:defRPr>
            </a:lvl8pPr>
            <a:lvl9pPr lvl="8" algn="ctr" rtl="0">
              <a:spcBef>
                <a:spcPts val="0"/>
              </a:spcBef>
              <a:spcAft>
                <a:spcPts val="0"/>
              </a:spcAft>
              <a:buNone/>
              <a:defRPr sz="1400">
                <a:solidFill>
                  <a:schemeClr val="lt1"/>
                </a:solidFill>
              </a:defRPr>
            </a:lvl9pPr>
          </a:lstStyle>
          <a:p>
            <a:endParaRPr/>
          </a:p>
        </p:txBody>
      </p:sp>
      <p:sp>
        <p:nvSpPr>
          <p:cNvPr id="489" name="Google Shape;489;p23"/>
          <p:cNvSpPr txBox="1">
            <a:spLocks noGrp="1"/>
          </p:cNvSpPr>
          <p:nvPr>
            <p:ph type="subTitle" idx="2"/>
          </p:nvPr>
        </p:nvSpPr>
        <p:spPr>
          <a:xfrm>
            <a:off x="6333400" y="1794365"/>
            <a:ext cx="2177400" cy="810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lt1"/>
                </a:solidFill>
              </a:defRPr>
            </a:lvl1pPr>
            <a:lvl2pPr lvl="1" algn="ctr" rtl="0">
              <a:spcBef>
                <a:spcPts val="0"/>
              </a:spcBef>
              <a:spcAft>
                <a:spcPts val="0"/>
              </a:spcAft>
              <a:buNone/>
              <a:defRPr sz="1400">
                <a:solidFill>
                  <a:schemeClr val="lt1"/>
                </a:solidFill>
              </a:defRPr>
            </a:lvl2pPr>
            <a:lvl3pPr lvl="2" algn="ctr" rtl="0">
              <a:spcBef>
                <a:spcPts val="0"/>
              </a:spcBef>
              <a:spcAft>
                <a:spcPts val="0"/>
              </a:spcAft>
              <a:buNone/>
              <a:defRPr sz="1400">
                <a:solidFill>
                  <a:schemeClr val="lt1"/>
                </a:solidFill>
              </a:defRPr>
            </a:lvl3pPr>
            <a:lvl4pPr lvl="3" algn="ctr" rtl="0">
              <a:spcBef>
                <a:spcPts val="0"/>
              </a:spcBef>
              <a:spcAft>
                <a:spcPts val="0"/>
              </a:spcAft>
              <a:buNone/>
              <a:defRPr sz="1400">
                <a:solidFill>
                  <a:schemeClr val="lt1"/>
                </a:solidFill>
              </a:defRPr>
            </a:lvl4pPr>
            <a:lvl5pPr lvl="4" algn="ctr" rtl="0">
              <a:spcBef>
                <a:spcPts val="0"/>
              </a:spcBef>
              <a:spcAft>
                <a:spcPts val="0"/>
              </a:spcAft>
              <a:buNone/>
              <a:defRPr sz="1400">
                <a:solidFill>
                  <a:schemeClr val="lt1"/>
                </a:solidFill>
              </a:defRPr>
            </a:lvl5pPr>
            <a:lvl6pPr lvl="5" algn="ctr" rtl="0">
              <a:spcBef>
                <a:spcPts val="0"/>
              </a:spcBef>
              <a:spcAft>
                <a:spcPts val="0"/>
              </a:spcAft>
              <a:buNone/>
              <a:defRPr sz="1400">
                <a:solidFill>
                  <a:schemeClr val="lt1"/>
                </a:solidFill>
              </a:defRPr>
            </a:lvl6pPr>
            <a:lvl7pPr lvl="6" algn="ctr" rtl="0">
              <a:spcBef>
                <a:spcPts val="0"/>
              </a:spcBef>
              <a:spcAft>
                <a:spcPts val="0"/>
              </a:spcAft>
              <a:buNone/>
              <a:defRPr sz="1400">
                <a:solidFill>
                  <a:schemeClr val="lt1"/>
                </a:solidFill>
              </a:defRPr>
            </a:lvl7pPr>
            <a:lvl8pPr lvl="7" algn="ctr" rtl="0">
              <a:spcBef>
                <a:spcPts val="0"/>
              </a:spcBef>
              <a:spcAft>
                <a:spcPts val="0"/>
              </a:spcAft>
              <a:buNone/>
              <a:defRPr sz="1400">
                <a:solidFill>
                  <a:schemeClr val="lt1"/>
                </a:solidFill>
              </a:defRPr>
            </a:lvl8pPr>
            <a:lvl9pPr lvl="8" algn="ctr" rtl="0">
              <a:spcBef>
                <a:spcPts val="0"/>
              </a:spcBef>
              <a:spcAft>
                <a:spcPts val="0"/>
              </a:spcAft>
              <a:buNone/>
              <a:defRPr sz="1400">
                <a:solidFill>
                  <a:schemeClr val="lt1"/>
                </a:solidFill>
              </a:defRPr>
            </a:lvl9pPr>
          </a:lstStyle>
          <a:p>
            <a:endParaRPr/>
          </a:p>
        </p:txBody>
      </p:sp>
      <p:sp>
        <p:nvSpPr>
          <p:cNvPr id="490" name="Google Shape;490;p23"/>
          <p:cNvSpPr txBox="1">
            <a:spLocks noGrp="1"/>
          </p:cNvSpPr>
          <p:nvPr>
            <p:ph type="subTitle" idx="3"/>
          </p:nvPr>
        </p:nvSpPr>
        <p:spPr>
          <a:xfrm>
            <a:off x="4927175" y="3957286"/>
            <a:ext cx="2177400" cy="810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lt1"/>
                </a:solidFill>
              </a:defRPr>
            </a:lvl1pPr>
            <a:lvl2pPr lvl="1" algn="ctr" rtl="0">
              <a:spcBef>
                <a:spcPts val="0"/>
              </a:spcBef>
              <a:spcAft>
                <a:spcPts val="0"/>
              </a:spcAft>
              <a:buNone/>
              <a:defRPr sz="1400">
                <a:solidFill>
                  <a:schemeClr val="lt1"/>
                </a:solidFill>
              </a:defRPr>
            </a:lvl2pPr>
            <a:lvl3pPr lvl="2" algn="ctr" rtl="0">
              <a:spcBef>
                <a:spcPts val="0"/>
              </a:spcBef>
              <a:spcAft>
                <a:spcPts val="0"/>
              </a:spcAft>
              <a:buNone/>
              <a:defRPr sz="1400">
                <a:solidFill>
                  <a:schemeClr val="lt1"/>
                </a:solidFill>
              </a:defRPr>
            </a:lvl3pPr>
            <a:lvl4pPr lvl="3" algn="ctr" rtl="0">
              <a:spcBef>
                <a:spcPts val="0"/>
              </a:spcBef>
              <a:spcAft>
                <a:spcPts val="0"/>
              </a:spcAft>
              <a:buNone/>
              <a:defRPr sz="1400">
                <a:solidFill>
                  <a:schemeClr val="lt1"/>
                </a:solidFill>
              </a:defRPr>
            </a:lvl4pPr>
            <a:lvl5pPr lvl="4" algn="ctr" rtl="0">
              <a:spcBef>
                <a:spcPts val="0"/>
              </a:spcBef>
              <a:spcAft>
                <a:spcPts val="0"/>
              </a:spcAft>
              <a:buNone/>
              <a:defRPr sz="1400">
                <a:solidFill>
                  <a:schemeClr val="lt1"/>
                </a:solidFill>
              </a:defRPr>
            </a:lvl5pPr>
            <a:lvl6pPr lvl="5" algn="ctr" rtl="0">
              <a:spcBef>
                <a:spcPts val="0"/>
              </a:spcBef>
              <a:spcAft>
                <a:spcPts val="0"/>
              </a:spcAft>
              <a:buNone/>
              <a:defRPr sz="1400">
                <a:solidFill>
                  <a:schemeClr val="lt1"/>
                </a:solidFill>
              </a:defRPr>
            </a:lvl6pPr>
            <a:lvl7pPr lvl="6" algn="ctr" rtl="0">
              <a:spcBef>
                <a:spcPts val="0"/>
              </a:spcBef>
              <a:spcAft>
                <a:spcPts val="0"/>
              </a:spcAft>
              <a:buNone/>
              <a:defRPr sz="1400">
                <a:solidFill>
                  <a:schemeClr val="lt1"/>
                </a:solidFill>
              </a:defRPr>
            </a:lvl7pPr>
            <a:lvl8pPr lvl="7" algn="ctr" rtl="0">
              <a:spcBef>
                <a:spcPts val="0"/>
              </a:spcBef>
              <a:spcAft>
                <a:spcPts val="0"/>
              </a:spcAft>
              <a:buNone/>
              <a:defRPr sz="1400">
                <a:solidFill>
                  <a:schemeClr val="lt1"/>
                </a:solidFill>
              </a:defRPr>
            </a:lvl8pPr>
            <a:lvl9pPr lvl="8" algn="ctr" rtl="0">
              <a:spcBef>
                <a:spcPts val="0"/>
              </a:spcBef>
              <a:spcAft>
                <a:spcPts val="0"/>
              </a:spcAft>
              <a:buNone/>
              <a:defRPr sz="1400">
                <a:solidFill>
                  <a:schemeClr val="lt1"/>
                </a:solidFill>
              </a:defRPr>
            </a:lvl9pPr>
          </a:lstStyle>
          <a:p>
            <a:endParaRPr/>
          </a:p>
        </p:txBody>
      </p:sp>
      <p:sp>
        <p:nvSpPr>
          <p:cNvPr id="491" name="Google Shape;491;p23"/>
          <p:cNvSpPr txBox="1">
            <a:spLocks noGrp="1"/>
          </p:cNvSpPr>
          <p:nvPr>
            <p:ph type="subTitle" idx="4"/>
          </p:nvPr>
        </p:nvSpPr>
        <p:spPr>
          <a:xfrm>
            <a:off x="3533400" y="1452575"/>
            <a:ext cx="2177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solidFill>
                  <a:schemeClr val="lt2"/>
                </a:solidFill>
                <a:latin typeface="Roboto"/>
                <a:ea typeface="Roboto"/>
                <a:cs typeface="Roboto"/>
                <a:sym typeface="Roboto"/>
              </a:defRPr>
            </a:lvl1pPr>
            <a:lvl2pPr lvl="1" algn="ctr" rtl="0">
              <a:spcBef>
                <a:spcPts val="0"/>
              </a:spcBef>
              <a:spcAft>
                <a:spcPts val="0"/>
              </a:spcAft>
              <a:buNone/>
              <a:defRPr sz="1700" b="1">
                <a:solidFill>
                  <a:schemeClr val="lt2"/>
                </a:solidFill>
                <a:latin typeface="Roboto"/>
                <a:ea typeface="Roboto"/>
                <a:cs typeface="Roboto"/>
                <a:sym typeface="Roboto"/>
              </a:defRPr>
            </a:lvl2pPr>
            <a:lvl3pPr lvl="2" algn="ctr" rtl="0">
              <a:spcBef>
                <a:spcPts val="0"/>
              </a:spcBef>
              <a:spcAft>
                <a:spcPts val="0"/>
              </a:spcAft>
              <a:buNone/>
              <a:defRPr sz="1700" b="1">
                <a:solidFill>
                  <a:schemeClr val="lt2"/>
                </a:solidFill>
                <a:latin typeface="Roboto"/>
                <a:ea typeface="Roboto"/>
                <a:cs typeface="Roboto"/>
                <a:sym typeface="Roboto"/>
              </a:defRPr>
            </a:lvl3pPr>
            <a:lvl4pPr lvl="3" algn="ctr" rtl="0">
              <a:spcBef>
                <a:spcPts val="0"/>
              </a:spcBef>
              <a:spcAft>
                <a:spcPts val="0"/>
              </a:spcAft>
              <a:buNone/>
              <a:defRPr sz="1700" b="1">
                <a:solidFill>
                  <a:schemeClr val="lt2"/>
                </a:solidFill>
                <a:latin typeface="Roboto"/>
                <a:ea typeface="Roboto"/>
                <a:cs typeface="Roboto"/>
                <a:sym typeface="Roboto"/>
              </a:defRPr>
            </a:lvl4pPr>
            <a:lvl5pPr lvl="4" algn="ctr" rtl="0">
              <a:spcBef>
                <a:spcPts val="0"/>
              </a:spcBef>
              <a:spcAft>
                <a:spcPts val="0"/>
              </a:spcAft>
              <a:buNone/>
              <a:defRPr sz="1700" b="1">
                <a:solidFill>
                  <a:schemeClr val="lt2"/>
                </a:solidFill>
                <a:latin typeface="Roboto"/>
                <a:ea typeface="Roboto"/>
                <a:cs typeface="Roboto"/>
                <a:sym typeface="Roboto"/>
              </a:defRPr>
            </a:lvl5pPr>
            <a:lvl6pPr lvl="5" algn="ctr" rtl="0">
              <a:spcBef>
                <a:spcPts val="0"/>
              </a:spcBef>
              <a:spcAft>
                <a:spcPts val="0"/>
              </a:spcAft>
              <a:buNone/>
              <a:defRPr sz="1700" b="1">
                <a:solidFill>
                  <a:schemeClr val="lt2"/>
                </a:solidFill>
                <a:latin typeface="Roboto"/>
                <a:ea typeface="Roboto"/>
                <a:cs typeface="Roboto"/>
                <a:sym typeface="Roboto"/>
              </a:defRPr>
            </a:lvl6pPr>
            <a:lvl7pPr lvl="6" algn="ctr" rtl="0">
              <a:spcBef>
                <a:spcPts val="0"/>
              </a:spcBef>
              <a:spcAft>
                <a:spcPts val="0"/>
              </a:spcAft>
              <a:buNone/>
              <a:defRPr sz="1700" b="1">
                <a:solidFill>
                  <a:schemeClr val="lt2"/>
                </a:solidFill>
                <a:latin typeface="Roboto"/>
                <a:ea typeface="Roboto"/>
                <a:cs typeface="Roboto"/>
                <a:sym typeface="Roboto"/>
              </a:defRPr>
            </a:lvl7pPr>
            <a:lvl8pPr lvl="7" algn="ctr" rtl="0">
              <a:spcBef>
                <a:spcPts val="0"/>
              </a:spcBef>
              <a:spcAft>
                <a:spcPts val="0"/>
              </a:spcAft>
              <a:buNone/>
              <a:defRPr sz="1700" b="1">
                <a:solidFill>
                  <a:schemeClr val="lt2"/>
                </a:solidFill>
                <a:latin typeface="Roboto"/>
                <a:ea typeface="Roboto"/>
                <a:cs typeface="Roboto"/>
                <a:sym typeface="Roboto"/>
              </a:defRPr>
            </a:lvl8pPr>
            <a:lvl9pPr lvl="8" algn="ctr" rtl="0">
              <a:spcBef>
                <a:spcPts val="0"/>
              </a:spcBef>
              <a:spcAft>
                <a:spcPts val="0"/>
              </a:spcAft>
              <a:buNone/>
              <a:defRPr sz="1700" b="1">
                <a:solidFill>
                  <a:schemeClr val="lt2"/>
                </a:solidFill>
                <a:latin typeface="Roboto"/>
                <a:ea typeface="Roboto"/>
                <a:cs typeface="Roboto"/>
                <a:sym typeface="Roboto"/>
              </a:defRPr>
            </a:lvl9pPr>
          </a:lstStyle>
          <a:p>
            <a:endParaRPr/>
          </a:p>
        </p:txBody>
      </p:sp>
      <p:sp>
        <p:nvSpPr>
          <p:cNvPr id="492" name="Google Shape;492;p23"/>
          <p:cNvSpPr txBox="1">
            <a:spLocks noGrp="1"/>
          </p:cNvSpPr>
          <p:nvPr>
            <p:ph type="subTitle" idx="5"/>
          </p:nvPr>
        </p:nvSpPr>
        <p:spPr>
          <a:xfrm>
            <a:off x="6333400" y="1452575"/>
            <a:ext cx="2177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solidFill>
                  <a:schemeClr val="lt2"/>
                </a:solidFill>
                <a:latin typeface="Roboto"/>
                <a:ea typeface="Roboto"/>
                <a:cs typeface="Roboto"/>
                <a:sym typeface="Roboto"/>
              </a:defRPr>
            </a:lvl1pPr>
            <a:lvl2pPr lvl="1" algn="ctr" rtl="0">
              <a:spcBef>
                <a:spcPts val="0"/>
              </a:spcBef>
              <a:spcAft>
                <a:spcPts val="0"/>
              </a:spcAft>
              <a:buNone/>
              <a:defRPr sz="1700" b="1">
                <a:solidFill>
                  <a:schemeClr val="lt2"/>
                </a:solidFill>
                <a:latin typeface="Roboto"/>
                <a:ea typeface="Roboto"/>
                <a:cs typeface="Roboto"/>
                <a:sym typeface="Roboto"/>
              </a:defRPr>
            </a:lvl2pPr>
            <a:lvl3pPr lvl="2" algn="ctr" rtl="0">
              <a:spcBef>
                <a:spcPts val="0"/>
              </a:spcBef>
              <a:spcAft>
                <a:spcPts val="0"/>
              </a:spcAft>
              <a:buNone/>
              <a:defRPr sz="1700" b="1">
                <a:solidFill>
                  <a:schemeClr val="lt2"/>
                </a:solidFill>
                <a:latin typeface="Roboto"/>
                <a:ea typeface="Roboto"/>
                <a:cs typeface="Roboto"/>
                <a:sym typeface="Roboto"/>
              </a:defRPr>
            </a:lvl3pPr>
            <a:lvl4pPr lvl="3" algn="ctr" rtl="0">
              <a:spcBef>
                <a:spcPts val="0"/>
              </a:spcBef>
              <a:spcAft>
                <a:spcPts val="0"/>
              </a:spcAft>
              <a:buNone/>
              <a:defRPr sz="1700" b="1">
                <a:solidFill>
                  <a:schemeClr val="lt2"/>
                </a:solidFill>
                <a:latin typeface="Roboto"/>
                <a:ea typeface="Roboto"/>
                <a:cs typeface="Roboto"/>
                <a:sym typeface="Roboto"/>
              </a:defRPr>
            </a:lvl4pPr>
            <a:lvl5pPr lvl="4" algn="ctr" rtl="0">
              <a:spcBef>
                <a:spcPts val="0"/>
              </a:spcBef>
              <a:spcAft>
                <a:spcPts val="0"/>
              </a:spcAft>
              <a:buNone/>
              <a:defRPr sz="1700" b="1">
                <a:solidFill>
                  <a:schemeClr val="lt2"/>
                </a:solidFill>
                <a:latin typeface="Roboto"/>
                <a:ea typeface="Roboto"/>
                <a:cs typeface="Roboto"/>
                <a:sym typeface="Roboto"/>
              </a:defRPr>
            </a:lvl5pPr>
            <a:lvl6pPr lvl="5" algn="ctr" rtl="0">
              <a:spcBef>
                <a:spcPts val="0"/>
              </a:spcBef>
              <a:spcAft>
                <a:spcPts val="0"/>
              </a:spcAft>
              <a:buNone/>
              <a:defRPr sz="1700" b="1">
                <a:solidFill>
                  <a:schemeClr val="lt2"/>
                </a:solidFill>
                <a:latin typeface="Roboto"/>
                <a:ea typeface="Roboto"/>
                <a:cs typeface="Roboto"/>
                <a:sym typeface="Roboto"/>
              </a:defRPr>
            </a:lvl6pPr>
            <a:lvl7pPr lvl="6" algn="ctr" rtl="0">
              <a:spcBef>
                <a:spcPts val="0"/>
              </a:spcBef>
              <a:spcAft>
                <a:spcPts val="0"/>
              </a:spcAft>
              <a:buNone/>
              <a:defRPr sz="1700" b="1">
                <a:solidFill>
                  <a:schemeClr val="lt2"/>
                </a:solidFill>
                <a:latin typeface="Roboto"/>
                <a:ea typeface="Roboto"/>
                <a:cs typeface="Roboto"/>
                <a:sym typeface="Roboto"/>
              </a:defRPr>
            </a:lvl7pPr>
            <a:lvl8pPr lvl="7" algn="ctr" rtl="0">
              <a:spcBef>
                <a:spcPts val="0"/>
              </a:spcBef>
              <a:spcAft>
                <a:spcPts val="0"/>
              </a:spcAft>
              <a:buNone/>
              <a:defRPr sz="1700" b="1">
                <a:solidFill>
                  <a:schemeClr val="lt2"/>
                </a:solidFill>
                <a:latin typeface="Roboto"/>
                <a:ea typeface="Roboto"/>
                <a:cs typeface="Roboto"/>
                <a:sym typeface="Roboto"/>
              </a:defRPr>
            </a:lvl8pPr>
            <a:lvl9pPr lvl="8" algn="ctr" rtl="0">
              <a:spcBef>
                <a:spcPts val="0"/>
              </a:spcBef>
              <a:spcAft>
                <a:spcPts val="0"/>
              </a:spcAft>
              <a:buNone/>
              <a:defRPr sz="1700" b="1">
                <a:solidFill>
                  <a:schemeClr val="lt2"/>
                </a:solidFill>
                <a:latin typeface="Roboto"/>
                <a:ea typeface="Roboto"/>
                <a:cs typeface="Roboto"/>
                <a:sym typeface="Roboto"/>
              </a:defRPr>
            </a:lvl9pPr>
          </a:lstStyle>
          <a:p>
            <a:endParaRPr/>
          </a:p>
        </p:txBody>
      </p:sp>
      <p:sp>
        <p:nvSpPr>
          <p:cNvPr id="493" name="Google Shape;493;p23"/>
          <p:cNvSpPr txBox="1">
            <a:spLocks noGrp="1"/>
          </p:cNvSpPr>
          <p:nvPr>
            <p:ph type="subTitle" idx="6"/>
          </p:nvPr>
        </p:nvSpPr>
        <p:spPr>
          <a:xfrm>
            <a:off x="4927175" y="3623911"/>
            <a:ext cx="2177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solidFill>
                  <a:schemeClr val="lt2"/>
                </a:solidFill>
                <a:latin typeface="Roboto"/>
                <a:ea typeface="Roboto"/>
                <a:cs typeface="Roboto"/>
                <a:sym typeface="Roboto"/>
              </a:defRPr>
            </a:lvl1pPr>
            <a:lvl2pPr lvl="1" algn="ctr" rtl="0">
              <a:spcBef>
                <a:spcPts val="0"/>
              </a:spcBef>
              <a:spcAft>
                <a:spcPts val="0"/>
              </a:spcAft>
              <a:buNone/>
              <a:defRPr sz="1700" b="1">
                <a:solidFill>
                  <a:schemeClr val="lt2"/>
                </a:solidFill>
                <a:latin typeface="Roboto"/>
                <a:ea typeface="Roboto"/>
                <a:cs typeface="Roboto"/>
                <a:sym typeface="Roboto"/>
              </a:defRPr>
            </a:lvl2pPr>
            <a:lvl3pPr lvl="2" algn="ctr" rtl="0">
              <a:spcBef>
                <a:spcPts val="0"/>
              </a:spcBef>
              <a:spcAft>
                <a:spcPts val="0"/>
              </a:spcAft>
              <a:buNone/>
              <a:defRPr sz="1700" b="1">
                <a:solidFill>
                  <a:schemeClr val="lt2"/>
                </a:solidFill>
                <a:latin typeface="Roboto"/>
                <a:ea typeface="Roboto"/>
                <a:cs typeface="Roboto"/>
                <a:sym typeface="Roboto"/>
              </a:defRPr>
            </a:lvl3pPr>
            <a:lvl4pPr lvl="3" algn="ctr" rtl="0">
              <a:spcBef>
                <a:spcPts val="0"/>
              </a:spcBef>
              <a:spcAft>
                <a:spcPts val="0"/>
              </a:spcAft>
              <a:buNone/>
              <a:defRPr sz="1700" b="1">
                <a:solidFill>
                  <a:schemeClr val="lt2"/>
                </a:solidFill>
                <a:latin typeface="Roboto"/>
                <a:ea typeface="Roboto"/>
                <a:cs typeface="Roboto"/>
                <a:sym typeface="Roboto"/>
              </a:defRPr>
            </a:lvl4pPr>
            <a:lvl5pPr lvl="4" algn="ctr" rtl="0">
              <a:spcBef>
                <a:spcPts val="0"/>
              </a:spcBef>
              <a:spcAft>
                <a:spcPts val="0"/>
              </a:spcAft>
              <a:buNone/>
              <a:defRPr sz="1700" b="1">
                <a:solidFill>
                  <a:schemeClr val="lt2"/>
                </a:solidFill>
                <a:latin typeface="Roboto"/>
                <a:ea typeface="Roboto"/>
                <a:cs typeface="Roboto"/>
                <a:sym typeface="Roboto"/>
              </a:defRPr>
            </a:lvl5pPr>
            <a:lvl6pPr lvl="5" algn="ctr" rtl="0">
              <a:spcBef>
                <a:spcPts val="0"/>
              </a:spcBef>
              <a:spcAft>
                <a:spcPts val="0"/>
              </a:spcAft>
              <a:buNone/>
              <a:defRPr sz="1700" b="1">
                <a:solidFill>
                  <a:schemeClr val="lt2"/>
                </a:solidFill>
                <a:latin typeface="Roboto"/>
                <a:ea typeface="Roboto"/>
                <a:cs typeface="Roboto"/>
                <a:sym typeface="Roboto"/>
              </a:defRPr>
            </a:lvl6pPr>
            <a:lvl7pPr lvl="6" algn="ctr" rtl="0">
              <a:spcBef>
                <a:spcPts val="0"/>
              </a:spcBef>
              <a:spcAft>
                <a:spcPts val="0"/>
              </a:spcAft>
              <a:buNone/>
              <a:defRPr sz="1700" b="1">
                <a:solidFill>
                  <a:schemeClr val="lt2"/>
                </a:solidFill>
                <a:latin typeface="Roboto"/>
                <a:ea typeface="Roboto"/>
                <a:cs typeface="Roboto"/>
                <a:sym typeface="Roboto"/>
              </a:defRPr>
            </a:lvl7pPr>
            <a:lvl8pPr lvl="7" algn="ctr" rtl="0">
              <a:spcBef>
                <a:spcPts val="0"/>
              </a:spcBef>
              <a:spcAft>
                <a:spcPts val="0"/>
              </a:spcAft>
              <a:buNone/>
              <a:defRPr sz="1700" b="1">
                <a:solidFill>
                  <a:schemeClr val="lt2"/>
                </a:solidFill>
                <a:latin typeface="Roboto"/>
                <a:ea typeface="Roboto"/>
                <a:cs typeface="Roboto"/>
                <a:sym typeface="Roboto"/>
              </a:defRPr>
            </a:lvl8pPr>
            <a:lvl9pPr lvl="8" algn="ctr" rtl="0">
              <a:spcBef>
                <a:spcPts val="0"/>
              </a:spcBef>
              <a:spcAft>
                <a:spcPts val="0"/>
              </a:spcAft>
              <a:buNone/>
              <a:defRPr sz="1700" b="1">
                <a:solidFill>
                  <a:schemeClr val="lt2"/>
                </a:solidFill>
                <a:latin typeface="Roboto"/>
                <a:ea typeface="Roboto"/>
                <a:cs typeface="Roboto"/>
                <a:sym typeface="Roboto"/>
              </a:defRPr>
            </a:lvl9pPr>
          </a:lstStyle>
          <a:p>
            <a:endParaRPr/>
          </a:p>
        </p:txBody>
      </p:sp>
      <p:sp>
        <p:nvSpPr>
          <p:cNvPr id="494" name="Google Shape;494;p23"/>
          <p:cNvSpPr txBox="1">
            <a:spLocks noGrp="1"/>
          </p:cNvSpPr>
          <p:nvPr>
            <p:ph type="title" idx="7" hasCustomPrompt="1"/>
          </p:nvPr>
        </p:nvSpPr>
        <p:spPr>
          <a:xfrm>
            <a:off x="6822925" y="620825"/>
            <a:ext cx="1198200" cy="6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0F7ED"/>
              </a:buClr>
              <a:buSzPts val="2700"/>
              <a:buNone/>
              <a:defRPr sz="2100">
                <a:solidFill>
                  <a:schemeClr val="lt1"/>
                </a:solidFill>
              </a:defRPr>
            </a:lvl1pPr>
            <a:lvl2pPr lvl="1" algn="ctr" rtl="0">
              <a:spcBef>
                <a:spcPts val="0"/>
              </a:spcBef>
              <a:spcAft>
                <a:spcPts val="0"/>
              </a:spcAft>
              <a:buClr>
                <a:srgbClr val="F0F7ED"/>
              </a:buClr>
              <a:buSzPts val="2700"/>
              <a:buNone/>
              <a:defRPr>
                <a:solidFill>
                  <a:srgbClr val="F0F7ED"/>
                </a:solidFill>
              </a:defRPr>
            </a:lvl2pPr>
            <a:lvl3pPr lvl="2" algn="ctr" rtl="0">
              <a:spcBef>
                <a:spcPts val="0"/>
              </a:spcBef>
              <a:spcAft>
                <a:spcPts val="0"/>
              </a:spcAft>
              <a:buClr>
                <a:srgbClr val="F0F7ED"/>
              </a:buClr>
              <a:buSzPts val="2700"/>
              <a:buNone/>
              <a:defRPr>
                <a:solidFill>
                  <a:srgbClr val="F0F7ED"/>
                </a:solidFill>
              </a:defRPr>
            </a:lvl3pPr>
            <a:lvl4pPr lvl="3" algn="ctr" rtl="0">
              <a:spcBef>
                <a:spcPts val="0"/>
              </a:spcBef>
              <a:spcAft>
                <a:spcPts val="0"/>
              </a:spcAft>
              <a:buClr>
                <a:srgbClr val="F0F7ED"/>
              </a:buClr>
              <a:buSzPts val="2700"/>
              <a:buNone/>
              <a:defRPr>
                <a:solidFill>
                  <a:srgbClr val="F0F7ED"/>
                </a:solidFill>
              </a:defRPr>
            </a:lvl4pPr>
            <a:lvl5pPr lvl="4" algn="ctr" rtl="0">
              <a:spcBef>
                <a:spcPts val="0"/>
              </a:spcBef>
              <a:spcAft>
                <a:spcPts val="0"/>
              </a:spcAft>
              <a:buClr>
                <a:srgbClr val="F0F7ED"/>
              </a:buClr>
              <a:buSzPts val="2700"/>
              <a:buNone/>
              <a:defRPr>
                <a:solidFill>
                  <a:srgbClr val="F0F7ED"/>
                </a:solidFill>
              </a:defRPr>
            </a:lvl5pPr>
            <a:lvl6pPr lvl="5" algn="ctr" rtl="0">
              <a:spcBef>
                <a:spcPts val="0"/>
              </a:spcBef>
              <a:spcAft>
                <a:spcPts val="0"/>
              </a:spcAft>
              <a:buClr>
                <a:srgbClr val="F0F7ED"/>
              </a:buClr>
              <a:buSzPts val="2700"/>
              <a:buNone/>
              <a:defRPr>
                <a:solidFill>
                  <a:srgbClr val="F0F7ED"/>
                </a:solidFill>
              </a:defRPr>
            </a:lvl6pPr>
            <a:lvl7pPr lvl="6" algn="ctr" rtl="0">
              <a:spcBef>
                <a:spcPts val="0"/>
              </a:spcBef>
              <a:spcAft>
                <a:spcPts val="0"/>
              </a:spcAft>
              <a:buClr>
                <a:srgbClr val="F0F7ED"/>
              </a:buClr>
              <a:buSzPts val="2700"/>
              <a:buNone/>
              <a:defRPr>
                <a:solidFill>
                  <a:srgbClr val="F0F7ED"/>
                </a:solidFill>
              </a:defRPr>
            </a:lvl7pPr>
            <a:lvl8pPr lvl="7" algn="ctr" rtl="0">
              <a:spcBef>
                <a:spcPts val="0"/>
              </a:spcBef>
              <a:spcAft>
                <a:spcPts val="0"/>
              </a:spcAft>
              <a:buClr>
                <a:srgbClr val="F0F7ED"/>
              </a:buClr>
              <a:buSzPts val="2700"/>
              <a:buNone/>
              <a:defRPr>
                <a:solidFill>
                  <a:srgbClr val="F0F7ED"/>
                </a:solidFill>
              </a:defRPr>
            </a:lvl8pPr>
            <a:lvl9pPr lvl="8" algn="ctr" rtl="0">
              <a:spcBef>
                <a:spcPts val="0"/>
              </a:spcBef>
              <a:spcAft>
                <a:spcPts val="0"/>
              </a:spcAft>
              <a:buClr>
                <a:srgbClr val="F0F7ED"/>
              </a:buClr>
              <a:buSzPts val="2700"/>
              <a:buNone/>
              <a:defRPr>
                <a:solidFill>
                  <a:srgbClr val="F0F7ED"/>
                </a:solidFill>
              </a:defRPr>
            </a:lvl9pPr>
          </a:lstStyle>
          <a:p>
            <a:r>
              <a:t>xx%</a:t>
            </a:r>
          </a:p>
        </p:txBody>
      </p:sp>
      <p:sp>
        <p:nvSpPr>
          <p:cNvPr id="495" name="Google Shape;495;p23"/>
          <p:cNvSpPr txBox="1">
            <a:spLocks noGrp="1"/>
          </p:cNvSpPr>
          <p:nvPr>
            <p:ph type="title" idx="8" hasCustomPrompt="1"/>
          </p:nvPr>
        </p:nvSpPr>
        <p:spPr>
          <a:xfrm>
            <a:off x="4023075" y="620825"/>
            <a:ext cx="1198200" cy="6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0F7ED"/>
              </a:buClr>
              <a:buSzPts val="2700"/>
              <a:buNone/>
              <a:defRPr sz="2100">
                <a:solidFill>
                  <a:schemeClr val="lt1"/>
                </a:solidFill>
              </a:defRPr>
            </a:lvl1pPr>
            <a:lvl2pPr lvl="1" algn="ctr" rtl="0">
              <a:spcBef>
                <a:spcPts val="0"/>
              </a:spcBef>
              <a:spcAft>
                <a:spcPts val="0"/>
              </a:spcAft>
              <a:buClr>
                <a:srgbClr val="F0F7ED"/>
              </a:buClr>
              <a:buSzPts val="2700"/>
              <a:buNone/>
              <a:defRPr>
                <a:solidFill>
                  <a:srgbClr val="F0F7ED"/>
                </a:solidFill>
              </a:defRPr>
            </a:lvl2pPr>
            <a:lvl3pPr lvl="2" algn="ctr" rtl="0">
              <a:spcBef>
                <a:spcPts val="0"/>
              </a:spcBef>
              <a:spcAft>
                <a:spcPts val="0"/>
              </a:spcAft>
              <a:buClr>
                <a:srgbClr val="F0F7ED"/>
              </a:buClr>
              <a:buSzPts val="2700"/>
              <a:buNone/>
              <a:defRPr>
                <a:solidFill>
                  <a:srgbClr val="F0F7ED"/>
                </a:solidFill>
              </a:defRPr>
            </a:lvl3pPr>
            <a:lvl4pPr lvl="3" algn="ctr" rtl="0">
              <a:spcBef>
                <a:spcPts val="0"/>
              </a:spcBef>
              <a:spcAft>
                <a:spcPts val="0"/>
              </a:spcAft>
              <a:buClr>
                <a:srgbClr val="F0F7ED"/>
              </a:buClr>
              <a:buSzPts val="2700"/>
              <a:buNone/>
              <a:defRPr>
                <a:solidFill>
                  <a:srgbClr val="F0F7ED"/>
                </a:solidFill>
              </a:defRPr>
            </a:lvl4pPr>
            <a:lvl5pPr lvl="4" algn="ctr" rtl="0">
              <a:spcBef>
                <a:spcPts val="0"/>
              </a:spcBef>
              <a:spcAft>
                <a:spcPts val="0"/>
              </a:spcAft>
              <a:buClr>
                <a:srgbClr val="F0F7ED"/>
              </a:buClr>
              <a:buSzPts val="2700"/>
              <a:buNone/>
              <a:defRPr>
                <a:solidFill>
                  <a:srgbClr val="F0F7ED"/>
                </a:solidFill>
              </a:defRPr>
            </a:lvl5pPr>
            <a:lvl6pPr lvl="5" algn="ctr" rtl="0">
              <a:spcBef>
                <a:spcPts val="0"/>
              </a:spcBef>
              <a:spcAft>
                <a:spcPts val="0"/>
              </a:spcAft>
              <a:buClr>
                <a:srgbClr val="F0F7ED"/>
              </a:buClr>
              <a:buSzPts val="2700"/>
              <a:buNone/>
              <a:defRPr>
                <a:solidFill>
                  <a:srgbClr val="F0F7ED"/>
                </a:solidFill>
              </a:defRPr>
            </a:lvl6pPr>
            <a:lvl7pPr lvl="6" algn="ctr" rtl="0">
              <a:spcBef>
                <a:spcPts val="0"/>
              </a:spcBef>
              <a:spcAft>
                <a:spcPts val="0"/>
              </a:spcAft>
              <a:buClr>
                <a:srgbClr val="F0F7ED"/>
              </a:buClr>
              <a:buSzPts val="2700"/>
              <a:buNone/>
              <a:defRPr>
                <a:solidFill>
                  <a:srgbClr val="F0F7ED"/>
                </a:solidFill>
              </a:defRPr>
            </a:lvl7pPr>
            <a:lvl8pPr lvl="7" algn="ctr" rtl="0">
              <a:spcBef>
                <a:spcPts val="0"/>
              </a:spcBef>
              <a:spcAft>
                <a:spcPts val="0"/>
              </a:spcAft>
              <a:buClr>
                <a:srgbClr val="F0F7ED"/>
              </a:buClr>
              <a:buSzPts val="2700"/>
              <a:buNone/>
              <a:defRPr>
                <a:solidFill>
                  <a:srgbClr val="F0F7ED"/>
                </a:solidFill>
              </a:defRPr>
            </a:lvl8pPr>
            <a:lvl9pPr lvl="8" algn="ctr" rtl="0">
              <a:spcBef>
                <a:spcPts val="0"/>
              </a:spcBef>
              <a:spcAft>
                <a:spcPts val="0"/>
              </a:spcAft>
              <a:buClr>
                <a:srgbClr val="F0F7ED"/>
              </a:buClr>
              <a:buSzPts val="2700"/>
              <a:buNone/>
              <a:defRPr>
                <a:solidFill>
                  <a:srgbClr val="F0F7ED"/>
                </a:solidFill>
              </a:defRPr>
            </a:lvl9pPr>
          </a:lstStyle>
          <a:p>
            <a:r>
              <a:t>xx%</a:t>
            </a:r>
          </a:p>
        </p:txBody>
      </p:sp>
      <p:sp>
        <p:nvSpPr>
          <p:cNvPr id="496" name="Google Shape;496;p23"/>
          <p:cNvSpPr txBox="1">
            <a:spLocks noGrp="1"/>
          </p:cNvSpPr>
          <p:nvPr>
            <p:ph type="title" idx="9" hasCustomPrompt="1"/>
          </p:nvPr>
        </p:nvSpPr>
        <p:spPr>
          <a:xfrm>
            <a:off x="5416850" y="2792248"/>
            <a:ext cx="1198200" cy="6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0F7ED"/>
              </a:buClr>
              <a:buSzPts val="2700"/>
              <a:buNone/>
              <a:defRPr sz="2100">
                <a:solidFill>
                  <a:schemeClr val="lt1"/>
                </a:solidFill>
              </a:defRPr>
            </a:lvl1pPr>
            <a:lvl2pPr lvl="1" algn="ctr" rtl="0">
              <a:spcBef>
                <a:spcPts val="0"/>
              </a:spcBef>
              <a:spcAft>
                <a:spcPts val="0"/>
              </a:spcAft>
              <a:buClr>
                <a:srgbClr val="F0F7ED"/>
              </a:buClr>
              <a:buSzPts val="2700"/>
              <a:buNone/>
              <a:defRPr>
                <a:solidFill>
                  <a:srgbClr val="F0F7ED"/>
                </a:solidFill>
              </a:defRPr>
            </a:lvl2pPr>
            <a:lvl3pPr lvl="2" algn="ctr" rtl="0">
              <a:spcBef>
                <a:spcPts val="0"/>
              </a:spcBef>
              <a:spcAft>
                <a:spcPts val="0"/>
              </a:spcAft>
              <a:buClr>
                <a:srgbClr val="F0F7ED"/>
              </a:buClr>
              <a:buSzPts val="2700"/>
              <a:buNone/>
              <a:defRPr>
                <a:solidFill>
                  <a:srgbClr val="F0F7ED"/>
                </a:solidFill>
              </a:defRPr>
            </a:lvl3pPr>
            <a:lvl4pPr lvl="3" algn="ctr" rtl="0">
              <a:spcBef>
                <a:spcPts val="0"/>
              </a:spcBef>
              <a:spcAft>
                <a:spcPts val="0"/>
              </a:spcAft>
              <a:buClr>
                <a:srgbClr val="F0F7ED"/>
              </a:buClr>
              <a:buSzPts val="2700"/>
              <a:buNone/>
              <a:defRPr>
                <a:solidFill>
                  <a:srgbClr val="F0F7ED"/>
                </a:solidFill>
              </a:defRPr>
            </a:lvl4pPr>
            <a:lvl5pPr lvl="4" algn="ctr" rtl="0">
              <a:spcBef>
                <a:spcPts val="0"/>
              </a:spcBef>
              <a:spcAft>
                <a:spcPts val="0"/>
              </a:spcAft>
              <a:buClr>
                <a:srgbClr val="F0F7ED"/>
              </a:buClr>
              <a:buSzPts val="2700"/>
              <a:buNone/>
              <a:defRPr>
                <a:solidFill>
                  <a:srgbClr val="F0F7ED"/>
                </a:solidFill>
              </a:defRPr>
            </a:lvl5pPr>
            <a:lvl6pPr lvl="5" algn="ctr" rtl="0">
              <a:spcBef>
                <a:spcPts val="0"/>
              </a:spcBef>
              <a:spcAft>
                <a:spcPts val="0"/>
              </a:spcAft>
              <a:buClr>
                <a:srgbClr val="F0F7ED"/>
              </a:buClr>
              <a:buSzPts val="2700"/>
              <a:buNone/>
              <a:defRPr>
                <a:solidFill>
                  <a:srgbClr val="F0F7ED"/>
                </a:solidFill>
              </a:defRPr>
            </a:lvl6pPr>
            <a:lvl7pPr lvl="6" algn="ctr" rtl="0">
              <a:spcBef>
                <a:spcPts val="0"/>
              </a:spcBef>
              <a:spcAft>
                <a:spcPts val="0"/>
              </a:spcAft>
              <a:buClr>
                <a:srgbClr val="F0F7ED"/>
              </a:buClr>
              <a:buSzPts val="2700"/>
              <a:buNone/>
              <a:defRPr>
                <a:solidFill>
                  <a:srgbClr val="F0F7ED"/>
                </a:solidFill>
              </a:defRPr>
            </a:lvl7pPr>
            <a:lvl8pPr lvl="7" algn="ctr" rtl="0">
              <a:spcBef>
                <a:spcPts val="0"/>
              </a:spcBef>
              <a:spcAft>
                <a:spcPts val="0"/>
              </a:spcAft>
              <a:buClr>
                <a:srgbClr val="F0F7ED"/>
              </a:buClr>
              <a:buSzPts val="2700"/>
              <a:buNone/>
              <a:defRPr>
                <a:solidFill>
                  <a:srgbClr val="F0F7ED"/>
                </a:solidFill>
              </a:defRPr>
            </a:lvl8pPr>
            <a:lvl9pPr lvl="8" algn="ctr" rtl="0">
              <a:spcBef>
                <a:spcPts val="0"/>
              </a:spcBef>
              <a:spcAft>
                <a:spcPts val="0"/>
              </a:spcAft>
              <a:buClr>
                <a:srgbClr val="F0F7ED"/>
              </a:buClr>
              <a:buSzPts val="2700"/>
              <a:buNone/>
              <a:defRPr>
                <a:solidFill>
                  <a:srgbClr val="F0F7ED"/>
                </a:solidFill>
              </a:defRPr>
            </a:lvl9pPr>
          </a:lstStyle>
          <a:p>
            <a:r>
              <a:t>xx%</a:t>
            </a:r>
          </a:p>
        </p:txBody>
      </p:sp>
      <p:pic>
        <p:nvPicPr>
          <p:cNvPr id="39"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6360" y="246108"/>
            <a:ext cx="1804088" cy="451696"/>
          </a:xfrm>
          <a:prstGeom prst="rect">
            <a:avLst/>
          </a:prstGeom>
        </p:spPr>
      </p:pic>
      <p:pic>
        <p:nvPicPr>
          <p:cNvPr id="40"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659637" y="3992911"/>
            <a:ext cx="1702325" cy="1279919"/>
          </a:xfrm>
          <a:prstGeom prst="rect">
            <a:avLst/>
          </a:prstGeom>
        </p:spPr>
      </p:pic>
    </p:spTree>
    <p:extLst>
      <p:ext uri="{BB962C8B-B14F-4D97-AF65-F5344CB8AC3E}">
        <p14:creationId xmlns:p14="http://schemas.microsoft.com/office/powerpoint/2010/main" val="181193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3" preserve="1">
  <p:cSld name="1_Section header 3">
    <p:spTree>
      <p:nvGrpSpPr>
        <p:cNvPr id="1" name="Shape 638"/>
        <p:cNvGrpSpPr/>
        <p:nvPr/>
      </p:nvGrpSpPr>
      <p:grpSpPr>
        <a:xfrm>
          <a:off x="0" y="0"/>
          <a:ext cx="0" cy="0"/>
          <a:chOff x="0" y="0"/>
          <a:chExt cx="0" cy="0"/>
        </a:xfrm>
      </p:grpSpPr>
      <p:sp>
        <p:nvSpPr>
          <p:cNvPr id="639" name="Google Shape;639;p31"/>
          <p:cNvSpPr/>
          <p:nvPr/>
        </p:nvSpPr>
        <p:spPr>
          <a:xfrm>
            <a:off x="-1441968" y="632603"/>
            <a:ext cx="3764100" cy="3764100"/>
          </a:xfrm>
          <a:prstGeom prst="donut">
            <a:avLst>
              <a:gd name="adj" fmla="val 17842"/>
            </a:avLst>
          </a:prstGeom>
          <a:solidFill>
            <a:srgbClr val="FE7E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nvGrpSpPr>
          <p:cNvPr id="640" name="Google Shape;640;p31"/>
          <p:cNvGrpSpPr/>
          <p:nvPr/>
        </p:nvGrpSpPr>
        <p:grpSpPr>
          <a:xfrm>
            <a:off x="901678" y="384227"/>
            <a:ext cx="1176988" cy="1177272"/>
            <a:chOff x="1347125" y="349025"/>
            <a:chExt cx="4978800" cy="4980000"/>
          </a:xfrm>
          <a:solidFill>
            <a:srgbClr val="00BBC1"/>
          </a:solidFill>
        </p:grpSpPr>
        <p:sp>
          <p:nvSpPr>
            <p:cNvPr id="641" name="Google Shape;641;p3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3" name="Google Shape;663;p31"/>
          <p:cNvSpPr/>
          <p:nvPr/>
        </p:nvSpPr>
        <p:spPr>
          <a:xfrm>
            <a:off x="901672" y="3998600"/>
            <a:ext cx="501000" cy="501000"/>
          </a:xfrm>
          <a:prstGeom prst="ellipse">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1"/>
          <p:cNvSpPr txBox="1">
            <a:spLocks noGrp="1"/>
          </p:cNvSpPr>
          <p:nvPr>
            <p:ph type="title"/>
          </p:nvPr>
        </p:nvSpPr>
        <p:spPr>
          <a:xfrm>
            <a:off x="2417725" y="2018688"/>
            <a:ext cx="5679300" cy="9762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343434"/>
              </a:buClr>
              <a:buSzPts val="4000"/>
              <a:buNone/>
              <a:defRPr sz="4000">
                <a:solidFill>
                  <a:schemeClr val="accent5"/>
                </a:solidFill>
              </a:defRPr>
            </a:lvl1pPr>
            <a:lvl2pPr lvl="1" rtl="0">
              <a:spcBef>
                <a:spcPts val="0"/>
              </a:spcBef>
              <a:spcAft>
                <a:spcPts val="0"/>
              </a:spcAft>
              <a:buClr>
                <a:srgbClr val="343434"/>
              </a:buClr>
              <a:buSzPts val="3600"/>
              <a:buNone/>
              <a:defRPr sz="3600">
                <a:solidFill>
                  <a:srgbClr val="343434"/>
                </a:solidFill>
              </a:defRPr>
            </a:lvl2pPr>
            <a:lvl3pPr lvl="2" rtl="0">
              <a:spcBef>
                <a:spcPts val="0"/>
              </a:spcBef>
              <a:spcAft>
                <a:spcPts val="0"/>
              </a:spcAft>
              <a:buClr>
                <a:srgbClr val="343434"/>
              </a:buClr>
              <a:buSzPts val="3600"/>
              <a:buNone/>
              <a:defRPr sz="3600">
                <a:solidFill>
                  <a:srgbClr val="343434"/>
                </a:solidFill>
              </a:defRPr>
            </a:lvl3pPr>
            <a:lvl4pPr lvl="3" rtl="0">
              <a:spcBef>
                <a:spcPts val="0"/>
              </a:spcBef>
              <a:spcAft>
                <a:spcPts val="0"/>
              </a:spcAft>
              <a:buClr>
                <a:srgbClr val="343434"/>
              </a:buClr>
              <a:buSzPts val="3600"/>
              <a:buNone/>
              <a:defRPr sz="3600">
                <a:solidFill>
                  <a:srgbClr val="343434"/>
                </a:solidFill>
              </a:defRPr>
            </a:lvl4pPr>
            <a:lvl5pPr lvl="4" rtl="0">
              <a:spcBef>
                <a:spcPts val="0"/>
              </a:spcBef>
              <a:spcAft>
                <a:spcPts val="0"/>
              </a:spcAft>
              <a:buClr>
                <a:srgbClr val="343434"/>
              </a:buClr>
              <a:buSzPts val="3600"/>
              <a:buNone/>
              <a:defRPr sz="3600">
                <a:solidFill>
                  <a:srgbClr val="343434"/>
                </a:solidFill>
              </a:defRPr>
            </a:lvl5pPr>
            <a:lvl6pPr lvl="5" rtl="0">
              <a:spcBef>
                <a:spcPts val="0"/>
              </a:spcBef>
              <a:spcAft>
                <a:spcPts val="0"/>
              </a:spcAft>
              <a:buClr>
                <a:srgbClr val="343434"/>
              </a:buClr>
              <a:buSzPts val="3600"/>
              <a:buNone/>
              <a:defRPr sz="3600">
                <a:solidFill>
                  <a:srgbClr val="343434"/>
                </a:solidFill>
              </a:defRPr>
            </a:lvl6pPr>
            <a:lvl7pPr lvl="6" rtl="0">
              <a:spcBef>
                <a:spcPts val="0"/>
              </a:spcBef>
              <a:spcAft>
                <a:spcPts val="0"/>
              </a:spcAft>
              <a:buClr>
                <a:srgbClr val="343434"/>
              </a:buClr>
              <a:buSzPts val="3600"/>
              <a:buNone/>
              <a:defRPr sz="3600">
                <a:solidFill>
                  <a:srgbClr val="343434"/>
                </a:solidFill>
              </a:defRPr>
            </a:lvl7pPr>
            <a:lvl8pPr lvl="7" rtl="0">
              <a:spcBef>
                <a:spcPts val="0"/>
              </a:spcBef>
              <a:spcAft>
                <a:spcPts val="0"/>
              </a:spcAft>
              <a:buClr>
                <a:srgbClr val="343434"/>
              </a:buClr>
              <a:buSzPts val="3600"/>
              <a:buNone/>
              <a:defRPr sz="3600">
                <a:solidFill>
                  <a:srgbClr val="343434"/>
                </a:solidFill>
              </a:defRPr>
            </a:lvl8pPr>
            <a:lvl9pPr lvl="8" rtl="0">
              <a:spcBef>
                <a:spcPts val="0"/>
              </a:spcBef>
              <a:spcAft>
                <a:spcPts val="0"/>
              </a:spcAft>
              <a:buClr>
                <a:srgbClr val="343434"/>
              </a:buClr>
              <a:buSzPts val="3600"/>
              <a:buNone/>
              <a:defRPr sz="3600">
                <a:solidFill>
                  <a:srgbClr val="343434"/>
                </a:solidFill>
              </a:defRPr>
            </a:lvl9pPr>
          </a:lstStyle>
          <a:p>
            <a:endParaRPr/>
          </a:p>
        </p:txBody>
      </p:sp>
      <p:sp>
        <p:nvSpPr>
          <p:cNvPr id="665" name="Google Shape;665;p31"/>
          <p:cNvSpPr txBox="1">
            <a:spLocks noGrp="1"/>
          </p:cNvSpPr>
          <p:nvPr>
            <p:ph type="subTitle" idx="1"/>
          </p:nvPr>
        </p:nvSpPr>
        <p:spPr>
          <a:xfrm>
            <a:off x="2417725" y="2994913"/>
            <a:ext cx="5679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666" name="Google Shape;666;p31"/>
          <p:cNvSpPr/>
          <p:nvPr/>
        </p:nvSpPr>
        <p:spPr>
          <a:xfrm rot="-6727045">
            <a:off x="5316341" y="3823636"/>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1"/>
          <p:cNvSpPr/>
          <p:nvPr/>
        </p:nvSpPr>
        <p:spPr>
          <a:xfrm>
            <a:off x="7909623" y="4041925"/>
            <a:ext cx="235500" cy="235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1"/>
          <p:cNvSpPr txBox="1">
            <a:spLocks noGrp="1"/>
          </p:cNvSpPr>
          <p:nvPr>
            <p:ph type="title" idx="2" hasCustomPrompt="1"/>
          </p:nvPr>
        </p:nvSpPr>
        <p:spPr>
          <a:xfrm>
            <a:off x="2417725" y="1355975"/>
            <a:ext cx="5679300" cy="792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4000"/>
              <a:buNone/>
              <a:defRPr sz="4000">
                <a:solidFill>
                  <a:schemeClr val="accent2"/>
                </a:solidFill>
              </a:defRPr>
            </a:lvl1pPr>
            <a:lvl2pPr lvl="1" rtl="0">
              <a:spcBef>
                <a:spcPts val="0"/>
              </a:spcBef>
              <a:spcAft>
                <a:spcPts val="0"/>
              </a:spcAft>
              <a:buClr>
                <a:srgbClr val="FF7210"/>
              </a:buClr>
              <a:buSzPts val="4000"/>
              <a:buNone/>
              <a:defRPr sz="4000">
                <a:solidFill>
                  <a:srgbClr val="FF7210"/>
                </a:solidFill>
              </a:defRPr>
            </a:lvl2pPr>
            <a:lvl3pPr lvl="2" rtl="0">
              <a:spcBef>
                <a:spcPts val="0"/>
              </a:spcBef>
              <a:spcAft>
                <a:spcPts val="0"/>
              </a:spcAft>
              <a:buClr>
                <a:srgbClr val="FF7210"/>
              </a:buClr>
              <a:buSzPts val="4000"/>
              <a:buNone/>
              <a:defRPr sz="4000">
                <a:solidFill>
                  <a:srgbClr val="FF7210"/>
                </a:solidFill>
              </a:defRPr>
            </a:lvl3pPr>
            <a:lvl4pPr lvl="3" rtl="0">
              <a:spcBef>
                <a:spcPts val="0"/>
              </a:spcBef>
              <a:spcAft>
                <a:spcPts val="0"/>
              </a:spcAft>
              <a:buClr>
                <a:srgbClr val="FF7210"/>
              </a:buClr>
              <a:buSzPts val="4000"/>
              <a:buNone/>
              <a:defRPr sz="4000">
                <a:solidFill>
                  <a:srgbClr val="FF7210"/>
                </a:solidFill>
              </a:defRPr>
            </a:lvl4pPr>
            <a:lvl5pPr lvl="4" rtl="0">
              <a:spcBef>
                <a:spcPts val="0"/>
              </a:spcBef>
              <a:spcAft>
                <a:spcPts val="0"/>
              </a:spcAft>
              <a:buClr>
                <a:srgbClr val="FF7210"/>
              </a:buClr>
              <a:buSzPts val="4000"/>
              <a:buNone/>
              <a:defRPr sz="4000">
                <a:solidFill>
                  <a:srgbClr val="FF7210"/>
                </a:solidFill>
              </a:defRPr>
            </a:lvl5pPr>
            <a:lvl6pPr lvl="5" rtl="0">
              <a:spcBef>
                <a:spcPts val="0"/>
              </a:spcBef>
              <a:spcAft>
                <a:spcPts val="0"/>
              </a:spcAft>
              <a:buClr>
                <a:srgbClr val="FF7210"/>
              </a:buClr>
              <a:buSzPts val="4000"/>
              <a:buNone/>
              <a:defRPr sz="4000">
                <a:solidFill>
                  <a:srgbClr val="FF7210"/>
                </a:solidFill>
              </a:defRPr>
            </a:lvl6pPr>
            <a:lvl7pPr lvl="6" rtl="0">
              <a:spcBef>
                <a:spcPts val="0"/>
              </a:spcBef>
              <a:spcAft>
                <a:spcPts val="0"/>
              </a:spcAft>
              <a:buClr>
                <a:srgbClr val="FF7210"/>
              </a:buClr>
              <a:buSzPts val="4000"/>
              <a:buNone/>
              <a:defRPr sz="4000">
                <a:solidFill>
                  <a:srgbClr val="FF7210"/>
                </a:solidFill>
              </a:defRPr>
            </a:lvl7pPr>
            <a:lvl8pPr lvl="7" rtl="0">
              <a:spcBef>
                <a:spcPts val="0"/>
              </a:spcBef>
              <a:spcAft>
                <a:spcPts val="0"/>
              </a:spcAft>
              <a:buClr>
                <a:srgbClr val="FF7210"/>
              </a:buClr>
              <a:buSzPts val="4000"/>
              <a:buNone/>
              <a:defRPr sz="4000">
                <a:solidFill>
                  <a:srgbClr val="FF7210"/>
                </a:solidFill>
              </a:defRPr>
            </a:lvl8pPr>
            <a:lvl9pPr lvl="8" rtl="0">
              <a:spcBef>
                <a:spcPts val="0"/>
              </a:spcBef>
              <a:spcAft>
                <a:spcPts val="0"/>
              </a:spcAft>
              <a:buClr>
                <a:srgbClr val="FF7210"/>
              </a:buClr>
              <a:buSzPts val="4000"/>
              <a:buNone/>
              <a:defRPr sz="4000">
                <a:solidFill>
                  <a:srgbClr val="FF7210"/>
                </a:solidFill>
              </a:defRPr>
            </a:lvl9pPr>
          </a:lstStyle>
          <a:p>
            <a:r>
              <a:t>xx%</a:t>
            </a:r>
          </a:p>
        </p:txBody>
      </p:sp>
    </p:spTree>
    <p:extLst>
      <p:ext uri="{BB962C8B-B14F-4D97-AF65-F5344CB8AC3E}">
        <p14:creationId xmlns:p14="http://schemas.microsoft.com/office/powerpoint/2010/main" val="3114012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ly title 4">
  <p:cSld name="CUSTOM_17">
    <p:bg>
      <p:bgPr>
        <a:solidFill>
          <a:schemeClr val="accent1"/>
        </a:solidFill>
        <a:effectLst/>
      </p:bgPr>
    </p:bg>
    <p:spTree>
      <p:nvGrpSpPr>
        <p:cNvPr id="1" name="Shape 702"/>
        <p:cNvGrpSpPr/>
        <p:nvPr/>
      </p:nvGrpSpPr>
      <p:grpSpPr>
        <a:xfrm>
          <a:off x="0" y="0"/>
          <a:ext cx="0" cy="0"/>
          <a:chOff x="0" y="0"/>
          <a:chExt cx="0" cy="0"/>
        </a:xfrm>
      </p:grpSpPr>
      <p:grpSp>
        <p:nvGrpSpPr>
          <p:cNvPr id="703" name="Google Shape;703;p33"/>
          <p:cNvGrpSpPr/>
          <p:nvPr/>
        </p:nvGrpSpPr>
        <p:grpSpPr>
          <a:xfrm>
            <a:off x="7969792" y="3804684"/>
            <a:ext cx="1717686" cy="1718100"/>
            <a:chOff x="1347125" y="349025"/>
            <a:chExt cx="4978800" cy="4980000"/>
          </a:xfrm>
        </p:grpSpPr>
        <p:sp>
          <p:nvSpPr>
            <p:cNvPr id="704" name="Google Shape;704;p3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6" name="Google Shape;726;p33"/>
          <p:cNvGrpSpPr/>
          <p:nvPr/>
        </p:nvGrpSpPr>
        <p:grpSpPr>
          <a:xfrm>
            <a:off x="-40261" y="-268502"/>
            <a:ext cx="760263" cy="760446"/>
            <a:chOff x="1347125" y="349025"/>
            <a:chExt cx="4978800" cy="4980000"/>
          </a:xfrm>
        </p:grpSpPr>
        <p:sp>
          <p:nvSpPr>
            <p:cNvPr id="727" name="Google Shape;727;p3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9" name="Google Shape;749;p33"/>
          <p:cNvSpPr/>
          <p:nvPr/>
        </p:nvSpPr>
        <p:spPr>
          <a:xfrm>
            <a:off x="8642025" y="3654650"/>
            <a:ext cx="258300" cy="258300"/>
          </a:xfrm>
          <a:prstGeom prst="ellipse">
            <a:avLst/>
          </a:pr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3"/>
          <p:cNvSpPr/>
          <p:nvPr/>
        </p:nvSpPr>
        <p:spPr>
          <a:xfrm>
            <a:off x="140600" y="380100"/>
            <a:ext cx="159900" cy="1599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3"/>
          <p:cNvSpPr/>
          <p:nvPr/>
        </p:nvSpPr>
        <p:spPr>
          <a:xfrm>
            <a:off x="7626000" y="4120650"/>
            <a:ext cx="798000" cy="798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3"/>
          <p:cNvSpPr txBox="1">
            <a:spLocks noGrp="1"/>
          </p:cNvSpPr>
          <p:nvPr>
            <p:ph type="title"/>
          </p:nvPr>
        </p:nvSpPr>
        <p:spPr>
          <a:xfrm>
            <a:off x="1074150" y="394200"/>
            <a:ext cx="6995700" cy="51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0F7ED"/>
              </a:buClr>
              <a:buSzPts val="2700"/>
              <a:buNone/>
              <a:defRPr sz="2700">
                <a:solidFill>
                  <a:srgbClr val="F0F7ED"/>
                </a:solidFill>
              </a:defRPr>
            </a:lvl1pPr>
            <a:lvl2pPr lvl="1" algn="ctr" rtl="0">
              <a:spcBef>
                <a:spcPts val="0"/>
              </a:spcBef>
              <a:spcAft>
                <a:spcPts val="0"/>
              </a:spcAft>
              <a:buClr>
                <a:srgbClr val="F0F7ED"/>
              </a:buClr>
              <a:buSzPts val="1400"/>
              <a:buNone/>
              <a:defRPr sz="1400">
                <a:solidFill>
                  <a:srgbClr val="F0F7ED"/>
                </a:solidFill>
              </a:defRPr>
            </a:lvl2pPr>
            <a:lvl3pPr lvl="2" algn="ctr" rtl="0">
              <a:spcBef>
                <a:spcPts val="0"/>
              </a:spcBef>
              <a:spcAft>
                <a:spcPts val="0"/>
              </a:spcAft>
              <a:buClr>
                <a:srgbClr val="F0F7ED"/>
              </a:buClr>
              <a:buSzPts val="1400"/>
              <a:buNone/>
              <a:defRPr sz="1400">
                <a:solidFill>
                  <a:srgbClr val="F0F7ED"/>
                </a:solidFill>
              </a:defRPr>
            </a:lvl3pPr>
            <a:lvl4pPr lvl="3" algn="ctr" rtl="0">
              <a:spcBef>
                <a:spcPts val="0"/>
              </a:spcBef>
              <a:spcAft>
                <a:spcPts val="0"/>
              </a:spcAft>
              <a:buClr>
                <a:srgbClr val="F0F7ED"/>
              </a:buClr>
              <a:buSzPts val="1400"/>
              <a:buNone/>
              <a:defRPr sz="1400">
                <a:solidFill>
                  <a:srgbClr val="F0F7ED"/>
                </a:solidFill>
              </a:defRPr>
            </a:lvl4pPr>
            <a:lvl5pPr lvl="4" algn="ctr" rtl="0">
              <a:spcBef>
                <a:spcPts val="0"/>
              </a:spcBef>
              <a:spcAft>
                <a:spcPts val="0"/>
              </a:spcAft>
              <a:buClr>
                <a:srgbClr val="F0F7ED"/>
              </a:buClr>
              <a:buSzPts val="1400"/>
              <a:buNone/>
              <a:defRPr sz="1400">
                <a:solidFill>
                  <a:srgbClr val="F0F7ED"/>
                </a:solidFill>
              </a:defRPr>
            </a:lvl5pPr>
            <a:lvl6pPr lvl="5" algn="ctr" rtl="0">
              <a:spcBef>
                <a:spcPts val="0"/>
              </a:spcBef>
              <a:spcAft>
                <a:spcPts val="0"/>
              </a:spcAft>
              <a:buClr>
                <a:srgbClr val="F0F7ED"/>
              </a:buClr>
              <a:buSzPts val="1400"/>
              <a:buNone/>
              <a:defRPr sz="1400">
                <a:solidFill>
                  <a:srgbClr val="F0F7ED"/>
                </a:solidFill>
              </a:defRPr>
            </a:lvl6pPr>
            <a:lvl7pPr lvl="6" algn="ctr" rtl="0">
              <a:spcBef>
                <a:spcPts val="0"/>
              </a:spcBef>
              <a:spcAft>
                <a:spcPts val="0"/>
              </a:spcAft>
              <a:buClr>
                <a:srgbClr val="F0F7ED"/>
              </a:buClr>
              <a:buSzPts val="1400"/>
              <a:buNone/>
              <a:defRPr sz="1400">
                <a:solidFill>
                  <a:srgbClr val="F0F7ED"/>
                </a:solidFill>
              </a:defRPr>
            </a:lvl7pPr>
            <a:lvl8pPr lvl="7" algn="ctr" rtl="0">
              <a:spcBef>
                <a:spcPts val="0"/>
              </a:spcBef>
              <a:spcAft>
                <a:spcPts val="0"/>
              </a:spcAft>
              <a:buClr>
                <a:srgbClr val="F0F7ED"/>
              </a:buClr>
              <a:buSzPts val="1400"/>
              <a:buNone/>
              <a:defRPr sz="1400">
                <a:solidFill>
                  <a:srgbClr val="F0F7ED"/>
                </a:solidFill>
              </a:defRPr>
            </a:lvl8pPr>
            <a:lvl9pPr lvl="8" algn="ctr" rtl="0">
              <a:spcBef>
                <a:spcPts val="0"/>
              </a:spcBef>
              <a:spcAft>
                <a:spcPts val="0"/>
              </a:spcAft>
              <a:buClr>
                <a:srgbClr val="F0F7ED"/>
              </a:buClr>
              <a:buSzPts val="1400"/>
              <a:buNone/>
              <a:defRPr sz="1400">
                <a:solidFill>
                  <a:srgbClr val="F0F7ED"/>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mp; body 2">
  <p:cSld name="CUSTOM_21">
    <p:spTree>
      <p:nvGrpSpPr>
        <p:cNvPr id="1" name="Shape 799"/>
        <p:cNvGrpSpPr/>
        <p:nvPr/>
      </p:nvGrpSpPr>
      <p:grpSpPr>
        <a:xfrm>
          <a:off x="0" y="0"/>
          <a:ext cx="0" cy="0"/>
          <a:chOff x="0" y="0"/>
          <a:chExt cx="0" cy="0"/>
        </a:xfrm>
      </p:grpSpPr>
      <p:sp>
        <p:nvSpPr>
          <p:cNvPr id="800" name="Google Shape;800;p37"/>
          <p:cNvSpPr txBox="1">
            <a:spLocks noGrp="1"/>
          </p:cNvSpPr>
          <p:nvPr>
            <p:ph type="title"/>
          </p:nvPr>
        </p:nvSpPr>
        <p:spPr>
          <a:xfrm>
            <a:off x="1074150" y="653144"/>
            <a:ext cx="6995700" cy="51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rgbClr val="00BBC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801" name="Google Shape;801;p37"/>
          <p:cNvSpPr txBox="1">
            <a:spLocks noGrp="1"/>
          </p:cNvSpPr>
          <p:nvPr>
            <p:ph type="subTitle" idx="1"/>
          </p:nvPr>
        </p:nvSpPr>
        <p:spPr>
          <a:xfrm>
            <a:off x="1074150" y="1410594"/>
            <a:ext cx="6995700" cy="334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Char char="●"/>
              <a:defRPr>
                <a:solidFill>
                  <a:srgbClr val="343434"/>
                </a:solidFill>
              </a:defRPr>
            </a:lvl1pPr>
            <a:lvl2pPr lvl="1" algn="ctr" rtl="0">
              <a:lnSpc>
                <a:spcPct val="100000"/>
              </a:lnSpc>
              <a:spcBef>
                <a:spcPts val="0"/>
              </a:spcBef>
              <a:spcAft>
                <a:spcPts val="0"/>
              </a:spcAft>
              <a:buClr>
                <a:srgbClr val="343434"/>
              </a:buClr>
              <a:buSzPts val="1200"/>
              <a:buChar char="○"/>
              <a:defRPr>
                <a:solidFill>
                  <a:srgbClr val="343434"/>
                </a:solidFill>
              </a:defRPr>
            </a:lvl2pPr>
            <a:lvl3pPr lvl="2" algn="ctr" rtl="0">
              <a:lnSpc>
                <a:spcPct val="100000"/>
              </a:lnSpc>
              <a:spcBef>
                <a:spcPts val="0"/>
              </a:spcBef>
              <a:spcAft>
                <a:spcPts val="0"/>
              </a:spcAft>
              <a:buClr>
                <a:srgbClr val="343434"/>
              </a:buClr>
              <a:buSzPts val="1200"/>
              <a:buChar char="■"/>
              <a:defRPr>
                <a:solidFill>
                  <a:srgbClr val="343434"/>
                </a:solidFill>
              </a:defRPr>
            </a:lvl3pPr>
            <a:lvl4pPr lvl="3" algn="ctr" rtl="0">
              <a:lnSpc>
                <a:spcPct val="100000"/>
              </a:lnSpc>
              <a:spcBef>
                <a:spcPts val="0"/>
              </a:spcBef>
              <a:spcAft>
                <a:spcPts val="0"/>
              </a:spcAft>
              <a:buClr>
                <a:srgbClr val="343434"/>
              </a:buClr>
              <a:buSzPts val="1200"/>
              <a:buChar char="●"/>
              <a:defRPr>
                <a:solidFill>
                  <a:srgbClr val="343434"/>
                </a:solidFill>
              </a:defRPr>
            </a:lvl4pPr>
            <a:lvl5pPr lvl="4" algn="ctr" rtl="0">
              <a:lnSpc>
                <a:spcPct val="100000"/>
              </a:lnSpc>
              <a:spcBef>
                <a:spcPts val="0"/>
              </a:spcBef>
              <a:spcAft>
                <a:spcPts val="0"/>
              </a:spcAft>
              <a:buClr>
                <a:srgbClr val="343434"/>
              </a:buClr>
              <a:buSzPts val="1200"/>
              <a:buChar char="○"/>
              <a:defRPr>
                <a:solidFill>
                  <a:srgbClr val="343434"/>
                </a:solidFill>
              </a:defRPr>
            </a:lvl5pPr>
            <a:lvl6pPr lvl="5" algn="ctr" rtl="0">
              <a:lnSpc>
                <a:spcPct val="100000"/>
              </a:lnSpc>
              <a:spcBef>
                <a:spcPts val="0"/>
              </a:spcBef>
              <a:spcAft>
                <a:spcPts val="0"/>
              </a:spcAft>
              <a:buClr>
                <a:srgbClr val="343434"/>
              </a:buClr>
              <a:buSzPts val="1200"/>
              <a:buChar char="■"/>
              <a:defRPr>
                <a:solidFill>
                  <a:srgbClr val="343434"/>
                </a:solidFill>
              </a:defRPr>
            </a:lvl6pPr>
            <a:lvl7pPr lvl="6" algn="ctr" rtl="0">
              <a:lnSpc>
                <a:spcPct val="100000"/>
              </a:lnSpc>
              <a:spcBef>
                <a:spcPts val="0"/>
              </a:spcBef>
              <a:spcAft>
                <a:spcPts val="0"/>
              </a:spcAft>
              <a:buClr>
                <a:srgbClr val="343434"/>
              </a:buClr>
              <a:buSzPts val="1200"/>
              <a:buChar char="●"/>
              <a:defRPr>
                <a:solidFill>
                  <a:srgbClr val="343434"/>
                </a:solidFill>
              </a:defRPr>
            </a:lvl7pPr>
            <a:lvl8pPr lvl="7" algn="ctr" rtl="0">
              <a:lnSpc>
                <a:spcPct val="100000"/>
              </a:lnSpc>
              <a:spcBef>
                <a:spcPts val="0"/>
              </a:spcBef>
              <a:spcAft>
                <a:spcPts val="0"/>
              </a:spcAft>
              <a:buClr>
                <a:srgbClr val="343434"/>
              </a:buClr>
              <a:buSzPts val="1200"/>
              <a:buChar char="○"/>
              <a:defRPr>
                <a:solidFill>
                  <a:srgbClr val="343434"/>
                </a:solidFill>
              </a:defRPr>
            </a:lvl8pPr>
            <a:lvl9pPr lvl="8" algn="ctr" rtl="0">
              <a:lnSpc>
                <a:spcPct val="100000"/>
              </a:lnSpc>
              <a:spcBef>
                <a:spcPts val="0"/>
              </a:spcBef>
              <a:spcAft>
                <a:spcPts val="0"/>
              </a:spcAft>
              <a:buClr>
                <a:srgbClr val="343434"/>
              </a:buClr>
              <a:buSzPts val="1200"/>
              <a:buChar char="■"/>
              <a:defRPr>
                <a:solidFill>
                  <a:srgbClr val="343434"/>
                </a:solidFill>
              </a:defRPr>
            </a:lvl9pPr>
          </a:lstStyle>
          <a:p>
            <a:endParaRPr/>
          </a:p>
        </p:txBody>
      </p:sp>
      <p:pic>
        <p:nvPicPr>
          <p:cNvPr id="4"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5"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7986667" y="3871509"/>
            <a:ext cx="1717686" cy="1718100"/>
            <a:chOff x="1347125" y="349025"/>
            <a:chExt cx="4978800" cy="4980000"/>
          </a:xfrm>
        </p:grpSpPr>
        <p:sp>
          <p:nvSpPr>
            <p:cNvPr id="10" name="Google Shape;10;p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32;p2"/>
          <p:cNvSpPr txBox="1">
            <a:spLocks noGrp="1"/>
          </p:cNvSpPr>
          <p:nvPr>
            <p:ph type="ctrTitle"/>
          </p:nvPr>
        </p:nvSpPr>
        <p:spPr>
          <a:xfrm>
            <a:off x="4802150" y="2191025"/>
            <a:ext cx="3670200" cy="7038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None/>
              <a:defRPr sz="5000" b="1">
                <a:solidFill>
                  <a:schemeClr val="accent5"/>
                </a:solidFill>
                <a:latin typeface="Roboto"/>
                <a:ea typeface="Roboto"/>
                <a:cs typeface="Roboto"/>
                <a:sym typeface="Roboto"/>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33" name="Google Shape;33;p2"/>
          <p:cNvSpPr txBox="1">
            <a:spLocks noGrp="1"/>
          </p:cNvSpPr>
          <p:nvPr>
            <p:ph type="subTitle" idx="1"/>
          </p:nvPr>
        </p:nvSpPr>
        <p:spPr>
          <a:xfrm>
            <a:off x="4802150" y="2894825"/>
            <a:ext cx="3670200" cy="4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atin typeface="Muli"/>
                <a:ea typeface="Muli"/>
                <a:cs typeface="Muli"/>
                <a:sym typeface="Muli"/>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34" name="Google Shape;34;p2"/>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1213771" y="4606354"/>
            <a:ext cx="1804088" cy="451696"/>
          </a:xfrm>
          <a:prstGeom prst="rect">
            <a:avLst/>
          </a:prstGeom>
        </p:spPr>
      </p:pic>
      <p:pic>
        <p:nvPicPr>
          <p:cNvPr id="37"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67774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202"/>
        <p:cNvGrpSpPr/>
        <p:nvPr/>
      </p:nvGrpSpPr>
      <p:grpSpPr>
        <a:xfrm>
          <a:off x="0" y="0"/>
          <a:ext cx="0" cy="0"/>
          <a:chOff x="0" y="0"/>
          <a:chExt cx="0" cy="0"/>
        </a:xfrm>
      </p:grpSpPr>
      <p:sp>
        <p:nvSpPr>
          <p:cNvPr id="203" name="Google Shape;203;p15"/>
          <p:cNvSpPr/>
          <p:nvPr/>
        </p:nvSpPr>
        <p:spPr>
          <a:xfrm>
            <a:off x="7084000" y="540000"/>
            <a:ext cx="4029000" cy="4029000"/>
          </a:xfrm>
          <a:prstGeom prst="donut">
            <a:avLst>
              <a:gd name="adj" fmla="val 17842"/>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5"/>
          <p:cNvSpPr txBox="1">
            <a:spLocks noGrp="1"/>
          </p:cNvSpPr>
          <p:nvPr>
            <p:ph type="subTitle" idx="1"/>
          </p:nvPr>
        </p:nvSpPr>
        <p:spPr>
          <a:xfrm>
            <a:off x="1571444" y="2343448"/>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5" name="Google Shape;205;p15"/>
          <p:cNvSpPr txBox="1">
            <a:spLocks noGrp="1"/>
          </p:cNvSpPr>
          <p:nvPr>
            <p:ph type="subTitle" idx="2"/>
          </p:nvPr>
        </p:nvSpPr>
        <p:spPr>
          <a:xfrm>
            <a:off x="1571444" y="4186094"/>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6" name="Google Shape;206;p15"/>
          <p:cNvSpPr txBox="1">
            <a:spLocks noGrp="1"/>
          </p:cNvSpPr>
          <p:nvPr>
            <p:ph type="subTitle" idx="3"/>
          </p:nvPr>
        </p:nvSpPr>
        <p:spPr>
          <a:xfrm>
            <a:off x="4170019" y="2343448"/>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7" name="Google Shape;207;p15"/>
          <p:cNvSpPr txBox="1">
            <a:spLocks noGrp="1"/>
          </p:cNvSpPr>
          <p:nvPr>
            <p:ph type="subTitle" idx="4"/>
          </p:nvPr>
        </p:nvSpPr>
        <p:spPr>
          <a:xfrm>
            <a:off x="4170019" y="4186094"/>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8" name="Google Shape;208;p15"/>
          <p:cNvSpPr/>
          <p:nvPr/>
        </p:nvSpPr>
        <p:spPr>
          <a:xfrm>
            <a:off x="7152238" y="3180800"/>
            <a:ext cx="474000" cy="474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210"/>
              </a:solidFill>
            </a:endParaRPr>
          </a:p>
        </p:txBody>
      </p:sp>
      <p:grpSp>
        <p:nvGrpSpPr>
          <p:cNvPr id="209" name="Google Shape;209;p15"/>
          <p:cNvGrpSpPr/>
          <p:nvPr/>
        </p:nvGrpSpPr>
        <p:grpSpPr>
          <a:xfrm>
            <a:off x="8073382" y="788704"/>
            <a:ext cx="781174" cy="781362"/>
            <a:chOff x="1347125" y="349025"/>
            <a:chExt cx="4978800" cy="4980000"/>
          </a:xfrm>
        </p:grpSpPr>
        <p:sp>
          <p:nvSpPr>
            <p:cNvPr id="210" name="Google Shape;210;p15"/>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5"/>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5"/>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5"/>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5"/>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5"/>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5"/>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5"/>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5"/>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5"/>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5"/>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5"/>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5"/>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5"/>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5"/>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5"/>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5"/>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5"/>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5"/>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5"/>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5"/>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5"/>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15"/>
          <p:cNvSpPr/>
          <p:nvPr/>
        </p:nvSpPr>
        <p:spPr>
          <a:xfrm>
            <a:off x="6954869" y="963900"/>
            <a:ext cx="286500" cy="2862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210"/>
              </a:solidFill>
            </a:endParaRPr>
          </a:p>
        </p:txBody>
      </p:sp>
      <p:sp>
        <p:nvSpPr>
          <p:cNvPr id="233" name="Google Shape;233;p15"/>
          <p:cNvSpPr txBox="1">
            <a:spLocks noGrp="1"/>
          </p:cNvSpPr>
          <p:nvPr>
            <p:ph type="title"/>
          </p:nvPr>
        </p:nvSpPr>
        <p:spPr>
          <a:xfrm>
            <a:off x="732292" y="741281"/>
            <a:ext cx="6995700" cy="481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2700"/>
              <a:buNone/>
              <a:defRPr sz="2700"/>
            </a:lvl2pPr>
            <a:lvl3pPr lvl="2" rtl="0">
              <a:spcBef>
                <a:spcPts val="0"/>
              </a:spcBef>
              <a:spcAft>
                <a:spcPts val="0"/>
              </a:spcAft>
              <a:buSzPts val="2700"/>
              <a:buNone/>
              <a:defRPr sz="2700"/>
            </a:lvl3pPr>
            <a:lvl4pPr lvl="3" rtl="0">
              <a:spcBef>
                <a:spcPts val="0"/>
              </a:spcBef>
              <a:spcAft>
                <a:spcPts val="0"/>
              </a:spcAft>
              <a:buSzPts val="2700"/>
              <a:buNone/>
              <a:defRPr sz="2700"/>
            </a:lvl4pPr>
            <a:lvl5pPr lvl="4" rtl="0">
              <a:spcBef>
                <a:spcPts val="0"/>
              </a:spcBef>
              <a:spcAft>
                <a:spcPts val="0"/>
              </a:spcAft>
              <a:buSzPts val="2700"/>
              <a:buNone/>
              <a:defRPr sz="2700"/>
            </a:lvl5pPr>
            <a:lvl6pPr lvl="5" rtl="0">
              <a:spcBef>
                <a:spcPts val="0"/>
              </a:spcBef>
              <a:spcAft>
                <a:spcPts val="0"/>
              </a:spcAft>
              <a:buSzPts val="2700"/>
              <a:buNone/>
              <a:defRPr sz="2700"/>
            </a:lvl6pPr>
            <a:lvl7pPr lvl="6" rtl="0">
              <a:spcBef>
                <a:spcPts val="0"/>
              </a:spcBef>
              <a:spcAft>
                <a:spcPts val="0"/>
              </a:spcAft>
              <a:buSzPts val="2700"/>
              <a:buNone/>
              <a:defRPr sz="2700"/>
            </a:lvl7pPr>
            <a:lvl8pPr lvl="7" rtl="0">
              <a:spcBef>
                <a:spcPts val="0"/>
              </a:spcBef>
              <a:spcAft>
                <a:spcPts val="0"/>
              </a:spcAft>
              <a:buSzPts val="2700"/>
              <a:buNone/>
              <a:defRPr sz="2700"/>
            </a:lvl8pPr>
            <a:lvl9pPr lvl="8" rtl="0">
              <a:spcBef>
                <a:spcPts val="0"/>
              </a:spcBef>
              <a:spcAft>
                <a:spcPts val="0"/>
              </a:spcAft>
              <a:buSzPts val="2700"/>
              <a:buNone/>
              <a:defRPr sz="2700"/>
            </a:lvl9pPr>
          </a:lstStyle>
          <a:p>
            <a:endParaRPr/>
          </a:p>
        </p:txBody>
      </p:sp>
      <p:sp>
        <p:nvSpPr>
          <p:cNvPr id="234" name="Google Shape;234;p15"/>
          <p:cNvSpPr txBox="1">
            <a:spLocks noGrp="1"/>
          </p:cNvSpPr>
          <p:nvPr>
            <p:ph type="subTitle" idx="5"/>
          </p:nvPr>
        </p:nvSpPr>
        <p:spPr>
          <a:xfrm>
            <a:off x="4170019" y="2008356"/>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5" name="Google Shape;235;p15"/>
          <p:cNvSpPr txBox="1">
            <a:spLocks noGrp="1"/>
          </p:cNvSpPr>
          <p:nvPr>
            <p:ph type="subTitle" idx="6"/>
          </p:nvPr>
        </p:nvSpPr>
        <p:spPr>
          <a:xfrm>
            <a:off x="1571444" y="3847548"/>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6" name="Google Shape;236;p15"/>
          <p:cNvSpPr txBox="1">
            <a:spLocks noGrp="1"/>
          </p:cNvSpPr>
          <p:nvPr>
            <p:ph type="subTitle" idx="7"/>
          </p:nvPr>
        </p:nvSpPr>
        <p:spPr>
          <a:xfrm>
            <a:off x="1571444" y="2008356"/>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7" name="Google Shape;237;p15"/>
          <p:cNvSpPr txBox="1">
            <a:spLocks noGrp="1"/>
          </p:cNvSpPr>
          <p:nvPr>
            <p:ph type="subTitle" idx="8"/>
          </p:nvPr>
        </p:nvSpPr>
        <p:spPr>
          <a:xfrm>
            <a:off x="4170019" y="3847556"/>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8" name="Google Shape;238;p15"/>
          <p:cNvSpPr txBox="1">
            <a:spLocks noGrp="1"/>
          </p:cNvSpPr>
          <p:nvPr>
            <p:ph type="title" idx="9" hasCustomPrompt="1"/>
          </p:nvPr>
        </p:nvSpPr>
        <p:spPr>
          <a:xfrm>
            <a:off x="1571450" y="14676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sp>
        <p:nvSpPr>
          <p:cNvPr id="239" name="Google Shape;239;p15"/>
          <p:cNvSpPr txBox="1">
            <a:spLocks noGrp="1"/>
          </p:cNvSpPr>
          <p:nvPr>
            <p:ph type="title" idx="13" hasCustomPrompt="1"/>
          </p:nvPr>
        </p:nvSpPr>
        <p:spPr>
          <a:xfrm>
            <a:off x="1571450" y="32990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sp>
        <p:nvSpPr>
          <p:cNvPr id="240" name="Google Shape;240;p15"/>
          <p:cNvSpPr txBox="1">
            <a:spLocks noGrp="1"/>
          </p:cNvSpPr>
          <p:nvPr>
            <p:ph type="title" idx="14" hasCustomPrompt="1"/>
          </p:nvPr>
        </p:nvSpPr>
        <p:spPr>
          <a:xfrm>
            <a:off x="4174100" y="32990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sp>
        <p:nvSpPr>
          <p:cNvPr id="241" name="Google Shape;241;p15"/>
          <p:cNvSpPr txBox="1">
            <a:spLocks noGrp="1"/>
          </p:cNvSpPr>
          <p:nvPr>
            <p:ph type="title" idx="15" hasCustomPrompt="1"/>
          </p:nvPr>
        </p:nvSpPr>
        <p:spPr>
          <a:xfrm>
            <a:off x="4174100" y="14676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pic>
        <p:nvPicPr>
          <p:cNvPr id="41"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42"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46400" y="4064230"/>
            <a:ext cx="1702325" cy="1279919"/>
          </a:xfrm>
          <a:prstGeom prst="rect">
            <a:avLst/>
          </a:prstGeom>
        </p:spPr>
      </p:pic>
    </p:spTree>
    <p:extLst>
      <p:ext uri="{BB962C8B-B14F-4D97-AF65-F5344CB8AC3E}">
        <p14:creationId xmlns:p14="http://schemas.microsoft.com/office/powerpoint/2010/main" val="370623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theme" Target="../theme/theme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0F7E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1pPr>
            <a:lvl2pPr lvl="1">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2pPr>
            <a:lvl3pPr lvl="2">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3pPr>
            <a:lvl4pPr lvl="3">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4pPr>
            <a:lvl5pPr lvl="4">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5pPr>
            <a:lvl6pPr lvl="5">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6pPr>
            <a:lvl7pPr lvl="6">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7pPr>
            <a:lvl8pPr lvl="7">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8pPr>
            <a:lvl9pPr lvl="8">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1pPr>
            <a:lvl2pPr marL="914400" lvl="1"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2pPr>
            <a:lvl3pPr marL="1371600" lvl="2"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3pPr>
            <a:lvl4pPr marL="1828800" lvl="3"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4pPr>
            <a:lvl5pPr marL="2286000" lvl="4"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5pPr>
            <a:lvl6pPr marL="2743200" lvl="5"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6pPr>
            <a:lvl7pPr marL="3200400" lvl="6"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7pPr>
            <a:lvl8pPr marL="3657600" lvl="7"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8pPr>
            <a:lvl9pPr marL="4114800" lvl="8"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9pPr>
          </a:lstStyle>
          <a:p>
            <a:endParaRPr/>
          </a:p>
        </p:txBody>
      </p:sp>
    </p:spTree>
  </p:cSld>
  <p:clrMap bg1="lt1" tx1="dk1" bg2="dk2" tx2="lt2" accent1="accent1" accent2="accent2" accent3="accent3" accent4="accent4" accent5="accent5" accent6="accent6" hlink="hlink" folHlink="folHlink"/>
  <p:sldLayoutIdLst>
    <p:sldLayoutId id="2147483653" r:id="rId1"/>
    <p:sldLayoutId id="2147483659" r:id="rId2"/>
    <p:sldLayoutId id="2147483660" r:id="rId3"/>
    <p:sldLayoutId id="2147483688" r:id="rId4"/>
    <p:sldLayoutId id="2147483687" r:id="rId5"/>
    <p:sldLayoutId id="2147483679" r:id="rId6"/>
    <p:sldLayoutId id="2147483683"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0F7E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1pPr>
            <a:lvl2pPr lvl="1">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2pPr>
            <a:lvl3pPr lvl="2">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3pPr>
            <a:lvl4pPr lvl="3">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4pPr>
            <a:lvl5pPr lvl="4">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5pPr>
            <a:lvl6pPr lvl="5">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6pPr>
            <a:lvl7pPr lvl="6">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7pPr>
            <a:lvl8pPr lvl="7">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8pPr>
            <a:lvl9pPr lvl="8">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1pPr>
            <a:lvl2pPr marL="914400" lvl="1"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2pPr>
            <a:lvl3pPr marL="1371600" lvl="2"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3pPr>
            <a:lvl4pPr marL="1828800" lvl="3"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4pPr>
            <a:lvl5pPr marL="2286000" lvl="4"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5pPr>
            <a:lvl6pPr marL="2743200" lvl="5"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6pPr>
            <a:lvl7pPr marL="3200400" lvl="6"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7pPr>
            <a:lvl8pPr marL="3657600" lvl="7"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8pPr>
            <a:lvl9pPr marL="4114800" lvl="8"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9pPr>
          </a:lstStyle>
          <a:p>
            <a:endParaRPr/>
          </a:p>
        </p:txBody>
      </p:sp>
    </p:spTree>
    <p:extLst>
      <p:ext uri="{BB962C8B-B14F-4D97-AF65-F5344CB8AC3E}">
        <p14:creationId xmlns:p14="http://schemas.microsoft.com/office/powerpoint/2010/main" val="2400148062"/>
      </p:ext>
    </p:extLst>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97.xml"/><Relationship Id="rId1" Type="http://schemas.openxmlformats.org/officeDocument/2006/relationships/slideLayout" Target="../slideLayouts/slideLayout10.xml"/><Relationship Id="rId4" Type="http://schemas.openxmlformats.org/officeDocument/2006/relationships/hyperlink" Target="http://www.meshmixer.com/"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8.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2.jpeg"/></Relationships>
</file>

<file path=ppt/slides/_rels/slide102.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hyperlink" Target="https://www.thingiverse.com/thing:2738211" TargetMode="External"/><Relationship Id="rId2" Type="http://schemas.openxmlformats.org/officeDocument/2006/relationships/hyperlink" Target="https://ultimaker.com/software/ultimaker-cura" TargetMode="External"/><Relationship Id="rId1" Type="http://schemas.openxmlformats.org/officeDocument/2006/relationships/slideLayout" Target="../slideLayouts/slideLayout4.xml"/><Relationship Id="rId6" Type="http://schemas.openxmlformats.org/officeDocument/2006/relationships/image" Target="../media/image158.jpeg"/><Relationship Id="rId5" Type="http://schemas.openxmlformats.org/officeDocument/2006/relationships/image" Target="../media/image157.jpeg"/><Relationship Id="rId4" Type="http://schemas.openxmlformats.org/officeDocument/2006/relationships/image" Target="../media/image156.jpeg"/></Relationships>
</file>

<file path=ppt/slides/_rels/slide10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4.xml"/><Relationship Id="rId4" Type="http://schemas.openxmlformats.org/officeDocument/2006/relationships/image" Target="../media/image161.jpeg"/></Relationships>
</file>

<file path=ppt/slides/_rels/slide106.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00.xml"/><Relationship Id="rId1" Type="http://schemas.openxmlformats.org/officeDocument/2006/relationships/slideLayout" Target="../slideLayouts/slideLayout14.xml"/><Relationship Id="rId5" Type="http://schemas.openxmlformats.org/officeDocument/2006/relationships/image" Target="../media/image164.jpeg"/><Relationship Id="rId4" Type="http://schemas.openxmlformats.org/officeDocument/2006/relationships/image" Target="../media/image163.jpeg"/></Relationships>
</file>

<file path=ppt/slides/_rels/slide10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01.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02.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04.xml"/><Relationship Id="rId1" Type="http://schemas.openxmlformats.org/officeDocument/2006/relationships/slideLayout" Target="../slideLayouts/slideLayout19.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11_5FF288F4.xml"/><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113_75132EEF.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microsoft.com/office/2018/10/relationships/comments" Target="../comments/modernComment_114_A59028B9.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microsoft.com/office/2018/10/relationships/comments" Target="../comments/modernComment_115_2DCAECB4.xml"/><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36.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3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43.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51.jpeg"/><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58.png"/><Relationship Id="rId4" Type="http://schemas.openxmlformats.org/officeDocument/2006/relationships/image" Target="../media/image57.emf"/></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66.jpeg"/></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68.jpeg"/></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70.jpeg"/></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70.jpeg"/></Relationships>
</file>

<file path=ppt/slides/_rels/slide4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70.jpeg"/></Relationships>
</file>

<file path=ppt/slides/_rels/slide4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75.jpeg"/></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82.png"/><Relationship Id="rId4" Type="http://schemas.openxmlformats.org/officeDocument/2006/relationships/notesSlide" Target="../notesSlides/notesSlide5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4.xml"/><Relationship Id="rId1" Type="http://schemas.openxmlformats.org/officeDocument/2006/relationships/slideLayout" Target="../slideLayouts/slideLayout14.xml"/><Relationship Id="rId5" Type="http://schemas.openxmlformats.org/officeDocument/2006/relationships/image" Target="../media/image30.png"/><Relationship Id="rId4" Type="http://schemas.openxmlformats.org/officeDocument/2006/relationships/image" Target="../media/image46.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86.png"/></Relationships>
</file>

<file path=ppt/slides/_rels/slide6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88.jpeg"/></Relationships>
</file>

<file path=ppt/slides/_rels/slide6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9.xml"/><Relationship Id="rId1" Type="http://schemas.openxmlformats.org/officeDocument/2006/relationships/slideLayout" Target="../slideLayouts/slideLayout4.xml"/><Relationship Id="rId5" Type="http://schemas.openxmlformats.org/officeDocument/2006/relationships/image" Target="../media/image91.jpeg"/><Relationship Id="rId4" Type="http://schemas.openxmlformats.org/officeDocument/2006/relationships/image" Target="../media/image90.jpeg"/></Relationships>
</file>

<file path=ppt/slides/_rels/slide6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0.xml"/><Relationship Id="rId1" Type="http://schemas.openxmlformats.org/officeDocument/2006/relationships/slideLayout" Target="../slideLayouts/slideLayout17.xml"/><Relationship Id="rId4" Type="http://schemas.openxmlformats.org/officeDocument/2006/relationships/image" Target="../media/image93.jpeg"/></Relationships>
</file>

<file path=ppt/slides/_rels/slide6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1.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2.xml"/><Relationship Id="rId1" Type="http://schemas.openxmlformats.org/officeDocument/2006/relationships/slideLayout" Target="../slideLayouts/slideLayout4.xml"/><Relationship Id="rId5" Type="http://schemas.openxmlformats.org/officeDocument/2006/relationships/image" Target="../media/image97.png"/><Relationship Id="rId4" Type="http://schemas.openxmlformats.org/officeDocument/2006/relationships/image" Target="../media/image96.jpeg"/></Relationships>
</file>

<file path=ppt/slides/_rels/slide6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102.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4.xml"/><Relationship Id="rId1" Type="http://schemas.openxmlformats.org/officeDocument/2006/relationships/themeOverride" Target="../theme/themeOverride1.xml"/><Relationship Id="rId6" Type="http://schemas.openxmlformats.org/officeDocument/2006/relationships/image" Target="../media/image104.jpeg"/><Relationship Id="rId5" Type="http://schemas.openxmlformats.org/officeDocument/2006/relationships/image" Target="../media/image101.jpeg"/><Relationship Id="rId4" Type="http://schemas.openxmlformats.org/officeDocument/2006/relationships/image" Target="../media/image103.jpeg"/></Relationships>
</file>

<file path=ppt/slides/_rels/slide7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8.xml"/><Relationship Id="rId1" Type="http://schemas.openxmlformats.org/officeDocument/2006/relationships/slideLayout" Target="../slideLayouts/slideLayout12.xml"/><Relationship Id="rId4" Type="http://schemas.openxmlformats.org/officeDocument/2006/relationships/image" Target="../media/image106.jpeg"/></Relationships>
</file>

<file path=ppt/slides/_rels/slide7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0.xml"/><Relationship Id="rId1" Type="http://schemas.openxmlformats.org/officeDocument/2006/relationships/slideLayout" Target="../slideLayouts/slideLayout4.xml"/><Relationship Id="rId4" Type="http://schemas.openxmlformats.org/officeDocument/2006/relationships/image" Target="../media/image109.jpeg"/></Relationships>
</file>

<file path=ppt/slides/_rels/slide74.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4.jpeg"/><Relationship Id="rId2" Type="http://schemas.openxmlformats.org/officeDocument/2006/relationships/notesSlide" Target="../notesSlides/notesSlide71.xml"/><Relationship Id="rId1" Type="http://schemas.openxmlformats.org/officeDocument/2006/relationships/slideLayout" Target="../slideLayouts/slideLayout12.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75.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72.xml"/><Relationship Id="rId1" Type="http://schemas.openxmlformats.org/officeDocument/2006/relationships/slideLayout" Target="../slideLayouts/slideLayout13.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s>
</file>

<file path=ppt/slides/_rels/slide7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75.xml"/><Relationship Id="rId1" Type="http://schemas.openxmlformats.org/officeDocument/2006/relationships/slideLayout" Target="../slideLayouts/slideLayout12.xml"/><Relationship Id="rId4" Type="http://schemas.openxmlformats.org/officeDocument/2006/relationships/image" Target="../media/image125.jpeg"/></Relationships>
</file>

<file path=ppt/slides/_rels/slide7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81.xml"/><Relationship Id="rId1" Type="http://schemas.openxmlformats.org/officeDocument/2006/relationships/slideLayout" Target="../slideLayouts/slideLayout13.xml"/><Relationship Id="rId5" Type="http://schemas.openxmlformats.org/officeDocument/2006/relationships/image" Target="../media/image133.jpeg"/><Relationship Id="rId4" Type="http://schemas.openxmlformats.org/officeDocument/2006/relationships/image" Target="../media/image132.jpeg"/></Relationships>
</file>

<file path=ppt/slides/_rels/slide8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82.xml"/><Relationship Id="rId1" Type="http://schemas.openxmlformats.org/officeDocument/2006/relationships/slideLayout" Target="../slideLayouts/slideLayout13.xml"/><Relationship Id="rId4" Type="http://schemas.openxmlformats.org/officeDocument/2006/relationships/image" Target="../media/image135.emf"/></Relationships>
</file>

<file path=ppt/slides/_rels/slide8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83.xml"/><Relationship Id="rId1" Type="http://schemas.openxmlformats.org/officeDocument/2006/relationships/slideLayout" Target="../slideLayouts/slideLayout13.xml"/><Relationship Id="rId5" Type="http://schemas.openxmlformats.org/officeDocument/2006/relationships/image" Target="../media/image104.jpeg"/><Relationship Id="rId4" Type="http://schemas.openxmlformats.org/officeDocument/2006/relationships/image" Target="../media/image137.jpeg"/></Relationships>
</file>

<file path=ppt/slides/_rels/slide8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84.xml"/><Relationship Id="rId1" Type="http://schemas.openxmlformats.org/officeDocument/2006/relationships/slideLayout" Target="../slideLayouts/slideLayout4.xml"/><Relationship Id="rId4" Type="http://schemas.openxmlformats.org/officeDocument/2006/relationships/image" Target="../media/image139.jpeg"/></Relationships>
</file>

<file path=ppt/slides/_rels/slide8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2.emf"/><Relationship Id="rId4" Type="http://schemas.openxmlformats.org/officeDocument/2006/relationships/image" Target="../media/image11.jpeg"/></Relationships>
</file>

<file path=ppt/slides/_rels/slide9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9.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2.jpeg"/></Relationships>
</file>

<file path=ppt/slides/_rels/slide9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92.xml"/><Relationship Id="rId1" Type="http://schemas.openxmlformats.org/officeDocument/2006/relationships/slideLayout" Target="../slideLayouts/slideLayout4.xml"/><Relationship Id="rId4" Type="http://schemas.openxmlformats.org/officeDocument/2006/relationships/image" Target="../media/image146.jpeg"/></Relationships>
</file>

<file path=ppt/slides/_rels/slide96.xml.rels><?xml version="1.0" encoding="UTF-8" standalone="yes"?>
<Relationships xmlns="http://schemas.openxmlformats.org/package/2006/relationships"><Relationship Id="rId3" Type="http://schemas.openxmlformats.org/officeDocument/2006/relationships/hyperlink" Target="https://www.sculpteo.com/blog/wp-content/uploads/2017/10/2222-1.jpg" TargetMode="External"/><Relationship Id="rId2" Type="http://schemas.openxmlformats.org/officeDocument/2006/relationships/notesSlide" Target="../notesSlides/notesSlide93.xml"/><Relationship Id="rId1" Type="http://schemas.openxmlformats.org/officeDocument/2006/relationships/slideLayout" Target="../slideLayouts/slideLayout4.xml"/><Relationship Id="rId6" Type="http://schemas.openxmlformats.org/officeDocument/2006/relationships/image" Target="../media/image148.jpeg"/><Relationship Id="rId5" Type="http://schemas.openxmlformats.org/officeDocument/2006/relationships/hyperlink" Target="https://www.sculpteo.com/blog/wp-content/uploads/2017/10/1111-1.jpg" TargetMode="External"/><Relationship Id="rId4" Type="http://schemas.openxmlformats.org/officeDocument/2006/relationships/image" Target="../media/image147.jpeg"/></Relationships>
</file>

<file path=ppt/slides/_rels/slide9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94.xml"/><Relationship Id="rId1" Type="http://schemas.openxmlformats.org/officeDocument/2006/relationships/slideLayout" Target="../slideLayouts/slideLayout4.xml"/><Relationship Id="rId5" Type="http://schemas.openxmlformats.org/officeDocument/2006/relationships/image" Target="../media/image151.jpeg"/><Relationship Id="rId4" Type="http://schemas.openxmlformats.org/officeDocument/2006/relationships/image" Target="../media/image150.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96.xml"/><Relationship Id="rId1" Type="http://schemas.openxmlformats.org/officeDocument/2006/relationships/slideLayout" Target="../slideLayouts/slideLayout10.xml"/><Relationship Id="rId4" Type="http://schemas.openxmlformats.org/officeDocument/2006/relationships/image" Target="../media/image15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41"/>
          <p:cNvSpPr txBox="1">
            <a:spLocks noGrp="1"/>
          </p:cNvSpPr>
          <p:nvPr>
            <p:ph type="ctrTitle"/>
          </p:nvPr>
        </p:nvSpPr>
        <p:spPr>
          <a:xfrm>
            <a:off x="3782929" y="2191025"/>
            <a:ext cx="5395902" cy="703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4400"/>
              <a:t>Material Extrusion</a:t>
            </a:r>
            <a:endParaRPr sz="4400"/>
          </a:p>
        </p:txBody>
      </p:sp>
      <p:sp>
        <p:nvSpPr>
          <p:cNvPr id="861" name="Google Shape;861;p41"/>
          <p:cNvSpPr txBox="1">
            <a:spLocks noGrp="1"/>
          </p:cNvSpPr>
          <p:nvPr>
            <p:ph type="subTitle" idx="1"/>
          </p:nvPr>
        </p:nvSpPr>
        <p:spPr>
          <a:xfrm>
            <a:off x="4802150" y="2894825"/>
            <a:ext cx="3670200" cy="465600"/>
          </a:xfrm>
          <a:prstGeom prst="rect">
            <a:avLst/>
          </a:prstGeom>
        </p:spPr>
        <p:txBody>
          <a:bodyPr spcFirstLastPara="1" wrap="square" lIns="91425" tIns="91425" rIns="91425" bIns="91425" anchor="t" anchorCtr="0">
            <a:noAutofit/>
          </a:bodyPr>
          <a:lstStyle/>
          <a:p>
            <a:pPr marL="0" lvl="0" indent="0">
              <a:buClr>
                <a:schemeClr val="dk1"/>
              </a:buClr>
              <a:buSzPts val="1100"/>
            </a:pPr>
            <a:r>
              <a:rPr lang="en" dirty="0"/>
              <a:t>CUC: </a:t>
            </a:r>
            <a:r>
              <a:rPr lang="en-US" b="1" dirty="0" err="1"/>
              <a:t>Diseño</a:t>
            </a:r>
            <a:r>
              <a:rPr lang="en-US" b="1" dirty="0"/>
              <a:t> para MEX</a:t>
            </a:r>
            <a:endParaRPr dirty="0"/>
          </a:p>
        </p:txBody>
      </p:sp>
      <p:grpSp>
        <p:nvGrpSpPr>
          <p:cNvPr id="862" name="Google Shape;862;p41"/>
          <p:cNvGrpSpPr/>
          <p:nvPr/>
        </p:nvGrpSpPr>
        <p:grpSpPr>
          <a:xfrm>
            <a:off x="-397344" y="-351625"/>
            <a:ext cx="1717686" cy="1718100"/>
            <a:chOff x="1347125" y="349025"/>
            <a:chExt cx="4978800" cy="4980000"/>
          </a:xfrm>
        </p:grpSpPr>
        <p:sp>
          <p:nvSpPr>
            <p:cNvPr id="863" name="Google Shape;863;p4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5" name="Google Shape;885;p41"/>
          <p:cNvSpPr/>
          <p:nvPr/>
        </p:nvSpPr>
        <p:spPr>
          <a:xfrm>
            <a:off x="3997846" y="394973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1"/>
          <p:cNvSpPr/>
          <p:nvPr/>
        </p:nvSpPr>
        <p:spPr>
          <a:xfrm>
            <a:off x="963324" y="719560"/>
            <a:ext cx="334800" cy="334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1"/>
          <p:cNvSpPr/>
          <p:nvPr/>
        </p:nvSpPr>
        <p:spPr>
          <a:xfrm rot="9266724">
            <a:off x="4767268" y="3991594"/>
            <a:ext cx="251060" cy="25106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1"/>
          <p:cNvSpPr/>
          <p:nvPr/>
        </p:nvSpPr>
        <p:spPr>
          <a:xfrm>
            <a:off x="2296276" y="1380494"/>
            <a:ext cx="967316" cy="300178"/>
          </a:xfrm>
          <a:custGeom>
            <a:avLst/>
            <a:gdLst/>
            <a:ahLst/>
            <a:cxnLst/>
            <a:rect l="l" t="t" r="r" b="b"/>
            <a:pathLst>
              <a:path w="23136" h="7180" extrusionOk="0">
                <a:moveTo>
                  <a:pt x="17483" y="1"/>
                </a:moveTo>
                <a:cubicBezTo>
                  <a:pt x="17245" y="1"/>
                  <a:pt x="17030" y="96"/>
                  <a:pt x="16887" y="239"/>
                </a:cubicBezTo>
                <a:lnTo>
                  <a:pt x="11950" y="5343"/>
                </a:lnTo>
                <a:cubicBezTo>
                  <a:pt x="11801" y="5505"/>
                  <a:pt x="11600" y="5582"/>
                  <a:pt x="11395" y="5582"/>
                </a:cubicBezTo>
                <a:cubicBezTo>
                  <a:pt x="11206" y="5582"/>
                  <a:pt x="11013" y="5517"/>
                  <a:pt x="10853" y="5391"/>
                </a:cubicBezTo>
                <a:lnTo>
                  <a:pt x="7037" y="2028"/>
                </a:lnTo>
                <a:cubicBezTo>
                  <a:pt x="6846" y="1861"/>
                  <a:pt x="6607" y="1778"/>
                  <a:pt x="6369" y="1778"/>
                </a:cubicBezTo>
                <a:cubicBezTo>
                  <a:pt x="6130" y="1778"/>
                  <a:pt x="5892" y="1861"/>
                  <a:pt x="5701" y="2028"/>
                </a:cubicBezTo>
                <a:lnTo>
                  <a:pt x="72" y="6917"/>
                </a:lnTo>
                <a:cubicBezTo>
                  <a:pt x="1" y="6965"/>
                  <a:pt x="1" y="7060"/>
                  <a:pt x="72" y="7132"/>
                </a:cubicBezTo>
                <a:cubicBezTo>
                  <a:pt x="96" y="7156"/>
                  <a:pt x="144" y="7180"/>
                  <a:pt x="192" y="7180"/>
                </a:cubicBezTo>
                <a:cubicBezTo>
                  <a:pt x="239" y="7180"/>
                  <a:pt x="263" y="7180"/>
                  <a:pt x="263" y="7156"/>
                </a:cubicBezTo>
                <a:lnTo>
                  <a:pt x="5916" y="2266"/>
                </a:lnTo>
                <a:cubicBezTo>
                  <a:pt x="6047" y="2147"/>
                  <a:pt x="6214" y="2088"/>
                  <a:pt x="6384" y="2088"/>
                </a:cubicBezTo>
                <a:cubicBezTo>
                  <a:pt x="6554" y="2088"/>
                  <a:pt x="6727" y="2147"/>
                  <a:pt x="6870" y="2266"/>
                </a:cubicBezTo>
                <a:lnTo>
                  <a:pt x="10686" y="5629"/>
                </a:lnTo>
                <a:cubicBezTo>
                  <a:pt x="10891" y="5812"/>
                  <a:pt x="11150" y="5901"/>
                  <a:pt x="11409" y="5901"/>
                </a:cubicBezTo>
                <a:cubicBezTo>
                  <a:pt x="11693" y="5901"/>
                  <a:pt x="11977" y="5794"/>
                  <a:pt x="12188" y="5582"/>
                </a:cubicBezTo>
                <a:lnTo>
                  <a:pt x="17125" y="478"/>
                </a:lnTo>
                <a:cubicBezTo>
                  <a:pt x="17197" y="382"/>
                  <a:pt x="17364" y="335"/>
                  <a:pt x="17483" y="335"/>
                </a:cubicBezTo>
                <a:cubicBezTo>
                  <a:pt x="17626" y="335"/>
                  <a:pt x="17746" y="382"/>
                  <a:pt x="17841" y="478"/>
                </a:cubicBezTo>
                <a:lnTo>
                  <a:pt x="22873" y="6011"/>
                </a:lnTo>
                <a:cubicBezTo>
                  <a:pt x="22897" y="6047"/>
                  <a:pt x="22933" y="6065"/>
                  <a:pt x="22969" y="6065"/>
                </a:cubicBezTo>
                <a:cubicBezTo>
                  <a:pt x="23005" y="6065"/>
                  <a:pt x="23040" y="6047"/>
                  <a:pt x="23064" y="6011"/>
                </a:cubicBezTo>
                <a:cubicBezTo>
                  <a:pt x="23136" y="5963"/>
                  <a:pt x="23136" y="5868"/>
                  <a:pt x="23064" y="5820"/>
                </a:cubicBezTo>
                <a:lnTo>
                  <a:pt x="18032" y="263"/>
                </a:lnTo>
                <a:cubicBezTo>
                  <a:pt x="17889" y="96"/>
                  <a:pt x="17674" y="1"/>
                  <a:pt x="17483" y="1"/>
                </a:cubicBezTo>
                <a:close/>
              </a:path>
            </a:pathLst>
          </a:custGeom>
          <a:solidFill>
            <a:srgbClr val="FFFFFF"/>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1"/>
          <p:cNvSpPr/>
          <p:nvPr/>
        </p:nvSpPr>
        <p:spPr>
          <a:xfrm>
            <a:off x="3262539" y="3982956"/>
            <a:ext cx="111758" cy="111710"/>
          </a:xfrm>
          <a:custGeom>
            <a:avLst/>
            <a:gdLst/>
            <a:ahLst/>
            <a:cxnLst/>
            <a:rect l="l" t="t" r="r" b="b"/>
            <a:pathLst>
              <a:path w="2673" h="2672" extrusionOk="0">
                <a:moveTo>
                  <a:pt x="1337" y="287"/>
                </a:moveTo>
                <a:cubicBezTo>
                  <a:pt x="1933" y="287"/>
                  <a:pt x="2386" y="764"/>
                  <a:pt x="2386" y="1336"/>
                </a:cubicBezTo>
                <a:cubicBezTo>
                  <a:pt x="2386" y="1908"/>
                  <a:pt x="1909" y="2385"/>
                  <a:pt x="1337" y="2385"/>
                </a:cubicBezTo>
                <a:cubicBezTo>
                  <a:pt x="764" y="2385"/>
                  <a:pt x="287" y="1908"/>
                  <a:pt x="287" y="1336"/>
                </a:cubicBezTo>
                <a:cubicBezTo>
                  <a:pt x="287" y="764"/>
                  <a:pt x="764" y="287"/>
                  <a:pt x="1337" y="287"/>
                </a:cubicBezTo>
                <a:close/>
                <a:moveTo>
                  <a:pt x="1337" y="0"/>
                </a:moveTo>
                <a:cubicBezTo>
                  <a:pt x="597" y="0"/>
                  <a:pt x="1" y="597"/>
                  <a:pt x="1" y="1336"/>
                </a:cubicBezTo>
                <a:cubicBezTo>
                  <a:pt x="1" y="2075"/>
                  <a:pt x="597" y="2672"/>
                  <a:pt x="1337" y="2672"/>
                </a:cubicBezTo>
                <a:cubicBezTo>
                  <a:pt x="2076" y="2672"/>
                  <a:pt x="2672" y="2075"/>
                  <a:pt x="2672" y="1336"/>
                </a:cubicBezTo>
                <a:cubicBezTo>
                  <a:pt x="2672" y="597"/>
                  <a:pt x="2076" y="0"/>
                  <a:pt x="1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904" y="1622705"/>
            <a:ext cx="3303100" cy="2292137"/>
          </a:xfrm>
          <a:prstGeom prst="rect">
            <a:avLst/>
          </a:prstGeom>
        </p:spPr>
      </p:pic>
    </p:spTree>
    <p:extLst>
      <p:ext uri="{BB962C8B-B14F-4D97-AF65-F5344CB8AC3E}">
        <p14:creationId xmlns:p14="http://schemas.microsoft.com/office/powerpoint/2010/main" val="459951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4150" y="193548"/>
            <a:ext cx="6995700" cy="566400"/>
          </a:xfrm>
        </p:spPr>
        <p:txBody>
          <a:bodyPr/>
          <a:lstStyle/>
          <a:p>
            <a:r>
              <a:rPr lang="en-US" dirty="0" err="1"/>
              <a:t>Sostenibilidad</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373"/>
          <a:stretch/>
        </p:blipFill>
        <p:spPr>
          <a:xfrm>
            <a:off x="5199879" y="998945"/>
            <a:ext cx="3697244" cy="1881641"/>
          </a:xfrm>
          <a:prstGeom prst="rect">
            <a:avLst/>
          </a:prstGeom>
        </p:spPr>
      </p:pic>
      <p:sp>
        <p:nvSpPr>
          <p:cNvPr id="5" name="TextBox 4"/>
          <p:cNvSpPr txBox="1"/>
          <p:nvPr/>
        </p:nvSpPr>
        <p:spPr>
          <a:xfrm>
            <a:off x="939801" y="749300"/>
            <a:ext cx="4127499" cy="2677656"/>
          </a:xfrm>
          <a:prstGeom prst="rect">
            <a:avLst/>
          </a:prstGeom>
          <a:noFill/>
        </p:spPr>
        <p:txBody>
          <a:bodyPr wrap="square" lIns="91440" tIns="45720" rIns="91440" bIns="45720" rtlCol="0" anchor="t">
            <a:spAutoFit/>
          </a:bodyPr>
          <a:lstStyle/>
          <a:p>
            <a:r>
              <a:rPr lang="es-ES" dirty="0">
                <a:latin typeface="Muli"/>
              </a:rPr>
              <a:t>La impresión 3D promete una fabricación sostenible. En comparación con los procesos tradicionales, genera </a:t>
            </a:r>
            <a:r>
              <a:rPr lang="es-ES" b="1" dirty="0">
                <a:latin typeface="Muli"/>
              </a:rPr>
              <a:t>menos residuos</a:t>
            </a:r>
            <a:r>
              <a:rPr lang="es-ES" dirty="0">
                <a:latin typeface="Muli"/>
              </a:rPr>
              <a:t>, requiere menos equipos auxiliares y la mayoría de los materiales utilizados con la impresión 3D también son </a:t>
            </a:r>
            <a:r>
              <a:rPr lang="es-ES" b="1" dirty="0">
                <a:latin typeface="Muli"/>
              </a:rPr>
              <a:t>reciclables</a:t>
            </a:r>
            <a:r>
              <a:rPr lang="es-ES" dirty="0">
                <a:latin typeface="Muli"/>
              </a:rPr>
              <a:t>.</a:t>
            </a:r>
          </a:p>
          <a:p>
            <a:endParaRPr lang="es-ES" dirty="0">
              <a:latin typeface="Muli"/>
            </a:endParaRPr>
          </a:p>
          <a:p>
            <a:r>
              <a:rPr lang="es-ES" dirty="0">
                <a:latin typeface="Muli"/>
              </a:rPr>
              <a:t>Especialmente, debido a que podemos controlar exactamente dónde depositamos el material, nos permite crear una pieza liviana. Las piezas livianas conservan energía, mejorando la eficiencia del combustible, especialmente en los sectores automoción y aeroespacial.</a:t>
            </a:r>
            <a:endParaRPr lang="en-US" dirty="0">
              <a:latin typeface="Muli" pitchFamily="2" charset="0"/>
            </a:endParaRPr>
          </a:p>
        </p:txBody>
      </p:sp>
      <p:sp>
        <p:nvSpPr>
          <p:cNvPr id="7" name="Rectangle 6"/>
          <p:cNvSpPr/>
          <p:nvPr/>
        </p:nvSpPr>
        <p:spPr>
          <a:xfrm>
            <a:off x="1333501" y="3575884"/>
            <a:ext cx="6515099" cy="738664"/>
          </a:xfrm>
          <a:prstGeom prst="rect">
            <a:avLst/>
          </a:prstGeom>
        </p:spPr>
        <p:txBody>
          <a:bodyPr wrap="square">
            <a:spAutoFit/>
          </a:bodyPr>
          <a:lstStyle/>
          <a:p>
            <a:r>
              <a:rPr lang="es-ES" dirty="0">
                <a:latin typeface="Muli" pitchFamily="2" charset="0"/>
              </a:rPr>
              <a:t>Finalmente, podemos usar la impresión 3D para </a:t>
            </a:r>
            <a:r>
              <a:rPr lang="es-ES" b="1" dirty="0">
                <a:latin typeface="Muli" pitchFamily="2" charset="0"/>
              </a:rPr>
              <a:t>reparar y reutilizar </a:t>
            </a:r>
            <a:r>
              <a:rPr lang="es-ES" dirty="0">
                <a:latin typeface="Muli" pitchFamily="2" charset="0"/>
              </a:rPr>
              <a:t>piezas viejas para prolongar su ciclo de vida o incluso producir piezas heredadas que devuelvan la vida a objetos descontinuados (¡como restaurar el motor de un automóvil antiguo!)</a:t>
            </a:r>
            <a:endParaRPr lang="en-US" dirty="0">
              <a:latin typeface="Muli" pitchFamily="2" charset="0"/>
            </a:endParaRPr>
          </a:p>
        </p:txBody>
      </p:sp>
    </p:spTree>
    <p:extLst>
      <p:ext uri="{BB962C8B-B14F-4D97-AF65-F5344CB8AC3E}">
        <p14:creationId xmlns:p14="http://schemas.microsoft.com/office/powerpoint/2010/main" val="42561226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grpSp>
        <p:nvGrpSpPr>
          <p:cNvPr id="1078" name="Google Shape;1078;p47"/>
          <p:cNvGrpSpPr/>
          <p:nvPr/>
        </p:nvGrpSpPr>
        <p:grpSpPr>
          <a:xfrm>
            <a:off x="7218839" y="1937488"/>
            <a:ext cx="655210" cy="655368"/>
            <a:chOff x="1347125" y="349025"/>
            <a:chExt cx="4978800" cy="4980000"/>
          </a:xfrm>
        </p:grpSpPr>
        <p:sp>
          <p:nvSpPr>
            <p:cNvPr id="1079" name="Google Shape;1079;p47"/>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7"/>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7"/>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7"/>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7"/>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7"/>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7"/>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7"/>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7"/>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7"/>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7"/>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7"/>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7"/>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7"/>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7"/>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7"/>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7"/>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7"/>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7"/>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7"/>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7"/>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7"/>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6" name="Google Shape;1116;p47"/>
          <p:cNvSpPr/>
          <p:nvPr/>
        </p:nvSpPr>
        <p:spPr>
          <a:xfrm>
            <a:off x="8221500" y="978450"/>
            <a:ext cx="278700" cy="2787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 name="Group 44"/>
          <p:cNvGrpSpPr/>
          <p:nvPr/>
        </p:nvGrpSpPr>
        <p:grpSpPr>
          <a:xfrm>
            <a:off x="5412388" y="889376"/>
            <a:ext cx="3489933" cy="3508453"/>
            <a:chOff x="2926080" y="1205769"/>
            <a:chExt cx="5226798" cy="4934140"/>
          </a:xfrm>
        </p:grpSpPr>
        <p:pic>
          <p:nvPicPr>
            <p:cNvPr id="46" name="Picture 45"/>
            <p:cNvPicPr>
              <a:picLocks noChangeAspect="1"/>
            </p:cNvPicPr>
            <p:nvPr/>
          </p:nvPicPr>
          <p:blipFill rotWithShape="1">
            <a:blip r:embed="rId3">
              <a:extLst>
                <a:ext uri="{28A0092B-C50C-407E-A947-70E740481C1C}">
                  <a14:useLocalDpi xmlns:a14="http://schemas.microsoft.com/office/drawing/2010/main" val="0"/>
                </a:ext>
              </a:extLst>
            </a:blip>
            <a:srcRect r="80125"/>
            <a:stretch/>
          </p:blipFill>
          <p:spPr>
            <a:xfrm>
              <a:off x="2926080" y="1205769"/>
              <a:ext cx="1817370" cy="4934139"/>
            </a:xfrm>
            <a:prstGeom prst="rect">
              <a:avLst/>
            </a:prstGeom>
          </p:spPr>
        </p:pic>
        <p:pic>
          <p:nvPicPr>
            <p:cNvPr id="47" name="Picture 46"/>
            <p:cNvPicPr>
              <a:picLocks noChangeAspect="1"/>
            </p:cNvPicPr>
            <p:nvPr/>
          </p:nvPicPr>
          <p:blipFill rotWithShape="1">
            <a:blip r:embed="rId3">
              <a:extLst>
                <a:ext uri="{28A0092B-C50C-407E-A947-70E740481C1C}">
                  <a14:useLocalDpi xmlns:a14="http://schemas.microsoft.com/office/drawing/2010/main" val="0"/>
                </a:ext>
              </a:extLst>
            </a:blip>
            <a:srcRect l="31839" r="30875"/>
            <a:stretch/>
          </p:blipFill>
          <p:spPr>
            <a:xfrm>
              <a:off x="4743450" y="1205770"/>
              <a:ext cx="3409428" cy="4934139"/>
            </a:xfrm>
            <a:prstGeom prst="rect">
              <a:avLst/>
            </a:prstGeom>
          </p:spPr>
        </p:pic>
      </p:grpSp>
      <p:sp>
        <p:nvSpPr>
          <p:cNvPr id="48" name="Título 4"/>
          <p:cNvSpPr>
            <a:spLocks noGrp="1"/>
          </p:cNvSpPr>
          <p:nvPr>
            <p:ph type="title"/>
          </p:nvPr>
        </p:nvSpPr>
        <p:spPr>
          <a:xfrm>
            <a:off x="245999" y="668249"/>
            <a:ext cx="5399728" cy="566400"/>
          </a:xfrm>
        </p:spPr>
        <p:txBody>
          <a:bodyPr/>
          <a:lstStyle/>
          <a:p>
            <a:r>
              <a:rPr lang="en-US" dirty="0" err="1"/>
              <a:t>Reparación</a:t>
            </a:r>
            <a:r>
              <a:rPr lang="en-US" dirty="0"/>
              <a:t> STL con </a:t>
            </a:r>
            <a:r>
              <a:rPr lang="en-US" dirty="0" err="1"/>
              <a:t>Meshmixer</a:t>
            </a:r>
            <a:endParaRPr lang="en-US" dirty="0"/>
          </a:p>
        </p:txBody>
      </p:sp>
      <p:sp>
        <p:nvSpPr>
          <p:cNvPr id="4" name="Rectangle 3"/>
          <p:cNvSpPr/>
          <p:nvPr/>
        </p:nvSpPr>
        <p:spPr>
          <a:xfrm>
            <a:off x="331470" y="1211789"/>
            <a:ext cx="4823460" cy="2292935"/>
          </a:xfrm>
          <a:prstGeom prst="rect">
            <a:avLst/>
          </a:prstGeom>
        </p:spPr>
        <p:txBody>
          <a:bodyPr wrap="square">
            <a:spAutoFit/>
          </a:bodyPr>
          <a:lstStyle/>
          <a:p>
            <a:pPr lvl="2"/>
            <a:r>
              <a:rPr lang="es-ES" sz="1300" dirty="0">
                <a:latin typeface="Muli"/>
              </a:rPr>
              <a:t>Herramienta más avanzada, pero la mayor parte del flujo de trabajo también se puede automatizar.</a:t>
            </a:r>
          </a:p>
          <a:p>
            <a:pPr lvl="2"/>
            <a:r>
              <a:rPr lang="es-ES" sz="1300" b="1" dirty="0">
                <a:latin typeface="Muli"/>
              </a:rPr>
              <a:t>Paso 1: Descarga, instala y ejecuta </a:t>
            </a:r>
            <a:r>
              <a:rPr lang="es-ES" sz="1300" b="1" dirty="0" err="1">
                <a:latin typeface="Muli"/>
              </a:rPr>
              <a:t>Meshmixer</a:t>
            </a:r>
            <a:r>
              <a:rPr lang="es-ES" sz="1300" b="1" dirty="0">
                <a:latin typeface="Muli"/>
              </a:rPr>
              <a:t> </a:t>
            </a:r>
            <a:r>
              <a:rPr lang="es-ES" sz="1300" dirty="0">
                <a:latin typeface="Muli"/>
              </a:rPr>
              <a:t>(</a:t>
            </a:r>
            <a:r>
              <a:rPr lang="es-ES" sz="1300" dirty="0">
                <a:solidFill>
                  <a:schemeClr val="tx1"/>
                </a:solidFill>
                <a:latin typeface="Muli"/>
                <a:hlinkClick r:id="rId4">
                  <a:extLst>
                    <a:ext uri="{A12FA001-AC4F-418D-AE19-62706E023703}">
                      <ahyp:hlinkClr xmlns:ahyp="http://schemas.microsoft.com/office/drawing/2018/hyperlinkcolor" val="tx"/>
                    </a:ext>
                  </a:extLst>
                </a:hlinkClick>
              </a:rPr>
              <a:t>www.meshmixer.com/</a:t>
            </a:r>
            <a:r>
              <a:rPr lang="es-ES" sz="1300" dirty="0">
                <a:solidFill>
                  <a:schemeClr val="tx1"/>
                </a:solidFill>
                <a:latin typeface="Muli"/>
              </a:rPr>
              <a:t>)</a:t>
            </a:r>
          </a:p>
          <a:p>
            <a:pPr lvl="2"/>
            <a:r>
              <a:rPr lang="es-ES" sz="1300" b="1" dirty="0">
                <a:latin typeface="Muli"/>
              </a:rPr>
              <a:t>Paso 2: Importa el modelo roto.</a:t>
            </a:r>
          </a:p>
          <a:p>
            <a:pPr lvl="2"/>
            <a:r>
              <a:rPr lang="es-ES" sz="1300" dirty="0">
                <a:latin typeface="Muli"/>
              </a:rPr>
              <a:t>Haz clic en el signo "+" en la página de bienvenida y selecciona el archivo STL que deseas reparar desde tu PC usando el menú que aparece.</a:t>
            </a:r>
          </a:p>
          <a:p>
            <a:pPr lvl="2"/>
            <a:r>
              <a:rPr lang="es-ES" sz="1300" b="1" dirty="0">
                <a:latin typeface="Muli"/>
              </a:rPr>
              <a:t>Paso 3: Analiza y corrige el modelo</a:t>
            </a:r>
          </a:p>
          <a:p>
            <a:pPr lvl="2"/>
            <a:r>
              <a:rPr lang="es-ES" sz="1300" dirty="0">
                <a:latin typeface="Muli"/>
              </a:rPr>
              <a:t>En el panel izquierdo, haga clic en "</a:t>
            </a:r>
            <a:r>
              <a:rPr lang="es-ES" sz="1300" u="sng" dirty="0">
                <a:latin typeface="Muli"/>
              </a:rPr>
              <a:t>Análisis &gt; Inspector".</a:t>
            </a:r>
            <a:endParaRPr lang="en-US" sz="1300" u="sng" dirty="0">
              <a:latin typeface="Muli"/>
            </a:endParaRPr>
          </a:p>
          <a:p>
            <a:pPr lvl="1"/>
            <a:endParaRPr lang="en-US" sz="1300" dirty="0">
              <a:latin typeface="Muli"/>
            </a:endParaRPr>
          </a:p>
        </p:txBody>
      </p:sp>
      <p:sp>
        <p:nvSpPr>
          <p:cNvPr id="2" name="Rectangle 1"/>
          <p:cNvSpPr/>
          <p:nvPr/>
        </p:nvSpPr>
        <p:spPr>
          <a:xfrm>
            <a:off x="1145999" y="3333458"/>
            <a:ext cx="4137660" cy="1569660"/>
          </a:xfrm>
          <a:prstGeom prst="rect">
            <a:avLst/>
          </a:prstGeom>
        </p:spPr>
        <p:txBody>
          <a:bodyPr wrap="square">
            <a:spAutoFit/>
          </a:bodyPr>
          <a:lstStyle/>
          <a:p>
            <a:pPr lvl="2">
              <a:spcBef>
                <a:spcPts val="600"/>
              </a:spcBef>
            </a:pPr>
            <a:r>
              <a:rPr lang="es-ES" sz="1300" dirty="0">
                <a:latin typeface="Muli"/>
              </a:rPr>
              <a:t>El software escaneará y resaltará automáticamente todos los errores. Puedes seleccionar cada error y solucionarlo por separado o puedes utilizar la opción "Reparar todo automáticamente" para solucionar todas las opciones a la vez.</a:t>
            </a:r>
          </a:p>
          <a:p>
            <a:pPr lvl="2">
              <a:spcBef>
                <a:spcPts val="600"/>
              </a:spcBef>
            </a:pPr>
            <a:r>
              <a:rPr lang="es-ES" sz="1300" b="1" dirty="0">
                <a:latin typeface="Muli"/>
              </a:rPr>
              <a:t>Paso 4: Guarde el archivo final.</a:t>
            </a:r>
            <a:endParaRPr lang="en-US" sz="1300" b="1" dirty="0">
              <a:latin typeface="Muli"/>
            </a:endParaRPr>
          </a:p>
        </p:txBody>
      </p:sp>
    </p:spTree>
    <p:extLst>
      <p:ext uri="{BB962C8B-B14F-4D97-AF65-F5344CB8AC3E}">
        <p14:creationId xmlns:p14="http://schemas.microsoft.com/office/powerpoint/2010/main" val="5993384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533400" y="502057"/>
            <a:ext cx="4683033"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dirty="0"/>
              <a:t>Slicing/Corte</a:t>
            </a:r>
            <a:endParaRPr sz="2700" dirty="0"/>
          </a:p>
        </p:txBody>
      </p:sp>
      <p:sp>
        <p:nvSpPr>
          <p:cNvPr id="1029" name="Google Shape;1029;p44"/>
          <p:cNvSpPr txBox="1">
            <a:spLocks noGrp="1"/>
          </p:cNvSpPr>
          <p:nvPr>
            <p:ph type="subTitle" idx="1"/>
          </p:nvPr>
        </p:nvSpPr>
        <p:spPr>
          <a:xfrm>
            <a:off x="339001" y="1172975"/>
            <a:ext cx="4634605" cy="2102086"/>
          </a:xfrm>
          <a:prstGeom prst="rect">
            <a:avLst/>
          </a:prstGeom>
        </p:spPr>
        <p:txBody>
          <a:bodyPr spcFirstLastPara="1" wrap="square" lIns="91425" tIns="91425" rIns="91425" bIns="91425" anchor="t" anchorCtr="0">
            <a:noAutofit/>
          </a:bodyPr>
          <a:lstStyle/>
          <a:p>
            <a:pPr marL="0" lvl="0" indent="0"/>
            <a:r>
              <a:rPr lang="es-ES" dirty="0"/>
              <a:t>¡Ahora que tenemos un </a:t>
            </a:r>
            <a:r>
              <a:rPr lang="es-ES" b="1" dirty="0"/>
              <a:t>STL listo para imprimir</a:t>
            </a:r>
            <a:r>
              <a:rPr lang="es-ES" dirty="0"/>
              <a:t>, es hora de pasar al siguiente paso!</a:t>
            </a:r>
          </a:p>
          <a:p>
            <a:pPr marL="0" lvl="0" indent="0"/>
            <a:endParaRPr lang="es-ES" dirty="0"/>
          </a:p>
          <a:p>
            <a:pPr marL="0" lvl="0" indent="0"/>
            <a:r>
              <a:rPr lang="es-ES" dirty="0"/>
              <a:t>Tu impresora 3D sabe cómo i</a:t>
            </a:r>
            <a:r>
              <a:rPr lang="es-ES" b="1" dirty="0"/>
              <a:t>mprimir capa por capa</a:t>
            </a:r>
            <a:r>
              <a:rPr lang="es-ES" dirty="0"/>
              <a:t>, pero los archivos </a:t>
            </a:r>
            <a:r>
              <a:rPr lang="es-ES" b="1" dirty="0"/>
              <a:t>STL</a:t>
            </a:r>
            <a:r>
              <a:rPr lang="es-ES" dirty="0"/>
              <a:t> en tu ordenador se describen mediante un conjunto de </a:t>
            </a:r>
            <a:r>
              <a:rPr lang="es-ES" b="1" dirty="0"/>
              <a:t>triángulos conectados</a:t>
            </a:r>
            <a:r>
              <a:rPr lang="es-ES" dirty="0"/>
              <a:t>. Tu impresora 3D no sabrá qué hacer con un archivo STL, por lo que primero debes importar tu archivo a un </a:t>
            </a:r>
            <a:r>
              <a:rPr lang="es-ES" b="1" dirty="0"/>
              <a:t>software de corte.</a:t>
            </a:r>
            <a:endParaRPr lang="en-US" b="1" dirty="0"/>
          </a:p>
          <a:p>
            <a:pPr marL="0" lvl="0" indent="0"/>
            <a:endParaRPr lang="en-US" dirty="0"/>
          </a:p>
          <a:p>
            <a:pPr marL="0" lvl="0" indent="0"/>
            <a:endParaRPr lang="en-US" dirty="0"/>
          </a:p>
          <a:p>
            <a:pPr marL="0" lvl="0" indent="0"/>
            <a:endParaRPr lang="en-US" dirty="0"/>
          </a:p>
        </p:txBody>
      </p:sp>
      <p:sp>
        <p:nvSpPr>
          <p:cNvPr id="1030" name="Google Shape;1030;p44"/>
          <p:cNvSpPr/>
          <p:nvPr/>
        </p:nvSpPr>
        <p:spPr>
          <a:xfrm>
            <a:off x="5248191" y="906041"/>
            <a:ext cx="3089200" cy="3035104"/>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7539280" y="-16482"/>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5365062" y="1191935"/>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5676282" y="4452032"/>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p:cNvSpPr/>
          <p:nvPr/>
        </p:nvSpPr>
        <p:spPr>
          <a:xfrm>
            <a:off x="1291539" y="3275061"/>
            <a:ext cx="4072525" cy="1815882"/>
          </a:xfrm>
          <a:prstGeom prst="rect">
            <a:avLst/>
          </a:prstGeom>
        </p:spPr>
        <p:txBody>
          <a:bodyPr wrap="square" lIns="91440" tIns="45720" rIns="91440" bIns="45720" anchor="t">
            <a:spAutoFit/>
          </a:bodyPr>
          <a:lstStyle/>
          <a:p>
            <a:r>
              <a:rPr lang="es-ES" dirty="0">
                <a:solidFill>
                  <a:schemeClr val="tx1"/>
                </a:solidFill>
                <a:latin typeface="Muli"/>
              </a:rPr>
              <a:t>El software de corte corta un objeto 3D en muchas secciones transversales 2D (</a:t>
            </a:r>
            <a:r>
              <a:rPr lang="es-ES" b="1" dirty="0">
                <a:solidFill>
                  <a:schemeClr val="tx1"/>
                </a:solidFill>
                <a:latin typeface="Muli"/>
              </a:rPr>
              <a:t>capas</a:t>
            </a:r>
            <a:r>
              <a:rPr lang="es-ES" dirty="0">
                <a:solidFill>
                  <a:schemeClr val="tx1"/>
                </a:solidFill>
                <a:latin typeface="Muli"/>
              </a:rPr>
              <a:t>), </a:t>
            </a:r>
            <a:r>
              <a:rPr lang="es-ES" b="1" dirty="0">
                <a:solidFill>
                  <a:schemeClr val="tx1"/>
                </a:solidFill>
                <a:latin typeface="Muli"/>
              </a:rPr>
              <a:t>ajusta los parámetros de impresión</a:t>
            </a:r>
            <a:r>
              <a:rPr lang="es-ES" dirty="0">
                <a:solidFill>
                  <a:schemeClr val="tx1"/>
                </a:solidFill>
                <a:latin typeface="Muli"/>
              </a:rPr>
              <a:t> (como estructuras de soporte y temperaturas de impresión) y finalmente convierte el archivo en líneas de .</a:t>
            </a:r>
            <a:r>
              <a:rPr lang="es-ES" b="1" dirty="0" err="1">
                <a:solidFill>
                  <a:schemeClr val="tx1"/>
                </a:solidFill>
                <a:latin typeface="Muli"/>
              </a:rPr>
              <a:t>gcode</a:t>
            </a:r>
            <a:r>
              <a:rPr lang="es-ES" dirty="0">
                <a:solidFill>
                  <a:schemeClr val="tx1"/>
                </a:solidFill>
                <a:latin typeface="Muli"/>
              </a:rPr>
              <a:t>, un lenguaje que la impresora puede entender. ¡Veamos todo esto en detalle!</a:t>
            </a:r>
            <a:endParaRPr lang="en-US" dirty="0">
              <a:solidFill>
                <a:schemeClr val="tx1"/>
              </a:solidFill>
              <a:latin typeface="Muli"/>
            </a:endParaRPr>
          </a:p>
        </p:txBody>
      </p:sp>
      <p:pic>
        <p:nvPicPr>
          <p:cNvPr id="48" name="Picture 30" descr="C:\Users\Raptor_GD\Desktop\pics figs charts\process chain01.jpg">
            <a:extLst>
              <a:ext uri="{FF2B5EF4-FFF2-40B4-BE49-F238E27FC236}">
                <a16:creationId xmlns:a16="http://schemas.microsoft.com/office/drawing/2014/main" id="{04944352-0EB6-9AF7-1562-27281401E2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85" t="34318" r="85480" b="31205"/>
          <a:stretch/>
        </p:blipFill>
        <p:spPr bwMode="auto">
          <a:xfrm>
            <a:off x="5577275" y="1703567"/>
            <a:ext cx="621660" cy="801792"/>
          </a:xfrm>
          <a:prstGeom prst="rect">
            <a:avLst/>
          </a:prstGeom>
          <a:noFill/>
          <a:effectLst>
            <a:glow rad="114300">
              <a:schemeClr val="accent2">
                <a:satMod val="175000"/>
                <a:alpha val="50000"/>
              </a:schemeClr>
            </a:glow>
          </a:effectLst>
          <a:extLst>
            <a:ext uri="{909E8E84-426E-40DD-AFC4-6F175D3DCCD1}">
              <a14:hiddenFill xmlns:a14="http://schemas.microsoft.com/office/drawing/2010/main">
                <a:solidFill>
                  <a:srgbClr val="FFFFFF"/>
                </a:solidFill>
              </a14:hiddenFill>
            </a:ext>
          </a:extLst>
        </p:spPr>
      </p:pic>
      <p:pic>
        <p:nvPicPr>
          <p:cNvPr id="49" name="Picture 31" descr="C:\Users\Raptor_GD\Desktop\pics figs charts\process chain01.jpg">
            <a:extLst>
              <a:ext uri="{FF2B5EF4-FFF2-40B4-BE49-F238E27FC236}">
                <a16:creationId xmlns:a16="http://schemas.microsoft.com/office/drawing/2014/main" id="{5D538DE9-0EE5-8BFE-1278-0EDDF247FE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158" t="33609" r="73191" b="34395"/>
          <a:stretch/>
        </p:blipFill>
        <p:spPr bwMode="auto">
          <a:xfrm>
            <a:off x="6740573" y="1687106"/>
            <a:ext cx="728933" cy="834717"/>
          </a:xfrm>
          <a:prstGeom prst="rect">
            <a:avLst/>
          </a:prstGeom>
          <a:noFill/>
          <a:ln w="50800">
            <a:solidFill>
              <a:schemeClr val="accent2"/>
            </a:solidFill>
          </a:ln>
          <a:effectLst>
            <a:glow rad="114300">
              <a:schemeClr val="accent2">
                <a:satMod val="175000"/>
                <a:alpha val="50000"/>
              </a:schemeClr>
            </a:glow>
          </a:effectLst>
          <a:extLst>
            <a:ext uri="{909E8E84-426E-40DD-AFC4-6F175D3DCCD1}">
              <a14:hiddenFill xmlns:a14="http://schemas.microsoft.com/office/drawing/2010/main">
                <a:solidFill>
                  <a:srgbClr val="FFFFFF"/>
                </a:solidFill>
              </a14:hiddenFill>
            </a:ext>
          </a:extLst>
        </p:spPr>
      </p:pic>
      <p:pic>
        <p:nvPicPr>
          <p:cNvPr id="50" name="Picture 3" descr="C:\Users\Raptor_GD\Desktop\pics figs charts\process chain01.jpg">
            <a:extLst>
              <a:ext uri="{FF2B5EF4-FFF2-40B4-BE49-F238E27FC236}">
                <a16:creationId xmlns:a16="http://schemas.microsoft.com/office/drawing/2014/main" id="{035466C9-642C-AB32-20DB-76822DCCE7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978" t="29356" r="46915" b="32023"/>
          <a:stretch/>
        </p:blipFill>
        <p:spPr bwMode="auto">
          <a:xfrm>
            <a:off x="8011799" y="1687105"/>
            <a:ext cx="632441" cy="834717"/>
          </a:xfrm>
          <a:prstGeom prst="rect">
            <a:avLst/>
          </a:prstGeom>
          <a:noFill/>
          <a:ln w="50800">
            <a:solidFill>
              <a:schemeClr val="accent2"/>
            </a:solidFill>
          </a:ln>
          <a:effectLst>
            <a:glow rad="114300">
              <a:schemeClr val="accent2">
                <a:satMod val="175000"/>
                <a:alpha val="50000"/>
              </a:schemeClr>
            </a:glow>
          </a:effectLst>
          <a:extLst>
            <a:ext uri="{909E8E84-426E-40DD-AFC4-6F175D3DCCD1}">
              <a14:hiddenFill xmlns:a14="http://schemas.microsoft.com/office/drawing/2010/main">
                <a:solidFill>
                  <a:srgbClr val="FFFFFF"/>
                </a:solidFill>
              </a14:hiddenFill>
            </a:ext>
          </a:extLst>
        </p:spPr>
      </p:pic>
      <p:pic>
        <p:nvPicPr>
          <p:cNvPr id="51" name="Picture 33">
            <a:extLst>
              <a:ext uri="{FF2B5EF4-FFF2-40B4-BE49-F238E27FC236}">
                <a16:creationId xmlns:a16="http://schemas.microsoft.com/office/drawing/2014/main" id="{293655FA-FD6D-6221-B329-BAD6E977BC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6" t="9422" r="7348"/>
          <a:stretch/>
        </p:blipFill>
        <p:spPr>
          <a:xfrm>
            <a:off x="7603249" y="3076284"/>
            <a:ext cx="658273" cy="837690"/>
          </a:xfrm>
          <a:prstGeom prst="rect">
            <a:avLst/>
          </a:prstGeom>
          <a:ln w="50800">
            <a:solidFill>
              <a:schemeClr val="accent2"/>
            </a:solidFill>
          </a:ln>
          <a:effectLst>
            <a:glow rad="114300">
              <a:schemeClr val="accent2">
                <a:satMod val="175000"/>
                <a:alpha val="50000"/>
              </a:schemeClr>
            </a:glow>
          </a:effectLst>
        </p:spPr>
      </p:pic>
      <p:sp>
        <p:nvSpPr>
          <p:cNvPr id="52" name="TextBox 34">
            <a:extLst>
              <a:ext uri="{FF2B5EF4-FFF2-40B4-BE49-F238E27FC236}">
                <a16:creationId xmlns:a16="http://schemas.microsoft.com/office/drawing/2014/main" id="{A23EDA80-4CAD-DA8C-A4F3-64801ACEFAEF}"/>
              </a:ext>
            </a:extLst>
          </p:cNvPr>
          <p:cNvSpPr txBox="1"/>
          <p:nvPr/>
        </p:nvSpPr>
        <p:spPr>
          <a:xfrm>
            <a:off x="7942485" y="2521977"/>
            <a:ext cx="771067" cy="461665"/>
          </a:xfrm>
          <a:prstGeom prst="rect">
            <a:avLst/>
          </a:prstGeom>
          <a:noFill/>
        </p:spPr>
        <p:txBody>
          <a:bodyPr wrap="square" rtlCol="0">
            <a:spAutoFit/>
          </a:bodyPr>
          <a:lstStyle/>
          <a:p>
            <a:pPr algn="ctr"/>
            <a:r>
              <a:rPr lang="en-US" sz="1200" b="1" dirty="0">
                <a:latin typeface="Muli" panose="02000503000000000000" pitchFamily="2" charset="0"/>
              </a:rPr>
              <a:t>Slicing o </a:t>
            </a:r>
            <a:r>
              <a:rPr lang="en-US" sz="1200" b="1" dirty="0" err="1">
                <a:latin typeface="Muli" panose="02000503000000000000" pitchFamily="2" charset="0"/>
              </a:rPr>
              <a:t>corte</a:t>
            </a:r>
            <a:endParaRPr lang="en-US" sz="1200" b="1" dirty="0">
              <a:latin typeface="Muli" panose="02000503000000000000" pitchFamily="2" charset="0"/>
            </a:endParaRPr>
          </a:p>
        </p:txBody>
      </p:sp>
      <p:sp>
        <p:nvSpPr>
          <p:cNvPr id="53" name="TextBox 35">
            <a:extLst>
              <a:ext uri="{FF2B5EF4-FFF2-40B4-BE49-F238E27FC236}">
                <a16:creationId xmlns:a16="http://schemas.microsoft.com/office/drawing/2014/main" id="{3E07952D-5687-651A-DB97-039F670F967A}"/>
              </a:ext>
            </a:extLst>
          </p:cNvPr>
          <p:cNvSpPr txBox="1"/>
          <p:nvPr/>
        </p:nvSpPr>
        <p:spPr>
          <a:xfrm>
            <a:off x="6660323" y="2521978"/>
            <a:ext cx="956645" cy="461665"/>
          </a:xfrm>
          <a:prstGeom prst="rect">
            <a:avLst/>
          </a:prstGeom>
          <a:noFill/>
        </p:spPr>
        <p:txBody>
          <a:bodyPr wrap="square" rtlCol="0">
            <a:spAutoFit/>
          </a:bodyPr>
          <a:lstStyle/>
          <a:p>
            <a:pPr algn="ctr"/>
            <a:r>
              <a:rPr lang="en-US" sz="1200" b="1" dirty="0" err="1">
                <a:latin typeface="Muli" panose="02000503000000000000" pitchFamily="2" charset="0"/>
              </a:rPr>
              <a:t>Archivo</a:t>
            </a:r>
            <a:r>
              <a:rPr lang="en-US" sz="1200" b="1" dirty="0">
                <a:latin typeface="Muli" panose="02000503000000000000" pitchFamily="2" charset="0"/>
              </a:rPr>
              <a:t> .STL</a:t>
            </a:r>
          </a:p>
        </p:txBody>
      </p:sp>
      <p:sp>
        <p:nvSpPr>
          <p:cNvPr id="54" name="TextBox 36">
            <a:extLst>
              <a:ext uri="{FF2B5EF4-FFF2-40B4-BE49-F238E27FC236}">
                <a16:creationId xmlns:a16="http://schemas.microsoft.com/office/drawing/2014/main" id="{4D4ABADA-4A20-4CD3-9B21-406BF0A3F239}"/>
              </a:ext>
            </a:extLst>
          </p:cNvPr>
          <p:cNvSpPr txBox="1"/>
          <p:nvPr/>
        </p:nvSpPr>
        <p:spPr>
          <a:xfrm>
            <a:off x="5176807" y="2505513"/>
            <a:ext cx="1379951" cy="461665"/>
          </a:xfrm>
          <a:prstGeom prst="rect">
            <a:avLst/>
          </a:prstGeom>
          <a:noFill/>
        </p:spPr>
        <p:txBody>
          <a:bodyPr wrap="square" rtlCol="0">
            <a:spAutoFit/>
          </a:bodyPr>
          <a:lstStyle/>
          <a:p>
            <a:pPr algn="ctr"/>
            <a:r>
              <a:rPr lang="en-US" sz="1200" b="1" dirty="0" err="1">
                <a:latin typeface="Muli" panose="02000503000000000000" pitchFamily="2" charset="0"/>
              </a:rPr>
              <a:t>Modelo</a:t>
            </a:r>
            <a:r>
              <a:rPr lang="en-US" sz="1200" b="1" dirty="0">
                <a:latin typeface="Muli" panose="02000503000000000000" pitchFamily="2" charset="0"/>
              </a:rPr>
              <a:t> 3D/ CAD</a:t>
            </a:r>
          </a:p>
        </p:txBody>
      </p:sp>
      <p:cxnSp>
        <p:nvCxnSpPr>
          <p:cNvPr id="55" name="Straight Arrow Connector 38">
            <a:extLst>
              <a:ext uri="{FF2B5EF4-FFF2-40B4-BE49-F238E27FC236}">
                <a16:creationId xmlns:a16="http://schemas.microsoft.com/office/drawing/2014/main" id="{7E93C4ED-BD30-55A3-8B5C-B261EA05D9A8}"/>
              </a:ext>
            </a:extLst>
          </p:cNvPr>
          <p:cNvCxnSpPr>
            <a:stCxn id="49" idx="3"/>
            <a:endCxn id="50" idx="1"/>
          </p:cNvCxnSpPr>
          <p:nvPr/>
        </p:nvCxnSpPr>
        <p:spPr>
          <a:xfrm flipV="1">
            <a:off x="7469506" y="2104464"/>
            <a:ext cx="542293" cy="1"/>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39">
            <a:extLst>
              <a:ext uri="{FF2B5EF4-FFF2-40B4-BE49-F238E27FC236}">
                <a16:creationId xmlns:a16="http://schemas.microsoft.com/office/drawing/2014/main" id="{A9852D91-6078-B229-09AB-07E552441B50}"/>
              </a:ext>
            </a:extLst>
          </p:cNvPr>
          <p:cNvCxnSpPr>
            <a:stCxn id="48" idx="3"/>
            <a:endCxn id="49" idx="1"/>
          </p:cNvCxnSpPr>
          <p:nvPr/>
        </p:nvCxnSpPr>
        <p:spPr>
          <a:xfrm>
            <a:off x="6198935" y="2104463"/>
            <a:ext cx="541638" cy="2"/>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pic>
        <p:nvPicPr>
          <p:cNvPr id="58" name="Picture 5" descr="C:\Users\Raptor_GD\Desktop\pics figs charts\3d printer.png">
            <a:extLst>
              <a:ext uri="{FF2B5EF4-FFF2-40B4-BE49-F238E27FC236}">
                <a16:creationId xmlns:a16="http://schemas.microsoft.com/office/drawing/2014/main" id="{5723B6A4-9D54-9C54-6D46-C38D9FB06A2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848" t="1" r="8196" b="6818"/>
          <a:stretch/>
        </p:blipFill>
        <p:spPr bwMode="auto">
          <a:xfrm>
            <a:off x="6183217" y="3076284"/>
            <a:ext cx="788195" cy="864862"/>
          </a:xfrm>
          <a:prstGeom prst="rect">
            <a:avLst/>
          </a:prstGeom>
          <a:noFill/>
          <a:effectLst>
            <a:glow rad="114300">
              <a:schemeClr val="accent2">
                <a:satMod val="175000"/>
                <a:alpha val="50000"/>
              </a:schemeClr>
            </a:glow>
          </a:effectLst>
          <a:extLst>
            <a:ext uri="{909E8E84-426E-40DD-AFC4-6F175D3DCCD1}">
              <a14:hiddenFill xmlns:a14="http://schemas.microsoft.com/office/drawing/2010/main">
                <a:solidFill>
                  <a:srgbClr val="FFFFFF"/>
                </a:solidFill>
              </a14:hiddenFill>
            </a:ext>
          </a:extLst>
        </p:spPr>
      </p:pic>
      <p:sp>
        <p:nvSpPr>
          <p:cNvPr id="59" name="TextBox 41">
            <a:extLst>
              <a:ext uri="{FF2B5EF4-FFF2-40B4-BE49-F238E27FC236}">
                <a16:creationId xmlns:a16="http://schemas.microsoft.com/office/drawing/2014/main" id="{1F6166BE-809D-528D-BAAF-3D24681788D9}"/>
              </a:ext>
            </a:extLst>
          </p:cNvPr>
          <p:cNvSpPr txBox="1"/>
          <p:nvPr/>
        </p:nvSpPr>
        <p:spPr>
          <a:xfrm>
            <a:off x="6120115" y="3941145"/>
            <a:ext cx="1066800" cy="276999"/>
          </a:xfrm>
          <a:prstGeom prst="rect">
            <a:avLst/>
          </a:prstGeom>
          <a:noFill/>
        </p:spPr>
        <p:txBody>
          <a:bodyPr wrap="square" rtlCol="0">
            <a:spAutoFit/>
          </a:bodyPr>
          <a:lstStyle/>
          <a:p>
            <a:pPr algn="ctr"/>
            <a:r>
              <a:rPr lang="en-US" sz="1200" b="1" dirty="0" err="1">
                <a:latin typeface="Muli" panose="02000503000000000000" pitchFamily="2" charset="0"/>
              </a:rPr>
              <a:t>Impresión</a:t>
            </a:r>
            <a:endParaRPr lang="en-US" sz="1200" b="1" dirty="0">
              <a:latin typeface="Muli" panose="02000503000000000000" pitchFamily="2" charset="0"/>
            </a:endParaRPr>
          </a:p>
        </p:txBody>
      </p:sp>
      <p:sp>
        <p:nvSpPr>
          <p:cNvPr id="60" name="TextBox 42">
            <a:extLst>
              <a:ext uri="{FF2B5EF4-FFF2-40B4-BE49-F238E27FC236}">
                <a16:creationId xmlns:a16="http://schemas.microsoft.com/office/drawing/2014/main" id="{EAE417DE-0871-8B9F-4607-931FDF72DC00}"/>
              </a:ext>
            </a:extLst>
          </p:cNvPr>
          <p:cNvSpPr txBox="1"/>
          <p:nvPr/>
        </p:nvSpPr>
        <p:spPr>
          <a:xfrm>
            <a:off x="7212791" y="3914129"/>
            <a:ext cx="1495130" cy="276999"/>
          </a:xfrm>
          <a:prstGeom prst="rect">
            <a:avLst/>
          </a:prstGeom>
          <a:noFill/>
        </p:spPr>
        <p:txBody>
          <a:bodyPr wrap="square" rtlCol="0">
            <a:spAutoFit/>
          </a:bodyPr>
          <a:lstStyle/>
          <a:p>
            <a:pPr algn="ctr"/>
            <a:r>
              <a:rPr lang="en-US" sz="1200" b="1">
                <a:latin typeface="Muli" panose="02000503000000000000" pitchFamily="2" charset="0"/>
              </a:rPr>
              <a:t>.</a:t>
            </a:r>
            <a:r>
              <a:rPr lang="en-US" sz="1200" b="1" err="1">
                <a:latin typeface="Muli" panose="02000503000000000000" pitchFamily="2" charset="0"/>
              </a:rPr>
              <a:t>gcode</a:t>
            </a:r>
            <a:endParaRPr lang="en-US" sz="1200" b="1">
              <a:latin typeface="Muli" panose="02000503000000000000" pitchFamily="2" charset="0"/>
            </a:endParaRPr>
          </a:p>
        </p:txBody>
      </p:sp>
      <p:cxnSp>
        <p:nvCxnSpPr>
          <p:cNvPr id="61" name="Elbow Connector 56">
            <a:extLst>
              <a:ext uri="{FF2B5EF4-FFF2-40B4-BE49-F238E27FC236}">
                <a16:creationId xmlns:a16="http://schemas.microsoft.com/office/drawing/2014/main" id="{DFB5E8E9-00AF-EAAA-E340-3C1CBA215C33}"/>
              </a:ext>
            </a:extLst>
          </p:cNvPr>
          <p:cNvCxnSpPr>
            <a:stCxn id="50" idx="3"/>
            <a:endCxn id="51" idx="3"/>
          </p:cNvCxnSpPr>
          <p:nvPr/>
        </p:nvCxnSpPr>
        <p:spPr>
          <a:xfrm flipH="1">
            <a:off x="8261522" y="2104464"/>
            <a:ext cx="382718" cy="1390665"/>
          </a:xfrm>
          <a:prstGeom prst="bentConnector3">
            <a:avLst>
              <a:gd name="adj1" fmla="val -5973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6">
            <a:extLst>
              <a:ext uri="{FF2B5EF4-FFF2-40B4-BE49-F238E27FC236}">
                <a16:creationId xmlns:a16="http://schemas.microsoft.com/office/drawing/2014/main" id="{90184982-38FE-F7BA-F080-58B65D1081AF}"/>
              </a:ext>
            </a:extLst>
          </p:cNvPr>
          <p:cNvCxnSpPr>
            <a:stCxn id="51" idx="1"/>
            <a:endCxn id="58" idx="3"/>
          </p:cNvCxnSpPr>
          <p:nvPr/>
        </p:nvCxnSpPr>
        <p:spPr>
          <a:xfrm flipH="1">
            <a:off x="6971412" y="3495129"/>
            <a:ext cx="631837" cy="13586"/>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45">
            <a:extLst>
              <a:ext uri="{FF2B5EF4-FFF2-40B4-BE49-F238E27FC236}">
                <a16:creationId xmlns:a16="http://schemas.microsoft.com/office/drawing/2014/main" id="{BD6AF7A2-2932-4BD4-4491-BA661F4314BC}"/>
              </a:ext>
            </a:extLst>
          </p:cNvPr>
          <p:cNvCxnSpPr>
            <a:cxnSpLocks/>
            <a:stCxn id="65" idx="2"/>
          </p:cNvCxnSpPr>
          <p:nvPr/>
        </p:nvCxnSpPr>
        <p:spPr>
          <a:xfrm flipH="1">
            <a:off x="7721229" y="1447593"/>
            <a:ext cx="72295" cy="656870"/>
          </a:xfrm>
          <a:prstGeom prst="straightConnector1">
            <a:avLst/>
          </a:prstGeom>
          <a:ln w="1905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65" name="TextBox 50">
            <a:extLst>
              <a:ext uri="{FF2B5EF4-FFF2-40B4-BE49-F238E27FC236}">
                <a16:creationId xmlns:a16="http://schemas.microsoft.com/office/drawing/2014/main" id="{EC72B262-3991-8571-51F2-1E78061E9EE5}"/>
              </a:ext>
            </a:extLst>
          </p:cNvPr>
          <p:cNvSpPr txBox="1"/>
          <p:nvPr/>
        </p:nvSpPr>
        <p:spPr>
          <a:xfrm>
            <a:off x="7242907" y="985928"/>
            <a:ext cx="1101234" cy="461665"/>
          </a:xfrm>
          <a:prstGeom prst="rect">
            <a:avLst/>
          </a:prstGeom>
          <a:noFill/>
        </p:spPr>
        <p:txBody>
          <a:bodyPr wrap="square" rtlCol="0">
            <a:spAutoFit/>
          </a:bodyPr>
          <a:lstStyle/>
          <a:p>
            <a:pPr algn="ctr"/>
            <a:r>
              <a:rPr lang="en-US" sz="1200" b="1" u="sng" dirty="0">
                <a:solidFill>
                  <a:srgbClr val="92D050"/>
                </a:solidFill>
                <a:latin typeface="Muli" panose="02000503000000000000" pitchFamily="2" charset="0"/>
              </a:rPr>
              <a:t>Software de </a:t>
            </a:r>
            <a:r>
              <a:rPr lang="en-US" sz="1200" b="1" u="sng" dirty="0" err="1">
                <a:solidFill>
                  <a:srgbClr val="92D050"/>
                </a:solidFill>
                <a:latin typeface="Muli" panose="02000503000000000000" pitchFamily="2" charset="0"/>
              </a:rPr>
              <a:t>reparación</a:t>
            </a:r>
            <a:endParaRPr lang="en-US" sz="1200" b="1" u="sng" dirty="0">
              <a:solidFill>
                <a:srgbClr val="92D050"/>
              </a:solidFill>
              <a:latin typeface="Muli" panose="02000503000000000000" pitchFamily="2" charset="0"/>
            </a:endParaRPr>
          </a:p>
        </p:txBody>
      </p:sp>
    </p:spTree>
    <p:extLst>
      <p:ext uri="{BB962C8B-B14F-4D97-AF65-F5344CB8AC3E}">
        <p14:creationId xmlns:p14="http://schemas.microsoft.com/office/powerpoint/2010/main" val="399022669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n-US" dirty="0"/>
              <a:t>Software Slicer o de </a:t>
            </a:r>
            <a:r>
              <a:rPr lang="en-US" dirty="0" err="1"/>
              <a:t>corte</a:t>
            </a:r>
            <a:endParaRPr lang="en-US" dirty="0"/>
          </a:p>
        </p:txBody>
      </p:sp>
      <p:sp>
        <p:nvSpPr>
          <p:cNvPr id="6" name="Google Shape;1029;p44"/>
          <p:cNvSpPr txBox="1">
            <a:spLocks/>
          </p:cNvSpPr>
          <p:nvPr/>
        </p:nvSpPr>
        <p:spPr>
          <a:xfrm>
            <a:off x="660400" y="903102"/>
            <a:ext cx="7467599" cy="323709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dirty="0">
                <a:solidFill>
                  <a:schemeClr val="accent3"/>
                </a:solidFill>
                <a:latin typeface="Muli" pitchFamily="2" charset="0"/>
              </a:rPr>
              <a:t>Para preparar con éxito un modelo para la impresión 3D, la cortador/</a:t>
            </a:r>
            <a:r>
              <a:rPr lang="es-ES" dirty="0" err="1">
                <a:solidFill>
                  <a:schemeClr val="accent3"/>
                </a:solidFill>
                <a:latin typeface="Muli" pitchFamily="2" charset="0"/>
              </a:rPr>
              <a:t>slicer</a:t>
            </a:r>
            <a:r>
              <a:rPr lang="es-ES" dirty="0">
                <a:solidFill>
                  <a:schemeClr val="accent3"/>
                </a:solidFill>
                <a:latin typeface="Muli" pitchFamily="2" charset="0"/>
              </a:rPr>
              <a:t> requiere dos entradas diferentes:</a:t>
            </a:r>
          </a:p>
          <a:p>
            <a:pPr marL="285750" indent="-285750">
              <a:buFont typeface="Arial" panose="020B0604020202020204" pitchFamily="34" charset="0"/>
              <a:buChar char="•"/>
            </a:pPr>
            <a:r>
              <a:rPr lang="es-ES" dirty="0">
                <a:solidFill>
                  <a:schemeClr val="accent3"/>
                </a:solidFill>
                <a:latin typeface="Muli" pitchFamily="2" charset="0"/>
              </a:rPr>
              <a:t>el </a:t>
            </a:r>
            <a:r>
              <a:rPr lang="es-ES" b="1" dirty="0">
                <a:solidFill>
                  <a:schemeClr val="accent3"/>
                </a:solidFill>
                <a:latin typeface="Muli" pitchFamily="2" charset="0"/>
              </a:rPr>
              <a:t>modelo 3D</a:t>
            </a:r>
          </a:p>
          <a:p>
            <a:pPr marL="285750" indent="-285750">
              <a:buFont typeface="Arial" panose="020B0604020202020204" pitchFamily="34" charset="0"/>
              <a:buChar char="•"/>
            </a:pPr>
            <a:r>
              <a:rPr lang="es-ES" dirty="0">
                <a:solidFill>
                  <a:schemeClr val="accent3"/>
                </a:solidFill>
                <a:latin typeface="Muli" pitchFamily="2" charset="0"/>
              </a:rPr>
              <a:t>el </a:t>
            </a:r>
            <a:r>
              <a:rPr lang="es-ES" b="1" dirty="0">
                <a:solidFill>
                  <a:schemeClr val="accent3"/>
                </a:solidFill>
                <a:latin typeface="Muli" pitchFamily="2" charset="0"/>
              </a:rPr>
              <a:t>conjunto de parámetros </a:t>
            </a:r>
            <a:r>
              <a:rPr lang="es-ES" dirty="0">
                <a:solidFill>
                  <a:schemeClr val="accent3"/>
                </a:solidFill>
                <a:latin typeface="Muli" pitchFamily="2" charset="0"/>
              </a:rPr>
              <a:t>de impresión que le indican a la máquina cómo se debe realizar la impresión real.</a:t>
            </a:r>
          </a:p>
          <a:p>
            <a:endParaRPr lang="es-ES" dirty="0">
              <a:solidFill>
                <a:schemeClr val="accent3"/>
              </a:solidFill>
              <a:latin typeface="Muli" pitchFamily="2" charset="0"/>
            </a:endParaRPr>
          </a:p>
          <a:p>
            <a:r>
              <a:rPr lang="es-ES" dirty="0">
                <a:solidFill>
                  <a:schemeClr val="accent3"/>
                </a:solidFill>
                <a:latin typeface="Muli" pitchFamily="2" charset="0"/>
              </a:rPr>
              <a:t>“Un cortador funciona como un intérprete, traduciendo los datos 3D STL a un lenguaje que su impresora pueda entender. Convierte la geometría 3D en una serie de capas horizontales y calcula la ruta exacta que seguirá la boquilla de la impresora mientras coloca estas capas”.</a:t>
            </a:r>
            <a:endParaRPr lang="en-US" dirty="0">
              <a:solidFill>
                <a:schemeClr val="accent3"/>
              </a:solidFill>
              <a:latin typeface="Muli" pitchFamily="2" charset="0"/>
            </a:endParaRPr>
          </a:p>
          <a:p>
            <a:endParaRPr lang="en-US" dirty="0">
              <a:solidFill>
                <a:schemeClr val="accent3"/>
              </a:solidFill>
              <a:latin typeface="Muli" pitchFamily="2" charset="0"/>
            </a:endParaRPr>
          </a:p>
          <a:p>
            <a:endParaRPr lang="en-US" dirty="0">
              <a:solidFill>
                <a:schemeClr val="accent3"/>
              </a:solidFill>
              <a:latin typeface="Muli" pitchFamily="2" charset="0"/>
            </a:endParaRPr>
          </a:p>
        </p:txBody>
      </p:sp>
      <p:sp>
        <p:nvSpPr>
          <p:cNvPr id="2" name="Rectangle 1"/>
          <p:cNvSpPr/>
          <p:nvPr/>
        </p:nvSpPr>
        <p:spPr>
          <a:xfrm>
            <a:off x="1911927" y="4593391"/>
            <a:ext cx="5428673" cy="461665"/>
          </a:xfrm>
          <a:prstGeom prst="rect">
            <a:avLst/>
          </a:prstGeom>
        </p:spPr>
        <p:txBody>
          <a:bodyPr wrap="square">
            <a:spAutoFit/>
          </a:bodyPr>
          <a:lstStyle/>
          <a:p>
            <a:r>
              <a:rPr lang="es-ES" sz="1200" b="1" dirty="0">
                <a:solidFill>
                  <a:schemeClr val="accent1"/>
                </a:solidFill>
                <a:latin typeface="Muli"/>
              </a:rPr>
              <a:t>Un </a:t>
            </a:r>
            <a:r>
              <a:rPr lang="es-ES" sz="1200" b="1" dirty="0" err="1">
                <a:solidFill>
                  <a:schemeClr val="accent1"/>
                </a:solidFill>
                <a:latin typeface="Muli"/>
              </a:rPr>
              <a:t>slicer</a:t>
            </a:r>
            <a:r>
              <a:rPr lang="es-ES" sz="1200" b="1" dirty="0">
                <a:solidFill>
                  <a:schemeClr val="accent1"/>
                </a:solidFill>
                <a:latin typeface="Muli"/>
              </a:rPr>
              <a:t> o software de corte corta virtualmente el modelo 3D en capas horizontales 2D.</a:t>
            </a:r>
            <a:endParaRPr lang="en-US" sz="1200" b="1" dirty="0">
              <a:solidFill>
                <a:schemeClr val="accent1"/>
              </a:solidFill>
              <a:latin typeface="Muli"/>
            </a:endParaRPr>
          </a:p>
        </p:txBody>
      </p:sp>
      <p:pic>
        <p:nvPicPr>
          <p:cNvPr id="12" name="Picture 11" descr="A slicer virtually cuts a 3D model into 2D horizontal layers"/>
          <p:cNvPicPr/>
          <p:nvPr/>
        </p:nvPicPr>
        <p:blipFill>
          <a:blip r:embed="rId3">
            <a:extLst>
              <a:ext uri="{28A0092B-C50C-407E-A947-70E740481C1C}">
                <a14:useLocalDpi xmlns:a14="http://schemas.microsoft.com/office/drawing/2010/main" val="0"/>
              </a:ext>
            </a:extLst>
          </a:blip>
          <a:srcRect/>
          <a:stretch>
            <a:fillRect/>
          </a:stretch>
        </p:blipFill>
        <p:spPr bwMode="auto">
          <a:xfrm>
            <a:off x="2010091" y="3147496"/>
            <a:ext cx="5022215" cy="1445895"/>
          </a:xfrm>
          <a:prstGeom prst="rect">
            <a:avLst/>
          </a:prstGeom>
          <a:noFill/>
          <a:ln>
            <a:noFill/>
          </a:ln>
        </p:spPr>
      </p:pic>
    </p:spTree>
    <p:extLst>
      <p:ext uri="{BB962C8B-B14F-4D97-AF65-F5344CB8AC3E}">
        <p14:creationId xmlns:p14="http://schemas.microsoft.com/office/powerpoint/2010/main" val="341370244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n-US" dirty="0"/>
              <a:t>Software Slicer o de </a:t>
            </a:r>
            <a:r>
              <a:rPr lang="en-US" dirty="0" err="1"/>
              <a:t>corte</a:t>
            </a:r>
            <a:endParaRPr lang="en-US" dirty="0"/>
          </a:p>
        </p:txBody>
      </p:sp>
      <p:sp>
        <p:nvSpPr>
          <p:cNvPr id="6" name="Google Shape;1029;p44"/>
          <p:cNvSpPr txBox="1">
            <a:spLocks/>
          </p:cNvSpPr>
          <p:nvPr/>
        </p:nvSpPr>
        <p:spPr>
          <a:xfrm>
            <a:off x="660400" y="903102"/>
            <a:ext cx="8178800" cy="294846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dirty="0">
                <a:solidFill>
                  <a:schemeClr val="accent3"/>
                </a:solidFill>
                <a:latin typeface="Muli"/>
              </a:rPr>
              <a:t>Los </a:t>
            </a:r>
            <a:r>
              <a:rPr lang="es-ES" b="1" dirty="0">
                <a:solidFill>
                  <a:schemeClr val="accent3"/>
                </a:solidFill>
                <a:latin typeface="Muli"/>
              </a:rPr>
              <a:t>parámetros de impresión </a:t>
            </a:r>
            <a:r>
              <a:rPr lang="es-ES" dirty="0">
                <a:solidFill>
                  <a:schemeClr val="accent3"/>
                </a:solidFill>
                <a:latin typeface="Muli"/>
              </a:rPr>
              <a:t>que le indican a la máquina cómo se debe realizar la impresión real se configuran mediante el programa de corte. En esta etapa se pueden realizar ajustes finales como la orientación de la impresión, el escalado o incluso el corte de nuestro diseño en varias piezas.</a:t>
            </a:r>
          </a:p>
          <a:p>
            <a:endParaRPr lang="es-ES" dirty="0">
              <a:solidFill>
                <a:schemeClr val="accent3"/>
              </a:solidFill>
              <a:latin typeface="Muli"/>
            </a:endParaRPr>
          </a:p>
          <a:p>
            <a:r>
              <a:rPr lang="es-ES" dirty="0">
                <a:solidFill>
                  <a:schemeClr val="accent3"/>
                </a:solidFill>
                <a:latin typeface="Muli"/>
              </a:rPr>
              <a:t>Los </a:t>
            </a:r>
            <a:r>
              <a:rPr lang="es-ES" b="1" dirty="0">
                <a:solidFill>
                  <a:schemeClr val="accent3"/>
                </a:solidFill>
                <a:latin typeface="Muli"/>
              </a:rPr>
              <a:t>parámetros de impresión incluyen </a:t>
            </a:r>
            <a:r>
              <a:rPr lang="es-ES" dirty="0">
                <a:solidFill>
                  <a:schemeClr val="accent3"/>
                </a:solidFill>
                <a:latin typeface="Muli"/>
              </a:rPr>
              <a:t>todas las consideraciones discutidas anteriormente como:</a:t>
            </a:r>
          </a:p>
          <a:p>
            <a:pPr marL="285750" indent="-285750">
              <a:buFont typeface="Arial" panose="020B0604020202020204" pitchFamily="34" charset="0"/>
              <a:buChar char="•"/>
            </a:pPr>
            <a:r>
              <a:rPr lang="es-ES" dirty="0">
                <a:solidFill>
                  <a:schemeClr val="accent3"/>
                </a:solidFill>
                <a:latin typeface="Muli"/>
              </a:rPr>
              <a:t>Altura y grosor de la capa, porcentajes de relleno y patrones</a:t>
            </a:r>
          </a:p>
          <a:p>
            <a:pPr marL="285750" indent="-285750">
              <a:buFont typeface="Arial" panose="020B0604020202020204" pitchFamily="34" charset="0"/>
              <a:buChar char="•"/>
            </a:pPr>
            <a:r>
              <a:rPr lang="es-ES" dirty="0">
                <a:solidFill>
                  <a:schemeClr val="accent3"/>
                </a:solidFill>
                <a:latin typeface="Muli"/>
              </a:rPr>
              <a:t>Colocación y forma de la estructura de soporte</a:t>
            </a:r>
          </a:p>
          <a:p>
            <a:pPr marL="285750" indent="-285750">
              <a:buFont typeface="Arial" panose="020B0604020202020204" pitchFamily="34" charset="0"/>
              <a:buChar char="•"/>
            </a:pPr>
            <a:r>
              <a:rPr lang="es-ES" dirty="0">
                <a:solidFill>
                  <a:schemeClr val="accent3"/>
                </a:solidFill>
                <a:latin typeface="Muli"/>
              </a:rPr>
              <a:t>Temperatura de la boquilla y la cama, control del ventilador, velocidad del cabezal de impresión</a:t>
            </a:r>
          </a:p>
          <a:p>
            <a:pPr marL="285750" indent="-285750">
              <a:buFont typeface="Arial" panose="020B0604020202020204" pitchFamily="34" charset="0"/>
              <a:buChar char="•"/>
            </a:pPr>
            <a:r>
              <a:rPr lang="es-ES" dirty="0">
                <a:solidFill>
                  <a:schemeClr val="accent3"/>
                </a:solidFill>
                <a:latin typeface="Muli"/>
              </a:rPr>
              <a:t>Parámetros específicos de la impresora (ya que cada impresora tiene una configuración diferente, área de impresión, placa de construcción, etc.)</a:t>
            </a:r>
          </a:p>
          <a:p>
            <a:endParaRPr lang="es-ES" dirty="0">
              <a:solidFill>
                <a:schemeClr val="accent3"/>
              </a:solidFill>
              <a:latin typeface="Muli"/>
            </a:endParaRPr>
          </a:p>
          <a:p>
            <a:endParaRPr lang="en-US" dirty="0">
              <a:solidFill>
                <a:schemeClr val="accent3"/>
              </a:solidFill>
              <a:latin typeface="Muli"/>
            </a:endParaRPr>
          </a:p>
          <a:p>
            <a:endParaRPr lang="en-US" dirty="0">
              <a:solidFill>
                <a:schemeClr val="accent3"/>
              </a:solidFill>
              <a:latin typeface="Muli"/>
            </a:endParaRPr>
          </a:p>
          <a:p>
            <a:endParaRPr lang="en-US" dirty="0">
              <a:solidFill>
                <a:schemeClr val="accent3"/>
              </a:solidFill>
              <a:latin typeface="Muli"/>
            </a:endParaRPr>
          </a:p>
          <a:p>
            <a:endParaRPr lang="en-US" dirty="0">
              <a:solidFill>
                <a:schemeClr val="accent3"/>
              </a:solidFill>
              <a:latin typeface="Muli"/>
            </a:endParaRPr>
          </a:p>
          <a:p>
            <a:endParaRPr lang="en-US" dirty="0">
              <a:solidFill>
                <a:schemeClr val="accent3"/>
              </a:solidFill>
              <a:latin typeface="Muli"/>
            </a:endParaRPr>
          </a:p>
          <a:p>
            <a:endParaRPr lang="en-US" dirty="0">
              <a:solidFill>
                <a:schemeClr val="accent3"/>
              </a:solidFill>
              <a:latin typeface="Muli"/>
            </a:endParaRPr>
          </a:p>
          <a:p>
            <a:endParaRPr lang="en-US" dirty="0">
              <a:solidFill>
                <a:schemeClr val="accent3"/>
              </a:solidFill>
              <a:latin typeface="Muli"/>
            </a:endParaRPr>
          </a:p>
          <a:p>
            <a:endParaRPr lang="en-US" dirty="0">
              <a:solidFill>
                <a:schemeClr val="accent3"/>
              </a:solidFill>
              <a:latin typeface="Muli"/>
            </a:endParaRPr>
          </a:p>
          <a:p>
            <a:endParaRPr lang="en-US" dirty="0">
              <a:solidFill>
                <a:schemeClr val="accent3"/>
              </a:solidFill>
              <a:latin typeface="Muli"/>
            </a:endParaRPr>
          </a:p>
          <a:p>
            <a:endParaRPr lang="en-US" dirty="0">
              <a:solidFill>
                <a:schemeClr val="accent3"/>
              </a:solidFill>
              <a:latin typeface="Muli"/>
            </a:endParaRPr>
          </a:p>
          <a:p>
            <a:endParaRPr lang="en-US" dirty="0">
              <a:solidFill>
                <a:schemeClr val="accent3"/>
              </a:solidFill>
              <a:latin typeface="Muli"/>
            </a:endParaRPr>
          </a:p>
          <a:p>
            <a:r>
              <a:rPr lang="en-US" dirty="0">
                <a:solidFill>
                  <a:schemeClr val="accent3"/>
                </a:solidFill>
                <a:latin typeface="Muli"/>
              </a:rPr>
              <a:t>  </a:t>
            </a:r>
          </a:p>
        </p:txBody>
      </p:sp>
      <p:sp>
        <p:nvSpPr>
          <p:cNvPr id="7" name="CuadroTexto 6">
            <a:extLst>
              <a:ext uri="{FF2B5EF4-FFF2-40B4-BE49-F238E27FC236}">
                <a16:creationId xmlns:a16="http://schemas.microsoft.com/office/drawing/2014/main" id="{A4553D6B-E64A-E075-72CB-F0E58A2B5F87}"/>
              </a:ext>
            </a:extLst>
          </p:cNvPr>
          <p:cNvSpPr txBox="1"/>
          <p:nvPr/>
        </p:nvSpPr>
        <p:spPr>
          <a:xfrm>
            <a:off x="1210541" y="3955473"/>
            <a:ext cx="6859309" cy="954107"/>
          </a:xfrm>
          <a:prstGeom prst="rect">
            <a:avLst/>
          </a:prstGeom>
          <a:noFill/>
        </p:spPr>
        <p:txBody>
          <a:bodyPr wrap="square">
            <a:spAutoFit/>
          </a:bodyPr>
          <a:lstStyle/>
          <a:p>
            <a:r>
              <a:rPr lang="es-ES" dirty="0">
                <a:solidFill>
                  <a:schemeClr val="accent3"/>
                </a:solidFill>
                <a:latin typeface="Muli"/>
              </a:rPr>
              <a:t>Además, la mayoría del software de corte ofrece algunas </a:t>
            </a:r>
            <a:r>
              <a:rPr lang="es-ES" u="sng" dirty="0">
                <a:solidFill>
                  <a:schemeClr val="accent3"/>
                </a:solidFill>
                <a:latin typeface="Muli"/>
              </a:rPr>
              <a:t>funciones de calidad de vida</a:t>
            </a:r>
            <a:r>
              <a:rPr lang="es-ES" b="1" dirty="0">
                <a:solidFill>
                  <a:schemeClr val="accent3"/>
                </a:solidFill>
                <a:latin typeface="Muli"/>
              </a:rPr>
              <a:t>, </a:t>
            </a:r>
            <a:r>
              <a:rPr lang="es-ES" dirty="0">
                <a:solidFill>
                  <a:schemeClr val="accent3"/>
                </a:solidFill>
                <a:latin typeface="Muli"/>
              </a:rPr>
              <a:t>como:</a:t>
            </a:r>
          </a:p>
          <a:p>
            <a:pPr marL="285750" indent="-285750">
              <a:buFont typeface="Arial" panose="020B0604020202020204" pitchFamily="34" charset="0"/>
              <a:buChar char="•"/>
            </a:pPr>
            <a:r>
              <a:rPr lang="es-ES" dirty="0">
                <a:solidFill>
                  <a:schemeClr val="accent3"/>
                </a:solidFill>
                <a:latin typeface="Muli"/>
              </a:rPr>
              <a:t>Modo de vista previa que identifica posibles áreas de riesgo</a:t>
            </a:r>
          </a:p>
          <a:p>
            <a:pPr marL="285750" indent="-285750">
              <a:buFont typeface="Arial" panose="020B0604020202020204" pitchFamily="34" charset="0"/>
              <a:buChar char="•"/>
            </a:pPr>
            <a:r>
              <a:rPr lang="es-ES" dirty="0">
                <a:solidFill>
                  <a:schemeClr val="accent3"/>
                </a:solidFill>
                <a:latin typeface="Muli"/>
              </a:rPr>
              <a:t>Estimaciones de tiempo de impresión y material requerido</a:t>
            </a:r>
            <a:endParaRPr lang="en-US" dirty="0">
              <a:solidFill>
                <a:schemeClr val="accent3"/>
              </a:solidFill>
              <a:latin typeface="Muli"/>
            </a:endParaRPr>
          </a:p>
        </p:txBody>
      </p:sp>
    </p:spTree>
    <p:extLst>
      <p:ext uri="{BB962C8B-B14F-4D97-AF65-F5344CB8AC3E}">
        <p14:creationId xmlns:p14="http://schemas.microsoft.com/office/powerpoint/2010/main" val="367728455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n-US" dirty="0"/>
              <a:t>Slicing con </a:t>
            </a:r>
            <a:r>
              <a:rPr lang="en-US" dirty="0" err="1"/>
              <a:t>Cura</a:t>
            </a:r>
            <a:endParaRPr lang="en-US" dirty="0"/>
          </a:p>
        </p:txBody>
      </p:sp>
      <p:sp>
        <p:nvSpPr>
          <p:cNvPr id="6" name="Google Shape;1029;p44"/>
          <p:cNvSpPr txBox="1">
            <a:spLocks/>
          </p:cNvSpPr>
          <p:nvPr/>
        </p:nvSpPr>
        <p:spPr>
          <a:xfrm>
            <a:off x="660400" y="903102"/>
            <a:ext cx="8191499" cy="323709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dirty="0">
                <a:latin typeface="Muli"/>
              </a:rPr>
              <a:t>Veamos rápidamente uno de los programas de corte más populares: ¡Cura!</a:t>
            </a:r>
          </a:p>
          <a:p>
            <a:endParaRPr lang="es-ES" dirty="0">
              <a:latin typeface="Muli"/>
            </a:endParaRPr>
          </a:p>
          <a:p>
            <a:pPr marL="342900" indent="-342900">
              <a:buFont typeface="+mj-lt"/>
              <a:buAutoNum type="arabicPeriod"/>
            </a:pPr>
            <a:r>
              <a:rPr lang="es-ES" dirty="0">
                <a:latin typeface="Muli"/>
              </a:rPr>
              <a:t>Descarga, instala y abre Cura desde: </a:t>
            </a:r>
            <a:r>
              <a:rPr lang="es-ES" dirty="0">
                <a:latin typeface="Muli"/>
                <a:hlinkClick r:id="rId2"/>
              </a:rPr>
              <a:t>https://ultimaker.com/software/ultimaker-cura</a:t>
            </a:r>
            <a:endParaRPr lang="es-ES" dirty="0">
              <a:latin typeface="Muli"/>
            </a:endParaRPr>
          </a:p>
          <a:p>
            <a:pPr marL="342900" indent="-342900">
              <a:buFont typeface="+mj-lt"/>
              <a:buAutoNum type="arabicPeriod"/>
            </a:pPr>
            <a:r>
              <a:rPr lang="es-ES" dirty="0">
                <a:latin typeface="Muli"/>
              </a:rPr>
              <a:t>Descarga este adorable dinosaurio STL de: </a:t>
            </a:r>
            <a:r>
              <a:rPr lang="es-ES" dirty="0">
                <a:latin typeface="Muli"/>
                <a:hlinkClick r:id="rId3"/>
              </a:rPr>
              <a:t>https://www.thingiverse.com/thing:2738211</a:t>
            </a:r>
            <a:endParaRPr lang="es-ES" dirty="0">
              <a:latin typeface="Muli"/>
            </a:endParaRPr>
          </a:p>
          <a:p>
            <a:pPr marL="342900" indent="-342900">
              <a:buFont typeface="+mj-lt"/>
              <a:buAutoNum type="arabicPeriod"/>
            </a:pPr>
            <a:r>
              <a:rPr lang="es-ES" dirty="0">
                <a:latin typeface="Muli"/>
              </a:rPr>
              <a:t>Importa el dinosaurio a Cura (Archivo-&gt; Abrir archivos -&gt; elija: </a:t>
            </a:r>
            <a:r>
              <a:rPr lang="es-ES" dirty="0" err="1">
                <a:latin typeface="Muli"/>
              </a:rPr>
              <a:t>Flexi</a:t>
            </a:r>
            <a:r>
              <a:rPr lang="es-ES" dirty="0">
                <a:latin typeface="Muli"/>
              </a:rPr>
              <a:t>-Rex)</a:t>
            </a:r>
          </a:p>
          <a:p>
            <a:pPr marL="342900" indent="-342900">
              <a:buFont typeface="+mj-lt"/>
              <a:buAutoNum type="arabicPeriod"/>
            </a:pPr>
            <a:r>
              <a:rPr lang="es-ES" dirty="0">
                <a:latin typeface="Muli"/>
              </a:rPr>
              <a:t>Haz clic en </a:t>
            </a:r>
            <a:r>
              <a:rPr lang="es-ES" dirty="0" err="1">
                <a:latin typeface="Muli"/>
              </a:rPr>
              <a:t>Flexi</a:t>
            </a:r>
            <a:r>
              <a:rPr lang="es-ES" dirty="0">
                <a:latin typeface="Muli"/>
              </a:rPr>
              <a:t>-Rex y aparecerá un nuevo menú. Puedes hacer cosas como: Escalar, Rotar, Mover, Reflejar y orientar a </a:t>
            </a:r>
            <a:r>
              <a:rPr lang="es-ES" dirty="0" err="1">
                <a:latin typeface="Muli"/>
              </a:rPr>
              <a:t>Flexi</a:t>
            </a:r>
            <a:r>
              <a:rPr lang="es-ES" dirty="0">
                <a:latin typeface="Muli"/>
              </a:rPr>
              <a:t>-Rex</a:t>
            </a:r>
          </a:p>
          <a:p>
            <a:pPr marL="342900" indent="-342900">
              <a:buFont typeface="+mj-lt"/>
              <a:buAutoNum type="arabicPeriod"/>
            </a:pPr>
            <a:r>
              <a:rPr lang="es-ES" dirty="0">
                <a:latin typeface="Muli"/>
              </a:rPr>
              <a:t>Intentemos orientar </a:t>
            </a:r>
            <a:r>
              <a:rPr lang="es-ES" dirty="0" err="1">
                <a:latin typeface="Muli"/>
              </a:rPr>
              <a:t>Flexi</a:t>
            </a:r>
            <a:r>
              <a:rPr lang="es-ES" dirty="0">
                <a:latin typeface="Muli"/>
              </a:rPr>
              <a:t>-Rex de pie</a:t>
            </a:r>
            <a:endParaRPr lang="en-US" dirty="0">
              <a:latin typeface="Muli"/>
            </a:endParaRPr>
          </a:p>
          <a:p>
            <a:endParaRPr lang="en-US" dirty="0">
              <a:latin typeface="Muli"/>
            </a:endParaRPr>
          </a:p>
          <a:p>
            <a:endParaRPr lang="en-US" dirty="0">
              <a:latin typeface="Muli"/>
            </a:endParaRPr>
          </a:p>
          <a:p>
            <a:endParaRPr lang="en-US" dirty="0">
              <a:latin typeface="Muli"/>
            </a:endParaRPr>
          </a:p>
          <a:p>
            <a:r>
              <a:rPr lang="en-US" dirty="0">
                <a:latin typeface="Muli"/>
                <a:hlinkClick r:id="rId3"/>
              </a:rPr>
              <a:t>https://www.thingiverse.com/thing:2738211</a:t>
            </a:r>
            <a:endParaRPr lang="en-US" dirty="0">
              <a:latin typeface="Muli"/>
            </a:endParaRPr>
          </a:p>
          <a:p>
            <a:endParaRPr lang="en-US" dirty="0">
              <a:latin typeface="Muli"/>
            </a:endParaRPr>
          </a:p>
          <a:p>
            <a:endParaRPr lang="en-US" dirty="0">
              <a:latin typeface="Muli"/>
            </a:endParaRPr>
          </a:p>
          <a:p>
            <a:endParaRPr lang="en-US" dirty="0">
              <a:latin typeface="Muli"/>
            </a:endParaRPr>
          </a:p>
          <a:p>
            <a:endParaRPr lang="en-US" dirty="0">
              <a:latin typeface="Muli"/>
            </a:endParaRPr>
          </a:p>
          <a:p>
            <a:endParaRPr lang="en-US" dirty="0">
              <a:latin typeface="Muli"/>
            </a:endParaRPr>
          </a:p>
          <a:p>
            <a:endParaRPr lang="en-US" dirty="0">
              <a:latin typeface="Muli"/>
            </a:endParaRPr>
          </a:p>
          <a:p>
            <a:endParaRPr lang="en-US" dirty="0">
              <a:latin typeface="Muli"/>
            </a:endParaRPr>
          </a:p>
          <a:p>
            <a:r>
              <a:rPr lang="en-US" dirty="0">
                <a:latin typeface="Muli"/>
              </a:rPr>
              <a:t>  </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9812" y="2933549"/>
            <a:ext cx="1668464" cy="167195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7350" y="2809792"/>
            <a:ext cx="2309426" cy="1930614"/>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24463" r="13186"/>
          <a:stretch/>
        </p:blipFill>
        <p:spPr>
          <a:xfrm>
            <a:off x="1185862" y="3084536"/>
            <a:ext cx="2140417" cy="1381125"/>
          </a:xfrm>
          <a:prstGeom prst="rect">
            <a:avLst/>
          </a:prstGeom>
        </p:spPr>
      </p:pic>
    </p:spTree>
    <p:extLst>
      <p:ext uri="{BB962C8B-B14F-4D97-AF65-F5344CB8AC3E}">
        <p14:creationId xmlns:p14="http://schemas.microsoft.com/office/powerpoint/2010/main" val="291354087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n-US" dirty="0"/>
              <a:t>Slicing con </a:t>
            </a:r>
            <a:r>
              <a:rPr lang="en-US" dirty="0" err="1"/>
              <a:t>Cura</a:t>
            </a:r>
            <a:endParaRPr lang="en-US" dirty="0"/>
          </a:p>
        </p:txBody>
      </p:sp>
      <p:sp>
        <p:nvSpPr>
          <p:cNvPr id="6" name="Google Shape;1029;p44"/>
          <p:cNvSpPr txBox="1">
            <a:spLocks/>
          </p:cNvSpPr>
          <p:nvPr/>
        </p:nvSpPr>
        <p:spPr>
          <a:xfrm>
            <a:off x="660401" y="903102"/>
            <a:ext cx="4845049" cy="323709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300" dirty="0">
                <a:latin typeface="Muli"/>
              </a:rPr>
              <a:t>En la pestaña Preparar:</a:t>
            </a:r>
          </a:p>
          <a:p>
            <a:pPr marL="342900" indent="-342900">
              <a:buFont typeface="+mj-lt"/>
              <a:buAutoNum type="arabicPeriod"/>
            </a:pPr>
            <a:r>
              <a:rPr lang="es-ES" sz="1300" dirty="0">
                <a:latin typeface="Muli"/>
              </a:rPr>
              <a:t>Elige un </a:t>
            </a:r>
            <a:r>
              <a:rPr lang="es-ES" sz="1300" b="1" dirty="0">
                <a:latin typeface="Muli"/>
              </a:rPr>
              <a:t>material</a:t>
            </a:r>
            <a:r>
              <a:rPr lang="es-ES" sz="1300" dirty="0">
                <a:latin typeface="Muli"/>
              </a:rPr>
              <a:t> (PLA genérico)</a:t>
            </a:r>
          </a:p>
          <a:p>
            <a:pPr marL="342900" indent="-342900">
              <a:buFont typeface="+mj-lt"/>
              <a:buAutoNum type="arabicPeriod"/>
            </a:pPr>
            <a:r>
              <a:rPr lang="es-ES" sz="1300" dirty="0">
                <a:latin typeface="Muli"/>
              </a:rPr>
              <a:t>Abre </a:t>
            </a:r>
            <a:r>
              <a:rPr lang="es-ES" sz="1300" b="1" dirty="0">
                <a:latin typeface="Muli"/>
              </a:rPr>
              <a:t>Configuración de impresión </a:t>
            </a:r>
            <a:r>
              <a:rPr lang="es-ES" sz="1300" dirty="0">
                <a:latin typeface="Muli"/>
              </a:rPr>
              <a:t>en la parte superior derecha y elige % de relleno y soportes</a:t>
            </a:r>
          </a:p>
          <a:p>
            <a:pPr marL="342900" indent="-342900">
              <a:buFont typeface="+mj-lt"/>
              <a:buAutoNum type="arabicPeriod"/>
            </a:pPr>
            <a:r>
              <a:rPr lang="es-ES" sz="1300" dirty="0">
                <a:latin typeface="Muli"/>
              </a:rPr>
              <a:t>Presiona el botón </a:t>
            </a:r>
            <a:r>
              <a:rPr lang="es-ES" sz="1300" b="1" dirty="0" err="1">
                <a:latin typeface="Muli"/>
              </a:rPr>
              <a:t>Slice</a:t>
            </a:r>
            <a:r>
              <a:rPr lang="es-ES" sz="1300" dirty="0">
                <a:latin typeface="Muli"/>
              </a:rPr>
              <a:t> en la parte inferior derecha de la pantalla</a:t>
            </a:r>
          </a:p>
          <a:p>
            <a:pPr marL="342900" indent="-342900">
              <a:buFont typeface="+mj-lt"/>
              <a:buAutoNum type="arabicPeriod"/>
            </a:pPr>
            <a:r>
              <a:rPr lang="es-ES" sz="1300" dirty="0">
                <a:latin typeface="Muli"/>
              </a:rPr>
              <a:t>Espera a que finalice el corte y podrás ver el tiempo de impresión estimado</a:t>
            </a:r>
          </a:p>
          <a:p>
            <a:pPr marL="342900" indent="-342900">
              <a:buFont typeface="+mj-lt"/>
              <a:buAutoNum type="arabicPeriod"/>
            </a:pPr>
            <a:r>
              <a:rPr lang="es-ES" sz="1300" dirty="0">
                <a:latin typeface="Muli"/>
              </a:rPr>
              <a:t>Haz clic en la vista previa para ver cómo se hará cada corte y dónde se agregará el material de apoyo.</a:t>
            </a:r>
          </a:p>
          <a:p>
            <a:pPr marL="342900" indent="-342900">
              <a:buFont typeface="+mj-lt"/>
              <a:buAutoNum type="arabicPeriod"/>
            </a:pPr>
            <a:r>
              <a:rPr lang="es-ES" sz="1300" dirty="0">
                <a:latin typeface="Muli"/>
              </a:rPr>
              <a:t>¡Presiona guardar en disco y tu .</a:t>
            </a:r>
            <a:r>
              <a:rPr lang="es-ES" sz="1300" dirty="0" err="1">
                <a:latin typeface="Muli"/>
              </a:rPr>
              <a:t>gcode</a:t>
            </a:r>
            <a:r>
              <a:rPr lang="es-ES" sz="1300" dirty="0">
                <a:latin typeface="Muli"/>
              </a:rPr>
              <a:t> estará listo para ser transferido a la impresora!</a:t>
            </a:r>
            <a:endParaRPr lang="en-US" sz="1300" dirty="0">
              <a:latin typeface="Muli"/>
            </a:endParaRPr>
          </a:p>
          <a:p>
            <a:endParaRPr lang="en-US" sz="1300" dirty="0">
              <a:latin typeface="Muli"/>
            </a:endParaRPr>
          </a:p>
          <a:p>
            <a:endParaRPr lang="en-US" sz="1300" dirty="0">
              <a:latin typeface="Muli"/>
            </a:endParaRPr>
          </a:p>
          <a:p>
            <a:endParaRPr lang="en-US" sz="1300" dirty="0">
              <a:latin typeface="Muli"/>
            </a:endParaRPr>
          </a:p>
          <a:p>
            <a:endParaRPr lang="en-US" sz="1300" dirty="0">
              <a:latin typeface="Muli"/>
            </a:endParaRPr>
          </a:p>
          <a:p>
            <a:r>
              <a:rPr lang="en-US" sz="1300" dirty="0">
                <a:latin typeface="Muli"/>
              </a:rPr>
              <a:t>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0949" y="3944632"/>
            <a:ext cx="2565400" cy="1060694"/>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5378" t="37362" r="17316" b="6793"/>
          <a:stretch/>
        </p:blipFill>
        <p:spPr>
          <a:xfrm>
            <a:off x="2051050" y="3403692"/>
            <a:ext cx="2549525" cy="147301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5030" y="1017402"/>
            <a:ext cx="2403374" cy="2723114"/>
          </a:xfrm>
          <a:prstGeom prst="rect">
            <a:avLst/>
          </a:prstGeom>
        </p:spPr>
      </p:pic>
    </p:spTree>
    <p:extLst>
      <p:ext uri="{BB962C8B-B14F-4D97-AF65-F5344CB8AC3E}">
        <p14:creationId xmlns:p14="http://schemas.microsoft.com/office/powerpoint/2010/main" val="37252471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50"/>
          <p:cNvSpPr txBox="1">
            <a:spLocks noGrp="1"/>
          </p:cNvSpPr>
          <p:nvPr>
            <p:ph type="title"/>
          </p:nvPr>
        </p:nvSpPr>
        <p:spPr>
          <a:xfrm>
            <a:off x="5075700" y="515198"/>
            <a:ext cx="3348300" cy="83020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ES" dirty="0"/>
              <a:t>P</a:t>
            </a:r>
            <a:r>
              <a:rPr lang="en" dirty="0"/>
              <a:t>iensa sobre esto…</a:t>
            </a:r>
            <a:endParaRPr dirty="0"/>
          </a:p>
        </p:txBody>
      </p:sp>
      <p:sp>
        <p:nvSpPr>
          <p:cNvPr id="1167" name="Google Shape;1167;p50"/>
          <p:cNvSpPr txBox="1">
            <a:spLocks noGrp="1"/>
          </p:cNvSpPr>
          <p:nvPr>
            <p:ph type="subTitle" idx="1"/>
          </p:nvPr>
        </p:nvSpPr>
        <p:spPr>
          <a:xfrm>
            <a:off x="4431265" y="4123151"/>
            <a:ext cx="3407810" cy="77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C00000"/>
                </a:solidFill>
              </a:rPr>
              <a:t>Respuesta:  </a:t>
            </a:r>
            <a:r>
              <a:rPr lang="es-ES" dirty="0">
                <a:solidFill>
                  <a:srgbClr val="C00000"/>
                </a:solidFill>
              </a:rPr>
              <a:t>¡A Dino-Flex le gusta mucho dormir!</a:t>
            </a:r>
            <a:endParaRPr dirty="0">
              <a:solidFill>
                <a:srgbClr val="C00000"/>
              </a:solidFill>
            </a:endParaRPr>
          </a:p>
        </p:txBody>
      </p:sp>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67;p50"/>
          <p:cNvSpPr txBox="1">
            <a:spLocks/>
          </p:cNvSpPr>
          <p:nvPr/>
        </p:nvSpPr>
        <p:spPr>
          <a:xfrm>
            <a:off x="5075700" y="1478850"/>
            <a:ext cx="3040800" cy="20263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0" indent="0"/>
            <a:r>
              <a:rPr lang="es-ES" b="1" dirty="0"/>
              <a:t>¿Fue una buena idea despertar y reorientar a Dino-Flex de pie?</a:t>
            </a:r>
          </a:p>
          <a:p>
            <a:pPr marL="0" indent="0"/>
            <a:endParaRPr lang="es-ES" dirty="0"/>
          </a:p>
          <a:p>
            <a:pPr marL="0" indent="0"/>
            <a:r>
              <a:rPr lang="es-ES" dirty="0"/>
              <a:t>Prueba diferentes orientaciones y mira cómo cambia el soporte del material y el tiempo de impresión.</a:t>
            </a:r>
          </a:p>
          <a:p>
            <a:pPr marL="0" indent="0"/>
            <a:endParaRPr lang="es-ES" dirty="0"/>
          </a:p>
          <a:p>
            <a:pPr marL="0" indent="0"/>
            <a:r>
              <a:rPr lang="es-ES" dirty="0"/>
              <a:t>¿Qué orientación de impresión crees que es la mejor?</a:t>
            </a: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41840" r="21742"/>
          <a:stretch/>
        </p:blipFill>
        <p:spPr>
          <a:xfrm>
            <a:off x="298307" y="2909933"/>
            <a:ext cx="2094980" cy="1120074"/>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2302" t="13983" r="9676" b="14958"/>
          <a:stretch/>
        </p:blipFill>
        <p:spPr>
          <a:xfrm>
            <a:off x="298307" y="1065438"/>
            <a:ext cx="1683200" cy="1372998"/>
          </a:xfrm>
          <a:prstGeom prst="rect">
            <a:avLst/>
          </a:prstGeom>
        </p:spPr>
      </p:pic>
      <p:pic>
        <p:nvPicPr>
          <p:cNvPr id="35" name="Picture 34"/>
          <p:cNvPicPr>
            <a:picLocks noChangeAspect="1"/>
          </p:cNvPicPr>
          <p:nvPr/>
        </p:nvPicPr>
        <p:blipFill rotWithShape="1">
          <a:blip r:embed="rId5">
            <a:extLst>
              <a:ext uri="{28A0092B-C50C-407E-A947-70E740481C1C}">
                <a14:useLocalDpi xmlns:a14="http://schemas.microsoft.com/office/drawing/2010/main" val="0"/>
              </a:ext>
            </a:extLst>
          </a:blip>
          <a:srcRect l="31470" t="23371" r="11111" b="14070"/>
          <a:stretch/>
        </p:blipFill>
        <p:spPr>
          <a:xfrm>
            <a:off x="2561107" y="1580617"/>
            <a:ext cx="1690129" cy="1542467"/>
          </a:xfrm>
          <a:prstGeom prst="rect">
            <a:avLst/>
          </a:prstGeom>
        </p:spPr>
      </p:pic>
    </p:spTree>
    <p:extLst>
      <p:ext uri="{BB962C8B-B14F-4D97-AF65-F5344CB8AC3E}">
        <p14:creationId xmlns:p14="http://schemas.microsoft.com/office/powerpoint/2010/main" val="311524631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731181" y="522408"/>
            <a:ext cx="4395991"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a:t>.</a:t>
            </a:r>
            <a:r>
              <a:rPr lang="en" sz="2700" err="1"/>
              <a:t>gcode</a:t>
            </a:r>
            <a:endParaRPr sz="2700" err="1"/>
          </a:p>
        </p:txBody>
      </p:sp>
      <p:sp>
        <p:nvSpPr>
          <p:cNvPr id="1029" name="Google Shape;1029;p44"/>
          <p:cNvSpPr txBox="1">
            <a:spLocks noGrp="1"/>
          </p:cNvSpPr>
          <p:nvPr>
            <p:ph type="subTitle" idx="1"/>
          </p:nvPr>
        </p:nvSpPr>
        <p:spPr>
          <a:xfrm>
            <a:off x="467312" y="1135379"/>
            <a:ext cx="4231688" cy="2850970"/>
          </a:xfrm>
          <a:prstGeom prst="rect">
            <a:avLst/>
          </a:prstGeom>
        </p:spPr>
        <p:txBody>
          <a:bodyPr spcFirstLastPara="1" wrap="square" lIns="91425" tIns="91425" rIns="91425" bIns="91425" anchor="t" anchorCtr="0">
            <a:noAutofit/>
          </a:bodyPr>
          <a:lstStyle/>
          <a:p>
            <a:pPr marL="0" lvl="0" indent="0"/>
            <a:r>
              <a:rPr lang="es-ES" dirty="0"/>
              <a:t>.</a:t>
            </a:r>
            <a:r>
              <a:rPr lang="es-ES" dirty="0" err="1"/>
              <a:t>gcode</a:t>
            </a:r>
            <a:r>
              <a:rPr lang="es-ES" dirty="0"/>
              <a:t> es un </a:t>
            </a:r>
            <a:r>
              <a:rPr lang="es-ES" b="1" dirty="0"/>
              <a:t>lenguaje de programación </a:t>
            </a:r>
            <a:r>
              <a:rPr lang="es-ES" dirty="0"/>
              <a:t>de control numérico utilizado para controlar máquinas automatizadas como máquinas CNC, grabadoras láser e impresoras 3D.</a:t>
            </a:r>
          </a:p>
          <a:p>
            <a:pPr marL="0" lvl="0" indent="0"/>
            <a:r>
              <a:rPr lang="es-ES" dirty="0"/>
              <a:t>Da instrucciones a la máquina sobre cómo mover o calentar el cordón de impresión o la boquilla o realizar muchas otras acciones.</a:t>
            </a:r>
          </a:p>
          <a:p>
            <a:pPr marL="0" lvl="0" indent="0"/>
            <a:r>
              <a:rPr lang="es-ES" dirty="0"/>
              <a:t>Si abres un archivo .</a:t>
            </a:r>
            <a:r>
              <a:rPr lang="es-ES" dirty="0" err="1"/>
              <a:t>gcode</a:t>
            </a:r>
            <a:r>
              <a:rPr lang="es-ES" dirty="0"/>
              <a:t> en un editor de texto, habrá miles de líneas con cambios de coordenadas XY, además de comandos de control de extrusión para que la impresora los implemente.</a:t>
            </a:r>
            <a:endParaRPr lang="en-US" dirty="0"/>
          </a:p>
          <a:p>
            <a:pPr marL="0" lvl="0" indent="0"/>
            <a:endParaRPr lang="en-US" dirty="0"/>
          </a:p>
          <a:p>
            <a:pPr marL="0" indent="0"/>
            <a:endParaRPr lang="en-US" dirty="0"/>
          </a:p>
          <a:p>
            <a:pPr marL="0" lvl="0" indent="0"/>
            <a:endParaRPr lang="en-US" dirty="0"/>
          </a:p>
          <a:p>
            <a:pPr marL="0" lvl="0" indent="0"/>
            <a:endParaRPr lang="en-US" dirty="0"/>
          </a:p>
        </p:txBody>
      </p:sp>
      <p:sp>
        <p:nvSpPr>
          <p:cNvPr id="1030" name="Google Shape;1030;p44"/>
          <p:cNvSpPr/>
          <p:nvPr/>
        </p:nvSpPr>
        <p:spPr>
          <a:xfrm>
            <a:off x="4572000" y="1362725"/>
            <a:ext cx="3089200" cy="3035104"/>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7539280" y="-16482"/>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4977829" y="3832084"/>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5127172" y="4020232"/>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 name="Picture 31"/>
          <p:cNvPicPr/>
          <p:nvPr/>
        </p:nvPicPr>
        <p:blipFill rotWithShape="1">
          <a:blip r:embed="rId3">
            <a:extLst>
              <a:ext uri="{28A0092B-C50C-407E-A947-70E740481C1C}">
                <a14:useLocalDpi xmlns:a14="http://schemas.microsoft.com/office/drawing/2010/main" val="0"/>
              </a:ext>
            </a:extLst>
          </a:blip>
          <a:srcRect l="11111" t="-1" r="16886" b="7733"/>
          <a:stretch/>
        </p:blipFill>
        <p:spPr>
          <a:xfrm>
            <a:off x="5496208" y="1546859"/>
            <a:ext cx="3532937" cy="2554129"/>
          </a:xfrm>
          <a:prstGeom prst="rect">
            <a:avLst/>
          </a:prstGeom>
        </p:spPr>
      </p:pic>
      <p:sp>
        <p:nvSpPr>
          <p:cNvPr id="33" name="Google Shape;1029;p44"/>
          <p:cNvSpPr txBox="1">
            <a:spLocks/>
          </p:cNvSpPr>
          <p:nvPr/>
        </p:nvSpPr>
        <p:spPr>
          <a:xfrm>
            <a:off x="6669991" y="4179777"/>
            <a:ext cx="3348300" cy="792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9pPr>
          </a:lstStyle>
          <a:p>
            <a:pPr marL="0" indent="0"/>
            <a:r>
              <a:rPr lang="en-US">
                <a:solidFill>
                  <a:schemeClr val="bg1"/>
                </a:solidFill>
              </a:rPr>
              <a:t>Example of .</a:t>
            </a:r>
            <a:r>
              <a:rPr lang="en-US" err="1">
                <a:solidFill>
                  <a:schemeClr val="bg1"/>
                </a:solidFill>
              </a:rPr>
              <a:t>gcode</a:t>
            </a:r>
          </a:p>
        </p:txBody>
      </p:sp>
      <p:sp>
        <p:nvSpPr>
          <p:cNvPr id="2" name="TextBox 1"/>
          <p:cNvSpPr txBox="1"/>
          <p:nvPr/>
        </p:nvSpPr>
        <p:spPr>
          <a:xfrm>
            <a:off x="1159576" y="3869883"/>
            <a:ext cx="3874528" cy="1169551"/>
          </a:xfrm>
          <a:prstGeom prst="rect">
            <a:avLst/>
          </a:prstGeom>
          <a:noFill/>
        </p:spPr>
        <p:txBody>
          <a:bodyPr wrap="square" rtlCol="0">
            <a:spAutoFit/>
          </a:bodyPr>
          <a:lstStyle/>
          <a:p>
            <a:r>
              <a:rPr lang="es-ES" dirty="0">
                <a:solidFill>
                  <a:schemeClr val="tx1"/>
                </a:solidFill>
                <a:latin typeface="Muli" pitchFamily="2" charset="0"/>
              </a:rPr>
              <a:t>Los comandos G son comandos geométricos que describen posiciones, mientras que los comandos M representan códigos misceláneos que dirigen las acciones de la máquina.</a:t>
            </a:r>
            <a:endParaRPr lang="en-US" dirty="0">
              <a:solidFill>
                <a:schemeClr val="tx1"/>
              </a:solidFill>
              <a:latin typeface="Muli" pitchFamily="2" charset="0"/>
            </a:endParaRPr>
          </a:p>
        </p:txBody>
      </p:sp>
    </p:spTree>
    <p:extLst>
      <p:ext uri="{BB962C8B-B14F-4D97-AF65-F5344CB8AC3E}">
        <p14:creationId xmlns:p14="http://schemas.microsoft.com/office/powerpoint/2010/main" val="45460732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2168184" y="221454"/>
            <a:ext cx="4395991"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dirty="0"/>
              <a:t>Generar .gcode</a:t>
            </a:r>
            <a:endParaRPr sz="2700" dirty="0"/>
          </a:p>
        </p:txBody>
      </p:sp>
      <p:sp>
        <p:nvSpPr>
          <p:cNvPr id="1029" name="Google Shape;1029;p44"/>
          <p:cNvSpPr txBox="1">
            <a:spLocks noGrp="1"/>
          </p:cNvSpPr>
          <p:nvPr>
            <p:ph type="subTitle" idx="1"/>
          </p:nvPr>
        </p:nvSpPr>
        <p:spPr>
          <a:xfrm>
            <a:off x="159114" y="940325"/>
            <a:ext cx="4853788" cy="2850970"/>
          </a:xfrm>
          <a:prstGeom prst="rect">
            <a:avLst/>
          </a:prstGeom>
        </p:spPr>
        <p:txBody>
          <a:bodyPr spcFirstLastPara="1" wrap="square" lIns="91425" tIns="91425" rIns="91425" bIns="91425" anchor="t" anchorCtr="0">
            <a:noAutofit/>
          </a:bodyPr>
          <a:lstStyle/>
          <a:p>
            <a:pPr marL="0" lvl="0" indent="0"/>
            <a:r>
              <a:rPr lang="es-ES" sz="1300" dirty="0"/>
              <a:t>Si no estás familiarizado con la programación, ¡no hay necesidad de preocuparse! ¡El proceso de generar .</a:t>
            </a:r>
            <a:r>
              <a:rPr lang="es-ES" sz="1300" dirty="0" err="1"/>
              <a:t>gcode</a:t>
            </a:r>
            <a:r>
              <a:rPr lang="es-ES" sz="1300" dirty="0"/>
              <a:t> en la mayoría de los casos es tan </a:t>
            </a:r>
            <a:r>
              <a:rPr lang="es-ES" sz="1300" b="1" dirty="0"/>
              <a:t>simple como presionar un botón</a:t>
            </a:r>
            <a:r>
              <a:rPr lang="es-ES" sz="1300" dirty="0"/>
              <a:t>!</a:t>
            </a:r>
          </a:p>
          <a:p>
            <a:pPr marL="0" lvl="0" indent="0"/>
            <a:endParaRPr lang="es-ES" sz="1300" dirty="0"/>
          </a:p>
          <a:p>
            <a:pPr marL="0" lvl="0" indent="0"/>
            <a:r>
              <a:rPr lang="es-ES" sz="1300" dirty="0"/>
              <a:t>Abre tu archivo STL en un programa de corte, establece la configuración que se adapte a tus necesidades (como se mencionó anteriormente), </a:t>
            </a:r>
            <a:r>
              <a:rPr lang="es-ES" sz="1300" b="1" dirty="0"/>
              <a:t>presiona "Cortar</a:t>
            </a:r>
            <a:r>
              <a:rPr lang="es-ES" sz="1300" dirty="0"/>
              <a:t>" y listo, ¡se acaba de crear automáticamente un </a:t>
            </a:r>
            <a:r>
              <a:rPr lang="es-ES" sz="1300" b="1" dirty="0"/>
              <a:t>archivo .</a:t>
            </a:r>
            <a:r>
              <a:rPr lang="es-ES" sz="1300" b="1" dirty="0" err="1"/>
              <a:t>gcode</a:t>
            </a:r>
            <a:r>
              <a:rPr lang="es-ES" sz="1300" b="1" dirty="0"/>
              <a:t> personalizado </a:t>
            </a:r>
            <a:r>
              <a:rPr lang="es-ES" sz="1300" dirty="0"/>
              <a:t>para ti!</a:t>
            </a:r>
          </a:p>
          <a:p>
            <a:pPr marL="0" lvl="0" indent="0"/>
            <a:endParaRPr lang="es-ES" sz="1300" dirty="0"/>
          </a:p>
          <a:p>
            <a:pPr marL="0" lvl="0" indent="0"/>
            <a:r>
              <a:rPr lang="es-ES" sz="1300" dirty="0"/>
              <a:t>Por supuesto, puedes editar o incluso escribir tu propio .</a:t>
            </a:r>
            <a:r>
              <a:rPr lang="es-ES" sz="1300" dirty="0" err="1"/>
              <a:t>gcode</a:t>
            </a:r>
            <a:r>
              <a:rPr lang="es-ES" sz="1300" dirty="0"/>
              <a:t>, pero ten cuidado porque requiere algunas habilidades avanzadas y, </a:t>
            </a:r>
            <a:r>
              <a:rPr lang="es-ES" sz="1300" u="sng" dirty="0"/>
              <a:t>si se hace mal, podría dañar tanto la pieza impresa como la impresora.</a:t>
            </a:r>
            <a:endParaRPr lang="en-US" sz="1300" u="sng" dirty="0"/>
          </a:p>
          <a:p>
            <a:pPr marL="0" indent="0"/>
            <a:endParaRPr lang="en-US" sz="1300" dirty="0"/>
          </a:p>
          <a:p>
            <a:pPr marL="0" lvl="0" indent="0"/>
            <a:endParaRPr lang="en-US" sz="1300" dirty="0"/>
          </a:p>
          <a:p>
            <a:pPr marL="0" lvl="0" indent="0"/>
            <a:endParaRPr lang="en-US" sz="1300" dirty="0"/>
          </a:p>
        </p:txBody>
      </p:sp>
      <p:sp>
        <p:nvSpPr>
          <p:cNvPr id="1030" name="Google Shape;1030;p44"/>
          <p:cNvSpPr/>
          <p:nvPr/>
        </p:nvSpPr>
        <p:spPr>
          <a:xfrm>
            <a:off x="4949190" y="1236995"/>
            <a:ext cx="3089200" cy="3035104"/>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7539280" y="-16482"/>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4977829" y="3750194"/>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5697604" y="4304211"/>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29;p44"/>
          <p:cNvSpPr txBox="1">
            <a:spLocks/>
          </p:cNvSpPr>
          <p:nvPr/>
        </p:nvSpPr>
        <p:spPr>
          <a:xfrm>
            <a:off x="6296397" y="3864024"/>
            <a:ext cx="2426695" cy="792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9pPr>
          </a:lstStyle>
          <a:p>
            <a:pPr marL="0" indent="0" algn="ctr"/>
            <a:r>
              <a:rPr lang="es-ES" sz="1200" dirty="0">
                <a:solidFill>
                  <a:schemeClr val="bg1"/>
                </a:solidFill>
              </a:rPr>
              <a:t>Cadena de conversión de CAD a STL a .</a:t>
            </a:r>
            <a:r>
              <a:rPr lang="es-ES" sz="1200" dirty="0" err="1">
                <a:solidFill>
                  <a:schemeClr val="bg1"/>
                </a:solidFill>
              </a:rPr>
              <a:t>gcode</a:t>
            </a:r>
            <a:endParaRPr lang="en-US" sz="12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7604" y="1653794"/>
            <a:ext cx="3376633" cy="2201506"/>
          </a:xfrm>
          <a:prstGeom prst="rect">
            <a:avLst/>
          </a:prstGeom>
        </p:spPr>
      </p:pic>
    </p:spTree>
    <p:extLst>
      <p:ext uri="{BB962C8B-B14F-4D97-AF65-F5344CB8AC3E}">
        <p14:creationId xmlns:p14="http://schemas.microsoft.com/office/powerpoint/2010/main" val="24903185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Google Shape;1136;p49"/>
          <p:cNvSpPr txBox="1">
            <a:spLocks noGrp="1"/>
          </p:cNvSpPr>
          <p:nvPr>
            <p:ph type="title"/>
          </p:nvPr>
        </p:nvSpPr>
        <p:spPr>
          <a:xfrm>
            <a:off x="1171041" y="214732"/>
            <a:ext cx="6995700" cy="646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Transferir .gcode</a:t>
            </a:r>
            <a:endParaRPr dirty="0"/>
          </a:p>
        </p:txBody>
      </p:sp>
      <p:sp>
        <p:nvSpPr>
          <p:cNvPr id="1140" name="Google Shape;1140;p49"/>
          <p:cNvSpPr txBox="1">
            <a:spLocks noGrp="1"/>
          </p:cNvSpPr>
          <p:nvPr>
            <p:ph type="subTitle" idx="1"/>
          </p:nvPr>
        </p:nvSpPr>
        <p:spPr>
          <a:xfrm>
            <a:off x="470825" y="1559054"/>
            <a:ext cx="2477100" cy="2530345"/>
          </a:xfrm>
          <a:prstGeom prst="rect">
            <a:avLst/>
          </a:prstGeom>
        </p:spPr>
        <p:txBody>
          <a:bodyPr spcFirstLastPara="1" wrap="square" lIns="91425" tIns="91425" rIns="91425" bIns="91425" anchor="t" anchorCtr="0">
            <a:noAutofit/>
          </a:bodyPr>
          <a:lstStyle/>
          <a:p>
            <a:pPr marL="0" indent="0"/>
            <a:r>
              <a:rPr lang="es-ES" sz="1300" dirty="0">
                <a:solidFill>
                  <a:schemeClr val="accent3"/>
                </a:solidFill>
              </a:rPr>
              <a:t>Más simple y confiable</a:t>
            </a:r>
          </a:p>
          <a:p>
            <a:pPr marL="0" indent="0"/>
            <a:r>
              <a:rPr lang="es-ES" sz="1300" dirty="0">
                <a:solidFill>
                  <a:schemeClr val="accent3"/>
                </a:solidFill>
              </a:rPr>
              <a:t>Sin necesidad de otros dispositivos</a:t>
            </a:r>
          </a:p>
          <a:p>
            <a:pPr marL="0" indent="0"/>
            <a:endParaRPr lang="es-ES" sz="1300" dirty="0">
              <a:solidFill>
                <a:schemeClr val="accent3"/>
              </a:solidFill>
            </a:endParaRPr>
          </a:p>
          <a:p>
            <a:pPr marL="285750" indent="-285750">
              <a:buFont typeface="Arial" panose="020B0604020202020204" pitchFamily="34" charset="0"/>
              <a:buChar char="•"/>
            </a:pPr>
            <a:r>
              <a:rPr lang="es-ES" sz="1300" dirty="0">
                <a:solidFill>
                  <a:schemeClr val="accent3"/>
                </a:solidFill>
              </a:rPr>
              <a:t>Guarda el archivo .</a:t>
            </a:r>
            <a:r>
              <a:rPr lang="es-ES" sz="1300" dirty="0" err="1">
                <a:solidFill>
                  <a:schemeClr val="accent3"/>
                </a:solidFill>
              </a:rPr>
              <a:t>gcode</a:t>
            </a:r>
            <a:r>
              <a:rPr lang="es-ES" sz="1300" dirty="0">
                <a:solidFill>
                  <a:schemeClr val="accent3"/>
                </a:solidFill>
              </a:rPr>
              <a:t> en la tarjeta MicroSD</a:t>
            </a:r>
          </a:p>
          <a:p>
            <a:pPr marL="285750" indent="-285750">
              <a:buFont typeface="Arial" panose="020B0604020202020204" pitchFamily="34" charset="0"/>
              <a:buChar char="•"/>
            </a:pPr>
            <a:r>
              <a:rPr lang="es-ES" sz="1300" dirty="0">
                <a:solidFill>
                  <a:schemeClr val="accent3"/>
                </a:solidFill>
              </a:rPr>
              <a:t>Insértalo en la ranura para tarjetas MicroSD de la impresora</a:t>
            </a:r>
          </a:p>
          <a:p>
            <a:pPr marL="0" indent="0"/>
            <a:endParaRPr lang="es-ES" sz="1300" dirty="0">
              <a:solidFill>
                <a:schemeClr val="accent3"/>
              </a:solidFill>
            </a:endParaRPr>
          </a:p>
          <a:p>
            <a:pPr marL="0" indent="0"/>
            <a:r>
              <a:rPr lang="es-ES" sz="1300" dirty="0">
                <a:solidFill>
                  <a:schemeClr val="accent3"/>
                </a:solidFill>
              </a:rPr>
              <a:t>¡</a:t>
            </a:r>
            <a:r>
              <a:rPr lang="es-ES" sz="1300" b="1" dirty="0">
                <a:solidFill>
                  <a:schemeClr val="accent3"/>
                </a:solidFill>
              </a:rPr>
              <a:t>No extraiga </a:t>
            </a:r>
            <a:r>
              <a:rPr lang="es-ES" sz="1300" dirty="0">
                <a:solidFill>
                  <a:schemeClr val="accent3"/>
                </a:solidFill>
              </a:rPr>
              <a:t>la tarjeta SD durante la impresión o la impresión se detendrá!</a:t>
            </a:r>
            <a:endParaRPr lang="en-US" sz="1300" dirty="0">
              <a:solidFill>
                <a:schemeClr val="accent3"/>
              </a:solidFill>
            </a:endParaRPr>
          </a:p>
          <a:p>
            <a:pPr marL="0" lvl="0" indent="0"/>
            <a:endParaRPr lang="en-US" sz="1300" dirty="0">
              <a:solidFill>
                <a:schemeClr val="accent3"/>
              </a:solidFill>
            </a:endParaRPr>
          </a:p>
          <a:p>
            <a:pPr marL="0" lvl="0" indent="0"/>
            <a:endParaRPr lang="en-US" sz="1300" dirty="0">
              <a:solidFill>
                <a:schemeClr val="accent3"/>
              </a:solidFill>
            </a:endParaRPr>
          </a:p>
        </p:txBody>
      </p:sp>
      <p:sp>
        <p:nvSpPr>
          <p:cNvPr id="1141" name="Google Shape;1141;p49"/>
          <p:cNvSpPr txBox="1">
            <a:spLocks noGrp="1"/>
          </p:cNvSpPr>
          <p:nvPr>
            <p:ph type="subTitle" idx="2"/>
          </p:nvPr>
        </p:nvSpPr>
        <p:spPr>
          <a:xfrm>
            <a:off x="3206450" y="1559050"/>
            <a:ext cx="2477100" cy="2568450"/>
          </a:xfrm>
          <a:prstGeom prst="rect">
            <a:avLst/>
          </a:prstGeom>
        </p:spPr>
        <p:txBody>
          <a:bodyPr spcFirstLastPara="1" wrap="square" lIns="91425" tIns="91425" rIns="91425" bIns="91425" anchor="t" anchorCtr="0">
            <a:noAutofit/>
          </a:bodyPr>
          <a:lstStyle/>
          <a:p>
            <a:pPr marL="0" lvl="0" indent="0"/>
            <a:r>
              <a:rPr lang="es-ES" sz="1300" dirty="0">
                <a:solidFill>
                  <a:schemeClr val="accent3"/>
                </a:solidFill>
              </a:rPr>
              <a:t>Simple y efectivo</a:t>
            </a:r>
          </a:p>
          <a:p>
            <a:pPr marL="0" lvl="0" indent="0"/>
            <a:r>
              <a:rPr lang="es-ES" sz="1300" dirty="0">
                <a:solidFill>
                  <a:schemeClr val="accent3"/>
                </a:solidFill>
              </a:rPr>
              <a:t>Requiere un ordenador en funcionamiento</a:t>
            </a:r>
          </a:p>
          <a:p>
            <a:pPr marL="0" lvl="0" indent="0"/>
            <a:endParaRPr lang="es-ES" sz="1300" dirty="0">
              <a:solidFill>
                <a:schemeClr val="accent3"/>
              </a:solidFill>
            </a:endParaRPr>
          </a:p>
          <a:p>
            <a:pPr marL="285750" lvl="0" indent="-285750">
              <a:buFont typeface="Arial" panose="020B0604020202020204" pitchFamily="34" charset="0"/>
              <a:buChar char="•"/>
            </a:pPr>
            <a:r>
              <a:rPr lang="es-ES" sz="1300" dirty="0">
                <a:solidFill>
                  <a:schemeClr val="accent3"/>
                </a:solidFill>
              </a:rPr>
              <a:t>Conecta directamente la impresora 3D a un ordenador o portátil mediante un cable</a:t>
            </a:r>
          </a:p>
          <a:p>
            <a:pPr marL="0" lvl="0" indent="0"/>
            <a:endParaRPr lang="es-ES" sz="1300" dirty="0">
              <a:solidFill>
                <a:schemeClr val="accent3"/>
              </a:solidFill>
            </a:endParaRPr>
          </a:p>
          <a:p>
            <a:pPr marL="0" lvl="0" indent="0"/>
            <a:r>
              <a:rPr lang="es-ES" sz="1300" dirty="0">
                <a:solidFill>
                  <a:schemeClr val="accent3"/>
                </a:solidFill>
              </a:rPr>
              <a:t>Recuerda: si usas un portátil, </a:t>
            </a:r>
            <a:r>
              <a:rPr lang="es-ES" sz="1300" b="1" dirty="0" err="1">
                <a:solidFill>
                  <a:schemeClr val="accent3"/>
                </a:solidFill>
              </a:rPr>
              <a:t>manténlo</a:t>
            </a:r>
            <a:r>
              <a:rPr lang="es-ES" sz="1300" b="1" dirty="0">
                <a:solidFill>
                  <a:schemeClr val="accent3"/>
                </a:solidFill>
              </a:rPr>
              <a:t> funcionando todo el tiempo </a:t>
            </a:r>
            <a:r>
              <a:rPr lang="es-ES" sz="1300" dirty="0">
                <a:solidFill>
                  <a:schemeClr val="accent3"/>
                </a:solidFill>
              </a:rPr>
              <a:t>porque el modo de espera puede detener el proceso de impresión.</a:t>
            </a:r>
            <a:endParaRPr lang="en-US" sz="1300" dirty="0">
              <a:solidFill>
                <a:schemeClr val="accent3"/>
              </a:solidFill>
            </a:endParaRPr>
          </a:p>
        </p:txBody>
      </p:sp>
      <p:sp>
        <p:nvSpPr>
          <p:cNvPr id="1142" name="Google Shape;1142;p49"/>
          <p:cNvSpPr txBox="1">
            <a:spLocks noGrp="1"/>
          </p:cNvSpPr>
          <p:nvPr>
            <p:ph type="subTitle" idx="3"/>
          </p:nvPr>
        </p:nvSpPr>
        <p:spPr>
          <a:xfrm>
            <a:off x="5676900" y="1559050"/>
            <a:ext cx="3302000" cy="3178050"/>
          </a:xfrm>
          <a:prstGeom prst="rect">
            <a:avLst/>
          </a:prstGeom>
        </p:spPr>
        <p:txBody>
          <a:bodyPr spcFirstLastPara="1" wrap="square" lIns="91425" tIns="91425" rIns="91425" bIns="91425" anchor="t" anchorCtr="0">
            <a:noAutofit/>
          </a:bodyPr>
          <a:lstStyle/>
          <a:p>
            <a:pPr marL="0" indent="0"/>
            <a:r>
              <a:rPr lang="es-ES" sz="1300" dirty="0">
                <a:solidFill>
                  <a:schemeClr val="accent3"/>
                </a:solidFill>
              </a:rPr>
              <a:t>No es necesario estar en la misma habitación que la impresora</a:t>
            </a:r>
          </a:p>
          <a:p>
            <a:pPr marL="0" indent="0"/>
            <a:endParaRPr lang="es-ES" sz="1300" dirty="0">
              <a:solidFill>
                <a:schemeClr val="accent3"/>
              </a:solidFill>
            </a:endParaRPr>
          </a:p>
          <a:p>
            <a:pPr marL="285750" indent="-285750">
              <a:buFont typeface="Arial" panose="020B0604020202020204" pitchFamily="34" charset="0"/>
              <a:buChar char="•"/>
            </a:pPr>
            <a:r>
              <a:rPr lang="es-ES" sz="1300" dirty="0">
                <a:solidFill>
                  <a:schemeClr val="accent3"/>
                </a:solidFill>
              </a:rPr>
              <a:t>Agrega una tarjeta SD </a:t>
            </a:r>
            <a:r>
              <a:rPr lang="es-ES" sz="1300" dirty="0" err="1">
                <a:solidFill>
                  <a:schemeClr val="accent3"/>
                </a:solidFill>
              </a:rPr>
              <a:t>Wi</a:t>
            </a:r>
            <a:r>
              <a:rPr lang="es-ES" sz="1300" dirty="0">
                <a:solidFill>
                  <a:schemeClr val="accent3"/>
                </a:solidFill>
              </a:rPr>
              <a:t>-Fi a la impresora(algunas impresoras pueden admitir </a:t>
            </a:r>
            <a:r>
              <a:rPr lang="es-ES" sz="1300" dirty="0" err="1">
                <a:solidFill>
                  <a:schemeClr val="accent3"/>
                </a:solidFill>
              </a:rPr>
              <a:t>Wi</a:t>
            </a:r>
            <a:r>
              <a:rPr lang="es-ES" sz="1300" dirty="0">
                <a:solidFill>
                  <a:schemeClr val="accent3"/>
                </a:solidFill>
              </a:rPr>
              <a:t>-Fi sin ninguna adición)</a:t>
            </a:r>
          </a:p>
          <a:p>
            <a:pPr marL="285750" indent="-285750">
              <a:buFont typeface="Arial" panose="020B0604020202020204" pitchFamily="34" charset="0"/>
              <a:buChar char="•"/>
            </a:pPr>
            <a:r>
              <a:rPr lang="es-ES" sz="1300" dirty="0">
                <a:solidFill>
                  <a:schemeClr val="accent3"/>
                </a:solidFill>
              </a:rPr>
              <a:t>Utiliza aplicaciones como </a:t>
            </a:r>
            <a:r>
              <a:rPr lang="es-ES" sz="1300" dirty="0" err="1">
                <a:solidFill>
                  <a:schemeClr val="accent3"/>
                </a:solidFill>
              </a:rPr>
              <a:t>OctoPrint</a:t>
            </a:r>
            <a:r>
              <a:rPr lang="es-ES" sz="1300" dirty="0">
                <a:solidFill>
                  <a:schemeClr val="accent3"/>
                </a:solidFill>
              </a:rPr>
              <a:t>, </a:t>
            </a:r>
            <a:r>
              <a:rPr lang="es-ES" sz="1300" dirty="0" err="1">
                <a:solidFill>
                  <a:schemeClr val="accent3"/>
                </a:solidFill>
              </a:rPr>
              <a:t>AstroPrint</a:t>
            </a:r>
            <a:r>
              <a:rPr lang="es-ES" sz="1300" dirty="0">
                <a:solidFill>
                  <a:schemeClr val="accent3"/>
                </a:solidFill>
              </a:rPr>
              <a:t>, etc. para enviar el .</a:t>
            </a:r>
            <a:r>
              <a:rPr lang="es-ES" sz="1300" dirty="0" err="1">
                <a:solidFill>
                  <a:schemeClr val="accent3"/>
                </a:solidFill>
              </a:rPr>
              <a:t>gcode</a:t>
            </a:r>
            <a:endParaRPr lang="es-ES" sz="1300" dirty="0">
              <a:solidFill>
                <a:schemeClr val="accent3"/>
              </a:solidFill>
            </a:endParaRPr>
          </a:p>
          <a:p>
            <a:pPr marL="0" indent="0"/>
            <a:endParaRPr lang="es-ES" sz="1300" dirty="0">
              <a:solidFill>
                <a:schemeClr val="accent3"/>
              </a:solidFill>
            </a:endParaRPr>
          </a:p>
          <a:p>
            <a:pPr marL="0" indent="0"/>
            <a:r>
              <a:rPr lang="es-ES" sz="1300" dirty="0">
                <a:solidFill>
                  <a:schemeClr val="accent3"/>
                </a:solidFill>
              </a:rPr>
              <a:t>¡</a:t>
            </a:r>
            <a:r>
              <a:rPr lang="es-ES" sz="1300" b="1" dirty="0">
                <a:solidFill>
                  <a:schemeClr val="accent3"/>
                </a:solidFill>
              </a:rPr>
              <a:t>No</a:t>
            </a:r>
            <a:r>
              <a:rPr lang="es-ES" sz="1300" dirty="0">
                <a:solidFill>
                  <a:schemeClr val="accent3"/>
                </a:solidFill>
              </a:rPr>
              <a:t> se recomienda dejar la impresora 3D totalmente desatendida!</a:t>
            </a:r>
            <a:endParaRPr lang="en-US" sz="1300" dirty="0">
              <a:solidFill>
                <a:schemeClr val="accent3"/>
              </a:solidFill>
            </a:endParaRPr>
          </a:p>
          <a:p>
            <a:pPr marL="0" lvl="0" indent="0"/>
            <a:endParaRPr lang="en-US" sz="1300" dirty="0">
              <a:solidFill>
                <a:schemeClr val="accent3"/>
              </a:solidFill>
            </a:endParaRPr>
          </a:p>
        </p:txBody>
      </p:sp>
      <p:sp>
        <p:nvSpPr>
          <p:cNvPr id="1159" name="Google Shape;1159;p49"/>
          <p:cNvSpPr txBox="1">
            <a:spLocks noGrp="1"/>
          </p:cNvSpPr>
          <p:nvPr>
            <p:ph type="subTitle" idx="4"/>
          </p:nvPr>
        </p:nvSpPr>
        <p:spPr>
          <a:xfrm>
            <a:off x="486200" y="1224468"/>
            <a:ext cx="2446200" cy="369000"/>
          </a:xfrm>
          <a:prstGeom prst="rect">
            <a:avLst/>
          </a:prstGeom>
        </p:spPr>
        <p:txBody>
          <a:bodyPr spcFirstLastPara="1" wrap="square" lIns="91425" tIns="91425" rIns="91425" bIns="91425" anchor="t" anchorCtr="0">
            <a:noAutofit/>
          </a:bodyPr>
          <a:lstStyle/>
          <a:p>
            <a:pPr marL="0" lvl="0" indent="0"/>
            <a:r>
              <a:rPr lang="en-US">
                <a:solidFill>
                  <a:schemeClr val="accent3"/>
                </a:solidFill>
              </a:rPr>
              <a:t>Micro SD Card</a:t>
            </a:r>
          </a:p>
        </p:txBody>
      </p:sp>
      <p:sp>
        <p:nvSpPr>
          <p:cNvPr id="1160" name="Google Shape;1160;p49"/>
          <p:cNvSpPr txBox="1">
            <a:spLocks noGrp="1"/>
          </p:cNvSpPr>
          <p:nvPr>
            <p:ph type="subTitle" idx="5"/>
          </p:nvPr>
        </p:nvSpPr>
        <p:spPr>
          <a:xfrm>
            <a:off x="3221900" y="1224468"/>
            <a:ext cx="2446200" cy="369000"/>
          </a:xfrm>
          <a:prstGeom prst="rect">
            <a:avLst/>
          </a:prstGeom>
        </p:spPr>
        <p:txBody>
          <a:bodyPr spcFirstLastPara="1" wrap="square" lIns="91425" tIns="91425" rIns="91425" bIns="91425" anchor="t" anchorCtr="0">
            <a:noAutofit/>
          </a:bodyPr>
          <a:lstStyle/>
          <a:p>
            <a:pPr marL="0" lvl="0" indent="0"/>
            <a:r>
              <a:rPr lang="en-US" dirty="0">
                <a:solidFill>
                  <a:schemeClr val="accent3"/>
                </a:solidFill>
              </a:rPr>
              <a:t>Cable USB</a:t>
            </a:r>
          </a:p>
        </p:txBody>
      </p:sp>
      <p:sp>
        <p:nvSpPr>
          <p:cNvPr id="1161" name="Google Shape;1161;p49"/>
          <p:cNvSpPr txBox="1">
            <a:spLocks noGrp="1"/>
          </p:cNvSpPr>
          <p:nvPr>
            <p:ph type="subTitle" idx="6"/>
          </p:nvPr>
        </p:nvSpPr>
        <p:spPr>
          <a:xfrm>
            <a:off x="6008375" y="1224468"/>
            <a:ext cx="2446200" cy="369000"/>
          </a:xfrm>
          <a:prstGeom prst="rect">
            <a:avLst/>
          </a:prstGeom>
        </p:spPr>
        <p:txBody>
          <a:bodyPr spcFirstLastPara="1" wrap="square" lIns="91425" tIns="91425" rIns="91425" bIns="91425" anchor="t" anchorCtr="0">
            <a:noAutofit/>
          </a:bodyPr>
          <a:lstStyle/>
          <a:p>
            <a:pPr marL="0" lvl="0" indent="0"/>
            <a:r>
              <a:rPr lang="en-US" dirty="0" err="1">
                <a:solidFill>
                  <a:schemeClr val="accent3"/>
                </a:solidFill>
              </a:rPr>
              <a:t>Conectividad</a:t>
            </a:r>
            <a:r>
              <a:rPr lang="en-US" dirty="0">
                <a:solidFill>
                  <a:schemeClr val="accent3"/>
                </a:solidFill>
              </a:rPr>
              <a:t> Wi-Fi</a:t>
            </a:r>
          </a:p>
        </p:txBody>
      </p:sp>
      <p:sp>
        <p:nvSpPr>
          <p:cNvPr id="2" name="TextBox 1"/>
          <p:cNvSpPr txBox="1"/>
          <p:nvPr/>
        </p:nvSpPr>
        <p:spPr>
          <a:xfrm>
            <a:off x="332949" y="861532"/>
            <a:ext cx="8488221" cy="292388"/>
          </a:xfrm>
          <a:prstGeom prst="rect">
            <a:avLst/>
          </a:prstGeom>
          <a:noFill/>
        </p:spPr>
        <p:txBody>
          <a:bodyPr wrap="none" rtlCol="0">
            <a:spAutoFit/>
          </a:bodyPr>
          <a:lstStyle/>
          <a:p>
            <a:r>
              <a:rPr lang="es-ES" sz="1300" dirty="0">
                <a:solidFill>
                  <a:schemeClr val="accent3"/>
                </a:solidFill>
                <a:latin typeface="Muli"/>
              </a:rPr>
              <a:t>El </a:t>
            </a:r>
            <a:r>
              <a:rPr lang="es-ES" sz="1300" u="sng" dirty="0">
                <a:solidFill>
                  <a:schemeClr val="accent3"/>
                </a:solidFill>
                <a:latin typeface="Muli"/>
              </a:rPr>
              <a:t>paso final </a:t>
            </a:r>
            <a:r>
              <a:rPr lang="es-ES" sz="1300" dirty="0">
                <a:solidFill>
                  <a:schemeClr val="accent3"/>
                </a:solidFill>
                <a:latin typeface="Muli"/>
              </a:rPr>
              <a:t>antes de imprimir es transferir tu .</a:t>
            </a:r>
            <a:r>
              <a:rPr lang="es-ES" sz="1300" dirty="0" err="1">
                <a:solidFill>
                  <a:schemeClr val="accent3"/>
                </a:solidFill>
                <a:latin typeface="Muli"/>
              </a:rPr>
              <a:t>gcode</a:t>
            </a:r>
            <a:r>
              <a:rPr lang="es-ES" sz="1300" dirty="0">
                <a:solidFill>
                  <a:schemeClr val="accent3"/>
                </a:solidFill>
                <a:latin typeface="Muli"/>
              </a:rPr>
              <a:t> a la impresora, de una de las siguientes maneras:</a:t>
            </a:r>
            <a:endParaRPr lang="en-US" sz="1300" dirty="0">
              <a:solidFill>
                <a:schemeClr val="accent3"/>
              </a:solidFill>
              <a:latin typeface="Muli"/>
            </a:endParaRPr>
          </a:p>
        </p:txBody>
      </p:sp>
    </p:spTree>
    <p:extLst>
      <p:ext uri="{BB962C8B-B14F-4D97-AF65-F5344CB8AC3E}">
        <p14:creationId xmlns:p14="http://schemas.microsoft.com/office/powerpoint/2010/main" val="1350076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4150" y="333248"/>
            <a:ext cx="6995700" cy="566400"/>
          </a:xfrm>
        </p:spPr>
        <p:txBody>
          <a:bodyPr/>
          <a:lstStyle/>
          <a:p>
            <a:r>
              <a:rPr lang="en-US" dirty="0" err="1"/>
              <a:t>Fabricación</a:t>
            </a:r>
            <a:r>
              <a:rPr lang="en-US" dirty="0"/>
              <a:t> bajo </a:t>
            </a:r>
            <a:r>
              <a:rPr lang="en-US" dirty="0" err="1"/>
              <a:t>demanda</a:t>
            </a:r>
            <a:endParaRPr lang="en-US" dirty="0"/>
          </a:p>
        </p:txBody>
      </p:sp>
      <p:pic>
        <p:nvPicPr>
          <p:cNvPr id="3" name="Picture 2"/>
          <p:cNvPicPr/>
          <p:nvPr/>
        </p:nvPicPr>
        <p:blipFill rotWithShape="1">
          <a:blip r:embed="rId3">
            <a:extLst>
              <a:ext uri="{28A0092B-C50C-407E-A947-70E740481C1C}">
                <a14:useLocalDpi xmlns:a14="http://schemas.microsoft.com/office/drawing/2010/main" val="0"/>
              </a:ext>
            </a:extLst>
          </a:blip>
          <a:srcRect l="2985" t="4890" r="3524" b="13632"/>
          <a:stretch/>
        </p:blipFill>
        <p:spPr>
          <a:xfrm>
            <a:off x="1896245" y="3295650"/>
            <a:ext cx="3771901" cy="1638300"/>
          </a:xfrm>
          <a:prstGeom prst="rect">
            <a:avLst/>
          </a:prstGeom>
        </p:spPr>
      </p:pic>
      <p:sp>
        <p:nvSpPr>
          <p:cNvPr id="4" name="TextBox 3"/>
          <p:cNvSpPr txBox="1"/>
          <p:nvPr/>
        </p:nvSpPr>
        <p:spPr>
          <a:xfrm>
            <a:off x="871491" y="850900"/>
            <a:ext cx="7840709" cy="2677656"/>
          </a:xfrm>
          <a:prstGeom prst="rect">
            <a:avLst/>
          </a:prstGeom>
          <a:noFill/>
        </p:spPr>
        <p:txBody>
          <a:bodyPr wrap="square" rtlCol="0">
            <a:spAutoFit/>
          </a:bodyPr>
          <a:lstStyle/>
          <a:p>
            <a:r>
              <a:rPr lang="es-ES" dirty="0">
                <a:latin typeface="Muli" pitchFamily="2" charset="0"/>
              </a:rPr>
              <a:t>La fabricación bajo demanda significa que los productos se producen </a:t>
            </a:r>
            <a:r>
              <a:rPr lang="es-ES" b="1" dirty="0">
                <a:latin typeface="Muli" pitchFamily="2" charset="0"/>
              </a:rPr>
              <a:t>cuando se requieren </a:t>
            </a:r>
            <a:r>
              <a:rPr lang="es-ES" dirty="0">
                <a:latin typeface="Muli" pitchFamily="2" charset="0"/>
              </a:rPr>
              <a:t>y, en el caso de la impresión 3D, </a:t>
            </a:r>
            <a:r>
              <a:rPr lang="es-ES" b="1" dirty="0">
                <a:latin typeface="Muli" pitchFamily="2" charset="0"/>
              </a:rPr>
              <a:t>donde se requieren</a:t>
            </a:r>
            <a:r>
              <a:rPr lang="es-ES" dirty="0">
                <a:latin typeface="Muli" pitchFamily="2" charset="0"/>
              </a:rPr>
              <a:t>, ya que se pueden fabricar localmente. Este proceso tiene importantes beneficios ya que nos permite acortar nuestras cadenas de suministro. Piensa en la cadena de suministro tradicional en la que se fabrican grandes cantidades de productos, luego se envían a todo el mundo y se mantienen en stock hasta que llega un comprador, si llega. La </a:t>
            </a:r>
            <a:r>
              <a:rPr lang="es-ES" b="1" dirty="0">
                <a:latin typeface="Muli" pitchFamily="2" charset="0"/>
              </a:rPr>
              <a:t>fabricación localizada </a:t>
            </a:r>
            <a:r>
              <a:rPr lang="es-ES" dirty="0">
                <a:latin typeface="Muli" pitchFamily="2" charset="0"/>
              </a:rPr>
              <a:t>significa un </a:t>
            </a:r>
            <a:r>
              <a:rPr lang="es-ES" b="1" dirty="0">
                <a:latin typeface="Muli" pitchFamily="2" charset="0"/>
              </a:rPr>
              <a:t>menor impacto ambiental </a:t>
            </a:r>
            <a:r>
              <a:rPr lang="es-ES" dirty="0">
                <a:latin typeface="Muli" pitchFamily="2" charset="0"/>
              </a:rPr>
              <a:t>porque se envían menos cosas en todo el mundo.</a:t>
            </a:r>
          </a:p>
          <a:p>
            <a:endParaRPr lang="es-ES" dirty="0">
              <a:latin typeface="Muli" pitchFamily="2" charset="0"/>
            </a:endParaRPr>
          </a:p>
          <a:p>
            <a:r>
              <a:rPr lang="es-ES" dirty="0">
                <a:latin typeface="Muli" pitchFamily="2" charset="0"/>
              </a:rPr>
              <a:t>Un gran ejemplo de los beneficios de la fabricación bajo demanda es la pandemia de Covid-19, donde las cadenas de suministro se </a:t>
            </a:r>
            <a:r>
              <a:rPr lang="es-ES" b="1" dirty="0">
                <a:latin typeface="Muli" pitchFamily="2" charset="0"/>
              </a:rPr>
              <a:t>interrumpieron</a:t>
            </a:r>
            <a:r>
              <a:rPr lang="es-ES" dirty="0">
                <a:latin typeface="Muli" pitchFamily="2" charset="0"/>
              </a:rPr>
              <a:t> y la demanda de productos específicos (como los EPP) se </a:t>
            </a:r>
            <a:r>
              <a:rPr lang="es-ES" b="1" dirty="0">
                <a:latin typeface="Muli" pitchFamily="2" charset="0"/>
              </a:rPr>
              <a:t>disparó</a:t>
            </a:r>
            <a:r>
              <a:rPr lang="es-ES" dirty="0">
                <a:latin typeface="Muli" pitchFamily="2" charset="0"/>
              </a:rPr>
              <a:t>. Métodos de fabricación y suministro más cortos y flexibles podrían haber sido la respuesta a este problema.</a:t>
            </a:r>
            <a:endParaRPr lang="en-US" dirty="0"/>
          </a:p>
          <a:p>
            <a:endParaRPr lang="en-US" b="1" dirty="0">
              <a:latin typeface="Muli" pitchFamily="2" charset="0"/>
            </a:endParaRPr>
          </a:p>
        </p:txBody>
      </p:sp>
      <p:sp>
        <p:nvSpPr>
          <p:cNvPr id="6" name="Rectangle 5"/>
          <p:cNvSpPr/>
          <p:nvPr/>
        </p:nvSpPr>
        <p:spPr>
          <a:xfrm>
            <a:off x="5803900" y="3853190"/>
            <a:ext cx="1714500" cy="523220"/>
          </a:xfrm>
          <a:prstGeom prst="rect">
            <a:avLst/>
          </a:prstGeom>
        </p:spPr>
        <p:txBody>
          <a:bodyPr wrap="square">
            <a:spAutoFit/>
          </a:bodyPr>
          <a:lstStyle/>
          <a:p>
            <a:pPr algn="ctr"/>
            <a:r>
              <a:rPr lang="en-US" b="1" dirty="0">
                <a:solidFill>
                  <a:schemeClr val="accent1"/>
                </a:solidFill>
                <a:latin typeface="Muli" pitchFamily="2" charset="0"/>
              </a:rPr>
              <a:t> EPP impresas (</a:t>
            </a:r>
            <a:r>
              <a:rPr lang="en-US" b="1" dirty="0" err="1">
                <a:solidFill>
                  <a:schemeClr val="accent1"/>
                </a:solidFill>
                <a:latin typeface="Muli" pitchFamily="2" charset="0"/>
              </a:rPr>
              <a:t>mascarillas</a:t>
            </a:r>
            <a:r>
              <a:rPr lang="en-US" b="1" dirty="0">
                <a:solidFill>
                  <a:schemeClr val="accent1"/>
                </a:solidFill>
                <a:latin typeface="Muli" pitchFamily="2" charset="0"/>
              </a:rPr>
              <a:t>)</a:t>
            </a:r>
          </a:p>
        </p:txBody>
      </p:sp>
    </p:spTree>
    <p:extLst>
      <p:ext uri="{BB962C8B-B14F-4D97-AF65-F5344CB8AC3E}">
        <p14:creationId xmlns:p14="http://schemas.microsoft.com/office/powerpoint/2010/main" val="213670078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3956"/>
        <p:cNvGrpSpPr/>
        <p:nvPr/>
      </p:nvGrpSpPr>
      <p:grpSpPr>
        <a:xfrm>
          <a:off x="0" y="0"/>
          <a:ext cx="0" cy="0"/>
          <a:chOff x="0" y="0"/>
          <a:chExt cx="0" cy="0"/>
        </a:xfrm>
      </p:grpSpPr>
      <p:sp>
        <p:nvSpPr>
          <p:cNvPr id="3957" name="Google Shape;3957;p72"/>
          <p:cNvSpPr txBox="1">
            <a:spLocks noGrp="1"/>
          </p:cNvSpPr>
          <p:nvPr>
            <p:ph type="title"/>
          </p:nvPr>
        </p:nvSpPr>
        <p:spPr>
          <a:xfrm>
            <a:off x="771453" y="653153"/>
            <a:ext cx="7809300" cy="51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Resumen</a:t>
            </a:r>
            <a:endParaRPr lang="en-US" dirty="0"/>
          </a:p>
        </p:txBody>
      </p:sp>
      <p:sp>
        <p:nvSpPr>
          <p:cNvPr id="3958" name="Google Shape;3958;p72"/>
          <p:cNvSpPr txBox="1">
            <a:spLocks noGrp="1"/>
          </p:cNvSpPr>
          <p:nvPr>
            <p:ph type="subTitle" idx="1"/>
          </p:nvPr>
        </p:nvSpPr>
        <p:spPr>
          <a:xfrm>
            <a:off x="629649" y="1306273"/>
            <a:ext cx="4348751" cy="411000"/>
          </a:xfrm>
          <a:prstGeom prst="rect">
            <a:avLst/>
          </a:prstGeom>
        </p:spPr>
        <p:txBody>
          <a:bodyPr spcFirstLastPara="1" wrap="square" lIns="91425" tIns="91425" rIns="91425" bIns="91425" anchor="t" anchorCtr="0">
            <a:noAutofit/>
          </a:bodyPr>
          <a:lstStyle/>
          <a:p>
            <a:pPr marL="0" lvl="0" indent="0"/>
            <a:r>
              <a:rPr lang="en-US" dirty="0" err="1"/>
              <a:t>Ahora</a:t>
            </a:r>
            <a:r>
              <a:rPr lang="en-US" dirty="0"/>
              <a:t> has </a:t>
            </a:r>
            <a:r>
              <a:rPr lang="en-US" dirty="0" err="1"/>
              <a:t>aprendido</a:t>
            </a:r>
            <a:r>
              <a:rPr lang="en-US" dirty="0"/>
              <a:t> a:</a:t>
            </a:r>
          </a:p>
        </p:txBody>
      </p:sp>
      <p:sp>
        <p:nvSpPr>
          <p:cNvPr id="3959" name="Google Shape;3959;p72"/>
          <p:cNvSpPr txBox="1">
            <a:spLocks noGrp="1"/>
          </p:cNvSpPr>
          <p:nvPr>
            <p:ph type="subTitle" idx="2"/>
          </p:nvPr>
        </p:nvSpPr>
        <p:spPr>
          <a:xfrm>
            <a:off x="1086850" y="2557025"/>
            <a:ext cx="4037600" cy="411000"/>
          </a:xfrm>
          <a:prstGeom prst="rect">
            <a:avLst/>
          </a:prstGeom>
        </p:spPr>
        <p:txBody>
          <a:bodyPr spcFirstLastPara="1" wrap="square" lIns="91425" tIns="91425" rIns="91425" bIns="91425" anchor="t" anchorCtr="0">
            <a:noAutofit/>
          </a:bodyPr>
          <a:lstStyle/>
          <a:p>
            <a:pPr marL="0" indent="0"/>
            <a:r>
              <a:rPr lang="es-ES" dirty="0"/>
              <a:t>Relacionar las capacidades y limitaciones de MEX con las consideraciones de diseño</a:t>
            </a:r>
            <a:endParaRPr lang="en-US" dirty="0"/>
          </a:p>
        </p:txBody>
      </p:sp>
      <p:sp>
        <p:nvSpPr>
          <p:cNvPr id="3960" name="Google Shape;3960;p72"/>
          <p:cNvSpPr txBox="1">
            <a:spLocks noGrp="1"/>
          </p:cNvSpPr>
          <p:nvPr>
            <p:ph type="subTitle" idx="3"/>
          </p:nvPr>
        </p:nvSpPr>
        <p:spPr>
          <a:xfrm>
            <a:off x="947150" y="3093499"/>
            <a:ext cx="3853450" cy="411000"/>
          </a:xfrm>
          <a:prstGeom prst="rect">
            <a:avLst/>
          </a:prstGeom>
        </p:spPr>
        <p:txBody>
          <a:bodyPr spcFirstLastPara="1" wrap="square" lIns="91425" tIns="91425" rIns="91425" bIns="91425" anchor="t" anchorCtr="0">
            <a:noAutofit/>
          </a:bodyPr>
          <a:lstStyle/>
          <a:p>
            <a:pPr marL="152400" lvl="0" indent="0"/>
            <a:r>
              <a:rPr lang="es-ES" dirty="0"/>
              <a:t>Asociar las consideraciones de diseño con el pensamiento de diseño en el desarrollo de piezas de FA de polímeros </a:t>
            </a:r>
            <a:endParaRPr lang="en-US" dirty="0"/>
          </a:p>
        </p:txBody>
      </p:sp>
      <p:sp>
        <p:nvSpPr>
          <p:cNvPr id="3961" name="Google Shape;3961;p72"/>
          <p:cNvSpPr txBox="1">
            <a:spLocks noGrp="1"/>
          </p:cNvSpPr>
          <p:nvPr>
            <p:ph type="subTitle" idx="4"/>
          </p:nvPr>
        </p:nvSpPr>
        <p:spPr>
          <a:xfrm>
            <a:off x="947149" y="3807773"/>
            <a:ext cx="3853451" cy="1117392"/>
          </a:xfrm>
          <a:prstGeom prst="rect">
            <a:avLst/>
          </a:prstGeom>
        </p:spPr>
        <p:txBody>
          <a:bodyPr spcFirstLastPara="1" wrap="square" lIns="91425" tIns="91425" rIns="91425" bIns="91425" anchor="t" anchorCtr="0">
            <a:noAutofit/>
          </a:bodyPr>
          <a:lstStyle/>
          <a:p>
            <a:pPr marL="152400" lvl="0" indent="0"/>
            <a:r>
              <a:rPr lang="es-ES" dirty="0"/>
              <a:t>Aplicar el diseño para los principios de fabricación aditiva al desarrollar y modelar una pieza en CAD</a:t>
            </a:r>
            <a:endParaRPr lang="en-US" dirty="0"/>
          </a:p>
        </p:txBody>
      </p:sp>
      <p:sp>
        <p:nvSpPr>
          <p:cNvPr id="3962" name="Google Shape;3962;p72"/>
          <p:cNvSpPr txBox="1">
            <a:spLocks noGrp="1"/>
          </p:cNvSpPr>
          <p:nvPr>
            <p:ph type="subTitle" idx="5"/>
          </p:nvPr>
        </p:nvSpPr>
        <p:spPr>
          <a:xfrm>
            <a:off x="947150" y="1766549"/>
            <a:ext cx="3726450" cy="779923"/>
          </a:xfrm>
          <a:prstGeom prst="rect">
            <a:avLst/>
          </a:prstGeom>
        </p:spPr>
        <p:txBody>
          <a:bodyPr spcFirstLastPara="1" wrap="square" lIns="91425" tIns="91425" rIns="91425" bIns="91425" anchor="t" anchorCtr="0">
            <a:noAutofit/>
          </a:bodyPr>
          <a:lstStyle/>
          <a:p>
            <a:pPr marL="152400" lvl="0" indent="0"/>
            <a:r>
              <a:rPr lang="es-ES" dirty="0"/>
              <a:t>Reconocer los potencialidades y las limitaciones de la impresión 3D de MEX al diseñar piezas de FA de polímeros</a:t>
            </a:r>
            <a:endParaRPr lang="en-US" dirty="0"/>
          </a:p>
        </p:txBody>
      </p:sp>
      <p:sp>
        <p:nvSpPr>
          <p:cNvPr id="3964" name="Google Shape;3964;p72"/>
          <p:cNvSpPr/>
          <p:nvPr/>
        </p:nvSpPr>
        <p:spPr>
          <a:xfrm>
            <a:off x="634000" y="1865423"/>
            <a:ext cx="245400" cy="245400"/>
          </a:xfrm>
          <a:prstGeom prst="mathPlus">
            <a:avLst>
              <a:gd name="adj1" fmla="val 23520"/>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sp>
        <p:nvSpPr>
          <p:cNvPr id="3965" name="Google Shape;3965;p72"/>
          <p:cNvSpPr/>
          <p:nvPr/>
        </p:nvSpPr>
        <p:spPr>
          <a:xfrm>
            <a:off x="634000" y="2677773"/>
            <a:ext cx="245400" cy="245400"/>
          </a:xfrm>
          <a:prstGeom prst="mathPlus">
            <a:avLst>
              <a:gd name="adj1" fmla="val 23520"/>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sp>
        <p:nvSpPr>
          <p:cNvPr id="3966" name="Google Shape;3966;p72"/>
          <p:cNvSpPr/>
          <p:nvPr/>
        </p:nvSpPr>
        <p:spPr>
          <a:xfrm>
            <a:off x="634000" y="3185310"/>
            <a:ext cx="245400" cy="245400"/>
          </a:xfrm>
          <a:prstGeom prst="mathPlus">
            <a:avLst>
              <a:gd name="adj1" fmla="val 23520"/>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sp>
        <p:nvSpPr>
          <p:cNvPr id="3967" name="Google Shape;3967;p72"/>
          <p:cNvSpPr/>
          <p:nvPr/>
        </p:nvSpPr>
        <p:spPr>
          <a:xfrm>
            <a:off x="634000" y="3896073"/>
            <a:ext cx="245400" cy="245400"/>
          </a:xfrm>
          <a:prstGeom prst="mathPlus">
            <a:avLst>
              <a:gd name="adj1" fmla="val 23520"/>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sp>
        <p:nvSpPr>
          <p:cNvPr id="3968" name="Google Shape;3968;p72"/>
          <p:cNvSpPr/>
          <p:nvPr/>
        </p:nvSpPr>
        <p:spPr>
          <a:xfrm>
            <a:off x="6100425" y="4568875"/>
            <a:ext cx="891600" cy="891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grpSp>
        <p:nvGrpSpPr>
          <p:cNvPr id="3969" name="Google Shape;3969;p72"/>
          <p:cNvGrpSpPr/>
          <p:nvPr/>
        </p:nvGrpSpPr>
        <p:grpSpPr>
          <a:xfrm>
            <a:off x="7969792" y="3804684"/>
            <a:ext cx="1717686" cy="1718100"/>
            <a:chOff x="1347125" y="349025"/>
            <a:chExt cx="4978800" cy="4980000"/>
          </a:xfrm>
        </p:grpSpPr>
        <p:sp>
          <p:nvSpPr>
            <p:cNvPr id="3970" name="Google Shape;3970;p7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7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7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7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7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7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7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7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7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7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7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7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7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7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7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7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7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7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7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7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7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7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92" name="Google Shape;3992;p72"/>
          <p:cNvSpPr/>
          <p:nvPr/>
        </p:nvSpPr>
        <p:spPr>
          <a:xfrm>
            <a:off x="8767125" y="3650025"/>
            <a:ext cx="235500" cy="235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pic>
        <p:nvPicPr>
          <p:cNvPr id="72" name="Imagen 7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2131" y="1462350"/>
            <a:ext cx="4472303" cy="3896170"/>
          </a:xfrm>
          <a:prstGeom prst="rect">
            <a:avLst/>
          </a:prstGeom>
        </p:spPr>
      </p:pic>
    </p:spTree>
    <p:extLst>
      <p:ext uri="{BB962C8B-B14F-4D97-AF65-F5344CB8AC3E}">
        <p14:creationId xmlns:p14="http://schemas.microsoft.com/office/powerpoint/2010/main" val="10279776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4029"/>
        <p:cNvGrpSpPr/>
        <p:nvPr/>
      </p:nvGrpSpPr>
      <p:grpSpPr>
        <a:xfrm>
          <a:off x="0" y="0"/>
          <a:ext cx="0" cy="0"/>
          <a:chOff x="0" y="0"/>
          <a:chExt cx="0" cy="0"/>
        </a:xfrm>
      </p:grpSpPr>
      <p:sp>
        <p:nvSpPr>
          <p:cNvPr id="4030" name="Google Shape;4030;p73"/>
          <p:cNvSpPr txBox="1">
            <a:spLocks noGrp="1"/>
          </p:cNvSpPr>
          <p:nvPr>
            <p:ph type="title"/>
          </p:nvPr>
        </p:nvSpPr>
        <p:spPr>
          <a:xfrm>
            <a:off x="2310324" y="1530927"/>
            <a:ext cx="6833676" cy="1981201"/>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solidFill>
                  <a:schemeClr val="lt2"/>
                </a:solidFill>
              </a:rPr>
              <a:t>¡</a:t>
            </a:r>
            <a:r>
              <a:rPr lang="en-US" dirty="0" err="1">
                <a:solidFill>
                  <a:schemeClr val="lt2"/>
                </a:solidFill>
              </a:rPr>
              <a:t>Enhorabuena</a:t>
            </a:r>
            <a:r>
              <a:rPr lang="en-US" dirty="0">
                <a:solidFill>
                  <a:schemeClr val="lt2"/>
                </a:solidFill>
              </a:rPr>
              <a:t>!</a:t>
            </a:r>
            <a:br>
              <a:rPr lang="en-US" sz="3600" dirty="0">
                <a:solidFill>
                  <a:schemeClr val="lt2"/>
                </a:solidFill>
              </a:rPr>
            </a:br>
            <a:br>
              <a:rPr lang="en-US" sz="3600" dirty="0">
                <a:solidFill>
                  <a:schemeClr val="lt2"/>
                </a:solidFill>
              </a:rPr>
            </a:br>
            <a:r>
              <a:rPr lang="en-US" sz="3600" dirty="0">
                <a:solidFill>
                  <a:schemeClr val="lt2"/>
                </a:solidFill>
              </a:rPr>
              <a:t>Has </a:t>
            </a:r>
            <a:r>
              <a:rPr lang="en-US" sz="3600" dirty="0" err="1">
                <a:solidFill>
                  <a:schemeClr val="lt2"/>
                </a:solidFill>
              </a:rPr>
              <a:t>completado</a:t>
            </a:r>
            <a:r>
              <a:rPr lang="en-US" sz="3600" dirty="0">
                <a:solidFill>
                  <a:schemeClr val="lt2"/>
                </a:solidFill>
              </a:rPr>
              <a:t> la </a:t>
            </a:r>
            <a:r>
              <a:rPr lang="en-US" sz="3600" dirty="0" err="1">
                <a:solidFill>
                  <a:schemeClr val="lt2"/>
                </a:solidFill>
              </a:rPr>
              <a:t>unidad</a:t>
            </a:r>
            <a:r>
              <a:rPr lang="en-US" sz="3600" dirty="0">
                <a:solidFill>
                  <a:schemeClr val="lt2"/>
                </a:solidFill>
              </a:rPr>
              <a:t>.</a:t>
            </a:r>
            <a:endParaRPr sz="3600" dirty="0">
              <a:solidFill>
                <a:schemeClr val="lt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074150" y="229673"/>
            <a:ext cx="6995700" cy="566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BBC1"/>
              </a:buClr>
              <a:buSzPts val="2700"/>
              <a:buFont typeface="Roboto"/>
              <a:buNone/>
              <a:defRPr sz="2700" b="1" i="0" u="none" strike="noStrike" cap="none">
                <a:solidFill>
                  <a:srgbClr val="00BBC1"/>
                </a:solidFill>
                <a:latin typeface="Roboto"/>
                <a:ea typeface="Roboto"/>
                <a:cs typeface="Roboto"/>
                <a:sym typeface="Roboto"/>
              </a:defRPr>
            </a:lvl1pPr>
            <a:lvl2pPr marR="0" lvl="1"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2pPr>
            <a:lvl3pPr marR="0" lvl="2"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3pPr>
            <a:lvl4pPr marR="0" lvl="3"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4pPr>
            <a:lvl5pPr marR="0" lvl="4"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5pPr>
            <a:lvl6pPr marR="0" lvl="5"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6pPr>
            <a:lvl7pPr marR="0" lvl="6"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7pPr>
            <a:lvl8pPr marR="0" lvl="7"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8pPr>
            <a:lvl9pPr marR="0" lvl="8"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9pPr>
          </a:lstStyle>
          <a:p>
            <a:r>
              <a:rPr lang="en-US" dirty="0" err="1"/>
              <a:t>Accessibilidad</a:t>
            </a:r>
            <a:endParaRPr lang="en-US" dirty="0"/>
          </a:p>
        </p:txBody>
      </p:sp>
      <p:sp>
        <p:nvSpPr>
          <p:cNvPr id="8" name="TextBox 7"/>
          <p:cNvSpPr txBox="1"/>
          <p:nvPr/>
        </p:nvSpPr>
        <p:spPr>
          <a:xfrm>
            <a:off x="605642" y="801724"/>
            <a:ext cx="8229599" cy="1815882"/>
          </a:xfrm>
          <a:prstGeom prst="rect">
            <a:avLst/>
          </a:prstGeom>
          <a:noFill/>
        </p:spPr>
        <p:txBody>
          <a:bodyPr wrap="square" rtlCol="0">
            <a:spAutoFit/>
          </a:bodyPr>
          <a:lstStyle/>
          <a:p>
            <a:r>
              <a:rPr lang="es-ES" dirty="0">
                <a:solidFill>
                  <a:schemeClr val="tx1"/>
                </a:solidFill>
                <a:latin typeface="Muli" pitchFamily="2" charset="0"/>
              </a:rPr>
              <a:t>Con la impresión 3D, </a:t>
            </a:r>
            <a:r>
              <a:rPr lang="es-ES" b="1" dirty="0">
                <a:solidFill>
                  <a:schemeClr val="tx1"/>
                </a:solidFill>
                <a:latin typeface="Muli" pitchFamily="2" charset="0"/>
              </a:rPr>
              <a:t>todos</a:t>
            </a:r>
            <a:r>
              <a:rPr lang="es-ES" dirty="0">
                <a:solidFill>
                  <a:schemeClr val="tx1"/>
                </a:solidFill>
                <a:latin typeface="Muli" pitchFamily="2" charset="0"/>
              </a:rPr>
              <a:t>, desde el usuario doméstico hasta una pyme, pueden convertirse en </a:t>
            </a:r>
            <a:r>
              <a:rPr lang="es-ES" b="1" dirty="0">
                <a:solidFill>
                  <a:schemeClr val="tx1"/>
                </a:solidFill>
                <a:latin typeface="Muli" pitchFamily="2" charset="0"/>
              </a:rPr>
              <a:t>diseñadores</a:t>
            </a:r>
            <a:r>
              <a:rPr lang="es-ES" dirty="0">
                <a:solidFill>
                  <a:schemeClr val="tx1"/>
                </a:solidFill>
                <a:latin typeface="Muli" pitchFamily="2" charset="0"/>
              </a:rPr>
              <a:t>. </a:t>
            </a:r>
          </a:p>
          <a:p>
            <a:endParaRPr lang="es-ES" dirty="0">
              <a:solidFill>
                <a:schemeClr val="tx1"/>
              </a:solidFill>
              <a:latin typeface="Muli" pitchFamily="2" charset="0"/>
            </a:endParaRPr>
          </a:p>
          <a:p>
            <a:r>
              <a:rPr lang="es-ES" dirty="0">
                <a:solidFill>
                  <a:schemeClr val="tx1"/>
                </a:solidFill>
                <a:latin typeface="Muli" pitchFamily="2" charset="0"/>
              </a:rPr>
              <a:t>Las impresoras 3D son cada vez más accesibles, las impresoras de escritorio son </a:t>
            </a:r>
            <a:r>
              <a:rPr lang="es-ES" b="1" dirty="0">
                <a:solidFill>
                  <a:schemeClr val="tx1"/>
                </a:solidFill>
                <a:latin typeface="Muli" pitchFamily="2" charset="0"/>
              </a:rPr>
              <a:t>asequibles</a:t>
            </a:r>
            <a:r>
              <a:rPr lang="es-ES" dirty="0">
                <a:solidFill>
                  <a:schemeClr val="tx1"/>
                </a:solidFill>
                <a:latin typeface="Muli" pitchFamily="2" charset="0"/>
              </a:rPr>
              <a:t> para un usuario doméstico, mientras que los </a:t>
            </a:r>
            <a:r>
              <a:rPr lang="es-ES" b="1" dirty="0">
                <a:solidFill>
                  <a:schemeClr val="tx1"/>
                </a:solidFill>
                <a:latin typeface="Muli" pitchFamily="2" charset="0"/>
              </a:rPr>
              <a:t>proveedores de servicios </a:t>
            </a:r>
            <a:r>
              <a:rPr lang="es-ES" dirty="0">
                <a:solidFill>
                  <a:schemeClr val="tx1"/>
                </a:solidFill>
                <a:latin typeface="Muli" pitchFamily="2" charset="0"/>
              </a:rPr>
              <a:t>pueden cerrar la brecha entre las impresoras industriales y el diseñador individual. En comparación con el enorme gasto que implica la configuración de los sistemas de fabricación tradicionales, una configuración de impresión 3D cuesta mucho menos, a la vez que está casi completamente automatizada, lo que requiere poco o ningún personal adicional para operar, supervisar y mantener la máquina.</a:t>
            </a:r>
            <a:endParaRPr lang="en-US" dirty="0">
              <a:solidFill>
                <a:schemeClr val="tx1"/>
              </a:solidFill>
              <a:latin typeface="Muli" pitchFamily="2" charset="0"/>
            </a:endParaRPr>
          </a:p>
        </p:txBody>
      </p:sp>
      <p:sp>
        <p:nvSpPr>
          <p:cNvPr id="10" name="Rectangle 9"/>
          <p:cNvSpPr/>
          <p:nvPr/>
        </p:nvSpPr>
        <p:spPr>
          <a:xfrm>
            <a:off x="5412531" y="4428990"/>
            <a:ext cx="3616036" cy="276999"/>
          </a:xfrm>
          <a:prstGeom prst="rect">
            <a:avLst/>
          </a:prstGeom>
        </p:spPr>
        <p:txBody>
          <a:bodyPr wrap="square">
            <a:spAutoFit/>
          </a:bodyPr>
          <a:lstStyle/>
          <a:p>
            <a:pPr algn="ctr"/>
            <a:r>
              <a:rPr lang="en-US" sz="1200" b="1" dirty="0">
                <a:solidFill>
                  <a:schemeClr val="accent1"/>
                </a:solidFill>
                <a:latin typeface="Muli" pitchFamily="2" charset="0"/>
              </a:rPr>
              <a:t>Mercado MEX de </a:t>
            </a:r>
            <a:r>
              <a:rPr lang="en-US" sz="1200" b="1" dirty="0" err="1">
                <a:solidFill>
                  <a:schemeClr val="accent1"/>
                </a:solidFill>
                <a:latin typeface="Muli" pitchFamily="2" charset="0"/>
              </a:rPr>
              <a:t>polímeros</a:t>
            </a:r>
            <a:endParaRPr lang="en-US" sz="1200" b="1" dirty="0">
              <a:solidFill>
                <a:schemeClr val="accent1"/>
              </a:solidFill>
              <a:latin typeface="Muli" pitchFamily="2" charset="0"/>
            </a:endParaRPr>
          </a:p>
        </p:txBody>
      </p:sp>
      <p:sp>
        <p:nvSpPr>
          <p:cNvPr id="11" name="Rectangle 10"/>
          <p:cNvSpPr/>
          <p:nvPr/>
        </p:nvSpPr>
        <p:spPr>
          <a:xfrm>
            <a:off x="629393" y="2674664"/>
            <a:ext cx="4963885" cy="2031325"/>
          </a:xfrm>
          <a:prstGeom prst="rect">
            <a:avLst/>
          </a:prstGeom>
        </p:spPr>
        <p:txBody>
          <a:bodyPr wrap="square">
            <a:spAutoFit/>
          </a:bodyPr>
          <a:lstStyle/>
          <a:p>
            <a:r>
              <a:rPr lang="es-ES" dirty="0">
                <a:solidFill>
                  <a:schemeClr val="tx1"/>
                </a:solidFill>
                <a:latin typeface="Muli" pitchFamily="2" charset="0"/>
              </a:rPr>
              <a:t>Las impresoras 3D también pueden ser utilizadas por </a:t>
            </a:r>
            <a:r>
              <a:rPr lang="es-ES" b="1" dirty="0">
                <a:solidFill>
                  <a:schemeClr val="tx1"/>
                </a:solidFill>
                <a:latin typeface="Muli" pitchFamily="2" charset="0"/>
              </a:rPr>
              <a:t>casi todas las disciplinas</a:t>
            </a:r>
            <a:r>
              <a:rPr lang="es-ES" dirty="0">
                <a:solidFill>
                  <a:schemeClr val="tx1"/>
                </a:solidFill>
                <a:latin typeface="Muli" pitchFamily="2" charset="0"/>
              </a:rPr>
              <a:t>, incluidos ingenieros, investigadores médicos, arquitectos, diseñadores de moda, artistas de joyería, chefs, escultores, mecánicos, carpinteros, especialistas en robótica, diseñadores industriales, artistas de VFX y animadores. Los campos tanto técnicos como artísticos están encontrando puntos en común en el </a:t>
            </a:r>
            <a:r>
              <a:rPr lang="es-ES" b="1" dirty="0">
                <a:solidFill>
                  <a:schemeClr val="tx1"/>
                </a:solidFill>
                <a:latin typeface="Muli" pitchFamily="2" charset="0"/>
              </a:rPr>
              <a:t>proceso de diseño</a:t>
            </a:r>
            <a:r>
              <a:rPr lang="es-ES" dirty="0">
                <a:solidFill>
                  <a:schemeClr val="tx1"/>
                </a:solidFill>
                <a:latin typeface="Muli" pitchFamily="2" charset="0"/>
              </a:rPr>
              <a:t>. A medida que se exploran nuevos sectores con la impresión 3D, existe una sinergia cada vez mayor entre una amplia gama de profesiones.</a:t>
            </a:r>
            <a:endParaRPr lang="en-US" dirty="0">
              <a:solidFill>
                <a:schemeClr val="tx1"/>
              </a:solidFill>
              <a:latin typeface="Muli" pitchFamily="2" charset="0"/>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0867" r="8301"/>
          <a:stretch/>
        </p:blipFill>
        <p:spPr bwMode="auto">
          <a:xfrm>
            <a:off x="5453458" y="2617606"/>
            <a:ext cx="3534183" cy="1744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9730292"/>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287049" y="186256"/>
            <a:ext cx="6333914" cy="566400"/>
          </a:xfrm>
        </p:spPr>
        <p:txBody>
          <a:bodyPr/>
          <a:lstStyle/>
          <a:p>
            <a:r>
              <a:rPr lang="en-US" dirty="0" err="1"/>
              <a:t>Piensa</a:t>
            </a:r>
            <a:r>
              <a:rPr lang="en-US" dirty="0"/>
              <a:t> </a:t>
            </a:r>
            <a:r>
              <a:rPr lang="en-US" dirty="0" err="1"/>
              <a:t>Aditivamente</a:t>
            </a:r>
            <a:endParaRPr lang="en-US" dirty="0"/>
          </a:p>
        </p:txBody>
      </p:sp>
      <p:sp>
        <p:nvSpPr>
          <p:cNvPr id="6" name="Google Shape;1029;p44"/>
          <p:cNvSpPr txBox="1">
            <a:spLocks/>
          </p:cNvSpPr>
          <p:nvPr/>
        </p:nvSpPr>
        <p:spPr>
          <a:xfrm>
            <a:off x="779049" y="718365"/>
            <a:ext cx="7691851" cy="107738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dirty="0">
                <a:solidFill>
                  <a:schemeClr val="tx1"/>
                </a:solidFill>
                <a:latin typeface="Muli"/>
                <a:cs typeface="Calibri"/>
              </a:rPr>
              <a:t>Una forma sencilla de empezar a pensar de forma aditiva es el concepto de forma, ajuste y función. La forma, el ajuste y la función se utilizan para definir aspectos específicos de una pieza y, cuando se combinan, describen las </a:t>
            </a:r>
            <a:r>
              <a:rPr lang="es-ES" b="1" dirty="0">
                <a:solidFill>
                  <a:schemeClr val="tx1"/>
                </a:solidFill>
                <a:latin typeface="Muli"/>
                <a:cs typeface="Calibri"/>
              </a:rPr>
              <a:t>características de identificación de una pieza como un todo</a:t>
            </a:r>
            <a:r>
              <a:rPr lang="es-ES" dirty="0">
                <a:solidFill>
                  <a:schemeClr val="tx1"/>
                </a:solidFill>
                <a:latin typeface="Muli"/>
                <a:cs typeface="Calibri"/>
              </a:rPr>
              <a:t>. Veamos cada uno de ellos con un ejemplo práctico.</a:t>
            </a:r>
            <a:endParaRPr lang="en-US" dirty="0">
              <a:solidFill>
                <a:schemeClr val="tx1"/>
              </a:solidFill>
              <a:latin typeface="Muli"/>
              <a:cs typeface="Calibri"/>
            </a:endParaRPr>
          </a:p>
          <a:p>
            <a:endParaRPr lang="en-US" dirty="0">
              <a:solidFill>
                <a:schemeClr val="tx1"/>
              </a:solidFill>
              <a:latin typeface="Muli" pitchFamily="2" charset="0"/>
              <a:cs typeface="Calibri" panose="020F0502020204030204" pitchFamily="34" charset="0"/>
            </a:endParaRPr>
          </a:p>
        </p:txBody>
      </p:sp>
      <p:sp>
        <p:nvSpPr>
          <p:cNvPr id="3" name="Rectangle 2"/>
          <p:cNvSpPr/>
          <p:nvPr/>
        </p:nvSpPr>
        <p:spPr>
          <a:xfrm>
            <a:off x="1642061" y="4632296"/>
            <a:ext cx="5448300" cy="276999"/>
          </a:xfrm>
          <a:prstGeom prst="rect">
            <a:avLst/>
          </a:prstGeom>
        </p:spPr>
        <p:txBody>
          <a:bodyPr wrap="square">
            <a:spAutoFit/>
          </a:bodyPr>
          <a:lstStyle/>
          <a:p>
            <a:pPr algn="ctr"/>
            <a:r>
              <a:rPr lang="en-US" sz="1200" b="1" dirty="0" err="1">
                <a:solidFill>
                  <a:schemeClr val="accent1"/>
                </a:solidFill>
                <a:latin typeface="Muli" pitchFamily="2" charset="0"/>
              </a:rPr>
              <a:t>Diferentes</a:t>
            </a:r>
            <a:r>
              <a:rPr lang="en-US" sz="1200" b="1" dirty="0">
                <a:solidFill>
                  <a:schemeClr val="accent1"/>
                </a:solidFill>
                <a:latin typeface="Muli" pitchFamily="2" charset="0"/>
              </a:rPr>
              <a:t> </a:t>
            </a:r>
            <a:r>
              <a:rPr lang="en-US" sz="1200" b="1" dirty="0" err="1">
                <a:solidFill>
                  <a:schemeClr val="accent1"/>
                </a:solidFill>
                <a:latin typeface="Muli" pitchFamily="2" charset="0"/>
              </a:rPr>
              <a:t>formas</a:t>
            </a:r>
            <a:r>
              <a:rPr lang="en-US" sz="1200" b="1" dirty="0">
                <a:solidFill>
                  <a:schemeClr val="accent1"/>
                </a:solidFill>
                <a:latin typeface="Muli" pitchFamily="2" charset="0"/>
              </a:rPr>
              <a:t> de </a:t>
            </a:r>
            <a:r>
              <a:rPr lang="en-US" sz="1200" b="1" dirty="0" err="1">
                <a:solidFill>
                  <a:schemeClr val="accent1"/>
                </a:solidFill>
                <a:latin typeface="Muli" pitchFamily="2" charset="0"/>
              </a:rPr>
              <a:t>piezas</a:t>
            </a:r>
            <a:r>
              <a:rPr lang="en-US" sz="1200" b="1" dirty="0">
                <a:solidFill>
                  <a:schemeClr val="accent1"/>
                </a:solidFill>
                <a:latin typeface="Muli" pitchFamily="2" charset="0"/>
              </a:rPr>
              <a:t> de </a:t>
            </a:r>
            <a:r>
              <a:rPr lang="en-US" sz="1200" b="1" dirty="0" err="1">
                <a:solidFill>
                  <a:schemeClr val="accent1"/>
                </a:solidFill>
                <a:latin typeface="Muli" pitchFamily="2" charset="0"/>
              </a:rPr>
              <a:t>ajedrez</a:t>
            </a:r>
            <a:r>
              <a:rPr lang="en-US" sz="1200" b="1" dirty="0">
                <a:solidFill>
                  <a:schemeClr val="accent1"/>
                </a:solidFill>
                <a:latin typeface="Muli" pitchFamily="2" charset="0"/>
              </a:rPr>
              <a:t> </a:t>
            </a:r>
            <a:r>
              <a:rPr lang="en-US" sz="1200" b="1" dirty="0" err="1">
                <a:solidFill>
                  <a:schemeClr val="accent1"/>
                </a:solidFill>
                <a:latin typeface="Muli" pitchFamily="2" charset="0"/>
              </a:rPr>
              <a:t>hechas</a:t>
            </a:r>
            <a:r>
              <a:rPr lang="en-US" sz="1200" b="1" dirty="0">
                <a:solidFill>
                  <a:schemeClr val="accent1"/>
                </a:solidFill>
                <a:latin typeface="Muli" pitchFamily="2" charset="0"/>
              </a:rPr>
              <a:t> con </a:t>
            </a:r>
            <a:r>
              <a:rPr lang="en-US" sz="1200" b="1" dirty="0" err="1">
                <a:solidFill>
                  <a:schemeClr val="accent1"/>
                </a:solidFill>
                <a:latin typeface="Muli" pitchFamily="2" charset="0"/>
              </a:rPr>
              <a:t>Impresión</a:t>
            </a:r>
            <a:r>
              <a:rPr lang="en-US" sz="1200" b="1" dirty="0">
                <a:solidFill>
                  <a:schemeClr val="accent1"/>
                </a:solidFill>
                <a:latin typeface="Muli" pitchFamily="2" charset="0"/>
              </a:rPr>
              <a:t> 3D</a:t>
            </a:r>
          </a:p>
        </p:txBody>
      </p:sp>
      <p:pic>
        <p:nvPicPr>
          <p:cNvPr id="12" name="Picture 11" descr="Faceted Chess Set image"/>
          <p:cNvPicPr/>
          <p:nvPr/>
        </p:nvPicPr>
        <p:blipFill rotWithShape="1">
          <a:blip r:embed="rId4">
            <a:extLst>
              <a:ext uri="{28A0092B-C50C-407E-A947-70E740481C1C}">
                <a14:useLocalDpi xmlns:a14="http://schemas.microsoft.com/office/drawing/2010/main" val="0"/>
              </a:ext>
            </a:extLst>
          </a:blip>
          <a:srcRect t="7897" b="5578"/>
          <a:stretch/>
        </p:blipFill>
        <p:spPr bwMode="auto">
          <a:xfrm>
            <a:off x="1398169" y="3105624"/>
            <a:ext cx="1783181" cy="1493260"/>
          </a:xfrm>
          <a:prstGeom prst="rect">
            <a:avLst/>
          </a:prstGeom>
          <a:noFill/>
          <a:ln>
            <a:noFill/>
          </a:ln>
        </p:spPr>
      </p:pic>
      <p:pic>
        <p:nvPicPr>
          <p:cNvPr id="14" name="Picture 13" descr="Chess Set Wireframe image"/>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51382" y="3090728"/>
            <a:ext cx="1687594" cy="1493260"/>
          </a:xfrm>
          <a:prstGeom prst="rect">
            <a:avLst/>
          </a:prstGeom>
          <a:noFill/>
          <a:ln>
            <a:noFill/>
          </a:ln>
        </p:spPr>
      </p:pic>
      <p:pic>
        <p:nvPicPr>
          <p:cNvPr id="16" name="Picture 15"/>
          <p:cNvPicPr/>
          <p:nvPr/>
        </p:nvPicPr>
        <p:blipFill>
          <a:blip r:embed="rId6">
            <a:extLst>
              <a:ext uri="{28A0092B-C50C-407E-A947-70E740481C1C}">
                <a14:useLocalDpi xmlns:a14="http://schemas.microsoft.com/office/drawing/2010/main" val="0"/>
              </a:ext>
            </a:extLst>
          </a:blip>
          <a:stretch>
            <a:fillRect/>
          </a:stretch>
        </p:blipFill>
        <p:spPr>
          <a:xfrm>
            <a:off x="3418494" y="3090728"/>
            <a:ext cx="1705955" cy="1493260"/>
          </a:xfrm>
          <a:prstGeom prst="rect">
            <a:avLst/>
          </a:prstGeom>
        </p:spPr>
      </p:pic>
      <p:sp>
        <p:nvSpPr>
          <p:cNvPr id="17" name="Rectangle 16"/>
          <p:cNvSpPr/>
          <p:nvPr/>
        </p:nvSpPr>
        <p:spPr>
          <a:xfrm>
            <a:off x="779047" y="1697644"/>
            <a:ext cx="7822027" cy="1754326"/>
          </a:xfrm>
          <a:prstGeom prst="rect">
            <a:avLst/>
          </a:prstGeom>
        </p:spPr>
        <p:txBody>
          <a:bodyPr wrap="square">
            <a:spAutoFit/>
          </a:bodyPr>
          <a:lstStyle/>
          <a:p>
            <a:pPr marL="285750" indent="-285750">
              <a:spcBef>
                <a:spcPts val="600"/>
              </a:spcBef>
              <a:buFont typeface="Wingdings" pitchFamily="2" charset="2"/>
              <a:buChar char="v"/>
            </a:pPr>
            <a:r>
              <a:rPr lang="es-ES" b="1" dirty="0">
                <a:solidFill>
                  <a:schemeClr val="tx1"/>
                </a:solidFill>
                <a:latin typeface="Muli" pitchFamily="2" charset="0"/>
              </a:rPr>
              <a:t>Forma</a:t>
            </a:r>
            <a:r>
              <a:rPr lang="es-ES" dirty="0">
                <a:solidFill>
                  <a:schemeClr val="tx1"/>
                </a:solidFill>
                <a:latin typeface="Muli" pitchFamily="2" charset="0"/>
              </a:rPr>
              <a:t>: se refiere a la forma, tamaño, masa, peso y apariencia visual de una pieza que la hacen distinguible de manera única.</a:t>
            </a:r>
          </a:p>
          <a:p>
            <a:pPr marL="285750" indent="-285750">
              <a:spcBef>
                <a:spcPts val="600"/>
              </a:spcBef>
              <a:buFont typeface="Wingdings" pitchFamily="2" charset="2"/>
              <a:buChar char="v"/>
            </a:pPr>
            <a:r>
              <a:rPr lang="es-ES" b="1" dirty="0">
                <a:solidFill>
                  <a:schemeClr val="tx1"/>
                </a:solidFill>
                <a:latin typeface="Muli" pitchFamily="2" charset="0"/>
              </a:rPr>
              <a:t>Ajuste</a:t>
            </a:r>
            <a:r>
              <a:rPr lang="es-ES" dirty="0">
                <a:solidFill>
                  <a:schemeClr val="tx1"/>
                </a:solidFill>
                <a:latin typeface="Muli" pitchFamily="2" charset="0"/>
              </a:rPr>
              <a:t>: se refiere a la capacidad de una pieza para interactuar físicamente, conectarse o convertirse en una parte integral de otra pieza.</a:t>
            </a:r>
          </a:p>
          <a:p>
            <a:pPr marL="285750" indent="-285750">
              <a:spcBef>
                <a:spcPts val="600"/>
              </a:spcBef>
              <a:buFont typeface="Wingdings" pitchFamily="2" charset="2"/>
              <a:buChar char="v"/>
            </a:pPr>
            <a:r>
              <a:rPr lang="es-ES" b="1" dirty="0">
                <a:solidFill>
                  <a:schemeClr val="tx1"/>
                </a:solidFill>
                <a:latin typeface="Muli" pitchFamily="2" charset="0"/>
              </a:rPr>
              <a:t>Función</a:t>
            </a:r>
            <a:r>
              <a:rPr lang="es-ES" dirty="0">
                <a:solidFill>
                  <a:schemeClr val="tx1"/>
                </a:solidFill>
                <a:latin typeface="Muli" pitchFamily="2" charset="0"/>
              </a:rPr>
              <a:t>: se refiere a la acción o acciones que un objeto ha sido diseñado para realizar</a:t>
            </a:r>
            <a:endParaRPr lang="en-US" dirty="0">
              <a:solidFill>
                <a:schemeClr val="tx1"/>
              </a:solidFill>
              <a:latin typeface="Muli" pitchFamily="2" charset="0"/>
            </a:endParaRPr>
          </a:p>
          <a:p>
            <a:endParaRPr lang="en-US" dirty="0">
              <a:solidFill>
                <a:schemeClr val="tx1"/>
              </a:solidFill>
              <a:latin typeface="Muli" pitchFamily="2" charset="0"/>
              <a:cs typeface="Calibri" panose="020F0502020204030204" pitchFamily="34" charset="0"/>
            </a:endParaRPr>
          </a:p>
          <a:p>
            <a:endParaRPr lang="en-US" dirty="0">
              <a:solidFill>
                <a:schemeClr val="tx1"/>
              </a:solidFill>
              <a:latin typeface="Muli" pitchFamily="2" charset="0"/>
            </a:endParaRPr>
          </a:p>
        </p:txBody>
      </p:sp>
    </p:spTree>
    <p:extLst>
      <p:ext uri="{BB962C8B-B14F-4D97-AF65-F5344CB8AC3E}">
        <p14:creationId xmlns:p14="http://schemas.microsoft.com/office/powerpoint/2010/main" val="1964191471"/>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4150" y="244348"/>
            <a:ext cx="6995700" cy="566400"/>
          </a:xfrm>
        </p:spPr>
        <p:txBody>
          <a:bodyPr/>
          <a:lstStyle/>
          <a:p>
            <a:r>
              <a:rPr lang="en-US" dirty="0"/>
              <a:t>Forma, </a:t>
            </a:r>
            <a:r>
              <a:rPr lang="en-US" dirty="0" err="1"/>
              <a:t>Ajuste</a:t>
            </a:r>
            <a:r>
              <a:rPr lang="en-US" dirty="0"/>
              <a:t> &amp; </a:t>
            </a:r>
            <a:r>
              <a:rPr lang="en-US" dirty="0" err="1"/>
              <a:t>Función</a:t>
            </a:r>
            <a:endParaRPr lang="en-US" dirty="0"/>
          </a:p>
        </p:txBody>
      </p:sp>
      <p:pic>
        <p:nvPicPr>
          <p:cNvPr id="3" name="Picture 2"/>
          <p:cNvPicPr/>
          <p:nvPr/>
        </p:nvPicPr>
        <p:blipFill>
          <a:blip r:embed="rId4">
            <a:extLst>
              <a:ext uri="{28A0092B-C50C-407E-A947-70E740481C1C}">
                <a14:useLocalDpi xmlns:a14="http://schemas.microsoft.com/office/drawing/2010/main" val="0"/>
              </a:ext>
            </a:extLst>
          </a:blip>
          <a:stretch>
            <a:fillRect/>
          </a:stretch>
        </p:blipFill>
        <p:spPr>
          <a:xfrm>
            <a:off x="940969" y="1877935"/>
            <a:ext cx="2421356" cy="1716165"/>
          </a:xfrm>
          <a:prstGeom prst="rect">
            <a:avLst/>
          </a:prstGeom>
        </p:spPr>
      </p:pic>
      <p:pic>
        <p:nvPicPr>
          <p:cNvPr id="4" name="Picture 3"/>
          <p:cNvPicPr/>
          <p:nvPr/>
        </p:nvPicPr>
        <p:blipFill rotWithShape="1">
          <a:blip r:embed="rId5">
            <a:extLst>
              <a:ext uri="{28A0092B-C50C-407E-A947-70E740481C1C}">
                <a14:useLocalDpi xmlns:a14="http://schemas.microsoft.com/office/drawing/2010/main" val="0"/>
              </a:ext>
            </a:extLst>
          </a:blip>
          <a:srcRect l="3926" t="10021" r="3573" b="14897"/>
          <a:stretch/>
        </p:blipFill>
        <p:spPr>
          <a:xfrm>
            <a:off x="3528008" y="1877934"/>
            <a:ext cx="2514701" cy="1716166"/>
          </a:xfrm>
          <a:prstGeom prst="rect">
            <a:avLst/>
          </a:prstGeom>
        </p:spPr>
      </p:pic>
      <p:sp>
        <p:nvSpPr>
          <p:cNvPr id="6" name="Rectangle 5"/>
          <p:cNvSpPr/>
          <p:nvPr/>
        </p:nvSpPr>
        <p:spPr>
          <a:xfrm>
            <a:off x="874293" y="828982"/>
            <a:ext cx="7612481" cy="954107"/>
          </a:xfrm>
          <a:prstGeom prst="rect">
            <a:avLst/>
          </a:prstGeom>
        </p:spPr>
        <p:txBody>
          <a:bodyPr wrap="square" lIns="91440" tIns="45720" rIns="91440" bIns="45720" anchor="t">
            <a:spAutoFit/>
          </a:bodyPr>
          <a:lstStyle/>
          <a:p>
            <a:r>
              <a:rPr lang="es-ES" dirty="0">
                <a:latin typeface="Muli"/>
              </a:rPr>
              <a:t>En este juego de ajedrez </a:t>
            </a:r>
            <a:r>
              <a:rPr lang="es-ES" dirty="0" err="1">
                <a:latin typeface="Muli"/>
              </a:rPr>
              <a:t>Wobbly</a:t>
            </a:r>
            <a:r>
              <a:rPr lang="es-ES" dirty="0">
                <a:latin typeface="Muli"/>
              </a:rPr>
              <a:t>, las bases redondeadas de las piezas se pesan y se asientan sobre </a:t>
            </a:r>
            <a:r>
              <a:rPr lang="es-ES" b="1" dirty="0">
                <a:latin typeface="Muli"/>
              </a:rPr>
              <a:t>cuadrados cóncavos</a:t>
            </a:r>
            <a:r>
              <a:rPr lang="es-ES" dirty="0">
                <a:latin typeface="Muli"/>
              </a:rPr>
              <a:t>. La forma y el ajuste de esas piezas es diferente a las piezas de juego tradicionales (o a los ejemplos que mostramos antes), pero aún cumplen la misma </a:t>
            </a:r>
            <a:r>
              <a:rPr lang="es-ES" b="1" dirty="0">
                <a:latin typeface="Muli"/>
              </a:rPr>
              <a:t>función</a:t>
            </a:r>
            <a:r>
              <a:rPr lang="es-ES" dirty="0">
                <a:latin typeface="Muli"/>
              </a:rPr>
              <a:t>: ¡permitirnos jugar al ajedrez!</a:t>
            </a:r>
            <a:endParaRPr lang="en-US" dirty="0">
              <a:latin typeface="Muli"/>
            </a:endParaRPr>
          </a:p>
        </p:txBody>
      </p:sp>
      <p:pic>
        <p:nvPicPr>
          <p:cNvPr id="7" name="Picture 6" descr="https://cdn.thingiverse.com/assets/45/76/ab/16/8f/IMG_8882.JPG"/>
          <p:cNvPicPr/>
          <p:nvPr/>
        </p:nvPicPr>
        <p:blipFill rotWithShape="1">
          <a:blip r:embed="rId6" cstate="print">
            <a:extLst>
              <a:ext uri="{28A0092B-C50C-407E-A947-70E740481C1C}">
                <a14:useLocalDpi xmlns:a14="http://schemas.microsoft.com/office/drawing/2010/main" val="0"/>
              </a:ext>
            </a:extLst>
          </a:blip>
          <a:srcRect b="22401"/>
          <a:stretch/>
        </p:blipFill>
        <p:spPr bwMode="auto">
          <a:xfrm>
            <a:off x="6185852" y="1877935"/>
            <a:ext cx="2662873" cy="1716165"/>
          </a:xfrm>
          <a:prstGeom prst="rect">
            <a:avLst/>
          </a:prstGeom>
          <a:noFill/>
          <a:ln>
            <a:noFill/>
          </a:ln>
        </p:spPr>
      </p:pic>
      <p:sp>
        <p:nvSpPr>
          <p:cNvPr id="8" name="Rectangle 7"/>
          <p:cNvSpPr/>
          <p:nvPr/>
        </p:nvSpPr>
        <p:spPr>
          <a:xfrm>
            <a:off x="1162050" y="3689003"/>
            <a:ext cx="6819900" cy="1169551"/>
          </a:xfrm>
          <a:prstGeom prst="rect">
            <a:avLst/>
          </a:prstGeom>
        </p:spPr>
        <p:txBody>
          <a:bodyPr wrap="square" lIns="91440" tIns="45720" rIns="91440" bIns="45720" anchor="t">
            <a:spAutoFit/>
          </a:bodyPr>
          <a:lstStyle/>
          <a:p>
            <a:r>
              <a:rPr lang="es-ES" dirty="0">
                <a:latin typeface="Muli"/>
              </a:rPr>
              <a:t>Entonces, siempre que podamos conservar el </a:t>
            </a:r>
            <a:r>
              <a:rPr lang="es-ES" b="1" dirty="0">
                <a:latin typeface="Muli"/>
              </a:rPr>
              <a:t>ajuste y la función </a:t>
            </a:r>
            <a:r>
              <a:rPr lang="es-ES" dirty="0">
                <a:latin typeface="Muli"/>
              </a:rPr>
              <a:t>de una pieza (que en este caso sería algo así como: ser identificable como peón, torre, etc., ser capaz de sentarse en un tablero de ajedrez y ser resistente lo suficiente como para que pueda moverse sin romperse) ¡tenemos mucha libertad para jugar con casi todos los demás aspectos del diseño!</a:t>
            </a:r>
            <a:endParaRPr lang="en-US" b="1" dirty="0">
              <a:latin typeface="Muli"/>
            </a:endParaRPr>
          </a:p>
        </p:txBody>
      </p:sp>
    </p:spTree>
    <p:extLst>
      <p:ext uri="{BB962C8B-B14F-4D97-AF65-F5344CB8AC3E}">
        <p14:creationId xmlns:p14="http://schemas.microsoft.com/office/powerpoint/2010/main" val="2777688249"/>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8983" y="2954831"/>
            <a:ext cx="2441734" cy="1962424"/>
          </a:xfrm>
          <a:prstGeom prst="rect">
            <a:avLst/>
          </a:prstGeom>
        </p:spPr>
      </p:pic>
      <p:sp>
        <p:nvSpPr>
          <p:cNvPr id="5" name="Título 4"/>
          <p:cNvSpPr>
            <a:spLocks noGrp="1"/>
          </p:cNvSpPr>
          <p:nvPr>
            <p:ph type="title"/>
          </p:nvPr>
        </p:nvSpPr>
        <p:spPr>
          <a:xfrm>
            <a:off x="985250" y="180848"/>
            <a:ext cx="6995700" cy="566400"/>
          </a:xfrm>
        </p:spPr>
        <p:txBody>
          <a:bodyPr/>
          <a:lstStyle/>
          <a:p>
            <a:r>
              <a:rPr lang="en-US" dirty="0"/>
              <a:t>¡La </a:t>
            </a:r>
            <a:r>
              <a:rPr lang="en-US" dirty="0" err="1"/>
              <a:t>función</a:t>
            </a:r>
            <a:r>
              <a:rPr lang="en-US" dirty="0"/>
              <a:t> lo primero!</a:t>
            </a:r>
          </a:p>
        </p:txBody>
      </p:sp>
      <p:sp>
        <p:nvSpPr>
          <p:cNvPr id="6" name="Google Shape;1029;p44"/>
          <p:cNvSpPr txBox="1">
            <a:spLocks/>
          </p:cNvSpPr>
          <p:nvPr/>
        </p:nvSpPr>
        <p:spPr>
          <a:xfrm>
            <a:off x="779049" y="772292"/>
            <a:ext cx="4935951" cy="353681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600"/>
              </a:spcAft>
            </a:pPr>
            <a:r>
              <a:rPr lang="es-ES" dirty="0">
                <a:latin typeface="Muli" pitchFamily="2" charset="0"/>
              </a:rPr>
              <a:t>Mencionamos anteriormente que Pensar Aditivamente nos da la libertad de diseño que nos permite centrarnos en la </a:t>
            </a:r>
            <a:r>
              <a:rPr lang="es-ES" b="1" dirty="0">
                <a:latin typeface="Muli" pitchFamily="2" charset="0"/>
              </a:rPr>
              <a:t>función</a:t>
            </a:r>
            <a:r>
              <a:rPr lang="es-ES" dirty="0">
                <a:latin typeface="Muli" pitchFamily="2" charset="0"/>
              </a:rPr>
              <a:t> y posiblemente repensar incluso los objetos más pequeños.</a:t>
            </a:r>
          </a:p>
          <a:p>
            <a:pPr>
              <a:spcAft>
                <a:spcPts val="600"/>
              </a:spcAft>
            </a:pPr>
            <a:r>
              <a:rPr lang="es-ES" dirty="0">
                <a:latin typeface="Muli" pitchFamily="2" charset="0"/>
              </a:rPr>
              <a:t>Pensemos en la función con un ejemplo práctico, un objeto con el que la mayoría de nosotros estamos bastante familiarizados: un bloque de Lego.</a:t>
            </a:r>
          </a:p>
          <a:p>
            <a:pPr marL="285750" indent="-285750">
              <a:spcAft>
                <a:spcPts val="600"/>
              </a:spcAft>
              <a:buFont typeface="Arial" panose="020B0604020202020204" pitchFamily="34" charset="0"/>
              <a:buChar char="•"/>
            </a:pPr>
            <a:r>
              <a:rPr lang="es-ES" dirty="0">
                <a:latin typeface="Muli" pitchFamily="2" charset="0"/>
              </a:rPr>
              <a:t>Una </a:t>
            </a:r>
            <a:r>
              <a:rPr lang="es-ES" b="1" dirty="0">
                <a:latin typeface="Muli" pitchFamily="2" charset="0"/>
              </a:rPr>
              <a:t>superficie funcional </a:t>
            </a:r>
            <a:r>
              <a:rPr lang="es-ES" dirty="0">
                <a:latin typeface="Muli" pitchFamily="2" charset="0"/>
              </a:rPr>
              <a:t>es una superficie en un modelo que permite directamente la entrega de un requisito funcional. Por lo general, estas superficies funcionales interactúan con otros componentes en un </a:t>
            </a:r>
            <a:r>
              <a:rPr lang="es-ES" dirty="0" err="1">
                <a:latin typeface="Muli" pitchFamily="2" charset="0"/>
              </a:rPr>
              <a:t>subensamblaje</a:t>
            </a:r>
            <a:r>
              <a:rPr lang="es-ES" dirty="0">
                <a:latin typeface="Muli" pitchFamily="2" charset="0"/>
              </a:rPr>
              <a:t>.</a:t>
            </a:r>
          </a:p>
          <a:p>
            <a:pPr marL="285750" indent="-285750">
              <a:spcAft>
                <a:spcPts val="600"/>
              </a:spcAft>
              <a:buFont typeface="Arial" panose="020B0604020202020204" pitchFamily="34" charset="0"/>
              <a:buChar char="•"/>
            </a:pPr>
            <a:r>
              <a:rPr lang="es-ES" dirty="0">
                <a:latin typeface="Muli" pitchFamily="2" charset="0"/>
              </a:rPr>
              <a:t>El </a:t>
            </a:r>
            <a:r>
              <a:rPr lang="es-ES" b="1" dirty="0">
                <a:latin typeface="Muli" pitchFamily="2" charset="0"/>
              </a:rPr>
              <a:t>espacio de diseño </a:t>
            </a:r>
            <a:r>
              <a:rPr lang="es-ES" dirty="0">
                <a:latin typeface="Muli" pitchFamily="2" charset="0"/>
              </a:rPr>
              <a:t>es lo que queda si eliminamos las superficies funcionales. Es un espacio que se puede modificar dentro de los límites de la especificación del diseño de la pieza y se puede rellenar con diferentes patrones o rellenos.</a:t>
            </a:r>
            <a:endParaRPr lang="en-US" dirty="0">
              <a:latin typeface="Muli" pitchFamily="2" charset="0"/>
            </a:endParaRPr>
          </a:p>
          <a:p>
            <a:pPr>
              <a:spcAft>
                <a:spcPts val="600"/>
              </a:spcAft>
            </a:pPr>
            <a:endParaRPr lang="en-US" dirty="0">
              <a:latin typeface="Muli"/>
            </a:endParaRPr>
          </a:p>
        </p:txBody>
      </p:sp>
      <p:pic>
        <p:nvPicPr>
          <p:cNvPr id="7" name="Picture 6"/>
          <p:cNvPicPr/>
          <p:nvPr/>
        </p:nvPicPr>
        <p:blipFill rotWithShape="1">
          <a:blip r:embed="rId5">
            <a:extLst>
              <a:ext uri="{28A0092B-C50C-407E-A947-70E740481C1C}">
                <a14:useLocalDpi xmlns:a14="http://schemas.microsoft.com/office/drawing/2010/main" val="0"/>
              </a:ext>
            </a:extLst>
          </a:blip>
          <a:srcRect l="5461" r="7446"/>
          <a:stretch/>
        </p:blipFill>
        <p:spPr>
          <a:xfrm>
            <a:off x="5868983" y="877702"/>
            <a:ext cx="2764425" cy="1874202"/>
          </a:xfrm>
          <a:prstGeom prst="rect">
            <a:avLst/>
          </a:prstGeom>
        </p:spPr>
      </p:pic>
    </p:spTree>
    <p:extLst>
      <p:ext uri="{BB962C8B-B14F-4D97-AF65-F5344CB8AC3E}">
        <p14:creationId xmlns:p14="http://schemas.microsoft.com/office/powerpoint/2010/main" val="768273588"/>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85250" y="180848"/>
            <a:ext cx="6995700" cy="566400"/>
          </a:xfrm>
        </p:spPr>
        <p:txBody>
          <a:bodyPr/>
          <a:lstStyle/>
          <a:p>
            <a:r>
              <a:rPr lang="en-US" dirty="0"/>
              <a:t>Superficies </a:t>
            </a:r>
            <a:r>
              <a:rPr lang="en-US" dirty="0" err="1"/>
              <a:t>funcionales</a:t>
            </a:r>
            <a:endParaRPr lang="en-US" dirty="0"/>
          </a:p>
        </p:txBody>
      </p:sp>
      <p:sp>
        <p:nvSpPr>
          <p:cNvPr id="6" name="Google Shape;1029;p44"/>
          <p:cNvSpPr txBox="1">
            <a:spLocks/>
          </p:cNvSpPr>
          <p:nvPr/>
        </p:nvSpPr>
        <p:spPr>
          <a:xfrm>
            <a:off x="779049" y="772292"/>
            <a:ext cx="7958551" cy="353681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600"/>
              </a:spcAft>
            </a:pPr>
            <a:r>
              <a:rPr lang="es-ES" dirty="0">
                <a:latin typeface="Muli" pitchFamily="2" charset="0"/>
              </a:rPr>
              <a:t>En el caso del bloque Lego:</a:t>
            </a:r>
          </a:p>
          <a:p>
            <a:pPr marL="285750" indent="-285750">
              <a:spcAft>
                <a:spcPts val="600"/>
              </a:spcAft>
              <a:buFont typeface="Arial" panose="020B0604020202020204" pitchFamily="34" charset="0"/>
              <a:buChar char="•"/>
            </a:pPr>
            <a:r>
              <a:rPr lang="es-ES" dirty="0">
                <a:latin typeface="Muli" pitchFamily="2" charset="0"/>
              </a:rPr>
              <a:t>Las </a:t>
            </a:r>
            <a:r>
              <a:rPr lang="es-ES" b="1" dirty="0">
                <a:latin typeface="Muli" pitchFamily="2" charset="0"/>
              </a:rPr>
              <a:t>superficies funcionales</a:t>
            </a:r>
            <a:r>
              <a:rPr lang="es-ES" dirty="0">
                <a:latin typeface="Muli" pitchFamily="2" charset="0"/>
              </a:rPr>
              <a:t>: son las superficies externas de la pieza que conforman las dimensiones del bloque y ayudan con el acoplamiento y, además, los montantes en la parte superior e inferior del bloque que actúan como interfaces de acoplamiento, que se muestran en gris.</a:t>
            </a:r>
          </a:p>
          <a:p>
            <a:pPr marL="285750" indent="-285750">
              <a:spcAft>
                <a:spcPts val="600"/>
              </a:spcAft>
              <a:buFont typeface="Arial" panose="020B0604020202020204" pitchFamily="34" charset="0"/>
              <a:buChar char="•"/>
            </a:pPr>
            <a:r>
              <a:rPr lang="es-ES" b="1" dirty="0">
                <a:latin typeface="Muli" pitchFamily="2" charset="0"/>
              </a:rPr>
              <a:t>Espacio de diseño</a:t>
            </a:r>
            <a:r>
              <a:rPr lang="es-ES" dirty="0">
                <a:latin typeface="Muli" pitchFamily="2" charset="0"/>
              </a:rPr>
              <a:t>: son los lados interiores de las superficies externas de la pieza que hacen las dimensiones y la tapa superior donde se ubican los montantes. Entonces podemos explorar libremente diseños alternativos para nuestro espacio de diseño.</a:t>
            </a:r>
            <a:endParaRPr lang="en-US" dirty="0">
              <a:latin typeface="Muli" pitchFamily="2" charset="0"/>
            </a:endParaRPr>
          </a:p>
        </p:txBody>
      </p:sp>
      <p:pic>
        <p:nvPicPr>
          <p:cNvPr id="10" name="Picture 9"/>
          <p:cNvPicPr/>
          <p:nvPr/>
        </p:nvPicPr>
        <p:blipFill rotWithShape="1">
          <a:blip r:embed="rId3">
            <a:extLst>
              <a:ext uri="{28A0092B-C50C-407E-A947-70E740481C1C}">
                <a14:useLocalDpi xmlns:a14="http://schemas.microsoft.com/office/drawing/2010/main" val="0"/>
              </a:ext>
            </a:extLst>
          </a:blip>
          <a:srcRect l="21816" t="4516" r="23622" b="14750"/>
          <a:stretch/>
        </p:blipFill>
        <p:spPr>
          <a:xfrm>
            <a:off x="1326577" y="2726748"/>
            <a:ext cx="2441734" cy="1962424"/>
          </a:xfrm>
          <a:prstGeom prst="rect">
            <a:avLst/>
          </a:prstGeom>
        </p:spPr>
      </p:pic>
      <p:pic>
        <p:nvPicPr>
          <p:cNvPr id="8" name="Picture 7"/>
          <p:cNvPicPr/>
          <p:nvPr/>
        </p:nvPicPr>
        <p:blipFill rotWithShape="1">
          <a:blip r:embed="rId4">
            <a:extLst>
              <a:ext uri="{28A0092B-C50C-407E-A947-70E740481C1C}">
                <a14:useLocalDpi xmlns:a14="http://schemas.microsoft.com/office/drawing/2010/main" val="0"/>
              </a:ext>
            </a:extLst>
          </a:blip>
          <a:srcRect t="6034" b="10861"/>
          <a:stretch/>
        </p:blipFill>
        <p:spPr>
          <a:xfrm>
            <a:off x="3897190" y="2726748"/>
            <a:ext cx="3646609" cy="1962424"/>
          </a:xfrm>
          <a:prstGeom prst="rect">
            <a:avLst/>
          </a:prstGeom>
        </p:spPr>
      </p:pic>
    </p:spTree>
    <p:extLst>
      <p:ext uri="{BB962C8B-B14F-4D97-AF65-F5344CB8AC3E}">
        <p14:creationId xmlns:p14="http://schemas.microsoft.com/office/powerpoint/2010/main" val="42917371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grpSp>
        <p:nvGrpSpPr>
          <p:cNvPr id="1225" name="Google Shape;1225;p51"/>
          <p:cNvGrpSpPr/>
          <p:nvPr/>
        </p:nvGrpSpPr>
        <p:grpSpPr>
          <a:xfrm>
            <a:off x="-586232" y="4304517"/>
            <a:ext cx="1695779" cy="1696188"/>
            <a:chOff x="1347125" y="349025"/>
            <a:chExt cx="4978800" cy="4980000"/>
          </a:xfrm>
        </p:grpSpPr>
        <p:sp>
          <p:nvSpPr>
            <p:cNvPr id="1226" name="Google Shape;1226;p5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Título 4"/>
          <p:cNvSpPr>
            <a:spLocks noGrp="1"/>
          </p:cNvSpPr>
          <p:nvPr>
            <p:ph type="title"/>
          </p:nvPr>
        </p:nvSpPr>
        <p:spPr>
          <a:xfrm>
            <a:off x="1074150" y="244348"/>
            <a:ext cx="6995700" cy="566400"/>
          </a:xfrm>
        </p:spPr>
        <p:txBody>
          <a:bodyPr/>
          <a:lstStyle/>
          <a:p>
            <a:r>
              <a:rPr lang="en-US" dirty="0" err="1"/>
              <a:t>Diseño</a:t>
            </a:r>
            <a:r>
              <a:rPr lang="en-US" dirty="0"/>
              <a:t> </a:t>
            </a:r>
            <a:r>
              <a:rPr lang="en-US" dirty="0" err="1"/>
              <a:t>orientado</a:t>
            </a:r>
            <a:r>
              <a:rPr lang="en-US" dirty="0"/>
              <a:t> a la </a:t>
            </a:r>
            <a:r>
              <a:rPr lang="en-US" dirty="0" err="1"/>
              <a:t>Función</a:t>
            </a:r>
            <a:endParaRPr lang="en-US" dirty="0">
              <a:latin typeface="Muli" pitchFamily="2" charset="0"/>
            </a:endParaRPr>
          </a:p>
        </p:txBody>
      </p:sp>
      <p:sp>
        <p:nvSpPr>
          <p:cNvPr id="65" name="Google Shape;1029;p44"/>
          <p:cNvSpPr txBox="1">
            <a:spLocks/>
          </p:cNvSpPr>
          <p:nvPr/>
        </p:nvSpPr>
        <p:spPr>
          <a:xfrm>
            <a:off x="779048" y="803456"/>
            <a:ext cx="7220501" cy="150794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dirty="0">
                <a:solidFill>
                  <a:schemeClr val="tx1"/>
                </a:solidFill>
                <a:latin typeface="Muli" pitchFamily="2" charset="0"/>
              </a:rPr>
              <a:t>Después de jugar en nuestro espacio de diseño, podemos recombinar nuestro espacio de diseño modificado y las superficies funcionales para crear el diseño de la pieza final, que podemos fabricar mediante impresión 3D.</a:t>
            </a:r>
          </a:p>
          <a:p>
            <a:endParaRPr lang="es-ES" dirty="0">
              <a:solidFill>
                <a:schemeClr val="tx1"/>
              </a:solidFill>
              <a:latin typeface="Muli" pitchFamily="2" charset="0"/>
            </a:endParaRPr>
          </a:p>
          <a:p>
            <a:r>
              <a:rPr lang="es-ES" dirty="0">
                <a:solidFill>
                  <a:schemeClr val="tx1"/>
                </a:solidFill>
                <a:latin typeface="Muli" pitchFamily="2" charset="0"/>
              </a:rPr>
              <a:t>Nuestra pieza final </a:t>
            </a:r>
            <a:r>
              <a:rPr lang="es-ES" b="1" dirty="0">
                <a:solidFill>
                  <a:schemeClr val="tx1"/>
                </a:solidFill>
                <a:latin typeface="Muli" pitchFamily="2" charset="0"/>
              </a:rPr>
              <a:t>conserva toda la funcionalidad </a:t>
            </a:r>
            <a:r>
              <a:rPr lang="es-ES" dirty="0">
                <a:solidFill>
                  <a:schemeClr val="tx1"/>
                </a:solidFill>
                <a:latin typeface="Muli" pitchFamily="2" charset="0"/>
              </a:rPr>
              <a:t>de la pieza original, pero a través de nuestros cambios en el espacio de diseño podemos hacerla más </a:t>
            </a:r>
            <a:r>
              <a:rPr lang="es-ES" b="1" dirty="0">
                <a:solidFill>
                  <a:schemeClr val="tx1"/>
                </a:solidFill>
                <a:latin typeface="Muli" pitchFamily="2" charset="0"/>
              </a:rPr>
              <a:t>ligera</a:t>
            </a:r>
            <a:r>
              <a:rPr lang="es-ES" dirty="0">
                <a:solidFill>
                  <a:schemeClr val="tx1"/>
                </a:solidFill>
                <a:latin typeface="Muli" pitchFamily="2" charset="0"/>
              </a:rPr>
              <a:t>, </a:t>
            </a:r>
            <a:r>
              <a:rPr lang="es-ES" b="1" dirty="0">
                <a:solidFill>
                  <a:schemeClr val="tx1"/>
                </a:solidFill>
                <a:latin typeface="Muli" pitchFamily="2" charset="0"/>
              </a:rPr>
              <a:t>estéticamente</a:t>
            </a:r>
            <a:r>
              <a:rPr lang="es-ES" dirty="0">
                <a:solidFill>
                  <a:schemeClr val="tx1"/>
                </a:solidFill>
                <a:latin typeface="Muli" pitchFamily="2" charset="0"/>
              </a:rPr>
              <a:t> más </a:t>
            </a:r>
            <a:r>
              <a:rPr lang="es-ES" b="1" dirty="0">
                <a:solidFill>
                  <a:schemeClr val="tx1"/>
                </a:solidFill>
                <a:latin typeface="Muli" pitchFamily="2" charset="0"/>
              </a:rPr>
              <a:t>agradable</a:t>
            </a:r>
            <a:r>
              <a:rPr lang="es-ES" dirty="0">
                <a:solidFill>
                  <a:schemeClr val="tx1"/>
                </a:solidFill>
                <a:latin typeface="Muli" pitchFamily="2" charset="0"/>
              </a:rPr>
              <a:t>, más </a:t>
            </a:r>
            <a:r>
              <a:rPr lang="es-ES" b="1" dirty="0">
                <a:solidFill>
                  <a:schemeClr val="tx1"/>
                </a:solidFill>
                <a:latin typeface="Muli" pitchFamily="2" charset="0"/>
              </a:rPr>
              <a:t>fuerte</a:t>
            </a:r>
            <a:r>
              <a:rPr lang="es-ES" dirty="0">
                <a:solidFill>
                  <a:schemeClr val="tx1"/>
                </a:solidFill>
                <a:latin typeface="Muli" pitchFamily="2" charset="0"/>
              </a:rPr>
              <a:t> o una miríada de otras cosas que elijamos. A continuación puede ver dos ejemplos de diseños alternativos de bloques de Lego</a:t>
            </a:r>
            <a:r>
              <a:rPr lang="en-US" dirty="0">
                <a:solidFill>
                  <a:schemeClr val="tx1"/>
                </a:solidFill>
                <a:latin typeface="Muli" pitchFamily="2" charset="0"/>
              </a:rPr>
              <a:t>.</a:t>
            </a:r>
          </a:p>
        </p:txBody>
      </p:sp>
      <p:pic>
        <p:nvPicPr>
          <p:cNvPr id="28" name="Picture 27"/>
          <p:cNvPicPr/>
          <p:nvPr/>
        </p:nvPicPr>
        <p:blipFill rotWithShape="1">
          <a:blip r:embed="rId3">
            <a:extLst>
              <a:ext uri="{28A0092B-C50C-407E-A947-70E740481C1C}">
                <a14:useLocalDpi xmlns:a14="http://schemas.microsoft.com/office/drawing/2010/main" val="0"/>
              </a:ext>
            </a:extLst>
          </a:blip>
          <a:srcRect t="4403" b="19770"/>
          <a:stretch/>
        </p:blipFill>
        <p:spPr>
          <a:xfrm>
            <a:off x="1790700" y="2742246"/>
            <a:ext cx="5600700" cy="2070600"/>
          </a:xfrm>
          <a:prstGeom prst="rect">
            <a:avLst/>
          </a:prstGeom>
        </p:spPr>
      </p:pic>
    </p:spTree>
    <p:extLst>
      <p:ext uri="{BB962C8B-B14F-4D97-AF65-F5344CB8AC3E}">
        <p14:creationId xmlns:p14="http://schemas.microsoft.com/office/powerpoint/2010/main" val="938000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50350" y="260868"/>
            <a:ext cx="6995700" cy="513900"/>
          </a:xfrm>
        </p:spPr>
        <p:txBody>
          <a:bodyPr/>
          <a:lstStyle/>
          <a:p>
            <a:r>
              <a:rPr lang="en-US" dirty="0" err="1"/>
              <a:t>Mejorar</a:t>
            </a:r>
            <a:r>
              <a:rPr lang="en-US" dirty="0"/>
              <a:t> la </a:t>
            </a:r>
            <a:r>
              <a:rPr lang="en-US" dirty="0" err="1"/>
              <a:t>funcionalidad</a:t>
            </a:r>
            <a:endParaRPr lang="en-US" dirty="0"/>
          </a:p>
        </p:txBody>
      </p:sp>
      <p:sp>
        <p:nvSpPr>
          <p:cNvPr id="7" name="TextBox 6"/>
          <p:cNvSpPr txBox="1"/>
          <p:nvPr/>
        </p:nvSpPr>
        <p:spPr>
          <a:xfrm>
            <a:off x="419100" y="934482"/>
            <a:ext cx="5651500" cy="2893100"/>
          </a:xfrm>
          <a:prstGeom prst="rect">
            <a:avLst/>
          </a:prstGeom>
          <a:noFill/>
        </p:spPr>
        <p:txBody>
          <a:bodyPr wrap="square" lIns="91440" tIns="45720" rIns="91440" bIns="45720" rtlCol="0" anchor="t">
            <a:spAutoFit/>
          </a:bodyPr>
          <a:lstStyle/>
          <a:p>
            <a:r>
              <a:rPr lang="es-ES" dirty="0">
                <a:latin typeface="Muli"/>
              </a:rPr>
              <a:t>Al </a:t>
            </a:r>
            <a:r>
              <a:rPr lang="es-ES" b="1" dirty="0">
                <a:latin typeface="Muli"/>
              </a:rPr>
              <a:t>centrarnos</a:t>
            </a:r>
            <a:r>
              <a:rPr lang="es-ES" dirty="0">
                <a:latin typeface="Muli"/>
              </a:rPr>
              <a:t> en la </a:t>
            </a:r>
            <a:r>
              <a:rPr lang="es-ES" b="1" dirty="0">
                <a:latin typeface="Muli"/>
              </a:rPr>
              <a:t>función</a:t>
            </a:r>
            <a:r>
              <a:rPr lang="es-ES" dirty="0">
                <a:latin typeface="Muli"/>
              </a:rPr>
              <a:t>, podemos aprovechar el </a:t>
            </a:r>
            <a:r>
              <a:rPr lang="es-ES" b="1" dirty="0">
                <a:latin typeface="Muli"/>
              </a:rPr>
              <a:t>diseño y la libertad de materiales</a:t>
            </a:r>
            <a:r>
              <a:rPr lang="es-ES" dirty="0">
                <a:latin typeface="Muli"/>
              </a:rPr>
              <a:t> que nos brinda la impresión 3D para mejorar la funcionalidad de nuestros diseños. Comparemos los moldes impresos en 3D con los moldes de yeso tradicionales como ejemplo. Los moldes impresos en 3D son:</a:t>
            </a:r>
          </a:p>
          <a:p>
            <a:pPr marL="285750" indent="-285750">
              <a:buFont typeface="Arial" panose="020B0604020202020204" pitchFamily="34" charset="0"/>
              <a:buChar char="•"/>
            </a:pPr>
            <a:r>
              <a:rPr lang="es-ES" b="1" dirty="0">
                <a:latin typeface="Muli"/>
              </a:rPr>
              <a:t>Transpirable</a:t>
            </a:r>
            <a:r>
              <a:rPr lang="es-ES" dirty="0">
                <a:latin typeface="Muli"/>
              </a:rPr>
              <a:t>: menos posibilidades de infecciones de la piel.</a:t>
            </a:r>
          </a:p>
          <a:p>
            <a:pPr marL="285750" indent="-285750">
              <a:buFont typeface="Arial" panose="020B0604020202020204" pitchFamily="34" charset="0"/>
              <a:buChar char="•"/>
            </a:pPr>
            <a:r>
              <a:rPr lang="es-ES" b="1" dirty="0">
                <a:latin typeface="Muli"/>
              </a:rPr>
              <a:t>Mejora la comodidad: </a:t>
            </a:r>
            <a:r>
              <a:rPr lang="es-ES" dirty="0">
                <a:latin typeface="Muli"/>
              </a:rPr>
              <a:t>puedes ducharte fácilmente (¡o incluso rascarse si hace demasiado calor!)</a:t>
            </a:r>
          </a:p>
          <a:p>
            <a:pPr marL="285750" indent="-285750">
              <a:buFont typeface="Arial" panose="020B0604020202020204" pitchFamily="34" charset="0"/>
              <a:buChar char="•"/>
            </a:pPr>
            <a:r>
              <a:rPr lang="es-ES" dirty="0">
                <a:latin typeface="Muli"/>
              </a:rPr>
              <a:t>¡Más </a:t>
            </a:r>
            <a:r>
              <a:rPr lang="es-ES" b="1" dirty="0">
                <a:latin typeface="Muli"/>
              </a:rPr>
              <a:t>fácil</a:t>
            </a:r>
            <a:r>
              <a:rPr lang="es-ES" dirty="0">
                <a:latin typeface="Muli"/>
              </a:rPr>
              <a:t> para el médico inspeccionar y monitorear la recuperación, ya que se puede desarmar y armar en segundos!</a:t>
            </a:r>
          </a:p>
          <a:p>
            <a:pPr marL="285750" indent="-285750">
              <a:buFont typeface="Arial" panose="020B0604020202020204" pitchFamily="34" charset="0"/>
              <a:buChar char="•"/>
            </a:pPr>
            <a:r>
              <a:rPr lang="es-ES" dirty="0">
                <a:latin typeface="Muli"/>
              </a:rPr>
              <a:t>Permite una </a:t>
            </a:r>
            <a:r>
              <a:rPr lang="es-ES" b="1" dirty="0">
                <a:latin typeface="Muli"/>
              </a:rPr>
              <a:t>recuperación</a:t>
            </a:r>
            <a:r>
              <a:rPr lang="es-ES" dirty="0">
                <a:latin typeface="Muli"/>
              </a:rPr>
              <a:t> más rápida/disminuye la atrofia muscular: más ligero y permite actividades de recuperación como la natación</a:t>
            </a:r>
          </a:p>
          <a:p>
            <a:pPr marL="285750" indent="-285750">
              <a:buFont typeface="Arial" panose="020B0604020202020204" pitchFamily="34" charset="0"/>
              <a:buChar char="•"/>
            </a:pPr>
            <a:r>
              <a:rPr lang="es-ES" b="1" dirty="0">
                <a:latin typeface="Muli"/>
              </a:rPr>
              <a:t>Punto extra</a:t>
            </a:r>
            <a:r>
              <a:rPr lang="es-ES" dirty="0">
                <a:latin typeface="Muli"/>
              </a:rPr>
              <a:t>: ¡Su aspecto es increíble!</a:t>
            </a:r>
            <a:endParaRPr lang="en-US" dirty="0">
              <a:latin typeface="Muli"/>
            </a:endParaRPr>
          </a:p>
        </p:txBody>
      </p:sp>
      <p:pic>
        <p:nvPicPr>
          <p:cNvPr id="1026" name="Picture 2" descr="https://cdn.medicalfuturist.com/wp-content/uploads/2020/08/xkelet-3d-printed-cast-768x437.jpg"/>
          <p:cNvPicPr>
            <a:picLocks noChangeAspect="1" noChangeArrowheads="1"/>
          </p:cNvPicPr>
          <p:nvPr/>
        </p:nvPicPr>
        <p:blipFill rotWithShape="1">
          <a:blip r:embed="rId3">
            <a:extLst>
              <a:ext uri="{28A0092B-C50C-407E-A947-70E740481C1C}">
                <a14:useLocalDpi xmlns:a14="http://schemas.microsoft.com/office/drawing/2010/main" val="0"/>
              </a:ext>
            </a:extLst>
          </a:blip>
          <a:srcRect t="21389" r="8075" b="19234"/>
          <a:stretch/>
        </p:blipFill>
        <p:spPr bwMode="auto">
          <a:xfrm>
            <a:off x="1206098" y="3911600"/>
            <a:ext cx="3213502" cy="1181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3D-Printed Cast exam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0600" y="3121491"/>
            <a:ext cx="2730103" cy="182006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and with the Orthopedic Plaster Cast at the Hospital with the B Stock  Image - Image of burned, bust: 123288763"/>
          <p:cNvPicPr>
            <a:picLocks noChangeAspect="1" noChangeArrowheads="1"/>
          </p:cNvPicPr>
          <p:nvPr/>
        </p:nvPicPr>
        <p:blipFill rotWithShape="1">
          <a:blip r:embed="rId5">
            <a:extLst>
              <a:ext uri="{28A0092B-C50C-407E-A947-70E740481C1C}">
                <a14:useLocalDpi xmlns:a14="http://schemas.microsoft.com/office/drawing/2010/main" val="0"/>
              </a:ext>
            </a:extLst>
          </a:blip>
          <a:srcRect l="9058" t="8474" b="5918"/>
          <a:stretch/>
        </p:blipFill>
        <p:spPr bwMode="auto">
          <a:xfrm>
            <a:off x="6070600" y="1193800"/>
            <a:ext cx="2733674"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19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50"/>
          <p:cNvSpPr txBox="1">
            <a:spLocks noGrp="1"/>
          </p:cNvSpPr>
          <p:nvPr>
            <p:ph type="title"/>
          </p:nvPr>
        </p:nvSpPr>
        <p:spPr>
          <a:xfrm>
            <a:off x="5075700" y="741200"/>
            <a:ext cx="3348300" cy="83020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Piensa en ello…</a:t>
            </a:r>
            <a:endParaRPr dirty="0"/>
          </a:p>
        </p:txBody>
      </p:sp>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0" name="Google Shape;1170;p50"/>
          <p:cNvPicPr preferRelativeResize="0"/>
          <p:nvPr/>
        </p:nvPicPr>
        <p:blipFill>
          <a:blip r:embed="rId3">
            <a:extLst>
              <a:ext uri="{28A0092B-C50C-407E-A947-70E740481C1C}">
                <a14:useLocalDpi xmlns:a14="http://schemas.microsoft.com/office/drawing/2010/main" val="0"/>
              </a:ext>
            </a:extLst>
          </a:blip>
          <a:stretch>
            <a:fillRect/>
          </a:stretch>
        </p:blipFill>
        <p:spPr>
          <a:xfrm>
            <a:off x="298307" y="1067438"/>
            <a:ext cx="3777640" cy="2886348"/>
          </a:xfrm>
          <a:prstGeom prst="roundRect">
            <a:avLst>
              <a:gd name="adj" fmla="val 16667"/>
            </a:avLst>
          </a:prstGeom>
          <a:noFill/>
          <a:ln>
            <a:noFill/>
          </a:ln>
        </p:spPr>
      </p:pic>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67;p50"/>
          <p:cNvSpPr txBox="1">
            <a:spLocks/>
          </p:cNvSpPr>
          <p:nvPr/>
        </p:nvSpPr>
        <p:spPr>
          <a:xfrm>
            <a:off x="5075700" y="1606449"/>
            <a:ext cx="3407900" cy="25647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285750" indent="-285750">
              <a:buFont typeface="Arial" pitchFamily="34" charset="0"/>
              <a:buChar char="•"/>
            </a:pPr>
            <a:r>
              <a:rPr lang="es-ES"/>
              <a:t>¿</a:t>
            </a:r>
            <a:r>
              <a:rPr lang="es-ES" dirty="0"/>
              <a:t>Puedes pensar en una aplicación que se beneficiaría de la impresión 3D en </a:t>
            </a:r>
            <a:r>
              <a:rPr lang="es-ES" b="1" dirty="0"/>
              <a:t>tu línea de trabajo?</a:t>
            </a:r>
          </a:p>
          <a:p>
            <a:pPr marL="285750" indent="-285750">
              <a:buFont typeface="Arial" pitchFamily="34" charset="0"/>
              <a:buChar char="•"/>
            </a:pPr>
            <a:endParaRPr lang="es-ES" b="1" dirty="0"/>
          </a:p>
          <a:p>
            <a:pPr marL="285750" indent="-285750">
              <a:buFont typeface="Arial" pitchFamily="34" charset="0"/>
              <a:buChar char="•"/>
            </a:pPr>
            <a:r>
              <a:rPr lang="es-ES" dirty="0"/>
              <a:t>Echa un vistazo rápido a su alrededor y encuentra algunos objetos cotidianos, ¿puedes separar sus características en </a:t>
            </a:r>
            <a:r>
              <a:rPr lang="es-ES" b="1" dirty="0"/>
              <a:t>superficies funcionales </a:t>
            </a:r>
            <a:r>
              <a:rPr lang="es-ES" dirty="0"/>
              <a:t>y</a:t>
            </a:r>
            <a:r>
              <a:rPr lang="es-ES" b="1" dirty="0"/>
              <a:t> espacio de diseño?</a:t>
            </a:r>
            <a:endParaRPr lang="en-US" b="1" dirty="0"/>
          </a:p>
          <a:p>
            <a:pPr marL="0" indent="0"/>
            <a:endParaRPr lang="en-US" dirty="0"/>
          </a:p>
          <a:p>
            <a:pPr marL="0" indent="0"/>
            <a:endParaRPr lang="en-US" dirty="0"/>
          </a:p>
        </p:txBody>
      </p:sp>
    </p:spTree>
    <p:extLst>
      <p:ext uri="{BB962C8B-B14F-4D97-AF65-F5344CB8AC3E}">
        <p14:creationId xmlns:p14="http://schemas.microsoft.com/office/powerpoint/2010/main" val="4091739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p43"/>
          <p:cNvSpPr txBox="1">
            <a:spLocks noGrp="1"/>
          </p:cNvSpPr>
          <p:nvPr>
            <p:ph type="title"/>
          </p:nvPr>
        </p:nvSpPr>
        <p:spPr>
          <a:xfrm>
            <a:off x="1199555" y="590871"/>
            <a:ext cx="6995700" cy="48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Contenidos</a:t>
            </a:r>
            <a:endParaRPr dirty="0"/>
          </a:p>
        </p:txBody>
      </p:sp>
      <p:sp>
        <p:nvSpPr>
          <p:cNvPr id="1014" name="Google Shape;1014;p43"/>
          <p:cNvSpPr txBox="1">
            <a:spLocks noGrp="1"/>
          </p:cNvSpPr>
          <p:nvPr>
            <p:ph type="subTitle" idx="3"/>
          </p:nvPr>
        </p:nvSpPr>
        <p:spPr>
          <a:xfrm>
            <a:off x="3893793" y="2010942"/>
            <a:ext cx="2570801" cy="829500"/>
          </a:xfrm>
          <a:prstGeom prst="rect">
            <a:avLst/>
          </a:prstGeom>
        </p:spPr>
        <p:txBody>
          <a:bodyPr spcFirstLastPara="1" wrap="square" lIns="91425" tIns="91425" rIns="91425" bIns="91425" anchor="t" anchorCtr="0">
            <a:noAutofit/>
          </a:bodyPr>
          <a:lstStyle/>
          <a:p>
            <a:pPr marL="0" lvl="0" indent="0"/>
            <a:r>
              <a:rPr lang="es-ES" dirty="0"/>
              <a:t>Características, aspectos generales de diseño y consideraciones</a:t>
            </a:r>
            <a:endParaRPr lang="en" dirty="0"/>
          </a:p>
        </p:txBody>
      </p:sp>
      <p:sp>
        <p:nvSpPr>
          <p:cNvPr id="1016" name="Google Shape;1016;p43"/>
          <p:cNvSpPr txBox="1">
            <a:spLocks noGrp="1"/>
          </p:cNvSpPr>
          <p:nvPr>
            <p:ph type="subTitle" idx="5"/>
          </p:nvPr>
        </p:nvSpPr>
        <p:spPr>
          <a:xfrm>
            <a:off x="3893794" y="1675850"/>
            <a:ext cx="1979400" cy="30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Panorámica MEX</a:t>
            </a:r>
          </a:p>
        </p:txBody>
      </p:sp>
      <p:sp>
        <p:nvSpPr>
          <p:cNvPr id="1017" name="Google Shape;1017;p43"/>
          <p:cNvSpPr txBox="1">
            <a:spLocks noGrp="1"/>
          </p:cNvSpPr>
          <p:nvPr>
            <p:ph type="subTitle" idx="6"/>
          </p:nvPr>
        </p:nvSpPr>
        <p:spPr>
          <a:xfrm>
            <a:off x="1290294" y="3581005"/>
            <a:ext cx="2209981" cy="256858"/>
          </a:xfrm>
          <a:prstGeom prst="rect">
            <a:avLst/>
          </a:prstGeom>
        </p:spPr>
        <p:txBody>
          <a:bodyPr spcFirstLastPara="1" wrap="square" lIns="91425" tIns="91425" rIns="91425" bIns="91425" anchor="t" anchorCtr="0">
            <a:noAutofit/>
          </a:bodyPr>
          <a:lstStyle/>
          <a:p>
            <a:pPr marL="0" lvl="0" indent="0"/>
            <a:r>
              <a:rPr lang="en-US" dirty="0" err="1"/>
              <a:t>Diseño</a:t>
            </a:r>
            <a:r>
              <a:rPr lang="en-US" dirty="0"/>
              <a:t> para MEX</a:t>
            </a:r>
            <a:endParaRPr lang="en" dirty="0"/>
          </a:p>
        </p:txBody>
      </p:sp>
      <p:sp>
        <p:nvSpPr>
          <p:cNvPr id="1018" name="Google Shape;1018;p43"/>
          <p:cNvSpPr txBox="1">
            <a:spLocks noGrp="1"/>
          </p:cNvSpPr>
          <p:nvPr>
            <p:ph type="subTitle" idx="7"/>
          </p:nvPr>
        </p:nvSpPr>
        <p:spPr>
          <a:xfrm>
            <a:off x="1295218" y="1651000"/>
            <a:ext cx="2514781" cy="332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Pensar Aditivamente</a:t>
            </a:r>
          </a:p>
        </p:txBody>
      </p:sp>
      <p:sp>
        <p:nvSpPr>
          <p:cNvPr id="1019" name="Google Shape;1019;p43"/>
          <p:cNvSpPr txBox="1">
            <a:spLocks noGrp="1"/>
          </p:cNvSpPr>
          <p:nvPr>
            <p:ph type="subTitle" idx="8"/>
          </p:nvPr>
        </p:nvSpPr>
        <p:spPr>
          <a:xfrm>
            <a:off x="3893794" y="3515050"/>
            <a:ext cx="2818894" cy="30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Slicing &amp; Preparación a la Impresión</a:t>
            </a:r>
          </a:p>
        </p:txBody>
      </p:sp>
      <p:sp>
        <p:nvSpPr>
          <p:cNvPr id="1020" name="Google Shape;1020;p43"/>
          <p:cNvSpPr txBox="1">
            <a:spLocks noGrp="1"/>
          </p:cNvSpPr>
          <p:nvPr>
            <p:ph type="title" idx="9"/>
          </p:nvPr>
        </p:nvSpPr>
        <p:spPr>
          <a:xfrm>
            <a:off x="1295225" y="1135100"/>
            <a:ext cx="912000" cy="57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01</a:t>
            </a:r>
          </a:p>
        </p:txBody>
      </p:sp>
      <p:sp>
        <p:nvSpPr>
          <p:cNvPr id="1021" name="Google Shape;1021;p43"/>
          <p:cNvSpPr txBox="1">
            <a:spLocks noGrp="1"/>
          </p:cNvSpPr>
          <p:nvPr>
            <p:ph type="title" idx="13"/>
          </p:nvPr>
        </p:nvSpPr>
        <p:spPr>
          <a:xfrm>
            <a:off x="1295225" y="2966500"/>
            <a:ext cx="912000" cy="57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03</a:t>
            </a:r>
          </a:p>
        </p:txBody>
      </p:sp>
      <p:sp>
        <p:nvSpPr>
          <p:cNvPr id="1022" name="Google Shape;1022;p43"/>
          <p:cNvSpPr txBox="1">
            <a:spLocks noGrp="1"/>
          </p:cNvSpPr>
          <p:nvPr>
            <p:ph type="title" idx="14"/>
          </p:nvPr>
        </p:nvSpPr>
        <p:spPr>
          <a:xfrm>
            <a:off x="3897875" y="2966500"/>
            <a:ext cx="912000" cy="57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04</a:t>
            </a:r>
          </a:p>
        </p:txBody>
      </p:sp>
      <p:sp>
        <p:nvSpPr>
          <p:cNvPr id="1023" name="Google Shape;1023;p43"/>
          <p:cNvSpPr txBox="1">
            <a:spLocks noGrp="1"/>
          </p:cNvSpPr>
          <p:nvPr>
            <p:ph type="title" idx="15"/>
          </p:nvPr>
        </p:nvSpPr>
        <p:spPr>
          <a:xfrm>
            <a:off x="3897875" y="1135100"/>
            <a:ext cx="912000" cy="57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02</a:t>
            </a:r>
          </a:p>
        </p:txBody>
      </p:sp>
      <p:sp>
        <p:nvSpPr>
          <p:cNvPr id="18" name="Google Shape;1014;p43"/>
          <p:cNvSpPr txBox="1">
            <a:spLocks noGrp="1"/>
          </p:cNvSpPr>
          <p:nvPr>
            <p:ph type="subTitle" idx="3"/>
          </p:nvPr>
        </p:nvSpPr>
        <p:spPr>
          <a:xfrm>
            <a:off x="3893794" y="4144542"/>
            <a:ext cx="1979400" cy="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Pasos finales antes de imprimir</a:t>
            </a:r>
          </a:p>
        </p:txBody>
      </p:sp>
      <p:sp>
        <p:nvSpPr>
          <p:cNvPr id="19" name="Google Shape;1014;p43"/>
          <p:cNvSpPr txBox="1">
            <a:spLocks noGrp="1"/>
          </p:cNvSpPr>
          <p:nvPr>
            <p:ph type="subTitle" idx="3"/>
          </p:nvPr>
        </p:nvSpPr>
        <p:spPr>
          <a:xfrm>
            <a:off x="1084521" y="4176376"/>
            <a:ext cx="2446079" cy="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Optimiza tus diseños para una impresión exitosa.</a:t>
            </a:r>
            <a:endParaRPr lang="en" dirty="0"/>
          </a:p>
        </p:txBody>
      </p:sp>
      <p:sp>
        <p:nvSpPr>
          <p:cNvPr id="20" name="Google Shape;1014;p43"/>
          <p:cNvSpPr txBox="1">
            <a:spLocks noGrp="1"/>
          </p:cNvSpPr>
          <p:nvPr>
            <p:ph type="subTitle" idx="3"/>
          </p:nvPr>
        </p:nvSpPr>
        <p:spPr>
          <a:xfrm>
            <a:off x="1315694" y="1998241"/>
            <a:ext cx="1979400" cy="81584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Comienza a pensar una capa cada vez</a:t>
            </a:r>
            <a:endParaRPr lang="en" dirty="0"/>
          </a:p>
        </p:txBody>
      </p:sp>
    </p:spTree>
    <p:extLst>
      <p:ext uri="{BB962C8B-B14F-4D97-AF65-F5344CB8AC3E}">
        <p14:creationId xmlns:p14="http://schemas.microsoft.com/office/powerpoint/2010/main" val="4222387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p46"/>
          <p:cNvSpPr txBox="1">
            <a:spLocks noGrp="1"/>
          </p:cNvSpPr>
          <p:nvPr>
            <p:ph type="title"/>
          </p:nvPr>
        </p:nvSpPr>
        <p:spPr>
          <a:xfrm>
            <a:off x="2489650" y="2091038"/>
            <a:ext cx="6654350" cy="961500"/>
          </a:xfrm>
          <a:prstGeom prst="rect">
            <a:avLst/>
          </a:prstGeom>
        </p:spPr>
        <p:txBody>
          <a:bodyPr spcFirstLastPara="1" wrap="square" lIns="91425" tIns="91425" rIns="91425" bIns="91425" anchor="ctr" anchorCtr="0">
            <a:noAutofit/>
          </a:bodyPr>
          <a:lstStyle/>
          <a:p>
            <a:r>
              <a:rPr lang="en-US" dirty="0" err="1"/>
              <a:t>Panorámica</a:t>
            </a:r>
            <a:r>
              <a:rPr lang="en-US" dirty="0"/>
              <a:t> de Material Extrusion</a:t>
            </a:r>
            <a:endParaRPr lang="es-ES" dirty="0"/>
          </a:p>
        </p:txBody>
      </p:sp>
      <p:sp>
        <p:nvSpPr>
          <p:cNvPr id="1070" name="Google Shape;1070;p46"/>
          <p:cNvSpPr txBox="1">
            <a:spLocks noGrp="1"/>
          </p:cNvSpPr>
          <p:nvPr>
            <p:ph type="subTitle" idx="1"/>
          </p:nvPr>
        </p:nvSpPr>
        <p:spPr>
          <a:xfrm>
            <a:off x="2489650" y="3285545"/>
            <a:ext cx="5679300" cy="792600"/>
          </a:xfrm>
          <a:prstGeom prst="rect">
            <a:avLst/>
          </a:prstGeom>
        </p:spPr>
        <p:txBody>
          <a:bodyPr spcFirstLastPara="1" wrap="square" lIns="91425" tIns="91425" rIns="91425" bIns="91425" anchor="t" anchorCtr="0">
            <a:noAutofit/>
          </a:bodyPr>
          <a:lstStyle/>
          <a:p>
            <a:pPr marL="0" lvl="0" indent="0"/>
            <a:r>
              <a:rPr lang="es-ES" dirty="0"/>
              <a:t>Cadena de procesos, anatomía de una impresión MEX y características, aspectos generales de diseño y consideraciones</a:t>
            </a:r>
            <a:endParaRPr lang="en" dirty="0"/>
          </a:p>
        </p:txBody>
      </p:sp>
      <p:sp>
        <p:nvSpPr>
          <p:cNvPr id="1071" name="Google Shape;1071;p46"/>
          <p:cNvSpPr txBox="1">
            <a:spLocks noGrp="1"/>
          </p:cNvSpPr>
          <p:nvPr>
            <p:ph type="title" idx="2"/>
          </p:nvPr>
        </p:nvSpPr>
        <p:spPr>
          <a:xfrm>
            <a:off x="2489650" y="1298438"/>
            <a:ext cx="5679300" cy="79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02</a:t>
            </a:r>
            <a:endParaRPr/>
          </a:p>
        </p:txBody>
      </p:sp>
    </p:spTree>
    <p:extLst>
      <p:ext uri="{BB962C8B-B14F-4D97-AF65-F5344CB8AC3E}">
        <p14:creationId xmlns:p14="http://schemas.microsoft.com/office/powerpoint/2010/main" val="3125642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grpSp>
        <p:nvGrpSpPr>
          <p:cNvPr id="1225" name="Google Shape;1225;p51"/>
          <p:cNvGrpSpPr/>
          <p:nvPr/>
        </p:nvGrpSpPr>
        <p:grpSpPr>
          <a:xfrm>
            <a:off x="-586232" y="4304517"/>
            <a:ext cx="1695779" cy="1696188"/>
            <a:chOff x="1347125" y="349025"/>
            <a:chExt cx="4978800" cy="4980000"/>
          </a:xfrm>
        </p:grpSpPr>
        <p:sp>
          <p:nvSpPr>
            <p:cNvPr id="1226" name="Google Shape;1226;p5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Título 4"/>
          <p:cNvSpPr txBox="1">
            <a:spLocks/>
          </p:cNvSpPr>
          <p:nvPr/>
        </p:nvSpPr>
        <p:spPr>
          <a:xfrm>
            <a:off x="985250" y="180848"/>
            <a:ext cx="6995700" cy="566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BBC1"/>
              </a:buClr>
              <a:buSzPts val="2700"/>
              <a:buFont typeface="Roboto"/>
              <a:buNone/>
              <a:defRPr sz="2700" b="1" i="0" u="none" strike="noStrike" cap="none">
                <a:solidFill>
                  <a:srgbClr val="00BBC1"/>
                </a:solidFill>
                <a:latin typeface="Roboto"/>
                <a:ea typeface="Roboto"/>
                <a:cs typeface="Roboto"/>
                <a:sym typeface="Roboto"/>
              </a:defRPr>
            </a:lvl1pPr>
            <a:lvl2pPr marR="0" lvl="1"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2pPr>
            <a:lvl3pPr marR="0" lvl="2"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3pPr>
            <a:lvl4pPr marR="0" lvl="3"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4pPr>
            <a:lvl5pPr marR="0" lvl="4"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5pPr>
            <a:lvl6pPr marR="0" lvl="5"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6pPr>
            <a:lvl7pPr marR="0" lvl="6"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7pPr>
            <a:lvl8pPr marR="0" lvl="7"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8pPr>
            <a:lvl9pPr marR="0" lvl="8"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9pPr>
          </a:lstStyle>
          <a:p>
            <a:r>
              <a:rPr lang="en-US" dirty="0"/>
              <a:t>Cadena de </a:t>
            </a:r>
            <a:r>
              <a:rPr lang="en-US" dirty="0" err="1"/>
              <a:t>proceso</a:t>
            </a:r>
            <a:r>
              <a:rPr lang="en-US" dirty="0"/>
              <a:t> MEX</a:t>
            </a:r>
          </a:p>
        </p:txBody>
      </p:sp>
      <p:grpSp>
        <p:nvGrpSpPr>
          <p:cNvPr id="30" name="Group 29"/>
          <p:cNvGrpSpPr/>
          <p:nvPr/>
        </p:nvGrpSpPr>
        <p:grpSpPr>
          <a:xfrm>
            <a:off x="754648" y="2021004"/>
            <a:ext cx="5880798" cy="2758032"/>
            <a:chOff x="1385646" y="1113588"/>
            <a:chExt cx="6360796" cy="3126835"/>
          </a:xfrm>
        </p:grpSpPr>
        <p:pic>
          <p:nvPicPr>
            <p:cNvPr id="31" name="Picture 3" descr="C:\Users\Raptor_GD\Desktop\pics figs charts\process chain01.jpg"/>
            <p:cNvPicPr>
              <a:picLocks noChangeAspect="1" noChangeArrowheads="1"/>
            </p:cNvPicPr>
            <p:nvPr/>
          </p:nvPicPr>
          <p:blipFill rotWithShape="1">
            <a:blip r:embed="rId3">
              <a:extLst>
                <a:ext uri="{28A0092B-C50C-407E-A947-70E740481C1C}">
                  <a14:useLocalDpi xmlns:a14="http://schemas.microsoft.com/office/drawing/2010/main" val="0"/>
                </a:ext>
              </a:extLst>
            </a:blip>
            <a:srcRect l="3961" t="29356" r="84070" b="31205"/>
            <a:stretch/>
          </p:blipFill>
          <p:spPr bwMode="auto">
            <a:xfrm>
              <a:off x="1487124" y="1113588"/>
              <a:ext cx="896069" cy="101990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Users\Raptor_GD\Desktop\pics figs charts\process chain01.jpg"/>
            <p:cNvPicPr>
              <a:picLocks noChangeAspect="1" noChangeArrowheads="1"/>
            </p:cNvPicPr>
            <p:nvPr/>
          </p:nvPicPr>
          <p:blipFill rotWithShape="1">
            <a:blip r:embed="rId3">
              <a:extLst>
                <a:ext uri="{28A0092B-C50C-407E-A947-70E740481C1C}">
                  <a14:useLocalDpi xmlns:a14="http://schemas.microsoft.com/office/drawing/2010/main" val="0"/>
                </a:ext>
              </a:extLst>
            </a:blip>
            <a:srcRect l="16132" t="33608" r="72029" b="31205"/>
            <a:stretch/>
          </p:blipFill>
          <p:spPr bwMode="auto">
            <a:xfrm>
              <a:off x="2733257" y="1246391"/>
              <a:ext cx="886365" cy="90996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 descr="C:\Users\Raptor_GD\Desktop\pics figs charts\process chain01.jpg"/>
            <p:cNvPicPr>
              <a:picLocks noChangeAspect="1" noChangeArrowheads="1"/>
            </p:cNvPicPr>
            <p:nvPr/>
          </p:nvPicPr>
          <p:blipFill rotWithShape="1">
            <a:blip r:embed="rId3">
              <a:extLst>
                <a:ext uri="{28A0092B-C50C-407E-A947-70E740481C1C}">
                  <a14:useLocalDpi xmlns:a14="http://schemas.microsoft.com/office/drawing/2010/main" val="0"/>
                </a:ext>
              </a:extLst>
            </a:blip>
            <a:srcRect l="40790" t="29356" r="44087" b="32023"/>
            <a:stretch/>
          </p:blipFill>
          <p:spPr bwMode="auto">
            <a:xfrm>
              <a:off x="4043011" y="1246390"/>
              <a:ext cx="940280" cy="82944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rotWithShape="1">
            <a:blip r:embed="rId4" cstate="print">
              <a:extLst>
                <a:ext uri="{28A0092B-C50C-407E-A947-70E740481C1C}">
                  <a14:useLocalDpi xmlns:a14="http://schemas.microsoft.com/office/drawing/2010/main" val="0"/>
                </a:ext>
              </a:extLst>
            </a:blip>
            <a:srcRect l="6187" t="9422"/>
            <a:stretch/>
          </p:blipFill>
          <p:spPr>
            <a:xfrm>
              <a:off x="5465134" y="1296811"/>
              <a:ext cx="736293" cy="767573"/>
            </a:xfrm>
            <a:prstGeom prst="rect">
              <a:avLst/>
            </a:prstGeom>
          </p:spPr>
        </p:pic>
        <p:sp>
          <p:nvSpPr>
            <p:cNvPr id="35" name="TextBox 34"/>
            <p:cNvSpPr txBox="1"/>
            <p:nvPr/>
          </p:nvSpPr>
          <p:spPr>
            <a:xfrm>
              <a:off x="3995948" y="2133496"/>
              <a:ext cx="930720" cy="253916"/>
            </a:xfrm>
            <a:prstGeom prst="rect">
              <a:avLst/>
            </a:prstGeom>
            <a:noFill/>
          </p:spPr>
          <p:txBody>
            <a:bodyPr wrap="square" lIns="68580" tIns="34290" rIns="68580" bIns="34290" rtlCol="0">
              <a:spAutoFit/>
            </a:bodyPr>
            <a:lstStyle/>
            <a:p>
              <a:pPr algn="ctr"/>
              <a:r>
                <a:rPr lang="en-US" sz="1200" b="1" dirty="0"/>
                <a:t>Slicing</a:t>
              </a:r>
            </a:p>
          </p:txBody>
        </p:sp>
        <p:sp>
          <p:nvSpPr>
            <p:cNvPr id="36" name="TextBox 35"/>
            <p:cNvSpPr txBox="1"/>
            <p:nvPr/>
          </p:nvSpPr>
          <p:spPr>
            <a:xfrm>
              <a:off x="2383193" y="2156352"/>
              <a:ext cx="1792881" cy="497229"/>
            </a:xfrm>
            <a:prstGeom prst="rect">
              <a:avLst/>
            </a:prstGeom>
            <a:noFill/>
          </p:spPr>
          <p:txBody>
            <a:bodyPr wrap="square" lIns="68580" tIns="34290" rIns="68580" bIns="34290" rtlCol="0">
              <a:spAutoFit/>
            </a:bodyPr>
            <a:lstStyle/>
            <a:p>
              <a:pPr algn="ctr"/>
              <a:r>
                <a:rPr lang="en-US" sz="1200" b="1" dirty="0" err="1"/>
                <a:t>Formato</a:t>
              </a:r>
              <a:r>
                <a:rPr lang="en-US" sz="1200" b="1" dirty="0"/>
                <a:t> de </a:t>
              </a:r>
              <a:r>
                <a:rPr lang="en-US" sz="1200" b="1" dirty="0" err="1"/>
                <a:t>archivo</a:t>
              </a:r>
              <a:r>
                <a:rPr lang="en-US" sz="1200" b="1" dirty="0"/>
                <a:t> de </a:t>
              </a:r>
              <a:r>
                <a:rPr lang="en-US" sz="1200" b="1" dirty="0" err="1"/>
                <a:t>impresión</a:t>
              </a:r>
              <a:endParaRPr lang="en-US" sz="1200" b="1" dirty="0"/>
            </a:p>
          </p:txBody>
        </p:sp>
        <p:sp>
          <p:nvSpPr>
            <p:cNvPr id="37" name="TextBox 36"/>
            <p:cNvSpPr txBox="1"/>
            <p:nvPr/>
          </p:nvSpPr>
          <p:spPr>
            <a:xfrm>
              <a:off x="1385646" y="2163976"/>
              <a:ext cx="1178388" cy="497229"/>
            </a:xfrm>
            <a:prstGeom prst="rect">
              <a:avLst/>
            </a:prstGeom>
            <a:noFill/>
          </p:spPr>
          <p:txBody>
            <a:bodyPr wrap="square" lIns="68580" tIns="34290" rIns="68580" bIns="34290" rtlCol="0">
              <a:spAutoFit/>
            </a:bodyPr>
            <a:lstStyle/>
            <a:p>
              <a:pPr algn="ctr"/>
              <a:r>
                <a:rPr lang="en-US" sz="1200" b="1" dirty="0" err="1"/>
                <a:t>Modelo</a:t>
              </a:r>
              <a:r>
                <a:rPr lang="en-US" sz="1200" b="1" dirty="0"/>
                <a:t> 3D/ CAD</a:t>
              </a:r>
            </a:p>
          </p:txBody>
        </p:sp>
        <p:sp>
          <p:nvSpPr>
            <p:cNvPr id="38" name="TextBox 37"/>
            <p:cNvSpPr txBox="1"/>
            <p:nvPr/>
          </p:nvSpPr>
          <p:spPr>
            <a:xfrm>
              <a:off x="5178845" y="2139830"/>
              <a:ext cx="1121348" cy="287869"/>
            </a:xfrm>
            <a:prstGeom prst="rect">
              <a:avLst/>
            </a:prstGeom>
            <a:noFill/>
          </p:spPr>
          <p:txBody>
            <a:bodyPr wrap="square" lIns="68580" tIns="34290" rIns="68580" bIns="34290" rtlCol="0">
              <a:spAutoFit/>
            </a:bodyPr>
            <a:lstStyle/>
            <a:p>
              <a:pPr algn="ctr"/>
              <a:r>
                <a:rPr lang="en-US" sz="1200" b="1" dirty="0"/>
                <a:t>.</a:t>
              </a:r>
              <a:r>
                <a:rPr lang="en-US" sz="1200" b="1" dirty="0" err="1"/>
                <a:t>gcode</a:t>
              </a:r>
              <a:endParaRPr lang="en-US" sz="1200" b="1" dirty="0"/>
            </a:p>
          </p:txBody>
        </p:sp>
        <p:cxnSp>
          <p:nvCxnSpPr>
            <p:cNvPr id="39" name="Straight Arrow Connector 38"/>
            <p:cNvCxnSpPr/>
            <p:nvPr/>
          </p:nvCxnSpPr>
          <p:spPr>
            <a:xfrm>
              <a:off x="2394816" y="1765096"/>
              <a:ext cx="338441"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3657507" y="1765096"/>
              <a:ext cx="338441"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4968166" y="1765096"/>
              <a:ext cx="338441"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pic>
          <p:nvPicPr>
            <p:cNvPr id="42" name="Picture 3" descr="C:\Users\Raptor_GD\Desktop\pics figs charts\process chain01.jpg"/>
            <p:cNvPicPr>
              <a:picLocks noChangeAspect="1" noChangeArrowheads="1"/>
            </p:cNvPicPr>
            <p:nvPr/>
          </p:nvPicPr>
          <p:blipFill rotWithShape="1">
            <a:blip r:embed="rId3">
              <a:extLst>
                <a:ext uri="{28A0092B-C50C-407E-A947-70E740481C1C}">
                  <a14:useLocalDpi xmlns:a14="http://schemas.microsoft.com/office/drawing/2010/main" val="0"/>
                </a:ext>
              </a:extLst>
            </a:blip>
            <a:srcRect l="55164" t="36061" r="29021" b="30525"/>
            <a:stretch/>
          </p:blipFill>
          <p:spPr bwMode="auto">
            <a:xfrm>
              <a:off x="6516217" y="1913816"/>
              <a:ext cx="1183976" cy="864096"/>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6419101" y="2794027"/>
              <a:ext cx="1327341" cy="497229"/>
            </a:xfrm>
            <a:prstGeom prst="rect">
              <a:avLst/>
            </a:prstGeom>
            <a:noFill/>
          </p:spPr>
          <p:txBody>
            <a:bodyPr wrap="square" lIns="68580" tIns="34290" rIns="68580" bIns="34290" rtlCol="0">
              <a:spAutoFit/>
            </a:bodyPr>
            <a:lstStyle/>
            <a:p>
              <a:pPr algn="ctr"/>
              <a:r>
                <a:rPr lang="en-US" sz="1200" b="1" dirty="0" err="1"/>
                <a:t>Configuración</a:t>
              </a:r>
              <a:r>
                <a:rPr lang="en-US" sz="1200" b="1" dirty="0"/>
                <a:t> de la </a:t>
              </a:r>
              <a:r>
                <a:rPr lang="en-US" sz="1200" b="1" dirty="0" err="1"/>
                <a:t>máquina</a:t>
              </a:r>
              <a:endParaRPr lang="en-US" sz="1200" b="1" dirty="0"/>
            </a:p>
          </p:txBody>
        </p:sp>
        <p:pic>
          <p:nvPicPr>
            <p:cNvPr id="44" name="Picture 3" descr="C:\Users\Raptor_GD\Desktop\pics figs charts\process chain01.jpg"/>
            <p:cNvPicPr>
              <a:picLocks noChangeAspect="1" noChangeArrowheads="1"/>
            </p:cNvPicPr>
            <p:nvPr/>
          </p:nvPicPr>
          <p:blipFill rotWithShape="1">
            <a:blip r:embed="rId3">
              <a:extLst>
                <a:ext uri="{28A0092B-C50C-407E-A947-70E740481C1C}">
                  <a14:useLocalDpi xmlns:a14="http://schemas.microsoft.com/office/drawing/2010/main" val="0"/>
                </a:ext>
              </a:extLst>
            </a:blip>
            <a:srcRect l="84607" t="39641" r="4954" b="31545"/>
            <a:stretch/>
          </p:blipFill>
          <p:spPr bwMode="auto">
            <a:xfrm>
              <a:off x="1511691" y="2783873"/>
              <a:ext cx="900070" cy="85813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3967" y="2825038"/>
              <a:ext cx="737972" cy="737972"/>
            </a:xfrm>
            <a:prstGeom prst="rect">
              <a:avLst/>
            </a:prstGeom>
          </p:spPr>
        </p:pic>
        <p:pic>
          <p:nvPicPr>
            <p:cNvPr id="46" name="Picture 5" descr="C:\Users\Raptor_GD\Desktop\pics figs charts\3d printe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6644" y="2718931"/>
              <a:ext cx="897082" cy="951451"/>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1385647" y="3635475"/>
              <a:ext cx="1112231" cy="497229"/>
            </a:xfrm>
            <a:prstGeom prst="rect">
              <a:avLst/>
            </a:prstGeom>
            <a:noFill/>
          </p:spPr>
          <p:txBody>
            <a:bodyPr wrap="square" lIns="68580" tIns="34290" rIns="68580" bIns="34290" rtlCol="0">
              <a:spAutoFit/>
            </a:bodyPr>
            <a:lstStyle/>
            <a:p>
              <a:pPr algn="ctr"/>
              <a:r>
                <a:rPr lang="en-US" sz="1200" b="1" dirty="0"/>
                <a:t> Control de Calidad</a:t>
              </a:r>
            </a:p>
          </p:txBody>
        </p:sp>
        <p:sp>
          <p:nvSpPr>
            <p:cNvPr id="48" name="TextBox 47"/>
            <p:cNvSpPr txBox="1"/>
            <p:nvPr/>
          </p:nvSpPr>
          <p:spPr>
            <a:xfrm>
              <a:off x="2729201" y="3743194"/>
              <a:ext cx="930720" cy="497229"/>
            </a:xfrm>
            <a:prstGeom prst="rect">
              <a:avLst/>
            </a:prstGeom>
            <a:noFill/>
          </p:spPr>
          <p:txBody>
            <a:bodyPr wrap="square" lIns="68580" tIns="34290" rIns="68580" bIns="34290" rtlCol="0">
              <a:spAutoFit/>
            </a:bodyPr>
            <a:lstStyle/>
            <a:p>
              <a:pPr algn="ctr"/>
              <a:r>
                <a:rPr lang="en-US" sz="1200" b="1" dirty="0" err="1"/>
                <a:t>Pieza</a:t>
              </a:r>
              <a:r>
                <a:rPr lang="en-US" sz="1200" b="1" dirty="0"/>
                <a:t> Final</a:t>
              </a:r>
            </a:p>
          </p:txBody>
        </p:sp>
        <p:sp>
          <p:nvSpPr>
            <p:cNvPr id="49" name="TextBox 48"/>
            <p:cNvSpPr txBox="1"/>
            <p:nvPr/>
          </p:nvSpPr>
          <p:spPr>
            <a:xfrm>
              <a:off x="3844849" y="3633299"/>
              <a:ext cx="1180669" cy="497229"/>
            </a:xfrm>
            <a:prstGeom prst="rect">
              <a:avLst/>
            </a:prstGeom>
            <a:noFill/>
          </p:spPr>
          <p:txBody>
            <a:bodyPr wrap="square" lIns="68580" tIns="34290" rIns="68580" bIns="34290" rtlCol="0">
              <a:spAutoFit/>
            </a:bodyPr>
            <a:lstStyle/>
            <a:p>
              <a:pPr algn="ctr"/>
              <a:r>
                <a:rPr lang="en-US" sz="1200" b="1" dirty="0"/>
                <a:t>Post </a:t>
              </a:r>
              <a:r>
                <a:rPr lang="en-US" sz="1200" b="1" dirty="0" err="1"/>
                <a:t>Proceso</a:t>
              </a:r>
              <a:endParaRPr lang="en-US" sz="1200" b="1" dirty="0"/>
            </a:p>
          </p:txBody>
        </p:sp>
        <p:sp>
          <p:nvSpPr>
            <p:cNvPr id="50" name="TextBox 49"/>
            <p:cNvSpPr txBox="1"/>
            <p:nvPr/>
          </p:nvSpPr>
          <p:spPr>
            <a:xfrm>
              <a:off x="5465134" y="3594799"/>
              <a:ext cx="987174" cy="287870"/>
            </a:xfrm>
            <a:prstGeom prst="rect">
              <a:avLst/>
            </a:prstGeom>
            <a:noFill/>
          </p:spPr>
          <p:txBody>
            <a:bodyPr wrap="square" lIns="68580" tIns="34290" rIns="68580" bIns="34290" rtlCol="0">
              <a:spAutoFit/>
            </a:bodyPr>
            <a:lstStyle/>
            <a:p>
              <a:pPr algn="ctr"/>
              <a:r>
                <a:rPr lang="en-US" sz="1200" b="1" dirty="0" err="1"/>
                <a:t>Impresión</a:t>
              </a:r>
              <a:endParaRPr lang="en-US" sz="1200" b="1" dirty="0"/>
            </a:p>
          </p:txBody>
        </p:sp>
        <p:cxnSp>
          <p:nvCxnSpPr>
            <p:cNvPr id="51" name="Straight Arrow Connector 50"/>
            <p:cNvCxnSpPr/>
            <p:nvPr/>
          </p:nvCxnSpPr>
          <p:spPr>
            <a:xfrm flipH="1">
              <a:off x="2300657" y="3220110"/>
              <a:ext cx="394442"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a:off x="3619628" y="3172042"/>
              <a:ext cx="394442"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4916826" y="3172042"/>
              <a:ext cx="394442"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54" name="Curved Connector 53"/>
            <p:cNvCxnSpPr>
              <a:stCxn id="34" idx="3"/>
              <a:endCxn id="42" idx="0"/>
            </p:cNvCxnSpPr>
            <p:nvPr/>
          </p:nvCxnSpPr>
          <p:spPr>
            <a:xfrm>
              <a:off x="6201427" y="1680598"/>
              <a:ext cx="906778" cy="233218"/>
            </a:xfrm>
            <a:prstGeom prst="curvedConnector2">
              <a:avLst/>
            </a:prstGeom>
            <a:ln w="19050">
              <a:tailEnd type="arrow"/>
            </a:ln>
          </p:spPr>
          <p:style>
            <a:lnRef idx="1">
              <a:schemeClr val="accent1"/>
            </a:lnRef>
            <a:fillRef idx="0">
              <a:schemeClr val="accent1"/>
            </a:fillRef>
            <a:effectRef idx="0">
              <a:schemeClr val="accent1"/>
            </a:effectRef>
            <a:fontRef idx="minor">
              <a:schemeClr val="tx1"/>
            </a:fontRef>
          </p:style>
        </p:cxnSp>
        <p:pic>
          <p:nvPicPr>
            <p:cNvPr id="55" name="Picture 4" descr="Are 3D Prints Safe for Food Use? « Home 3D Print Guide"/>
            <p:cNvPicPr>
              <a:picLocks noChangeAspect="1" noChangeArrowheads="1"/>
            </p:cNvPicPr>
            <p:nvPr/>
          </p:nvPicPr>
          <p:blipFill rotWithShape="1">
            <a:blip r:embed="rId7">
              <a:extLst>
                <a:ext uri="{28A0092B-C50C-407E-A947-70E740481C1C}">
                  <a14:useLocalDpi xmlns:a14="http://schemas.microsoft.com/office/drawing/2010/main" val="0"/>
                </a:ext>
              </a:extLst>
            </a:blip>
            <a:srcRect l="23305" r="29251"/>
            <a:stretch/>
          </p:blipFill>
          <p:spPr bwMode="auto">
            <a:xfrm>
              <a:off x="2733257" y="2751867"/>
              <a:ext cx="821794" cy="961485"/>
            </a:xfrm>
            <a:prstGeom prst="rect">
              <a:avLst/>
            </a:prstGeom>
            <a:noFill/>
            <a:extLst>
              <a:ext uri="{909E8E84-426E-40DD-AFC4-6F175D3DCCD1}">
                <a14:hiddenFill xmlns:a14="http://schemas.microsoft.com/office/drawing/2010/main">
                  <a:solidFill>
                    <a:srgbClr val="FFFFFF"/>
                  </a:solidFill>
                </a14:hiddenFill>
              </a:ext>
            </a:extLst>
          </p:spPr>
        </p:pic>
        <p:cxnSp>
          <p:nvCxnSpPr>
            <p:cNvPr id="56" name="Curved Connector 55"/>
            <p:cNvCxnSpPr>
              <a:cxnSpLocks/>
              <a:stCxn id="43" idx="2"/>
              <a:endCxn id="46" idx="3"/>
            </p:cNvCxnSpPr>
            <p:nvPr/>
          </p:nvCxnSpPr>
          <p:spPr>
            <a:xfrm rot="5400000" flipH="1">
              <a:off x="6649949" y="2858433"/>
              <a:ext cx="96600" cy="769047"/>
            </a:xfrm>
            <a:prstGeom prst="curvedConnector4">
              <a:avLst>
                <a:gd name="adj1" fmla="val -268291"/>
                <a:gd name="adj2" fmla="val 93149"/>
              </a:avLst>
            </a:prstGeom>
            <a:ln w="19050">
              <a:tailEnd type="arrow"/>
            </a:ln>
          </p:spPr>
          <p:style>
            <a:lnRef idx="1">
              <a:schemeClr val="accent1"/>
            </a:lnRef>
            <a:fillRef idx="0">
              <a:schemeClr val="accent1"/>
            </a:fillRef>
            <a:effectRef idx="0">
              <a:schemeClr val="accent1"/>
            </a:effectRef>
            <a:fontRef idx="minor">
              <a:schemeClr val="tx1"/>
            </a:fontRef>
          </p:style>
        </p:cxnSp>
      </p:grpSp>
      <p:sp>
        <p:nvSpPr>
          <p:cNvPr id="57" name="TextBox 56"/>
          <p:cNvSpPr txBox="1"/>
          <p:nvPr/>
        </p:nvSpPr>
        <p:spPr>
          <a:xfrm>
            <a:off x="6635446" y="2113673"/>
            <a:ext cx="2394254" cy="2677656"/>
          </a:xfrm>
          <a:prstGeom prst="rect">
            <a:avLst/>
          </a:prstGeom>
          <a:noFill/>
        </p:spPr>
        <p:txBody>
          <a:bodyPr wrap="square" rtlCol="0">
            <a:spAutoFit/>
          </a:bodyPr>
          <a:lstStyle/>
          <a:p>
            <a:r>
              <a:rPr lang="es-ES" dirty="0">
                <a:latin typeface="Muli" pitchFamily="2" charset="0"/>
              </a:rPr>
              <a:t>Uno puede entender fácilmente que el </a:t>
            </a:r>
            <a:r>
              <a:rPr lang="es-ES" b="1" dirty="0">
                <a:latin typeface="Muli" pitchFamily="2" charset="0"/>
              </a:rPr>
              <a:t>paso más importante </a:t>
            </a:r>
            <a:r>
              <a:rPr lang="es-ES" dirty="0">
                <a:latin typeface="Muli" pitchFamily="2" charset="0"/>
              </a:rPr>
              <a:t>de todo el proceso es la </a:t>
            </a:r>
            <a:r>
              <a:rPr lang="es-ES" b="1" dirty="0">
                <a:latin typeface="Muli" pitchFamily="2" charset="0"/>
              </a:rPr>
              <a:t>etapa de Diseño</a:t>
            </a:r>
            <a:r>
              <a:rPr lang="es-ES" dirty="0">
                <a:latin typeface="Muli" pitchFamily="2" charset="0"/>
              </a:rPr>
              <a:t> en la que estamos creando nuestro Modelo 3D. Al diseñar, debemos tener en cuenta todas las siguientes etapas o los errores en la etapa de diseño continuarán con todos los siguientes pasos del proceso.</a:t>
            </a:r>
            <a:endParaRPr lang="en-US" dirty="0">
              <a:latin typeface="Muli" pitchFamily="2" charset="0"/>
            </a:endParaRPr>
          </a:p>
        </p:txBody>
      </p:sp>
      <p:sp>
        <p:nvSpPr>
          <p:cNvPr id="4" name="Rectangle 3"/>
          <p:cNvSpPr/>
          <p:nvPr/>
        </p:nvSpPr>
        <p:spPr>
          <a:xfrm>
            <a:off x="456040" y="747248"/>
            <a:ext cx="7646560" cy="1169551"/>
          </a:xfrm>
          <a:prstGeom prst="rect">
            <a:avLst/>
          </a:prstGeom>
        </p:spPr>
        <p:txBody>
          <a:bodyPr wrap="square" lIns="91440" tIns="45720" rIns="91440" bIns="45720" anchor="t">
            <a:spAutoFit/>
          </a:bodyPr>
          <a:lstStyle/>
          <a:p>
            <a:r>
              <a:rPr lang="es-ES" dirty="0">
                <a:latin typeface="Muli"/>
              </a:rPr>
              <a:t>Hagamos un resumen rápido del proceso MEX. Comienza con la creación de un </a:t>
            </a:r>
            <a:r>
              <a:rPr lang="es-ES" b="1" dirty="0">
                <a:latin typeface="Muli"/>
              </a:rPr>
              <a:t>modelo CAD 3D virtual</a:t>
            </a:r>
            <a:r>
              <a:rPr lang="es-ES" dirty="0">
                <a:latin typeface="Muli"/>
              </a:rPr>
              <a:t>, que se convierte a un </a:t>
            </a:r>
            <a:r>
              <a:rPr lang="es-ES" b="1" dirty="0">
                <a:latin typeface="Muli"/>
              </a:rPr>
              <a:t>formato de archivo de impresión 3D adecuado </a:t>
            </a:r>
            <a:r>
              <a:rPr lang="es-ES" dirty="0">
                <a:latin typeface="Muli"/>
              </a:rPr>
              <a:t>(como: </a:t>
            </a:r>
            <a:r>
              <a:rPr lang="es-ES" b="1" dirty="0">
                <a:latin typeface="Muli"/>
              </a:rPr>
              <a:t>STL/OBJ/AMF/3MF</a:t>
            </a:r>
            <a:r>
              <a:rPr lang="es-ES" dirty="0">
                <a:latin typeface="Muli"/>
              </a:rPr>
              <a:t>), luego se inserta en un programa de corte que genera .</a:t>
            </a:r>
            <a:r>
              <a:rPr lang="es-ES" b="1" dirty="0" err="1">
                <a:latin typeface="Muli"/>
              </a:rPr>
              <a:t>gcode</a:t>
            </a:r>
            <a:r>
              <a:rPr lang="es-ES" dirty="0">
                <a:latin typeface="Muli"/>
              </a:rPr>
              <a:t>, que finalmente se transporta en la impresora. La impresora está configurada y puede comenzar la impresión. Después de imprimir nuestra pieza, se aplica un procesamiento posterior y ¡nuestra pieza final está lista!</a:t>
            </a:r>
            <a:endParaRPr lang="en-US" dirty="0"/>
          </a:p>
        </p:txBody>
      </p:sp>
    </p:spTree>
    <p:extLst>
      <p:ext uri="{BB962C8B-B14F-4D97-AF65-F5344CB8AC3E}">
        <p14:creationId xmlns:p14="http://schemas.microsoft.com/office/powerpoint/2010/main" val="854049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533400" y="511582"/>
            <a:ext cx="4683033" cy="841800"/>
          </a:xfrm>
          <a:prstGeom prst="rect">
            <a:avLst/>
          </a:prstGeom>
        </p:spPr>
        <p:txBody>
          <a:bodyPr spcFirstLastPara="1" wrap="square" lIns="91425" tIns="91425" rIns="91425" bIns="91425" anchor="ctr" anchorCtr="0">
            <a:noAutofit/>
          </a:bodyPr>
          <a:lstStyle/>
          <a:p>
            <a:pPr lvl="0"/>
            <a:r>
              <a:rPr lang="en" sz="2700" dirty="0"/>
              <a:t>Diseño de impresión MEX</a:t>
            </a:r>
            <a:endParaRPr sz="2700" dirty="0"/>
          </a:p>
        </p:txBody>
      </p:sp>
      <p:sp>
        <p:nvSpPr>
          <p:cNvPr id="1030" name="Google Shape;1030;p44"/>
          <p:cNvSpPr/>
          <p:nvPr/>
        </p:nvSpPr>
        <p:spPr>
          <a:xfrm>
            <a:off x="5098561" y="1210325"/>
            <a:ext cx="3089200" cy="3035104"/>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7539280" y="-16482"/>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5365062" y="1191935"/>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5676282" y="4452032"/>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 name="anatomy.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79302" y="1806483"/>
            <a:ext cx="3276065" cy="1842787"/>
          </a:xfrm>
          <a:prstGeom prst="rect">
            <a:avLst/>
          </a:prstGeom>
        </p:spPr>
      </p:pic>
      <p:sp>
        <p:nvSpPr>
          <p:cNvPr id="5" name="TextBox 4"/>
          <p:cNvSpPr txBox="1"/>
          <p:nvPr/>
        </p:nvSpPr>
        <p:spPr>
          <a:xfrm>
            <a:off x="508000" y="1283340"/>
            <a:ext cx="4076700" cy="2462213"/>
          </a:xfrm>
          <a:prstGeom prst="rect">
            <a:avLst/>
          </a:prstGeom>
          <a:noFill/>
        </p:spPr>
        <p:txBody>
          <a:bodyPr wrap="square" lIns="91440" tIns="45720" rIns="91440" bIns="45720" rtlCol="0" anchor="t">
            <a:spAutoFit/>
          </a:bodyPr>
          <a:lstStyle/>
          <a:p>
            <a:r>
              <a:rPr lang="es-ES" dirty="0">
                <a:solidFill>
                  <a:schemeClr val="tx1"/>
                </a:solidFill>
                <a:latin typeface="Muli"/>
              </a:rPr>
              <a:t>Una pieza impresa MEX consta de una serie de características diferentes, como voladizos, cubiertas, rellenos, soportes y otras que definen su forma y propiedades finales.</a:t>
            </a:r>
          </a:p>
          <a:p>
            <a:endParaRPr lang="es-ES" dirty="0">
              <a:solidFill>
                <a:schemeClr val="tx1"/>
              </a:solidFill>
              <a:latin typeface="Muli"/>
            </a:endParaRPr>
          </a:p>
          <a:p>
            <a:r>
              <a:rPr lang="es-ES" dirty="0">
                <a:solidFill>
                  <a:schemeClr val="tx1"/>
                </a:solidFill>
                <a:latin typeface="Muli"/>
              </a:rPr>
              <a:t>Las características anteriores, así como otras consideraciones (como los límites del proceso, fenómenos como la anisotropía y la deformación) deben tenerse en cuenta al diseñar una pieza, si queremos que nuestra impresión tenga éxito.</a:t>
            </a:r>
            <a:endParaRPr lang="en-US" dirty="0">
              <a:solidFill>
                <a:schemeClr val="tx1"/>
              </a:solidFill>
              <a:latin typeface="Muli"/>
            </a:endParaRPr>
          </a:p>
          <a:p>
            <a:endParaRPr lang="en-US" dirty="0">
              <a:solidFill>
                <a:schemeClr val="tx1"/>
              </a:solidFill>
              <a:latin typeface="Muli" pitchFamily="2" charset="0"/>
            </a:endParaRPr>
          </a:p>
        </p:txBody>
      </p:sp>
      <p:sp>
        <p:nvSpPr>
          <p:cNvPr id="7" name="Rectangle 6"/>
          <p:cNvSpPr/>
          <p:nvPr/>
        </p:nvSpPr>
        <p:spPr>
          <a:xfrm>
            <a:off x="1319159" y="3993590"/>
            <a:ext cx="4212602" cy="954107"/>
          </a:xfrm>
          <a:prstGeom prst="rect">
            <a:avLst/>
          </a:prstGeom>
        </p:spPr>
        <p:txBody>
          <a:bodyPr wrap="square" lIns="91440" tIns="45720" rIns="91440" bIns="45720" anchor="t">
            <a:spAutoFit/>
          </a:bodyPr>
          <a:lstStyle/>
          <a:p>
            <a:r>
              <a:rPr lang="es-ES" dirty="0">
                <a:solidFill>
                  <a:schemeClr val="tx1"/>
                </a:solidFill>
                <a:latin typeface="Muli"/>
              </a:rPr>
              <a:t>Por ahora, comencemos visualizando las diferentes características que componen nuestro modelo impreso, antes de seguir analizándolas y aprender a incorporarlas en nuestro pensamiento de diseño.</a:t>
            </a:r>
            <a:r>
              <a:rPr lang="en-US" dirty="0">
                <a:solidFill>
                  <a:schemeClr val="tx1"/>
                </a:solidFill>
                <a:latin typeface="Muli"/>
              </a:rPr>
              <a:t> </a:t>
            </a:r>
            <a:endParaRPr lang="en-US" dirty="0">
              <a:solidFill>
                <a:schemeClr val="tx1"/>
              </a:solidFill>
              <a:latin typeface="Muli" pitchFamily="2" charset="0"/>
            </a:endParaRPr>
          </a:p>
        </p:txBody>
      </p:sp>
    </p:spTree>
    <p:extLst>
      <p:ext uri="{BB962C8B-B14F-4D97-AF65-F5344CB8AC3E}">
        <p14:creationId xmlns:p14="http://schemas.microsoft.com/office/powerpoint/2010/main" val="18207837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3"/>
                                        </p:tgtEl>
                                      </p:cBhvr>
                                    </p:cmd>
                                  </p:childTnLst>
                                </p:cTn>
                              </p:par>
                            </p:childTnLst>
                          </p:cTn>
                        </p:par>
                      </p:childTnLst>
                    </p:cTn>
                  </p:par>
                </p:childTnLst>
              </p:cTn>
              <p:nextCondLst>
                <p:cond evt="onClick" delay="0">
                  <p:tgtEl>
                    <p:spTgt spid="33"/>
                  </p:tgtEl>
                </p:cond>
              </p:nextCondLst>
            </p:seq>
            <p:video>
              <p:cMediaNode vol="80000">
                <p:cTn id="7" fill="hold" display="0">
                  <p:stCondLst>
                    <p:cond delay="indefinite"/>
                  </p:stCondLst>
                </p:cTn>
                <p:tgtEl>
                  <p:spTgt spid="3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698499" y="98423"/>
            <a:ext cx="6333914" cy="566400"/>
          </a:xfrm>
        </p:spPr>
        <p:txBody>
          <a:bodyPr/>
          <a:lstStyle/>
          <a:p>
            <a:r>
              <a:rPr lang="en-US" dirty="0" err="1">
                <a:latin typeface="Roboto"/>
                <a:ea typeface="Roboto"/>
              </a:rPr>
              <a:t>Anatomía</a:t>
            </a:r>
            <a:r>
              <a:rPr lang="en-US" dirty="0">
                <a:latin typeface="Roboto"/>
                <a:ea typeface="Roboto"/>
              </a:rPr>
              <a:t> de </a:t>
            </a:r>
            <a:r>
              <a:rPr lang="en-US" dirty="0" err="1">
                <a:latin typeface="Roboto"/>
                <a:ea typeface="Roboto"/>
              </a:rPr>
              <a:t>una</a:t>
            </a:r>
            <a:r>
              <a:rPr lang="en-US" dirty="0">
                <a:latin typeface="Roboto"/>
                <a:ea typeface="Roboto"/>
              </a:rPr>
              <a:t> </a:t>
            </a:r>
            <a:r>
              <a:rPr lang="en-US" dirty="0" err="1">
                <a:latin typeface="Roboto"/>
                <a:ea typeface="Roboto"/>
              </a:rPr>
              <a:t>impresión</a:t>
            </a:r>
            <a:r>
              <a:rPr lang="en-US" dirty="0">
                <a:latin typeface="Roboto"/>
                <a:ea typeface="Roboto"/>
              </a:rPr>
              <a:t> MEX</a:t>
            </a:r>
          </a:p>
        </p:txBody>
      </p:sp>
      <p:pic>
        <p:nvPicPr>
          <p:cNvPr id="4" name="anatomy.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08099" y="753723"/>
            <a:ext cx="6873067" cy="3866100"/>
          </a:xfrm>
          <a:prstGeom prst="rect">
            <a:avLst/>
          </a:prstGeom>
        </p:spPr>
      </p:pic>
    </p:spTree>
    <p:extLst>
      <p:ext uri="{BB962C8B-B14F-4D97-AF65-F5344CB8AC3E}">
        <p14:creationId xmlns:p14="http://schemas.microsoft.com/office/powerpoint/2010/main" val="12959485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5371" y="3579514"/>
            <a:ext cx="2541299" cy="1399255"/>
          </a:xfrm>
          <a:prstGeom prst="rect">
            <a:avLst/>
          </a:prstGeom>
        </p:spPr>
      </p:pic>
      <p:pic>
        <p:nvPicPr>
          <p:cNvPr id="47" name="Picture 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3280" y="1578685"/>
            <a:ext cx="2334914" cy="2139524"/>
          </a:xfrm>
          <a:prstGeom prst="rect">
            <a:avLst/>
          </a:prstGeom>
        </p:spPr>
      </p:pic>
      <p:pic>
        <p:nvPicPr>
          <p:cNvPr id="35" name="Pictur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9020" y="822998"/>
            <a:ext cx="1750169" cy="2463581"/>
          </a:xfrm>
          <a:prstGeom prst="rect">
            <a:avLst/>
          </a:prstGeom>
        </p:spPr>
      </p:pic>
      <p:sp>
        <p:nvSpPr>
          <p:cNvPr id="5" name="Título 4"/>
          <p:cNvSpPr>
            <a:spLocks noGrp="1"/>
          </p:cNvSpPr>
          <p:nvPr>
            <p:ph type="title"/>
          </p:nvPr>
        </p:nvSpPr>
        <p:spPr>
          <a:xfrm>
            <a:off x="1074150" y="257048"/>
            <a:ext cx="6995700" cy="566400"/>
          </a:xfrm>
        </p:spPr>
        <p:txBody>
          <a:bodyPr/>
          <a:lstStyle/>
          <a:p>
            <a:r>
              <a:rPr lang="en-US" dirty="0" err="1">
                <a:latin typeface="Roboto"/>
                <a:ea typeface="Roboto"/>
              </a:rPr>
              <a:t>Anatomía</a:t>
            </a:r>
            <a:r>
              <a:rPr lang="en-US" dirty="0">
                <a:latin typeface="Roboto"/>
                <a:ea typeface="Roboto"/>
              </a:rPr>
              <a:t> de </a:t>
            </a:r>
            <a:r>
              <a:rPr lang="en-US" dirty="0" err="1">
                <a:latin typeface="Roboto"/>
                <a:ea typeface="Roboto"/>
              </a:rPr>
              <a:t>una</a:t>
            </a:r>
            <a:r>
              <a:rPr lang="en-US" dirty="0">
                <a:latin typeface="Roboto"/>
                <a:ea typeface="Roboto"/>
              </a:rPr>
              <a:t> </a:t>
            </a:r>
            <a:r>
              <a:rPr lang="en-US" dirty="0" err="1">
                <a:latin typeface="Roboto"/>
                <a:ea typeface="Roboto"/>
              </a:rPr>
              <a:t>impresión</a:t>
            </a:r>
            <a:r>
              <a:rPr lang="en-US" dirty="0">
                <a:latin typeface="Roboto"/>
                <a:ea typeface="Roboto"/>
              </a:rPr>
              <a:t> MEX</a:t>
            </a: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8387" y="911363"/>
            <a:ext cx="2041617" cy="2276337"/>
          </a:xfrm>
          <a:prstGeom prst="rect">
            <a:avLst/>
          </a:prstGeom>
        </p:spPr>
      </p:pic>
      <p:sp>
        <p:nvSpPr>
          <p:cNvPr id="10" name="TextBox 9"/>
          <p:cNvSpPr txBox="1"/>
          <p:nvPr/>
        </p:nvSpPr>
        <p:spPr>
          <a:xfrm>
            <a:off x="8399780" y="2338413"/>
            <a:ext cx="792205" cy="307777"/>
          </a:xfrm>
          <a:prstGeom prst="rect">
            <a:avLst/>
          </a:prstGeom>
          <a:noFill/>
        </p:spPr>
        <p:txBody>
          <a:bodyPr wrap="none" rtlCol="0">
            <a:spAutoFit/>
          </a:bodyPr>
          <a:lstStyle/>
          <a:p>
            <a:r>
              <a:rPr lang="en-US" dirty="0">
                <a:solidFill>
                  <a:schemeClr val="accent2"/>
                </a:solidFill>
              </a:rPr>
              <a:t>Relleno</a:t>
            </a:r>
          </a:p>
        </p:txBody>
      </p:sp>
      <p:cxnSp>
        <p:nvCxnSpPr>
          <p:cNvPr id="12" name="Straight Arrow Connector 11"/>
          <p:cNvCxnSpPr>
            <a:stCxn id="10" idx="1"/>
          </p:cNvCxnSpPr>
          <p:nvPr/>
        </p:nvCxnSpPr>
        <p:spPr>
          <a:xfrm flipH="1" flipV="1">
            <a:off x="7193280" y="2054788"/>
            <a:ext cx="1206500" cy="437514"/>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36435" y="3740156"/>
            <a:ext cx="1293600" cy="738664"/>
          </a:xfrm>
          <a:prstGeom prst="rect">
            <a:avLst/>
          </a:prstGeom>
          <a:noFill/>
        </p:spPr>
        <p:txBody>
          <a:bodyPr wrap="square" rtlCol="0">
            <a:spAutoFit/>
          </a:bodyPr>
          <a:lstStyle/>
          <a:p>
            <a:pPr algn="ctr"/>
            <a:r>
              <a:rPr lang="en-US" dirty="0">
                <a:solidFill>
                  <a:schemeClr val="accent2"/>
                </a:solidFill>
              </a:rPr>
              <a:t>Plataforma de </a:t>
            </a:r>
            <a:r>
              <a:rPr lang="en-US" dirty="0" err="1">
                <a:solidFill>
                  <a:schemeClr val="accent2"/>
                </a:solidFill>
              </a:rPr>
              <a:t>impresión</a:t>
            </a:r>
            <a:r>
              <a:rPr lang="en-US" dirty="0">
                <a:solidFill>
                  <a:schemeClr val="accent2"/>
                </a:solidFill>
              </a:rPr>
              <a:t> o “raft”</a:t>
            </a:r>
          </a:p>
        </p:txBody>
      </p:sp>
      <p:sp>
        <p:nvSpPr>
          <p:cNvPr id="18" name="TextBox 17"/>
          <p:cNvSpPr txBox="1"/>
          <p:nvPr/>
        </p:nvSpPr>
        <p:spPr>
          <a:xfrm>
            <a:off x="3003867" y="3242402"/>
            <a:ext cx="901209" cy="307777"/>
          </a:xfrm>
          <a:prstGeom prst="rect">
            <a:avLst/>
          </a:prstGeom>
          <a:noFill/>
        </p:spPr>
        <p:txBody>
          <a:bodyPr wrap="none" rtlCol="0">
            <a:spAutoFit/>
          </a:bodyPr>
          <a:lstStyle/>
          <a:p>
            <a:r>
              <a:rPr lang="en-US" dirty="0" err="1">
                <a:solidFill>
                  <a:schemeClr val="accent2"/>
                </a:solidFill>
              </a:rPr>
              <a:t>Soportes</a:t>
            </a:r>
            <a:endParaRPr lang="en-US" dirty="0">
              <a:solidFill>
                <a:schemeClr val="accent2"/>
              </a:solidFill>
            </a:endParaRPr>
          </a:p>
        </p:txBody>
      </p:sp>
      <p:cxnSp>
        <p:nvCxnSpPr>
          <p:cNvPr id="22" name="Straight Arrow Connector 21"/>
          <p:cNvCxnSpPr>
            <a:stCxn id="18" idx="0"/>
          </p:cNvCxnSpPr>
          <p:nvPr/>
        </p:nvCxnSpPr>
        <p:spPr>
          <a:xfrm flipV="1">
            <a:off x="3454472" y="2912791"/>
            <a:ext cx="637468" cy="329611"/>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cxnSpLocks/>
            <a:stCxn id="17" idx="3"/>
          </p:cNvCxnSpPr>
          <p:nvPr/>
        </p:nvCxnSpPr>
        <p:spPr>
          <a:xfrm>
            <a:off x="2230035" y="4109488"/>
            <a:ext cx="558885" cy="500612"/>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cxnSpLocks/>
            <a:stCxn id="17" idx="0"/>
          </p:cNvCxnSpPr>
          <p:nvPr/>
        </p:nvCxnSpPr>
        <p:spPr>
          <a:xfrm flipV="1">
            <a:off x="1583235" y="2843173"/>
            <a:ext cx="621384" cy="896983"/>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253327" y="3887876"/>
            <a:ext cx="962123" cy="307777"/>
          </a:xfrm>
          <a:prstGeom prst="rect">
            <a:avLst/>
          </a:prstGeom>
          <a:noFill/>
        </p:spPr>
        <p:txBody>
          <a:bodyPr wrap="none" rtlCol="0">
            <a:spAutoFit/>
          </a:bodyPr>
          <a:lstStyle/>
          <a:p>
            <a:r>
              <a:rPr lang="en-US" dirty="0" err="1">
                <a:solidFill>
                  <a:schemeClr val="accent2"/>
                </a:solidFill>
              </a:rPr>
              <a:t>Voladizos</a:t>
            </a:r>
            <a:endParaRPr lang="en-US" dirty="0">
              <a:solidFill>
                <a:schemeClr val="accent2"/>
              </a:solidFill>
            </a:endParaRPr>
          </a:p>
        </p:txBody>
      </p:sp>
      <p:cxnSp>
        <p:nvCxnSpPr>
          <p:cNvPr id="39" name="Straight Arrow Connector 38"/>
          <p:cNvCxnSpPr>
            <a:stCxn id="38" idx="1"/>
          </p:cNvCxnSpPr>
          <p:nvPr/>
        </p:nvCxnSpPr>
        <p:spPr>
          <a:xfrm flipH="1" flipV="1">
            <a:off x="4922007" y="2773680"/>
            <a:ext cx="331320" cy="1268085"/>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6658830" y="1002803"/>
            <a:ext cx="1300356" cy="307777"/>
          </a:xfrm>
          <a:prstGeom prst="rect">
            <a:avLst/>
          </a:prstGeom>
          <a:noFill/>
        </p:spPr>
        <p:txBody>
          <a:bodyPr wrap="none" rtlCol="0">
            <a:spAutoFit/>
          </a:bodyPr>
          <a:lstStyle/>
          <a:p>
            <a:r>
              <a:rPr lang="en-US" dirty="0" err="1">
                <a:solidFill>
                  <a:schemeClr val="accent2"/>
                </a:solidFill>
              </a:rPr>
              <a:t>Carcasa</a:t>
            </a:r>
            <a:r>
              <a:rPr lang="en-US" dirty="0">
                <a:solidFill>
                  <a:schemeClr val="accent2"/>
                </a:solidFill>
              </a:rPr>
              <a:t>/Shell</a:t>
            </a:r>
          </a:p>
        </p:txBody>
      </p:sp>
      <p:cxnSp>
        <p:nvCxnSpPr>
          <p:cNvPr id="49" name="Straight Arrow Connector 48"/>
          <p:cNvCxnSpPr>
            <a:stCxn id="45" idx="2"/>
          </p:cNvCxnSpPr>
          <p:nvPr/>
        </p:nvCxnSpPr>
        <p:spPr>
          <a:xfrm flipH="1">
            <a:off x="6771018" y="1310580"/>
            <a:ext cx="537990" cy="48012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18" idx="0"/>
          </p:cNvCxnSpPr>
          <p:nvPr/>
        </p:nvCxnSpPr>
        <p:spPr>
          <a:xfrm flipH="1" flipV="1">
            <a:off x="2560320" y="2492303"/>
            <a:ext cx="894152" cy="750099"/>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56227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074150" y="257048"/>
            <a:ext cx="6995700" cy="566400"/>
          </a:xfrm>
        </p:spPr>
        <p:txBody>
          <a:bodyPr/>
          <a:lstStyle/>
          <a:p>
            <a:r>
              <a:rPr lang="en" dirty="0">
                <a:latin typeface="Roboto"/>
                <a:ea typeface="Roboto"/>
              </a:rPr>
              <a:t>Diseño de impresión MEX</a:t>
            </a:r>
            <a:endParaRPr lang="en-US" dirty="0">
              <a:latin typeface="Roboto"/>
              <a:ea typeface="Roboto"/>
            </a:endParaRPr>
          </a:p>
        </p:txBody>
      </p:sp>
      <p:pic>
        <p:nvPicPr>
          <p:cNvPr id="4" name="Picture 3"/>
          <p:cNvPicPr/>
          <p:nvPr/>
        </p:nvPicPr>
        <p:blipFill rotWithShape="1">
          <a:blip r:embed="rId2">
            <a:extLst>
              <a:ext uri="{28A0092B-C50C-407E-A947-70E740481C1C}">
                <a14:useLocalDpi xmlns:a14="http://schemas.microsoft.com/office/drawing/2010/main" val="0"/>
              </a:ext>
            </a:extLst>
          </a:blip>
          <a:srcRect l="25205" t="7441" r="12596" b="3515"/>
          <a:stretch/>
        </p:blipFill>
        <p:spPr bwMode="auto">
          <a:xfrm>
            <a:off x="5346700" y="1219200"/>
            <a:ext cx="3530600" cy="2463800"/>
          </a:xfrm>
          <a:prstGeom prst="rect">
            <a:avLst/>
          </a:prstGeom>
          <a:noFill/>
          <a:ln>
            <a:noFill/>
          </a:ln>
        </p:spPr>
      </p:pic>
      <p:sp>
        <p:nvSpPr>
          <p:cNvPr id="2" name="TextBox 1"/>
          <p:cNvSpPr txBox="1"/>
          <p:nvPr/>
        </p:nvSpPr>
        <p:spPr>
          <a:xfrm>
            <a:off x="977900" y="798611"/>
            <a:ext cx="4279900" cy="3970318"/>
          </a:xfrm>
          <a:prstGeom prst="rect">
            <a:avLst/>
          </a:prstGeom>
          <a:noFill/>
        </p:spPr>
        <p:txBody>
          <a:bodyPr wrap="square" lIns="91440" tIns="45720" rIns="91440" bIns="45720" rtlCol="0" anchor="t">
            <a:spAutoFit/>
          </a:bodyPr>
          <a:lstStyle/>
          <a:p>
            <a:r>
              <a:rPr lang="es-ES" dirty="0">
                <a:solidFill>
                  <a:schemeClr val="tx1"/>
                </a:solidFill>
                <a:latin typeface="Muli"/>
              </a:rPr>
              <a:t>La mayoría de las piezas impresas en 3D </a:t>
            </a:r>
            <a:r>
              <a:rPr lang="es-ES" b="1" dirty="0">
                <a:solidFill>
                  <a:schemeClr val="tx1"/>
                </a:solidFill>
                <a:latin typeface="Muli"/>
              </a:rPr>
              <a:t>no se construyen completamente sólidas</a:t>
            </a:r>
            <a:r>
              <a:rPr lang="es-ES" dirty="0">
                <a:solidFill>
                  <a:schemeClr val="tx1"/>
                </a:solidFill>
                <a:latin typeface="Muli"/>
              </a:rPr>
              <a:t>, sino que consisten en </a:t>
            </a:r>
            <a:r>
              <a:rPr lang="es-ES" b="1" dirty="0">
                <a:solidFill>
                  <a:schemeClr val="tx1"/>
                </a:solidFill>
                <a:latin typeface="Muli"/>
              </a:rPr>
              <a:t>paredes exteriores sólidas </a:t>
            </a:r>
            <a:r>
              <a:rPr lang="es-ES" dirty="0">
                <a:solidFill>
                  <a:schemeClr val="tx1"/>
                </a:solidFill>
                <a:latin typeface="Muli"/>
              </a:rPr>
              <a:t>que se rellenan con un </a:t>
            </a:r>
            <a:r>
              <a:rPr lang="es-ES" b="1" dirty="0">
                <a:solidFill>
                  <a:schemeClr val="tx1"/>
                </a:solidFill>
                <a:latin typeface="Muli"/>
              </a:rPr>
              <a:t>relleno de menor densidad</a:t>
            </a:r>
            <a:r>
              <a:rPr lang="es-ES" dirty="0">
                <a:solidFill>
                  <a:schemeClr val="tx1"/>
                </a:solidFill>
                <a:latin typeface="Muli"/>
              </a:rPr>
              <a:t>.</a:t>
            </a:r>
          </a:p>
          <a:p>
            <a:endParaRPr lang="es-ES" dirty="0">
              <a:solidFill>
                <a:schemeClr val="tx1"/>
              </a:solidFill>
              <a:latin typeface="Muli"/>
            </a:endParaRPr>
          </a:p>
          <a:p>
            <a:r>
              <a:rPr lang="es-ES" dirty="0">
                <a:solidFill>
                  <a:schemeClr val="tx1"/>
                </a:solidFill>
                <a:latin typeface="Muli"/>
              </a:rPr>
              <a:t>Una impresión MEX estándar se puede dividir en 4 secciones diferentes:</a:t>
            </a:r>
          </a:p>
          <a:p>
            <a:pPr marL="285750" indent="-285750">
              <a:buFont typeface="Arial" panose="020B0604020202020204" pitchFamily="34" charset="0"/>
              <a:buChar char="•"/>
            </a:pPr>
            <a:r>
              <a:rPr lang="es-ES" b="1" dirty="0">
                <a:solidFill>
                  <a:schemeClr val="tx1"/>
                </a:solidFill>
                <a:latin typeface="Muli"/>
              </a:rPr>
              <a:t>Carcasas: </a:t>
            </a:r>
            <a:r>
              <a:rPr lang="es-ES" dirty="0">
                <a:solidFill>
                  <a:schemeClr val="tx1"/>
                </a:solidFill>
                <a:latin typeface="Muli"/>
              </a:rPr>
              <a:t>Las paredes de la impresión que están expuestas al exterior del modelo.</a:t>
            </a:r>
          </a:p>
          <a:p>
            <a:pPr marL="285750" indent="-285750">
              <a:buFont typeface="Arial" panose="020B0604020202020204" pitchFamily="34" charset="0"/>
              <a:buChar char="•"/>
            </a:pPr>
            <a:r>
              <a:rPr lang="es-ES" b="1" dirty="0">
                <a:solidFill>
                  <a:schemeClr val="tx1"/>
                </a:solidFill>
                <a:latin typeface="Muli"/>
              </a:rPr>
              <a:t>Capas inferiores (un tipo de carcasa/</a:t>
            </a:r>
            <a:r>
              <a:rPr lang="es-ES" b="1" dirty="0" err="1">
                <a:solidFill>
                  <a:schemeClr val="tx1"/>
                </a:solidFill>
                <a:latin typeface="Muli"/>
              </a:rPr>
              <a:t>shell</a:t>
            </a:r>
            <a:r>
              <a:rPr lang="es-ES" b="1" dirty="0">
                <a:solidFill>
                  <a:schemeClr val="tx1"/>
                </a:solidFill>
                <a:latin typeface="Muli"/>
              </a:rPr>
              <a:t>): </a:t>
            </a:r>
            <a:r>
              <a:rPr lang="es-ES" dirty="0">
                <a:solidFill>
                  <a:schemeClr val="tx1"/>
                </a:solidFill>
                <a:latin typeface="Muli"/>
              </a:rPr>
              <a:t>la parte de la impresión que está expuesta al exterior del modelo, frente a la placa de construcción</a:t>
            </a:r>
          </a:p>
          <a:p>
            <a:pPr marL="285750" indent="-285750">
              <a:buFont typeface="Arial" panose="020B0604020202020204" pitchFamily="34" charset="0"/>
              <a:buChar char="•"/>
            </a:pPr>
            <a:r>
              <a:rPr lang="es-ES" b="1" dirty="0">
                <a:solidFill>
                  <a:schemeClr val="tx1"/>
                </a:solidFill>
                <a:latin typeface="Muli"/>
              </a:rPr>
              <a:t>Capas superiores (un tipo de carcasa/</a:t>
            </a:r>
            <a:r>
              <a:rPr lang="es-ES" b="1" dirty="0" err="1">
                <a:solidFill>
                  <a:schemeClr val="tx1"/>
                </a:solidFill>
                <a:latin typeface="Muli"/>
              </a:rPr>
              <a:t>shell</a:t>
            </a:r>
            <a:r>
              <a:rPr lang="es-ES" b="1" dirty="0">
                <a:solidFill>
                  <a:schemeClr val="tx1"/>
                </a:solidFill>
                <a:latin typeface="Muli"/>
              </a:rPr>
              <a:t>): </a:t>
            </a:r>
            <a:r>
              <a:rPr lang="es-ES" dirty="0">
                <a:solidFill>
                  <a:schemeClr val="tx1"/>
                </a:solidFill>
                <a:latin typeface="Muli"/>
              </a:rPr>
              <a:t>las partes de la impresión que quedan expuestas en el exterior del modelo, mirando hacia arriba, hacia la boquilla.</a:t>
            </a:r>
          </a:p>
          <a:p>
            <a:pPr marL="285750" indent="-285750">
              <a:buFont typeface="Arial" panose="020B0604020202020204" pitchFamily="34" charset="0"/>
              <a:buChar char="•"/>
            </a:pPr>
            <a:r>
              <a:rPr lang="es-ES" b="1" dirty="0">
                <a:solidFill>
                  <a:schemeClr val="tx1"/>
                </a:solidFill>
                <a:latin typeface="Muli"/>
              </a:rPr>
              <a:t>Relleno</a:t>
            </a:r>
            <a:r>
              <a:rPr lang="es-ES" dirty="0">
                <a:solidFill>
                  <a:schemeClr val="tx1"/>
                </a:solidFill>
                <a:latin typeface="Muli"/>
              </a:rPr>
              <a:t>: La estructura interna de la impresión.</a:t>
            </a:r>
            <a:endParaRPr lang="en-US" dirty="0">
              <a:solidFill>
                <a:schemeClr val="tx1"/>
              </a:solidFill>
              <a:latin typeface="Muli"/>
            </a:endParaRPr>
          </a:p>
          <a:p>
            <a:pPr marL="0" indent="0"/>
            <a:endParaRPr lang="en-US" dirty="0">
              <a:solidFill>
                <a:schemeClr val="tx1"/>
              </a:solidFill>
              <a:latin typeface="Muli" pitchFamily="2" charset="0"/>
            </a:endParaRPr>
          </a:p>
        </p:txBody>
      </p:sp>
    </p:spTree>
    <p:extLst>
      <p:ext uri="{BB962C8B-B14F-4D97-AF65-F5344CB8AC3E}">
        <p14:creationId xmlns:p14="http://schemas.microsoft.com/office/powerpoint/2010/main" val="17001562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074150" y="257048"/>
            <a:ext cx="6995700" cy="566400"/>
          </a:xfrm>
        </p:spPr>
        <p:txBody>
          <a:bodyPr/>
          <a:lstStyle/>
          <a:p>
            <a:r>
              <a:rPr lang="en" dirty="0"/>
              <a:t>Carcasas/Shells</a:t>
            </a:r>
            <a:endParaRPr lang="en-US" dirty="0">
              <a:latin typeface="Roboto"/>
            </a:endParaRPr>
          </a:p>
        </p:txBody>
      </p:sp>
      <p:sp>
        <p:nvSpPr>
          <p:cNvPr id="2" name="TextBox 1"/>
          <p:cNvSpPr txBox="1"/>
          <p:nvPr/>
        </p:nvSpPr>
        <p:spPr>
          <a:xfrm>
            <a:off x="977900" y="798611"/>
            <a:ext cx="7416800" cy="1600438"/>
          </a:xfrm>
          <a:prstGeom prst="rect">
            <a:avLst/>
          </a:prstGeom>
          <a:noFill/>
        </p:spPr>
        <p:txBody>
          <a:bodyPr wrap="square" lIns="91440" tIns="45720" rIns="91440" bIns="45720" rtlCol="0" anchor="t">
            <a:spAutoFit/>
          </a:bodyPr>
          <a:lstStyle/>
          <a:p>
            <a:r>
              <a:rPr lang="es-ES" dirty="0" err="1">
                <a:solidFill>
                  <a:schemeClr val="tx1"/>
                </a:solidFill>
                <a:latin typeface="Muli" pitchFamily="2" charset="0"/>
              </a:rPr>
              <a:t>Shells</a:t>
            </a:r>
            <a:r>
              <a:rPr lang="es-ES" dirty="0">
                <a:solidFill>
                  <a:schemeClr val="tx1"/>
                </a:solidFill>
                <a:latin typeface="Muli" pitchFamily="2" charset="0"/>
              </a:rPr>
              <a:t> o carcasas son el número de capas en el exterior de una impresión. Para MEX, son siempre las </a:t>
            </a:r>
            <a:r>
              <a:rPr lang="es-ES" b="1" dirty="0">
                <a:solidFill>
                  <a:schemeClr val="tx1"/>
                </a:solidFill>
                <a:latin typeface="Muli" pitchFamily="2" charset="0"/>
              </a:rPr>
              <a:t>primeras áreas que se imprimen por capa</a:t>
            </a:r>
            <a:r>
              <a:rPr lang="es-ES" dirty="0">
                <a:solidFill>
                  <a:schemeClr val="tx1"/>
                </a:solidFill>
                <a:latin typeface="Muli" pitchFamily="2" charset="0"/>
              </a:rPr>
              <a:t>. Las carcasas normalmente consisten en un </a:t>
            </a:r>
            <a:r>
              <a:rPr lang="es-ES" b="1" dirty="0">
                <a:solidFill>
                  <a:schemeClr val="tx1"/>
                </a:solidFill>
                <a:latin typeface="Muli" pitchFamily="2" charset="0"/>
              </a:rPr>
              <a:t>número</a:t>
            </a:r>
            <a:r>
              <a:rPr lang="es-ES" dirty="0">
                <a:solidFill>
                  <a:schemeClr val="tx1"/>
                </a:solidFill>
                <a:latin typeface="Muli" pitchFamily="2" charset="0"/>
              </a:rPr>
              <a:t> </a:t>
            </a:r>
            <a:r>
              <a:rPr lang="es-ES" b="1" dirty="0">
                <a:solidFill>
                  <a:schemeClr val="tx1"/>
                </a:solidFill>
                <a:latin typeface="Muli" pitchFamily="2" charset="0"/>
              </a:rPr>
              <a:t>específico de diámetros de boquilla</a:t>
            </a:r>
            <a:r>
              <a:rPr lang="es-ES" dirty="0">
                <a:solidFill>
                  <a:schemeClr val="tx1"/>
                </a:solidFill>
                <a:latin typeface="Muli" pitchFamily="2" charset="0"/>
              </a:rPr>
              <a:t>. Siempre es bueno diseñar las carcasas para que sean un múltiplo del diámetro de la boquilla para evitar que se formen vacíos.</a:t>
            </a:r>
          </a:p>
          <a:p>
            <a:endParaRPr lang="es-ES" dirty="0">
              <a:solidFill>
                <a:schemeClr val="tx1"/>
              </a:solidFill>
              <a:latin typeface="Muli" pitchFamily="2" charset="0"/>
            </a:endParaRPr>
          </a:p>
          <a:p>
            <a:r>
              <a:rPr lang="es-ES" b="1" dirty="0">
                <a:solidFill>
                  <a:schemeClr val="tx1"/>
                </a:solidFill>
                <a:latin typeface="Muli" pitchFamily="2" charset="0"/>
              </a:rPr>
              <a:t>Cuanto mayor sea el grosor de la carcasa, mayor será la resistencia de una pieza</a:t>
            </a:r>
            <a:r>
              <a:rPr lang="es-ES" dirty="0">
                <a:solidFill>
                  <a:schemeClr val="tx1"/>
                </a:solidFill>
                <a:latin typeface="Muli" pitchFamily="2" charset="0"/>
              </a:rPr>
              <a:t>, pero cualquier aumento en el número de carcasas también aumenta la cantidad de tiempo y material necesarios.</a:t>
            </a:r>
            <a:endParaRPr lang="en-US" dirty="0">
              <a:solidFill>
                <a:schemeClr val="tx1"/>
              </a:solidFill>
              <a:latin typeface="Muli" pitchFamily="2" charset="0"/>
            </a:endParaRPr>
          </a:p>
        </p:txBody>
      </p:sp>
      <p:pic>
        <p:nvPicPr>
          <p:cNvPr id="1026" name="Picture 2" descr="Wall thickness pic"/>
          <p:cNvPicPr>
            <a:picLocks noChangeAspect="1" noChangeArrowheads="1"/>
          </p:cNvPicPr>
          <p:nvPr/>
        </p:nvPicPr>
        <p:blipFill rotWithShape="1">
          <a:blip r:embed="rId3">
            <a:extLst>
              <a:ext uri="{28A0092B-C50C-407E-A947-70E740481C1C}">
                <a14:useLocalDpi xmlns:a14="http://schemas.microsoft.com/office/drawing/2010/main" val="0"/>
              </a:ext>
            </a:extLst>
          </a:blip>
          <a:srcRect l="2907" t="23803" r="32391" b="9530"/>
          <a:stretch/>
        </p:blipFill>
        <p:spPr bwMode="auto">
          <a:xfrm>
            <a:off x="2049895" y="2882037"/>
            <a:ext cx="5397501" cy="2186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873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533400" y="486182"/>
            <a:ext cx="4683033"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dirty="0"/>
              <a:t>Relleno y vaciado</a:t>
            </a:r>
            <a:endParaRPr sz="2700" dirty="0"/>
          </a:p>
        </p:txBody>
      </p:sp>
      <p:sp>
        <p:nvSpPr>
          <p:cNvPr id="1029" name="Google Shape;1029;p44"/>
          <p:cNvSpPr txBox="1">
            <a:spLocks noGrp="1"/>
          </p:cNvSpPr>
          <p:nvPr>
            <p:ph type="subTitle" idx="1"/>
          </p:nvPr>
        </p:nvSpPr>
        <p:spPr>
          <a:xfrm>
            <a:off x="351701" y="1095881"/>
            <a:ext cx="4864732" cy="2846994"/>
          </a:xfrm>
          <a:prstGeom prst="rect">
            <a:avLst/>
          </a:prstGeom>
        </p:spPr>
        <p:txBody>
          <a:bodyPr spcFirstLastPara="1" wrap="square" lIns="91425" tIns="91425" rIns="91425" bIns="91425" anchor="t" anchorCtr="0">
            <a:noAutofit/>
          </a:bodyPr>
          <a:lstStyle/>
          <a:p>
            <a:pPr marL="0" indent="0"/>
            <a:r>
              <a:rPr lang="es-ES" dirty="0">
                <a:latin typeface="Muli" pitchFamily="2" charset="0"/>
              </a:rPr>
              <a:t>Como se mencionó anteriormente, la mayoría de las piezas impresas en 3D </a:t>
            </a:r>
            <a:r>
              <a:rPr lang="es-ES" b="1" dirty="0">
                <a:latin typeface="Muli" pitchFamily="2" charset="0"/>
              </a:rPr>
              <a:t>no se construyen completamente sólidas</a:t>
            </a:r>
            <a:r>
              <a:rPr lang="es-ES" dirty="0">
                <a:latin typeface="Muli" pitchFamily="2" charset="0"/>
              </a:rPr>
              <a:t>. Las piezas sólidas tardan más en imprimirse y requieren más material. Las piezas huecas, por otro lado, pueden carecer de la fuerza necesaria.</a:t>
            </a:r>
          </a:p>
          <a:p>
            <a:pPr marL="0" indent="0"/>
            <a:r>
              <a:rPr lang="es-ES" dirty="0">
                <a:latin typeface="Muli" pitchFamily="2" charset="0"/>
              </a:rPr>
              <a:t>Por suerte para nosotros,  la impresión 3D proporciona una ventaja única, nos permite crear una </a:t>
            </a:r>
            <a:r>
              <a:rPr lang="es-ES" b="1" dirty="0">
                <a:latin typeface="Muli" pitchFamily="2" charset="0"/>
              </a:rPr>
              <a:t>estructura interna compleja</a:t>
            </a:r>
            <a:r>
              <a:rPr lang="es-ES" dirty="0">
                <a:latin typeface="Muli" pitchFamily="2" charset="0"/>
              </a:rPr>
              <a:t> dentro de nuestras piezas y así optimizarla para cada uso.</a:t>
            </a:r>
          </a:p>
          <a:p>
            <a:pPr marL="0" indent="0"/>
            <a:r>
              <a:rPr lang="es-ES" dirty="0">
                <a:latin typeface="Muli" pitchFamily="2" charset="0"/>
              </a:rPr>
              <a:t>Podemos hacer que nuestras piezas sean ligeras y resistentes al mismo tiempo, usando material solo donde se necesita.</a:t>
            </a:r>
            <a:endParaRPr lang="en-US" dirty="0">
              <a:latin typeface="Muli" pitchFamily="2" charset="0"/>
            </a:endParaRPr>
          </a:p>
        </p:txBody>
      </p:sp>
      <p:sp>
        <p:nvSpPr>
          <p:cNvPr id="1030" name="Google Shape;1030;p44"/>
          <p:cNvSpPr/>
          <p:nvPr/>
        </p:nvSpPr>
        <p:spPr>
          <a:xfrm>
            <a:off x="5098561" y="1210325"/>
            <a:ext cx="3089200" cy="3035104"/>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7539280" y="-16482"/>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5365062" y="1191935"/>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5676282" y="4452032"/>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p:cNvSpPr/>
          <p:nvPr/>
        </p:nvSpPr>
        <p:spPr>
          <a:xfrm>
            <a:off x="1188607" y="4058369"/>
            <a:ext cx="4410190" cy="954107"/>
          </a:xfrm>
          <a:prstGeom prst="rect">
            <a:avLst/>
          </a:prstGeom>
        </p:spPr>
        <p:txBody>
          <a:bodyPr wrap="square">
            <a:spAutoFit/>
          </a:bodyPr>
          <a:lstStyle/>
          <a:p>
            <a:r>
              <a:rPr lang="es-ES" dirty="0">
                <a:solidFill>
                  <a:schemeClr val="accent3"/>
                </a:solidFill>
                <a:latin typeface="Muli" pitchFamily="2" charset="0"/>
              </a:rPr>
              <a:t>Los parámetros que definen las características del relleno (y en consecuencia las propiedades de nuestra pieza) son </a:t>
            </a:r>
            <a:r>
              <a:rPr lang="es-ES" b="1" dirty="0">
                <a:solidFill>
                  <a:schemeClr val="accent3"/>
                </a:solidFill>
                <a:latin typeface="Muli" pitchFamily="2" charset="0"/>
              </a:rPr>
              <a:t>Patrón de relleno y Densidad de relleno</a:t>
            </a:r>
            <a:r>
              <a:rPr lang="es-ES" dirty="0">
                <a:solidFill>
                  <a:schemeClr val="accent3"/>
                </a:solidFill>
                <a:latin typeface="Muli" pitchFamily="2" charset="0"/>
              </a:rPr>
              <a:t>.</a:t>
            </a:r>
            <a:endParaRPr lang="en-US" dirty="0">
              <a:solidFill>
                <a:schemeClr val="accent3"/>
              </a:solidFill>
              <a:latin typeface="Muli" pitchFamily="2" charset="0"/>
            </a:endParaRPr>
          </a:p>
        </p:txBody>
      </p:sp>
      <p:pic>
        <p:nvPicPr>
          <p:cNvPr id="6" name="Infill Timelaps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676282" y="1792563"/>
            <a:ext cx="3325559" cy="1870627"/>
          </a:xfrm>
          <a:prstGeom prst="rect">
            <a:avLst/>
          </a:prstGeom>
        </p:spPr>
      </p:pic>
    </p:spTree>
    <p:extLst>
      <p:ext uri="{BB962C8B-B14F-4D97-AF65-F5344CB8AC3E}">
        <p14:creationId xmlns:p14="http://schemas.microsoft.com/office/powerpoint/2010/main" val="30048267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580715" y="409641"/>
            <a:ext cx="4683033"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dirty="0"/>
              <a:t>Patrones de relleno</a:t>
            </a:r>
            <a:endParaRPr sz="2700" dirty="0"/>
          </a:p>
        </p:txBody>
      </p:sp>
      <p:sp>
        <p:nvSpPr>
          <p:cNvPr id="1029" name="Google Shape;1029;p44"/>
          <p:cNvSpPr txBox="1">
            <a:spLocks noGrp="1"/>
          </p:cNvSpPr>
          <p:nvPr>
            <p:ph type="subTitle" idx="1"/>
          </p:nvPr>
        </p:nvSpPr>
        <p:spPr>
          <a:xfrm>
            <a:off x="62345" y="858622"/>
            <a:ext cx="4689345" cy="3124405"/>
          </a:xfrm>
          <a:prstGeom prst="rect">
            <a:avLst/>
          </a:prstGeom>
        </p:spPr>
        <p:txBody>
          <a:bodyPr spcFirstLastPara="1" wrap="square" lIns="91425" tIns="91425" rIns="91425" bIns="91425" anchor="t" anchorCtr="0">
            <a:noAutofit/>
          </a:bodyPr>
          <a:lstStyle/>
          <a:p>
            <a:pPr marL="0" indent="0">
              <a:spcBef>
                <a:spcPts val="600"/>
              </a:spcBef>
            </a:pPr>
            <a:r>
              <a:rPr lang="es-ES" dirty="0"/>
              <a:t>El patrón de relleno es la </a:t>
            </a:r>
            <a:r>
              <a:rPr lang="es-ES" b="1" dirty="0"/>
              <a:t>estructura y la forma </a:t>
            </a:r>
            <a:r>
              <a:rPr lang="es-ES" dirty="0"/>
              <a:t>del material dentro de la pieza y puede variar desde líneas simples hasta formas geométricas complejas. La elección del patrón de relleno puede afectar la </a:t>
            </a:r>
            <a:r>
              <a:rPr lang="es-ES" b="1" dirty="0"/>
              <a:t>resistencia, el peso, el tiempo de impresión e incluso la flexibilidad de una pieza.</a:t>
            </a:r>
          </a:p>
          <a:p>
            <a:pPr marL="0" indent="0">
              <a:spcBef>
                <a:spcPts val="600"/>
              </a:spcBef>
            </a:pPr>
            <a:r>
              <a:rPr lang="es-ES" dirty="0"/>
              <a:t>Los cuatro patrones de relleno más comunes son:</a:t>
            </a:r>
          </a:p>
          <a:p>
            <a:pPr marL="285750" indent="-285750">
              <a:buFont typeface="Arial" panose="020B0604020202020204" pitchFamily="34" charset="0"/>
              <a:buChar char="•"/>
            </a:pPr>
            <a:r>
              <a:rPr lang="es-ES" dirty="0"/>
              <a:t>Rectangular</a:t>
            </a:r>
          </a:p>
          <a:p>
            <a:pPr marL="285750" indent="-285750">
              <a:buFont typeface="Arial" panose="020B0604020202020204" pitchFamily="34" charset="0"/>
              <a:buChar char="•"/>
            </a:pPr>
            <a:r>
              <a:rPr lang="es-ES" dirty="0"/>
              <a:t>Triangular o diagonal</a:t>
            </a:r>
          </a:p>
          <a:p>
            <a:pPr marL="285750" indent="-285750">
              <a:buFont typeface="Arial" panose="020B0604020202020204" pitchFamily="34" charset="0"/>
              <a:buChar char="•"/>
            </a:pPr>
            <a:r>
              <a:rPr lang="es-ES" dirty="0"/>
              <a:t>Serpenteante</a:t>
            </a:r>
          </a:p>
          <a:p>
            <a:pPr marL="285750" indent="-285750">
              <a:buFont typeface="Arial" panose="020B0604020202020204" pitchFamily="34" charset="0"/>
              <a:buChar char="•"/>
            </a:pPr>
            <a:r>
              <a:rPr lang="es-ES" dirty="0"/>
              <a:t>Panal</a:t>
            </a:r>
          </a:p>
          <a:p>
            <a:pPr marL="0" indent="0">
              <a:spcBef>
                <a:spcPts val="600"/>
              </a:spcBef>
            </a:pPr>
            <a:r>
              <a:rPr lang="es-ES" dirty="0"/>
              <a:t>mientras que otras opciones comunes incluyen: cuadrícula, </a:t>
            </a:r>
            <a:r>
              <a:rPr lang="es-ES" dirty="0" err="1"/>
              <a:t>trihexágono</a:t>
            </a:r>
            <a:r>
              <a:rPr lang="es-ES" dirty="0"/>
              <a:t>, cúbica, octeto, </a:t>
            </a:r>
            <a:r>
              <a:rPr lang="es-ES" dirty="0" err="1"/>
              <a:t>giroide</a:t>
            </a:r>
            <a:r>
              <a:rPr lang="es-ES" dirty="0"/>
              <a:t>, concéntrica y otras.</a:t>
            </a:r>
            <a:endParaRPr lang="en-US" dirty="0"/>
          </a:p>
          <a:p>
            <a:pPr marL="0" indent="0"/>
            <a:endParaRPr lang="en-US" dirty="0"/>
          </a:p>
          <a:p>
            <a:pPr marL="0" indent="0"/>
            <a:endParaRPr lang="en-US" dirty="0"/>
          </a:p>
          <a:p>
            <a:pPr marL="0" lvl="0" indent="0"/>
            <a:endParaRPr lang="en-US" dirty="0"/>
          </a:p>
        </p:txBody>
      </p:sp>
      <p:sp>
        <p:nvSpPr>
          <p:cNvPr id="1030" name="Google Shape;1030;p44"/>
          <p:cNvSpPr/>
          <p:nvPr/>
        </p:nvSpPr>
        <p:spPr>
          <a:xfrm>
            <a:off x="4751691" y="224973"/>
            <a:ext cx="3255733" cy="5242378"/>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7539280" y="-16482"/>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5281712" y="812996"/>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5501180" y="4587119"/>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1620699" y="4256464"/>
            <a:ext cx="3542672" cy="954107"/>
          </a:xfrm>
          <a:prstGeom prst="rect">
            <a:avLst/>
          </a:prstGeom>
        </p:spPr>
        <p:txBody>
          <a:bodyPr wrap="square" lIns="91440" tIns="45720" rIns="91440" bIns="45720" anchor="t">
            <a:spAutoFit/>
          </a:bodyPr>
          <a:lstStyle/>
          <a:p>
            <a:r>
              <a:rPr lang="es-ES" u="sng" dirty="0">
                <a:solidFill>
                  <a:schemeClr val="tx1"/>
                </a:solidFill>
                <a:latin typeface="Muli" pitchFamily="2" charset="0"/>
              </a:rPr>
              <a:t>Nota adicional</a:t>
            </a:r>
            <a:r>
              <a:rPr lang="es-ES" dirty="0">
                <a:solidFill>
                  <a:schemeClr val="tx1"/>
                </a:solidFill>
                <a:latin typeface="Muli" pitchFamily="2" charset="0"/>
              </a:rPr>
              <a:t>: algunos patrones de relleno pueden variar ligeramente o tener un nombre diferente en diferentes programas de corte.</a:t>
            </a:r>
            <a:endParaRPr lang="en-US" dirty="0">
              <a:solidFill>
                <a:schemeClr val="tx1"/>
              </a:solidFill>
              <a:latin typeface="Muli" pitchFamily="2"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954" r="5775"/>
          <a:stretch/>
        </p:blipFill>
        <p:spPr>
          <a:xfrm>
            <a:off x="5141539" y="1614912"/>
            <a:ext cx="3856055" cy="2462499"/>
          </a:xfrm>
          <a:prstGeom prst="rect">
            <a:avLst/>
          </a:prstGeom>
        </p:spPr>
      </p:pic>
      <p:sp>
        <p:nvSpPr>
          <p:cNvPr id="3" name="TextBox 2"/>
          <p:cNvSpPr txBox="1"/>
          <p:nvPr/>
        </p:nvSpPr>
        <p:spPr>
          <a:xfrm>
            <a:off x="5671457" y="4227550"/>
            <a:ext cx="3135085" cy="338554"/>
          </a:xfrm>
          <a:prstGeom prst="rect">
            <a:avLst/>
          </a:prstGeom>
          <a:noFill/>
        </p:spPr>
        <p:txBody>
          <a:bodyPr wrap="square" rtlCol="0">
            <a:spAutoFit/>
          </a:bodyPr>
          <a:lstStyle/>
          <a:p>
            <a:pPr algn="ctr"/>
            <a:r>
              <a:rPr lang="en-US" sz="1600" b="1">
                <a:solidFill>
                  <a:schemeClr val="bg1"/>
                </a:solidFill>
                <a:latin typeface="Muli" pitchFamily="2" charset="0"/>
              </a:rPr>
              <a:t>Infill Patterns</a:t>
            </a:r>
          </a:p>
        </p:txBody>
      </p:sp>
    </p:spTree>
    <p:extLst>
      <p:ext uri="{BB962C8B-B14F-4D97-AF65-F5344CB8AC3E}">
        <p14:creationId xmlns:p14="http://schemas.microsoft.com/office/powerpoint/2010/main" val="33414996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85250" y="257048"/>
            <a:ext cx="6995700" cy="566400"/>
          </a:xfrm>
        </p:spPr>
        <p:txBody>
          <a:bodyPr/>
          <a:lstStyle/>
          <a:p>
            <a:r>
              <a:rPr lang="en-US" dirty="0" err="1"/>
              <a:t>Patrones</a:t>
            </a:r>
            <a:r>
              <a:rPr lang="en-US" dirty="0"/>
              <a:t> de relleno </a:t>
            </a:r>
            <a:r>
              <a:rPr lang="en-US" dirty="0" err="1"/>
              <a:t>más</a:t>
            </a:r>
            <a:r>
              <a:rPr lang="en-US" dirty="0"/>
              <a:t> </a:t>
            </a:r>
            <a:r>
              <a:rPr lang="en-US" dirty="0" err="1"/>
              <a:t>comunes</a:t>
            </a:r>
            <a:endParaRPr lang="en-US" dirty="0"/>
          </a:p>
        </p:txBody>
      </p:sp>
      <p:sp>
        <p:nvSpPr>
          <p:cNvPr id="6" name="Google Shape;1029;p44"/>
          <p:cNvSpPr txBox="1">
            <a:spLocks/>
          </p:cNvSpPr>
          <p:nvPr/>
        </p:nvSpPr>
        <p:spPr>
          <a:xfrm>
            <a:off x="651165" y="775401"/>
            <a:ext cx="8377382" cy="323709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s-ES" b="1" dirty="0">
                <a:solidFill>
                  <a:schemeClr val="accent3"/>
                </a:solidFill>
                <a:latin typeface="Muli"/>
              </a:rPr>
              <a:t>Rectangular</a:t>
            </a:r>
            <a:r>
              <a:rPr lang="es-ES" dirty="0">
                <a:solidFill>
                  <a:schemeClr val="accent3"/>
                </a:solidFill>
                <a:latin typeface="Muli"/>
              </a:rPr>
              <a:t>: patrón de relleno más estándar. Utiliza poco material y requiere que la impresora haga la menor cantidad de puentes a través del patrón de relleno, por lo que es muy rápido de imprimir.</a:t>
            </a:r>
          </a:p>
          <a:p>
            <a:pPr marL="285750" indent="-285750">
              <a:buFont typeface="Arial" panose="020B0604020202020204" pitchFamily="34" charset="0"/>
              <a:buChar char="•"/>
            </a:pPr>
            <a:r>
              <a:rPr lang="es-ES" b="1" dirty="0">
                <a:solidFill>
                  <a:schemeClr val="accent3"/>
                </a:solidFill>
                <a:latin typeface="Muli"/>
              </a:rPr>
              <a:t>Triangular (o diagonal): </a:t>
            </a:r>
            <a:r>
              <a:rPr lang="es-ES" dirty="0">
                <a:solidFill>
                  <a:schemeClr val="accent3"/>
                </a:solidFill>
                <a:latin typeface="Muli"/>
              </a:rPr>
              <a:t>Proporciona fuerza en 2 dimensiones en la dirección de las paredes. El relleno triangular tarda un poco más en imprimirse en comparación con el rectangular.</a:t>
            </a:r>
          </a:p>
          <a:p>
            <a:pPr marL="285750" indent="-285750">
              <a:buFont typeface="Arial" panose="020B0604020202020204" pitchFamily="34" charset="0"/>
              <a:buChar char="•"/>
            </a:pPr>
            <a:r>
              <a:rPr lang="es-ES" b="1" dirty="0">
                <a:solidFill>
                  <a:schemeClr val="accent3"/>
                </a:solidFill>
                <a:latin typeface="Muli"/>
              </a:rPr>
              <a:t>Panal</a:t>
            </a:r>
            <a:r>
              <a:rPr lang="es-ES" dirty="0">
                <a:solidFill>
                  <a:schemeClr val="accent3"/>
                </a:solidFill>
                <a:latin typeface="Muli"/>
              </a:rPr>
              <a:t>: Patrón de relleno bien redondeado y popular. Brinda resistencia en todas las direcciones, al mismo tiempo que se imprime rápidamente y no usa mucho material.</a:t>
            </a:r>
          </a:p>
          <a:p>
            <a:pPr marL="285750" indent="-285750">
              <a:buFont typeface="Arial" panose="020B0604020202020204" pitchFamily="34" charset="0"/>
              <a:buChar char="•"/>
            </a:pPr>
            <a:r>
              <a:rPr lang="es-ES" b="1" dirty="0" err="1">
                <a:solidFill>
                  <a:schemeClr val="accent3"/>
                </a:solidFill>
                <a:latin typeface="Muli"/>
              </a:rPr>
              <a:t>Wiggle</a:t>
            </a:r>
            <a:r>
              <a:rPr lang="es-ES" b="1" dirty="0">
                <a:solidFill>
                  <a:schemeClr val="accent3"/>
                </a:solidFill>
                <a:latin typeface="Muli"/>
              </a:rPr>
              <a:t> o serpenteante</a:t>
            </a:r>
            <a:r>
              <a:rPr lang="es-ES" dirty="0">
                <a:solidFill>
                  <a:schemeClr val="accent3"/>
                </a:solidFill>
                <a:latin typeface="Muli"/>
              </a:rPr>
              <a:t>: Se utiliza en casos especiales cuando queremos que nuestro modelo sea blando, se tuerza o se comprima. Comúnmente utilizado junto con materiales blandos y gomosos.</a:t>
            </a:r>
            <a:endParaRPr lang="en-US" dirty="0">
              <a:solidFill>
                <a:schemeClr val="accent3"/>
              </a:solidFill>
              <a:latin typeface="Muli"/>
            </a:endParaRPr>
          </a:p>
          <a:p>
            <a:endParaRPr lang="en-US" dirty="0">
              <a:solidFill>
                <a:schemeClr val="accent3"/>
              </a:solidFill>
              <a:latin typeface="Muli"/>
            </a:endParaRPr>
          </a:p>
          <a:p>
            <a:endParaRPr lang="en-US" dirty="0">
              <a:solidFill>
                <a:schemeClr val="accent3"/>
              </a:solidFill>
              <a:latin typeface="Muli"/>
            </a:endParaRPr>
          </a:p>
        </p:txBody>
      </p:sp>
      <p:grpSp>
        <p:nvGrpSpPr>
          <p:cNvPr id="3" name="Group 2"/>
          <p:cNvGrpSpPr/>
          <p:nvPr/>
        </p:nvGrpSpPr>
        <p:grpSpPr>
          <a:xfrm>
            <a:off x="1393460" y="3044030"/>
            <a:ext cx="6321791" cy="1409700"/>
            <a:chOff x="1269635" y="3071414"/>
            <a:chExt cx="6321791" cy="1409700"/>
          </a:xfrm>
        </p:grpSpPr>
        <p:pic>
          <p:nvPicPr>
            <p:cNvPr id="13" name="Picture 12"/>
            <p:cNvPicPr/>
            <p:nvPr/>
          </p:nvPicPr>
          <p:blipFill rotWithShape="1">
            <a:blip r:embed="rId3">
              <a:extLst>
                <a:ext uri="{28A0092B-C50C-407E-A947-70E740481C1C}">
                  <a14:useLocalDpi xmlns:a14="http://schemas.microsoft.com/office/drawing/2010/main" val="0"/>
                </a:ext>
              </a:extLst>
            </a:blip>
            <a:srcRect l="6883" t="3309" r="3953" b="54218"/>
            <a:stretch/>
          </p:blipFill>
          <p:spPr>
            <a:xfrm>
              <a:off x="1269635" y="3098799"/>
              <a:ext cx="1403715" cy="1354931"/>
            </a:xfrm>
            <a:prstGeom prst="rect">
              <a:avLst/>
            </a:prstGeom>
          </p:spPr>
        </p:pic>
        <p:pic>
          <p:nvPicPr>
            <p:cNvPr id="14" name="Picture 13"/>
            <p:cNvPicPr/>
            <p:nvPr/>
          </p:nvPicPr>
          <p:blipFill rotWithShape="1">
            <a:blip r:embed="rId4">
              <a:extLst>
                <a:ext uri="{28A0092B-C50C-407E-A947-70E740481C1C}">
                  <a14:useLocalDpi xmlns:a14="http://schemas.microsoft.com/office/drawing/2010/main" val="0"/>
                </a:ext>
              </a:extLst>
            </a:blip>
            <a:srcRect l="5374" t="53431" r="3930" b="3104"/>
            <a:stretch/>
          </p:blipFill>
          <p:spPr>
            <a:xfrm>
              <a:off x="4470400" y="3071414"/>
              <a:ext cx="1536700" cy="1382316"/>
            </a:xfrm>
            <a:prstGeom prst="rect">
              <a:avLst/>
            </a:prstGeom>
          </p:spPr>
        </p:pic>
        <p:pic>
          <p:nvPicPr>
            <p:cNvPr id="15" name="Picture 14"/>
            <p:cNvPicPr/>
            <p:nvPr/>
          </p:nvPicPr>
          <p:blipFill rotWithShape="1">
            <a:blip r:embed="rId3">
              <a:extLst>
                <a:ext uri="{28A0092B-C50C-407E-A947-70E740481C1C}">
                  <a14:useLocalDpi xmlns:a14="http://schemas.microsoft.com/office/drawing/2010/main" val="0"/>
                </a:ext>
              </a:extLst>
            </a:blip>
            <a:srcRect l="7205" t="54905" b="2893"/>
            <a:stretch/>
          </p:blipFill>
          <p:spPr>
            <a:xfrm>
              <a:off x="2847976" y="3098801"/>
              <a:ext cx="1495424" cy="1354930"/>
            </a:xfrm>
            <a:prstGeom prst="rect">
              <a:avLst/>
            </a:prstGeom>
          </p:spPr>
        </p:pic>
        <p:pic>
          <p:nvPicPr>
            <p:cNvPr id="16" name="Picture 15"/>
            <p:cNvPicPr/>
            <p:nvPr/>
          </p:nvPicPr>
          <p:blipFill rotWithShape="1">
            <a:blip r:embed="rId4">
              <a:extLst>
                <a:ext uri="{28A0092B-C50C-407E-A947-70E740481C1C}">
                  <a14:useLocalDpi xmlns:a14="http://schemas.microsoft.com/office/drawing/2010/main" val="0"/>
                </a:ext>
              </a:extLst>
            </a:blip>
            <a:srcRect l="4988" t="2512" r="4988" b="53800"/>
            <a:stretch/>
          </p:blipFill>
          <p:spPr>
            <a:xfrm>
              <a:off x="6159500" y="3071414"/>
              <a:ext cx="1431926" cy="1409700"/>
            </a:xfrm>
            <a:prstGeom prst="rect">
              <a:avLst/>
            </a:prstGeom>
          </p:spPr>
        </p:pic>
      </p:grpSp>
      <p:sp>
        <p:nvSpPr>
          <p:cNvPr id="4" name="TextBox 3"/>
          <p:cNvSpPr txBox="1"/>
          <p:nvPr/>
        </p:nvSpPr>
        <p:spPr>
          <a:xfrm>
            <a:off x="1520480" y="4426347"/>
            <a:ext cx="1149674" cy="307777"/>
          </a:xfrm>
          <a:prstGeom prst="rect">
            <a:avLst/>
          </a:prstGeom>
          <a:noFill/>
        </p:spPr>
        <p:txBody>
          <a:bodyPr wrap="none" rtlCol="0">
            <a:spAutoFit/>
          </a:bodyPr>
          <a:lstStyle/>
          <a:p>
            <a:r>
              <a:rPr lang="en-US">
                <a:solidFill>
                  <a:schemeClr val="accent1"/>
                </a:solidFill>
              </a:rPr>
              <a:t>Rectangular</a:t>
            </a:r>
          </a:p>
        </p:txBody>
      </p:sp>
      <p:sp>
        <p:nvSpPr>
          <p:cNvPr id="17" name="TextBox 16"/>
          <p:cNvSpPr txBox="1"/>
          <p:nvPr/>
        </p:nvSpPr>
        <p:spPr>
          <a:xfrm>
            <a:off x="3224828" y="4426347"/>
            <a:ext cx="989373" cy="307777"/>
          </a:xfrm>
          <a:prstGeom prst="rect">
            <a:avLst/>
          </a:prstGeom>
          <a:noFill/>
        </p:spPr>
        <p:txBody>
          <a:bodyPr wrap="none" rtlCol="0">
            <a:spAutoFit/>
          </a:bodyPr>
          <a:lstStyle/>
          <a:p>
            <a:pPr algn="ctr"/>
            <a:r>
              <a:rPr lang="en-US">
                <a:solidFill>
                  <a:schemeClr val="accent1"/>
                </a:solidFill>
              </a:rPr>
              <a:t>Triangular</a:t>
            </a:r>
          </a:p>
        </p:txBody>
      </p:sp>
      <p:sp>
        <p:nvSpPr>
          <p:cNvPr id="18" name="TextBox 17"/>
          <p:cNvSpPr txBox="1"/>
          <p:nvPr/>
        </p:nvSpPr>
        <p:spPr>
          <a:xfrm>
            <a:off x="5041012" y="4453730"/>
            <a:ext cx="643126" cy="307777"/>
          </a:xfrm>
          <a:prstGeom prst="rect">
            <a:avLst/>
          </a:prstGeom>
          <a:noFill/>
        </p:spPr>
        <p:txBody>
          <a:bodyPr wrap="none" rtlCol="0">
            <a:spAutoFit/>
          </a:bodyPr>
          <a:lstStyle/>
          <a:p>
            <a:pPr algn="ctr"/>
            <a:r>
              <a:rPr lang="en-US" dirty="0" err="1">
                <a:solidFill>
                  <a:schemeClr val="accent1"/>
                </a:solidFill>
              </a:rPr>
              <a:t>Panal</a:t>
            </a:r>
            <a:endParaRPr lang="en-US" dirty="0">
              <a:solidFill>
                <a:schemeClr val="accent1"/>
              </a:solidFill>
            </a:endParaRPr>
          </a:p>
        </p:txBody>
      </p:sp>
      <p:sp>
        <p:nvSpPr>
          <p:cNvPr id="19" name="TextBox 18"/>
          <p:cNvSpPr txBox="1"/>
          <p:nvPr/>
        </p:nvSpPr>
        <p:spPr>
          <a:xfrm>
            <a:off x="6369950" y="4479822"/>
            <a:ext cx="1258679" cy="307777"/>
          </a:xfrm>
          <a:prstGeom prst="rect">
            <a:avLst/>
          </a:prstGeom>
          <a:noFill/>
        </p:spPr>
        <p:txBody>
          <a:bodyPr wrap="none" rtlCol="0">
            <a:spAutoFit/>
          </a:bodyPr>
          <a:lstStyle/>
          <a:p>
            <a:pPr algn="ctr"/>
            <a:r>
              <a:rPr lang="en-US" dirty="0" err="1">
                <a:solidFill>
                  <a:schemeClr val="accent1"/>
                </a:solidFill>
              </a:rPr>
              <a:t>Serpenteante</a:t>
            </a:r>
            <a:endParaRPr lang="en-US" dirty="0">
              <a:solidFill>
                <a:schemeClr val="accent1"/>
              </a:solidFill>
            </a:endParaRPr>
          </a:p>
        </p:txBody>
      </p:sp>
    </p:spTree>
    <p:extLst>
      <p:ext uri="{BB962C8B-B14F-4D97-AF65-F5344CB8AC3E}">
        <p14:creationId xmlns:p14="http://schemas.microsoft.com/office/powerpoint/2010/main" val="4199132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Google Shape;1076;p47"/>
          <p:cNvSpPr txBox="1">
            <a:spLocks noGrp="1"/>
          </p:cNvSpPr>
          <p:nvPr>
            <p:ph type="title"/>
          </p:nvPr>
        </p:nvSpPr>
        <p:spPr>
          <a:xfrm>
            <a:off x="294445" y="760204"/>
            <a:ext cx="4602579" cy="841800"/>
          </a:xfrm>
          <a:prstGeom prst="rect">
            <a:avLst/>
          </a:prstGeom>
        </p:spPr>
        <p:txBody>
          <a:bodyPr spcFirstLastPara="1" wrap="square" lIns="91425" tIns="91425" rIns="91425" bIns="91425" anchor="t" anchorCtr="0">
            <a:noAutofit/>
          </a:bodyPr>
          <a:lstStyle/>
          <a:p>
            <a:r>
              <a:rPr lang="en" dirty="0"/>
              <a:t>Resultados de aprendizaje</a:t>
            </a:r>
          </a:p>
        </p:txBody>
      </p:sp>
      <p:sp>
        <p:nvSpPr>
          <p:cNvPr id="1077" name="Google Shape;1077;p47"/>
          <p:cNvSpPr txBox="1">
            <a:spLocks noGrp="1"/>
          </p:cNvSpPr>
          <p:nvPr>
            <p:ph type="subTitle" idx="1"/>
          </p:nvPr>
        </p:nvSpPr>
        <p:spPr>
          <a:xfrm>
            <a:off x="294445" y="1369809"/>
            <a:ext cx="4711841" cy="2946900"/>
          </a:xfrm>
          <a:prstGeom prst="rect">
            <a:avLst/>
          </a:prstGeom>
        </p:spPr>
        <p:txBody>
          <a:bodyPr spcFirstLastPara="1" wrap="square" lIns="91425" tIns="91425" rIns="91425" bIns="91425" anchor="t" anchorCtr="0">
            <a:noAutofit/>
          </a:bodyPr>
          <a:lstStyle/>
          <a:p>
            <a:pPr marL="139700" indent="0">
              <a:buClr>
                <a:schemeClr val="dk2"/>
              </a:buClr>
              <a:buSzPts val="1400"/>
              <a:buNone/>
            </a:pPr>
            <a:r>
              <a:rPr lang="es-ES" dirty="0">
                <a:solidFill>
                  <a:schemeClr val="tx1"/>
                </a:solidFill>
              </a:rPr>
              <a:t>En esta unidad, el estudiante aprenderá a:</a:t>
            </a:r>
          </a:p>
          <a:p>
            <a:pPr marL="425450" indent="-285750">
              <a:buClr>
                <a:schemeClr val="dk2"/>
              </a:buClr>
              <a:buSzPts val="1400"/>
            </a:pPr>
            <a:r>
              <a:rPr lang="es-ES" dirty="0">
                <a:solidFill>
                  <a:schemeClr val="tx1"/>
                </a:solidFill>
              </a:rPr>
              <a:t>Reconocer los potencialidades y las limitaciones de la impresión 3D de MEX al diseñar piezas de polímeros de FA</a:t>
            </a:r>
          </a:p>
          <a:p>
            <a:pPr marL="425450" indent="-285750">
              <a:buClr>
                <a:schemeClr val="dk2"/>
              </a:buClr>
              <a:buSzPts val="1400"/>
            </a:pPr>
            <a:r>
              <a:rPr lang="es-ES" dirty="0">
                <a:solidFill>
                  <a:schemeClr val="tx1"/>
                </a:solidFill>
              </a:rPr>
              <a:t>Relacionar las capacidades y limitaciones de MEX con las consideraciones de diseño</a:t>
            </a:r>
          </a:p>
          <a:p>
            <a:pPr marL="425450" indent="-285750">
              <a:buClr>
                <a:schemeClr val="dk2"/>
              </a:buClr>
              <a:buSzPts val="1400"/>
            </a:pPr>
            <a:r>
              <a:rPr lang="es-ES" dirty="0">
                <a:solidFill>
                  <a:schemeClr val="tx1"/>
                </a:solidFill>
              </a:rPr>
              <a:t>Asociar las consideraciones de diseño con el pensamiento de diseño en el desarrollo de piezas de FA en polímeros</a:t>
            </a:r>
          </a:p>
          <a:p>
            <a:pPr marL="425450" indent="-285750">
              <a:buClr>
                <a:schemeClr val="dk2"/>
              </a:buClr>
              <a:buSzPts val="1400"/>
            </a:pPr>
            <a:r>
              <a:rPr lang="es-ES" dirty="0">
                <a:solidFill>
                  <a:schemeClr val="tx1"/>
                </a:solidFill>
              </a:rPr>
              <a:t>Aplicar el diseño para los principios de fabricación aditiva al desarrollar y modelar una pieza en CAD</a:t>
            </a:r>
            <a:endParaRPr lang="en-US" dirty="0">
              <a:solidFill>
                <a:schemeClr val="tx1"/>
              </a:solidFill>
            </a:endParaRPr>
          </a:p>
          <a:p>
            <a:pPr indent="-317500">
              <a:buClr>
                <a:schemeClr val="dk2"/>
              </a:buClr>
              <a:buSzPts val="1400"/>
            </a:pPr>
            <a:endParaRPr lang="en-US" dirty="0">
              <a:solidFill>
                <a:schemeClr val="tx1"/>
              </a:solidFill>
            </a:endParaRPr>
          </a:p>
          <a:p>
            <a:pPr lvl="0" indent="-317500">
              <a:buClr>
                <a:schemeClr val="dk2"/>
              </a:buClr>
              <a:buSzPts val="1400"/>
            </a:pPr>
            <a:endParaRPr lang="en-US" dirty="0">
              <a:solidFill>
                <a:schemeClr val="tx1"/>
              </a:solidFill>
            </a:endParaRPr>
          </a:p>
        </p:txBody>
      </p:sp>
      <p:grpSp>
        <p:nvGrpSpPr>
          <p:cNvPr id="1078" name="Google Shape;1078;p47"/>
          <p:cNvGrpSpPr/>
          <p:nvPr/>
        </p:nvGrpSpPr>
        <p:grpSpPr>
          <a:xfrm>
            <a:off x="7218839" y="1937488"/>
            <a:ext cx="655210" cy="655368"/>
            <a:chOff x="1347125" y="349025"/>
            <a:chExt cx="4978800" cy="4980000"/>
          </a:xfrm>
        </p:grpSpPr>
        <p:sp>
          <p:nvSpPr>
            <p:cNvPr id="1079" name="Google Shape;1079;p47"/>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7"/>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7"/>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7"/>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7"/>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7"/>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7"/>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7"/>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7"/>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7"/>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7"/>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7"/>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7"/>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7"/>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7"/>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7"/>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7"/>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7"/>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7"/>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7"/>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7"/>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7"/>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1" name="Google Shape;1101;p47"/>
          <p:cNvGrpSpPr/>
          <p:nvPr/>
        </p:nvGrpSpPr>
        <p:grpSpPr>
          <a:xfrm rot="-1799928">
            <a:off x="5379990" y="530677"/>
            <a:ext cx="3138357" cy="5728742"/>
            <a:chOff x="4695550" y="1608975"/>
            <a:chExt cx="539625" cy="985050"/>
          </a:xfrm>
        </p:grpSpPr>
        <p:sp>
          <p:nvSpPr>
            <p:cNvPr id="1102" name="Google Shape;1102;p47"/>
            <p:cNvSpPr/>
            <p:nvPr/>
          </p:nvSpPr>
          <p:spPr>
            <a:xfrm>
              <a:off x="4695550" y="2300650"/>
              <a:ext cx="539625" cy="293375"/>
            </a:xfrm>
            <a:custGeom>
              <a:avLst/>
              <a:gdLst/>
              <a:ahLst/>
              <a:cxnLst/>
              <a:rect l="l" t="t" r="r" b="b"/>
              <a:pathLst>
                <a:path w="21585" h="11735" extrusionOk="0">
                  <a:moveTo>
                    <a:pt x="0" y="10471"/>
                  </a:moveTo>
                  <a:lnTo>
                    <a:pt x="0" y="6679"/>
                  </a:lnTo>
                  <a:cubicBezTo>
                    <a:pt x="525" y="6058"/>
                    <a:pt x="1312" y="5653"/>
                    <a:pt x="2195" y="5653"/>
                  </a:cubicBezTo>
                  <a:cubicBezTo>
                    <a:pt x="2815" y="5653"/>
                    <a:pt x="3387" y="5868"/>
                    <a:pt x="3864" y="6202"/>
                  </a:cubicBezTo>
                  <a:cubicBezTo>
                    <a:pt x="4007" y="5844"/>
                    <a:pt x="4365" y="5605"/>
                    <a:pt x="4794" y="5605"/>
                  </a:cubicBezTo>
                  <a:cubicBezTo>
                    <a:pt x="5200" y="5605"/>
                    <a:pt x="5605" y="5868"/>
                    <a:pt x="5748" y="6225"/>
                  </a:cubicBezTo>
                  <a:cubicBezTo>
                    <a:pt x="6035" y="6106"/>
                    <a:pt x="6345" y="6011"/>
                    <a:pt x="6679" y="6011"/>
                  </a:cubicBezTo>
                  <a:cubicBezTo>
                    <a:pt x="7108" y="6011"/>
                    <a:pt x="7561" y="6178"/>
                    <a:pt x="7919" y="6369"/>
                  </a:cubicBezTo>
                  <a:cubicBezTo>
                    <a:pt x="7990" y="5725"/>
                    <a:pt x="8515" y="5224"/>
                    <a:pt x="9183" y="5224"/>
                  </a:cubicBezTo>
                  <a:cubicBezTo>
                    <a:pt x="9302" y="5224"/>
                    <a:pt x="9421" y="5248"/>
                    <a:pt x="9493" y="5271"/>
                  </a:cubicBezTo>
                  <a:lnTo>
                    <a:pt x="9493" y="3721"/>
                  </a:lnTo>
                  <a:cubicBezTo>
                    <a:pt x="9493" y="3721"/>
                    <a:pt x="7752" y="3721"/>
                    <a:pt x="7466" y="2362"/>
                  </a:cubicBezTo>
                  <a:cubicBezTo>
                    <a:pt x="7179" y="978"/>
                    <a:pt x="11592" y="0"/>
                    <a:pt x="11592" y="0"/>
                  </a:cubicBezTo>
                  <a:cubicBezTo>
                    <a:pt x="11592" y="0"/>
                    <a:pt x="13428" y="382"/>
                    <a:pt x="13595" y="740"/>
                  </a:cubicBezTo>
                  <a:cubicBezTo>
                    <a:pt x="13738" y="1098"/>
                    <a:pt x="14096" y="2314"/>
                    <a:pt x="14096" y="2314"/>
                  </a:cubicBezTo>
                  <a:cubicBezTo>
                    <a:pt x="14096" y="2314"/>
                    <a:pt x="13977" y="3697"/>
                    <a:pt x="12689" y="3697"/>
                  </a:cubicBezTo>
                  <a:lnTo>
                    <a:pt x="12689" y="5605"/>
                  </a:lnTo>
                  <a:cubicBezTo>
                    <a:pt x="13261" y="5772"/>
                    <a:pt x="13786" y="6130"/>
                    <a:pt x="14144" y="6583"/>
                  </a:cubicBezTo>
                  <a:cubicBezTo>
                    <a:pt x="14382" y="6416"/>
                    <a:pt x="14692" y="6297"/>
                    <a:pt x="15026" y="6297"/>
                  </a:cubicBezTo>
                  <a:cubicBezTo>
                    <a:pt x="15312" y="6297"/>
                    <a:pt x="15551" y="6369"/>
                    <a:pt x="15789" y="6535"/>
                  </a:cubicBezTo>
                  <a:cubicBezTo>
                    <a:pt x="16147" y="5772"/>
                    <a:pt x="16886" y="5271"/>
                    <a:pt x="17769" y="5271"/>
                  </a:cubicBezTo>
                  <a:cubicBezTo>
                    <a:pt x="18604" y="5271"/>
                    <a:pt x="19343" y="5748"/>
                    <a:pt x="19701" y="6464"/>
                  </a:cubicBezTo>
                  <a:cubicBezTo>
                    <a:pt x="19987" y="6249"/>
                    <a:pt x="20345" y="6130"/>
                    <a:pt x="20750" y="6130"/>
                  </a:cubicBezTo>
                  <a:cubicBezTo>
                    <a:pt x="21036" y="6130"/>
                    <a:pt x="21346" y="6225"/>
                    <a:pt x="21585" y="6345"/>
                  </a:cubicBezTo>
                  <a:lnTo>
                    <a:pt x="21585" y="9421"/>
                  </a:lnTo>
                  <a:cubicBezTo>
                    <a:pt x="21346" y="9565"/>
                    <a:pt x="21036" y="9636"/>
                    <a:pt x="20750" y="9636"/>
                  </a:cubicBezTo>
                  <a:cubicBezTo>
                    <a:pt x="20178" y="9636"/>
                    <a:pt x="19677" y="9350"/>
                    <a:pt x="19343" y="8944"/>
                  </a:cubicBezTo>
                  <a:cubicBezTo>
                    <a:pt x="18961" y="9350"/>
                    <a:pt x="18389" y="9636"/>
                    <a:pt x="17769" y="9636"/>
                  </a:cubicBezTo>
                  <a:cubicBezTo>
                    <a:pt x="17006" y="9636"/>
                    <a:pt x="16386" y="9278"/>
                    <a:pt x="15980" y="8706"/>
                  </a:cubicBezTo>
                  <a:cubicBezTo>
                    <a:pt x="15742" y="8944"/>
                    <a:pt x="15384" y="9087"/>
                    <a:pt x="15026" y="9087"/>
                  </a:cubicBezTo>
                  <a:lnTo>
                    <a:pt x="14835" y="9087"/>
                  </a:lnTo>
                  <a:cubicBezTo>
                    <a:pt x="14597" y="10590"/>
                    <a:pt x="13309" y="11735"/>
                    <a:pt x="11735" y="11735"/>
                  </a:cubicBezTo>
                  <a:cubicBezTo>
                    <a:pt x="10256" y="11735"/>
                    <a:pt x="8992" y="10709"/>
                    <a:pt x="8658" y="9326"/>
                  </a:cubicBezTo>
                  <a:cubicBezTo>
                    <a:pt x="8276" y="10065"/>
                    <a:pt x="7537" y="10542"/>
                    <a:pt x="6631" y="10542"/>
                  </a:cubicBezTo>
                  <a:cubicBezTo>
                    <a:pt x="5891" y="10542"/>
                    <a:pt x="5247" y="10185"/>
                    <a:pt x="4818" y="9660"/>
                  </a:cubicBezTo>
                  <a:cubicBezTo>
                    <a:pt x="4365" y="10709"/>
                    <a:pt x="3363" y="11449"/>
                    <a:pt x="2147" y="11449"/>
                  </a:cubicBezTo>
                  <a:cubicBezTo>
                    <a:pt x="1312" y="11473"/>
                    <a:pt x="525" y="11091"/>
                    <a:pt x="0" y="104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7"/>
            <p:cNvSpPr/>
            <p:nvPr/>
          </p:nvSpPr>
          <p:spPr>
            <a:xfrm>
              <a:off x="4854750" y="2289925"/>
              <a:ext cx="221225" cy="85875"/>
            </a:xfrm>
            <a:custGeom>
              <a:avLst/>
              <a:gdLst/>
              <a:ahLst/>
              <a:cxnLst/>
              <a:rect l="l" t="t" r="r" b="b"/>
              <a:pathLst>
                <a:path w="8849" h="3435" extrusionOk="0">
                  <a:moveTo>
                    <a:pt x="1098" y="2815"/>
                  </a:moveTo>
                  <a:cubicBezTo>
                    <a:pt x="0" y="2361"/>
                    <a:pt x="1455" y="0"/>
                    <a:pt x="1455" y="0"/>
                  </a:cubicBezTo>
                  <a:lnTo>
                    <a:pt x="7394" y="0"/>
                  </a:lnTo>
                  <a:cubicBezTo>
                    <a:pt x="7394" y="0"/>
                    <a:pt x="8849" y="2338"/>
                    <a:pt x="7752" y="2815"/>
                  </a:cubicBezTo>
                  <a:cubicBezTo>
                    <a:pt x="6202" y="3435"/>
                    <a:pt x="2648" y="3435"/>
                    <a:pt x="1098" y="2815"/>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7"/>
            <p:cNvSpPr/>
            <p:nvPr/>
          </p:nvSpPr>
          <p:spPr>
            <a:xfrm>
              <a:off x="5078350" y="2064525"/>
              <a:ext cx="110325" cy="245100"/>
            </a:xfrm>
            <a:custGeom>
              <a:avLst/>
              <a:gdLst/>
              <a:ahLst/>
              <a:cxnLst/>
              <a:rect l="l" t="t" r="r" b="b"/>
              <a:pathLst>
                <a:path w="4413" h="9804" extrusionOk="0">
                  <a:moveTo>
                    <a:pt x="1145" y="1"/>
                  </a:moveTo>
                  <a:cubicBezTo>
                    <a:pt x="1145" y="1"/>
                    <a:pt x="3316" y="2219"/>
                    <a:pt x="3482" y="2410"/>
                  </a:cubicBezTo>
                  <a:cubicBezTo>
                    <a:pt x="3673" y="2577"/>
                    <a:pt x="3816" y="2887"/>
                    <a:pt x="3840" y="3292"/>
                  </a:cubicBezTo>
                  <a:cubicBezTo>
                    <a:pt x="3888" y="3721"/>
                    <a:pt x="4341" y="9064"/>
                    <a:pt x="4389" y="9326"/>
                  </a:cubicBezTo>
                  <a:cubicBezTo>
                    <a:pt x="4413" y="9612"/>
                    <a:pt x="4198" y="9803"/>
                    <a:pt x="3793" y="9684"/>
                  </a:cubicBezTo>
                  <a:cubicBezTo>
                    <a:pt x="3363" y="9541"/>
                    <a:pt x="0" y="8181"/>
                    <a:pt x="0" y="818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7"/>
            <p:cNvSpPr/>
            <p:nvPr/>
          </p:nvSpPr>
          <p:spPr>
            <a:xfrm>
              <a:off x="4741450" y="2064525"/>
              <a:ext cx="110350" cy="245100"/>
            </a:xfrm>
            <a:custGeom>
              <a:avLst/>
              <a:gdLst/>
              <a:ahLst/>
              <a:cxnLst/>
              <a:rect l="l" t="t" r="r" b="b"/>
              <a:pathLst>
                <a:path w="4414" h="9804" extrusionOk="0">
                  <a:moveTo>
                    <a:pt x="3292" y="1"/>
                  </a:moveTo>
                  <a:cubicBezTo>
                    <a:pt x="3292" y="1"/>
                    <a:pt x="1098" y="2219"/>
                    <a:pt x="931" y="2410"/>
                  </a:cubicBezTo>
                  <a:cubicBezTo>
                    <a:pt x="740" y="2577"/>
                    <a:pt x="597" y="2887"/>
                    <a:pt x="573" y="3292"/>
                  </a:cubicBezTo>
                  <a:cubicBezTo>
                    <a:pt x="549" y="3721"/>
                    <a:pt x="72" y="9064"/>
                    <a:pt x="25" y="9326"/>
                  </a:cubicBezTo>
                  <a:cubicBezTo>
                    <a:pt x="1" y="9612"/>
                    <a:pt x="216" y="9803"/>
                    <a:pt x="621" y="9684"/>
                  </a:cubicBezTo>
                  <a:cubicBezTo>
                    <a:pt x="1050" y="9541"/>
                    <a:pt x="4413" y="8181"/>
                    <a:pt x="4413" y="818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7"/>
            <p:cNvSpPr/>
            <p:nvPr/>
          </p:nvSpPr>
          <p:spPr>
            <a:xfrm>
              <a:off x="4771275" y="1609575"/>
              <a:ext cx="387000" cy="724500"/>
            </a:xfrm>
            <a:custGeom>
              <a:avLst/>
              <a:gdLst/>
              <a:ahLst/>
              <a:cxnLst/>
              <a:rect l="l" t="t" r="r" b="b"/>
              <a:pathLst>
                <a:path w="15480" h="28980" extrusionOk="0">
                  <a:moveTo>
                    <a:pt x="11759" y="28240"/>
                  </a:moveTo>
                  <a:cubicBezTo>
                    <a:pt x="14215" y="27000"/>
                    <a:pt x="15479" y="9875"/>
                    <a:pt x="10638" y="3054"/>
                  </a:cubicBezTo>
                  <a:cubicBezTo>
                    <a:pt x="8658" y="239"/>
                    <a:pt x="7156" y="1"/>
                    <a:pt x="5033" y="2791"/>
                  </a:cubicBezTo>
                  <a:cubicBezTo>
                    <a:pt x="0" y="9446"/>
                    <a:pt x="1264" y="27000"/>
                    <a:pt x="3769" y="28264"/>
                  </a:cubicBezTo>
                  <a:cubicBezTo>
                    <a:pt x="5319" y="28979"/>
                    <a:pt x="10232" y="28979"/>
                    <a:pt x="11759" y="2824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7"/>
            <p:cNvSpPr/>
            <p:nvPr/>
          </p:nvSpPr>
          <p:spPr>
            <a:xfrm>
              <a:off x="4938825" y="1617925"/>
              <a:ext cx="219450" cy="713150"/>
            </a:xfrm>
            <a:custGeom>
              <a:avLst/>
              <a:gdLst/>
              <a:ahLst/>
              <a:cxnLst/>
              <a:rect l="l" t="t" r="r" b="b"/>
              <a:pathLst>
                <a:path w="8778" h="28526" extrusionOk="0">
                  <a:moveTo>
                    <a:pt x="5057" y="27906"/>
                  </a:moveTo>
                  <a:cubicBezTo>
                    <a:pt x="7513" y="26666"/>
                    <a:pt x="8777" y="9541"/>
                    <a:pt x="3936" y="2720"/>
                  </a:cubicBezTo>
                  <a:cubicBezTo>
                    <a:pt x="2505" y="669"/>
                    <a:pt x="1360" y="1"/>
                    <a:pt x="0" y="812"/>
                  </a:cubicBezTo>
                  <a:cubicBezTo>
                    <a:pt x="573" y="1146"/>
                    <a:pt x="1169" y="1789"/>
                    <a:pt x="1837" y="2720"/>
                  </a:cubicBezTo>
                  <a:cubicBezTo>
                    <a:pt x="6655" y="9541"/>
                    <a:pt x="5414" y="26689"/>
                    <a:pt x="2934" y="27906"/>
                  </a:cubicBezTo>
                  <a:cubicBezTo>
                    <a:pt x="2338" y="28192"/>
                    <a:pt x="1241" y="28383"/>
                    <a:pt x="0" y="28430"/>
                  </a:cubicBezTo>
                  <a:cubicBezTo>
                    <a:pt x="1908" y="28526"/>
                    <a:pt x="4126" y="28359"/>
                    <a:pt x="5057" y="27906"/>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7"/>
            <p:cNvSpPr/>
            <p:nvPr/>
          </p:nvSpPr>
          <p:spPr>
            <a:xfrm>
              <a:off x="4801075" y="1608975"/>
              <a:ext cx="327975" cy="551575"/>
            </a:xfrm>
            <a:custGeom>
              <a:avLst/>
              <a:gdLst/>
              <a:ahLst/>
              <a:cxnLst/>
              <a:rect l="l" t="t" r="r" b="b"/>
              <a:pathLst>
                <a:path w="13119" h="22063" extrusionOk="0">
                  <a:moveTo>
                    <a:pt x="12594" y="21371"/>
                  </a:moveTo>
                  <a:cubicBezTo>
                    <a:pt x="13119" y="15480"/>
                    <a:pt x="12475" y="7275"/>
                    <a:pt x="9446" y="3030"/>
                  </a:cubicBezTo>
                  <a:cubicBezTo>
                    <a:pt x="7466" y="239"/>
                    <a:pt x="5964" y="1"/>
                    <a:pt x="3841" y="2791"/>
                  </a:cubicBezTo>
                  <a:cubicBezTo>
                    <a:pt x="716" y="6941"/>
                    <a:pt x="1" y="15361"/>
                    <a:pt x="549" y="21371"/>
                  </a:cubicBezTo>
                  <a:cubicBezTo>
                    <a:pt x="3889" y="22063"/>
                    <a:pt x="9255" y="22063"/>
                    <a:pt x="12594" y="213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7"/>
            <p:cNvSpPr/>
            <p:nvPr/>
          </p:nvSpPr>
          <p:spPr>
            <a:xfrm>
              <a:off x="4892900" y="1862400"/>
              <a:ext cx="144325" cy="144325"/>
            </a:xfrm>
            <a:custGeom>
              <a:avLst/>
              <a:gdLst/>
              <a:ahLst/>
              <a:cxnLst/>
              <a:rect l="l" t="t" r="r" b="b"/>
              <a:pathLst>
                <a:path w="5773" h="5773" extrusionOk="0">
                  <a:moveTo>
                    <a:pt x="2887" y="5772"/>
                  </a:moveTo>
                  <a:cubicBezTo>
                    <a:pt x="4485" y="5772"/>
                    <a:pt x="5773" y="4460"/>
                    <a:pt x="5773" y="2886"/>
                  </a:cubicBezTo>
                  <a:cubicBezTo>
                    <a:pt x="5773" y="1288"/>
                    <a:pt x="4461" y="0"/>
                    <a:pt x="2887" y="0"/>
                  </a:cubicBezTo>
                  <a:cubicBezTo>
                    <a:pt x="1289" y="0"/>
                    <a:pt x="1" y="1312"/>
                    <a:pt x="1" y="2886"/>
                  </a:cubicBezTo>
                  <a:cubicBezTo>
                    <a:pt x="1" y="4460"/>
                    <a:pt x="1313" y="5772"/>
                    <a:pt x="2887" y="5772"/>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7"/>
            <p:cNvSpPr/>
            <p:nvPr/>
          </p:nvSpPr>
          <p:spPr>
            <a:xfrm>
              <a:off x="4941200" y="2114025"/>
              <a:ext cx="48325" cy="168175"/>
            </a:xfrm>
            <a:custGeom>
              <a:avLst/>
              <a:gdLst/>
              <a:ahLst/>
              <a:cxnLst/>
              <a:rect l="l" t="t" r="r" b="b"/>
              <a:pathLst>
                <a:path w="1933" h="6727" extrusionOk="0">
                  <a:moveTo>
                    <a:pt x="1575" y="6249"/>
                  </a:moveTo>
                  <a:cubicBezTo>
                    <a:pt x="1885" y="5915"/>
                    <a:pt x="1933" y="5200"/>
                    <a:pt x="1933" y="4484"/>
                  </a:cubicBezTo>
                  <a:cubicBezTo>
                    <a:pt x="1933" y="3793"/>
                    <a:pt x="1265" y="453"/>
                    <a:pt x="1217" y="358"/>
                  </a:cubicBezTo>
                  <a:cubicBezTo>
                    <a:pt x="1169" y="0"/>
                    <a:pt x="788" y="48"/>
                    <a:pt x="716" y="358"/>
                  </a:cubicBezTo>
                  <a:cubicBezTo>
                    <a:pt x="692" y="453"/>
                    <a:pt x="1" y="3793"/>
                    <a:pt x="1" y="4484"/>
                  </a:cubicBezTo>
                  <a:cubicBezTo>
                    <a:pt x="1" y="5176"/>
                    <a:pt x="72" y="5891"/>
                    <a:pt x="359" y="6249"/>
                  </a:cubicBezTo>
                  <a:cubicBezTo>
                    <a:pt x="788" y="6726"/>
                    <a:pt x="1169" y="6726"/>
                    <a:pt x="1575" y="6249"/>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7"/>
            <p:cNvSpPr/>
            <p:nvPr/>
          </p:nvSpPr>
          <p:spPr>
            <a:xfrm>
              <a:off x="4840450" y="1608975"/>
              <a:ext cx="250450" cy="211700"/>
            </a:xfrm>
            <a:custGeom>
              <a:avLst/>
              <a:gdLst/>
              <a:ahLst/>
              <a:cxnLst/>
              <a:rect l="l" t="t" r="r" b="b"/>
              <a:pathLst>
                <a:path w="10018" h="8468" extrusionOk="0">
                  <a:moveTo>
                    <a:pt x="10017" y="7895"/>
                  </a:moveTo>
                  <a:cubicBezTo>
                    <a:pt x="9516" y="6011"/>
                    <a:pt x="8801" y="4342"/>
                    <a:pt x="7871" y="3030"/>
                  </a:cubicBezTo>
                  <a:cubicBezTo>
                    <a:pt x="5891" y="239"/>
                    <a:pt x="4389" y="1"/>
                    <a:pt x="2266" y="2791"/>
                  </a:cubicBezTo>
                  <a:cubicBezTo>
                    <a:pt x="1288" y="4103"/>
                    <a:pt x="549" y="5844"/>
                    <a:pt x="0" y="7776"/>
                  </a:cubicBezTo>
                  <a:cubicBezTo>
                    <a:pt x="1646" y="8229"/>
                    <a:pt x="3434" y="8468"/>
                    <a:pt x="5247" y="8468"/>
                  </a:cubicBezTo>
                  <a:cubicBezTo>
                    <a:pt x="6917" y="8468"/>
                    <a:pt x="8538" y="8253"/>
                    <a:pt x="10017" y="7895"/>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7"/>
            <p:cNvSpPr/>
            <p:nvPr/>
          </p:nvSpPr>
          <p:spPr>
            <a:xfrm>
              <a:off x="4938825" y="1629850"/>
              <a:ext cx="152075" cy="186075"/>
            </a:xfrm>
            <a:custGeom>
              <a:avLst/>
              <a:gdLst/>
              <a:ahLst/>
              <a:cxnLst/>
              <a:rect l="l" t="t" r="r" b="b"/>
              <a:pathLst>
                <a:path w="6083" h="7443" extrusionOk="0">
                  <a:moveTo>
                    <a:pt x="2481" y="573"/>
                  </a:moveTo>
                  <a:lnTo>
                    <a:pt x="2481" y="573"/>
                  </a:lnTo>
                  <a:cubicBezTo>
                    <a:pt x="2433" y="502"/>
                    <a:pt x="2362" y="478"/>
                    <a:pt x="2314" y="406"/>
                  </a:cubicBezTo>
                  <a:lnTo>
                    <a:pt x="2314" y="406"/>
                  </a:lnTo>
                  <a:cubicBezTo>
                    <a:pt x="2266" y="406"/>
                    <a:pt x="2266" y="382"/>
                    <a:pt x="2242" y="382"/>
                  </a:cubicBezTo>
                  <a:lnTo>
                    <a:pt x="2218" y="382"/>
                  </a:lnTo>
                  <a:cubicBezTo>
                    <a:pt x="2147" y="358"/>
                    <a:pt x="2099" y="335"/>
                    <a:pt x="2051" y="287"/>
                  </a:cubicBezTo>
                  <a:lnTo>
                    <a:pt x="2028" y="287"/>
                  </a:lnTo>
                  <a:cubicBezTo>
                    <a:pt x="2004" y="287"/>
                    <a:pt x="2004" y="263"/>
                    <a:pt x="1980" y="263"/>
                  </a:cubicBezTo>
                  <a:lnTo>
                    <a:pt x="1932" y="263"/>
                  </a:lnTo>
                  <a:cubicBezTo>
                    <a:pt x="1908" y="239"/>
                    <a:pt x="1885" y="239"/>
                    <a:pt x="1861" y="239"/>
                  </a:cubicBezTo>
                  <a:lnTo>
                    <a:pt x="1813" y="239"/>
                  </a:lnTo>
                  <a:cubicBezTo>
                    <a:pt x="1813" y="239"/>
                    <a:pt x="1789" y="239"/>
                    <a:pt x="1789" y="215"/>
                  </a:cubicBezTo>
                  <a:lnTo>
                    <a:pt x="1765" y="215"/>
                  </a:lnTo>
                  <a:cubicBezTo>
                    <a:pt x="1765" y="215"/>
                    <a:pt x="1741" y="215"/>
                    <a:pt x="1741" y="168"/>
                  </a:cubicBezTo>
                  <a:lnTo>
                    <a:pt x="1741" y="168"/>
                  </a:lnTo>
                  <a:cubicBezTo>
                    <a:pt x="1741" y="120"/>
                    <a:pt x="1741" y="120"/>
                    <a:pt x="2481" y="573"/>
                  </a:cubicBezTo>
                  <a:close/>
                  <a:moveTo>
                    <a:pt x="2481" y="573"/>
                  </a:moveTo>
                  <a:cubicBezTo>
                    <a:pt x="2958" y="955"/>
                    <a:pt x="3435" y="1479"/>
                    <a:pt x="3936" y="2195"/>
                  </a:cubicBezTo>
                  <a:cubicBezTo>
                    <a:pt x="4866" y="3507"/>
                    <a:pt x="5557" y="5176"/>
                    <a:pt x="6082" y="7060"/>
                  </a:cubicBezTo>
                  <a:cubicBezTo>
                    <a:pt x="5438" y="7204"/>
                    <a:pt x="4747" y="7371"/>
                    <a:pt x="4055" y="7442"/>
                  </a:cubicBezTo>
                  <a:cubicBezTo>
                    <a:pt x="3554" y="5415"/>
                    <a:pt x="2815" y="3602"/>
                    <a:pt x="1813" y="2195"/>
                  </a:cubicBezTo>
                  <a:cubicBezTo>
                    <a:pt x="1193" y="1312"/>
                    <a:pt x="597" y="645"/>
                    <a:pt x="0" y="287"/>
                  </a:cubicBezTo>
                  <a:cubicBezTo>
                    <a:pt x="24" y="263"/>
                    <a:pt x="72" y="263"/>
                    <a:pt x="96" y="239"/>
                  </a:cubicBezTo>
                  <a:lnTo>
                    <a:pt x="96" y="239"/>
                  </a:lnTo>
                  <a:cubicBezTo>
                    <a:pt x="191" y="168"/>
                    <a:pt x="263" y="144"/>
                    <a:pt x="334" y="120"/>
                  </a:cubicBezTo>
                  <a:lnTo>
                    <a:pt x="334" y="120"/>
                  </a:lnTo>
                  <a:cubicBezTo>
                    <a:pt x="382" y="96"/>
                    <a:pt x="454" y="96"/>
                    <a:pt x="477" y="48"/>
                  </a:cubicBezTo>
                  <a:lnTo>
                    <a:pt x="477" y="48"/>
                  </a:lnTo>
                  <a:cubicBezTo>
                    <a:pt x="525" y="48"/>
                    <a:pt x="549" y="48"/>
                    <a:pt x="549" y="25"/>
                  </a:cubicBezTo>
                  <a:lnTo>
                    <a:pt x="549" y="25"/>
                  </a:lnTo>
                  <a:cubicBezTo>
                    <a:pt x="573" y="25"/>
                    <a:pt x="597" y="25"/>
                    <a:pt x="620" y="1"/>
                  </a:cubicBezTo>
                  <a:lnTo>
                    <a:pt x="620" y="1"/>
                  </a:lnTo>
                  <a:lnTo>
                    <a:pt x="692" y="1"/>
                  </a:lnTo>
                  <a:lnTo>
                    <a:pt x="716" y="1"/>
                  </a:lnTo>
                  <a:lnTo>
                    <a:pt x="787" y="1"/>
                  </a:lnTo>
                  <a:lnTo>
                    <a:pt x="787" y="1"/>
                  </a:lnTo>
                  <a:lnTo>
                    <a:pt x="859" y="1"/>
                  </a:lnTo>
                  <a:lnTo>
                    <a:pt x="907" y="1"/>
                  </a:lnTo>
                  <a:lnTo>
                    <a:pt x="954" y="1"/>
                  </a:lnTo>
                  <a:lnTo>
                    <a:pt x="1002" y="1"/>
                  </a:lnTo>
                  <a:lnTo>
                    <a:pt x="1050" y="1"/>
                  </a:lnTo>
                  <a:lnTo>
                    <a:pt x="1074" y="1"/>
                  </a:lnTo>
                  <a:lnTo>
                    <a:pt x="1145" y="1"/>
                  </a:lnTo>
                  <a:lnTo>
                    <a:pt x="1169" y="1"/>
                  </a:lnTo>
                  <a:lnTo>
                    <a:pt x="1241" y="1"/>
                  </a:lnTo>
                  <a:lnTo>
                    <a:pt x="1264" y="1"/>
                  </a:lnTo>
                  <a:lnTo>
                    <a:pt x="1312" y="1"/>
                  </a:lnTo>
                  <a:lnTo>
                    <a:pt x="1360" y="1"/>
                  </a:lnTo>
                  <a:lnTo>
                    <a:pt x="1384" y="1"/>
                  </a:lnTo>
                  <a:lnTo>
                    <a:pt x="1408" y="1"/>
                  </a:lnTo>
                  <a:lnTo>
                    <a:pt x="1479" y="1"/>
                  </a:lnTo>
                  <a:lnTo>
                    <a:pt x="1527" y="1"/>
                  </a:lnTo>
                  <a:lnTo>
                    <a:pt x="1551" y="1"/>
                  </a:lnTo>
                  <a:lnTo>
                    <a:pt x="1598" y="1"/>
                  </a:lnTo>
                  <a:lnTo>
                    <a:pt x="162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7"/>
            <p:cNvSpPr/>
            <p:nvPr/>
          </p:nvSpPr>
          <p:spPr>
            <a:xfrm>
              <a:off x="4913175" y="1881475"/>
              <a:ext cx="104375" cy="104375"/>
            </a:xfrm>
            <a:custGeom>
              <a:avLst/>
              <a:gdLst/>
              <a:ahLst/>
              <a:cxnLst/>
              <a:rect l="l" t="t" r="r" b="b"/>
              <a:pathLst>
                <a:path w="4175" h="4175" extrusionOk="0">
                  <a:moveTo>
                    <a:pt x="2076" y="4174"/>
                  </a:moveTo>
                  <a:cubicBezTo>
                    <a:pt x="3244" y="4174"/>
                    <a:pt x="4175" y="3268"/>
                    <a:pt x="4175" y="2099"/>
                  </a:cubicBezTo>
                  <a:cubicBezTo>
                    <a:pt x="4175" y="931"/>
                    <a:pt x="3244" y="1"/>
                    <a:pt x="2076" y="1"/>
                  </a:cubicBezTo>
                  <a:cubicBezTo>
                    <a:pt x="907" y="1"/>
                    <a:pt x="1" y="931"/>
                    <a:pt x="1" y="2099"/>
                  </a:cubicBezTo>
                  <a:cubicBezTo>
                    <a:pt x="1" y="3268"/>
                    <a:pt x="955" y="4174"/>
                    <a:pt x="2076" y="4174"/>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7"/>
            <p:cNvSpPr/>
            <p:nvPr/>
          </p:nvSpPr>
          <p:spPr>
            <a:xfrm>
              <a:off x="4923325" y="1891625"/>
              <a:ext cx="85875" cy="86475"/>
            </a:xfrm>
            <a:custGeom>
              <a:avLst/>
              <a:gdLst/>
              <a:ahLst/>
              <a:cxnLst/>
              <a:rect l="l" t="t" r="r" b="b"/>
              <a:pathLst>
                <a:path w="3435" h="3459" extrusionOk="0">
                  <a:moveTo>
                    <a:pt x="2695" y="239"/>
                  </a:moveTo>
                  <a:lnTo>
                    <a:pt x="239" y="2671"/>
                  </a:lnTo>
                  <a:cubicBezTo>
                    <a:pt x="119" y="2528"/>
                    <a:pt x="72" y="2337"/>
                    <a:pt x="0" y="2170"/>
                  </a:cubicBezTo>
                  <a:lnTo>
                    <a:pt x="2171" y="0"/>
                  </a:lnTo>
                  <a:cubicBezTo>
                    <a:pt x="2361" y="48"/>
                    <a:pt x="2528" y="143"/>
                    <a:pt x="2695" y="239"/>
                  </a:cubicBezTo>
                  <a:close/>
                  <a:moveTo>
                    <a:pt x="3101" y="644"/>
                  </a:moveTo>
                  <a:lnTo>
                    <a:pt x="620" y="3124"/>
                  </a:lnTo>
                  <a:cubicBezTo>
                    <a:pt x="859" y="3291"/>
                    <a:pt x="1169" y="3411"/>
                    <a:pt x="1479" y="3458"/>
                  </a:cubicBezTo>
                  <a:lnTo>
                    <a:pt x="3435" y="1503"/>
                  </a:lnTo>
                  <a:cubicBezTo>
                    <a:pt x="3411" y="1193"/>
                    <a:pt x="3292" y="883"/>
                    <a:pt x="3101" y="64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5" name="Google Shape;1115;p47"/>
          <p:cNvSpPr/>
          <p:nvPr/>
        </p:nvSpPr>
        <p:spPr>
          <a:xfrm>
            <a:off x="8558850" y="295025"/>
            <a:ext cx="871800" cy="871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7"/>
          <p:cNvSpPr/>
          <p:nvPr/>
        </p:nvSpPr>
        <p:spPr>
          <a:xfrm>
            <a:off x="8221500" y="978450"/>
            <a:ext cx="278700" cy="2787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2047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074150" y="257048"/>
            <a:ext cx="6995700" cy="566400"/>
          </a:xfrm>
        </p:spPr>
        <p:txBody>
          <a:bodyPr/>
          <a:lstStyle/>
          <a:p>
            <a:r>
              <a:rPr lang="en-US" dirty="0" err="1"/>
              <a:t>Densidad</a:t>
            </a:r>
            <a:r>
              <a:rPr lang="en-US" dirty="0"/>
              <a:t> del relleno</a:t>
            </a:r>
          </a:p>
        </p:txBody>
      </p:sp>
      <p:sp>
        <p:nvSpPr>
          <p:cNvPr id="6" name="Google Shape;1029;p44"/>
          <p:cNvSpPr txBox="1">
            <a:spLocks/>
          </p:cNvSpPr>
          <p:nvPr/>
        </p:nvSpPr>
        <p:spPr>
          <a:xfrm>
            <a:off x="779049" y="752656"/>
            <a:ext cx="8161751" cy="25628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dirty="0">
                <a:solidFill>
                  <a:schemeClr val="accent3"/>
                </a:solidFill>
                <a:latin typeface="Muli"/>
              </a:rPr>
              <a:t>La densidad de relleno es la "plenitud" del interior de una pieza. Por lo general, se define como un porcentaje entre 0 y 100, donde el 0% hace una parte hueca y el 100%, completamente sólida.</a:t>
            </a:r>
          </a:p>
          <a:p>
            <a:r>
              <a:rPr lang="es-ES" b="1" dirty="0">
                <a:solidFill>
                  <a:schemeClr val="accent3"/>
                </a:solidFill>
                <a:latin typeface="Muli"/>
              </a:rPr>
              <a:t>El uso de material y el tiempo de impresión están directamente relacionados con el porcentaje de relleno. </a:t>
            </a:r>
            <a:r>
              <a:rPr lang="es-ES" dirty="0">
                <a:solidFill>
                  <a:schemeClr val="accent3"/>
                </a:solidFill>
                <a:latin typeface="Muli"/>
              </a:rPr>
              <a:t>Una pieza con un 25 % de relleno se imprimirá más rápido y utilizará menos material en comparación con un 50 % de relleno para la misma pieza .En términos de resistencia mecánica, como regla general, el relleno proporciona una mejora nominalmente lineal en la resistencia de la pieza, con una pieza con un 50 % de relleno en comparación con un 25 % que normalmente es un 25 % más fuerte, mientras que un cambio del 50 % al 75 % aumenta la resistencia de la pieza. en alrededor del 10%. </a:t>
            </a:r>
          </a:p>
          <a:p>
            <a:r>
              <a:rPr lang="es-ES" b="1" dirty="0">
                <a:solidFill>
                  <a:schemeClr val="accent3"/>
                </a:solidFill>
                <a:latin typeface="Muli"/>
              </a:rPr>
              <a:t>Por encima del 60 %</a:t>
            </a:r>
            <a:r>
              <a:rPr lang="es-ES" dirty="0">
                <a:solidFill>
                  <a:schemeClr val="accent3"/>
                </a:solidFill>
                <a:latin typeface="Muli"/>
              </a:rPr>
              <a:t>, la rentabilidad de la resistencia frente al uso del material y el tiempo de impresión comienzan a </a:t>
            </a:r>
            <a:r>
              <a:rPr lang="es-ES" b="1" dirty="0">
                <a:solidFill>
                  <a:schemeClr val="accent3"/>
                </a:solidFill>
                <a:latin typeface="Muli"/>
              </a:rPr>
              <a:t>disminuir</a:t>
            </a:r>
            <a:r>
              <a:rPr lang="es-ES" dirty="0">
                <a:solidFill>
                  <a:schemeClr val="accent3"/>
                </a:solidFill>
                <a:latin typeface="Muli"/>
              </a:rPr>
              <a:t>, y las piezas también tienden a volverse menos flexibles, lo que lleva a la fragilidad</a:t>
            </a:r>
            <a:r>
              <a:rPr lang="es-ES" b="1" dirty="0">
                <a:solidFill>
                  <a:schemeClr val="accent3"/>
                </a:solidFill>
                <a:latin typeface="Muli"/>
              </a:rPr>
              <a:t>.</a:t>
            </a:r>
            <a:endParaRPr lang="en-US" b="1" dirty="0">
              <a:solidFill>
                <a:schemeClr val="accent3"/>
              </a:solidFill>
              <a:latin typeface="Muli"/>
            </a:endParaRPr>
          </a:p>
          <a:p>
            <a:endParaRPr lang="en-US" b="1" dirty="0">
              <a:solidFill>
                <a:schemeClr val="accent3"/>
              </a:solidFill>
              <a:latin typeface="Muli"/>
            </a:endParaRPr>
          </a:p>
          <a:p>
            <a:endParaRPr lang="en-US" dirty="0">
              <a:solidFill>
                <a:schemeClr val="accent3"/>
              </a:solidFill>
              <a:latin typeface="Muli"/>
            </a:endParaRPr>
          </a:p>
        </p:txBody>
      </p:sp>
      <p:pic>
        <p:nvPicPr>
          <p:cNvPr id="8" name="Picture 7"/>
          <p:cNvPicPr/>
          <p:nvPr/>
        </p:nvPicPr>
        <p:blipFill rotWithShape="1">
          <a:blip r:embed="rId3">
            <a:extLst>
              <a:ext uri="{28A0092B-C50C-407E-A947-70E740481C1C}">
                <a14:useLocalDpi xmlns:a14="http://schemas.microsoft.com/office/drawing/2010/main" val="0"/>
              </a:ext>
            </a:extLst>
          </a:blip>
          <a:srcRect t="19535" b="11806"/>
          <a:stretch/>
        </p:blipFill>
        <p:spPr>
          <a:xfrm>
            <a:off x="1550113" y="3733031"/>
            <a:ext cx="4955841" cy="1377926"/>
          </a:xfrm>
          <a:prstGeom prst="rect">
            <a:avLst/>
          </a:prstGeom>
        </p:spPr>
      </p:pic>
      <p:sp>
        <p:nvSpPr>
          <p:cNvPr id="10" name="Rectangle 9"/>
          <p:cNvSpPr/>
          <p:nvPr/>
        </p:nvSpPr>
        <p:spPr>
          <a:xfrm>
            <a:off x="6505954" y="3733031"/>
            <a:ext cx="1295021" cy="738664"/>
          </a:xfrm>
          <a:prstGeom prst="rect">
            <a:avLst/>
          </a:prstGeom>
        </p:spPr>
        <p:txBody>
          <a:bodyPr wrap="square">
            <a:spAutoFit/>
          </a:bodyPr>
          <a:lstStyle/>
          <a:p>
            <a:pPr algn="ctr"/>
            <a:r>
              <a:rPr lang="en-US" b="1" dirty="0">
                <a:solidFill>
                  <a:schemeClr val="accent1"/>
                </a:solidFill>
                <a:latin typeface="Muli"/>
              </a:rPr>
              <a:t>De 0% a 100% </a:t>
            </a:r>
            <a:r>
              <a:rPr lang="en-US" b="1" dirty="0" err="1">
                <a:solidFill>
                  <a:schemeClr val="accent1"/>
                </a:solidFill>
                <a:latin typeface="Muli"/>
              </a:rPr>
              <a:t>densidad</a:t>
            </a:r>
            <a:r>
              <a:rPr lang="en-US" b="1" dirty="0">
                <a:solidFill>
                  <a:schemeClr val="accent1"/>
                </a:solidFill>
                <a:latin typeface="Muli"/>
              </a:rPr>
              <a:t> de relleno</a:t>
            </a:r>
          </a:p>
        </p:txBody>
      </p:sp>
    </p:spTree>
    <p:extLst>
      <p:ext uri="{BB962C8B-B14F-4D97-AF65-F5344CB8AC3E}">
        <p14:creationId xmlns:p14="http://schemas.microsoft.com/office/powerpoint/2010/main" val="37311777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533400" y="529997"/>
            <a:ext cx="4683033"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dirty="0"/>
              <a:t>Voladizos</a:t>
            </a:r>
            <a:endParaRPr sz="2700" dirty="0"/>
          </a:p>
        </p:txBody>
      </p:sp>
      <p:sp>
        <p:nvSpPr>
          <p:cNvPr id="1029" name="Google Shape;1029;p44"/>
          <p:cNvSpPr txBox="1">
            <a:spLocks noGrp="1"/>
          </p:cNvSpPr>
          <p:nvPr>
            <p:ph type="subTitle" idx="1"/>
          </p:nvPr>
        </p:nvSpPr>
        <p:spPr>
          <a:xfrm>
            <a:off x="351701" y="1099691"/>
            <a:ext cx="4894844" cy="2846994"/>
          </a:xfrm>
          <a:prstGeom prst="rect">
            <a:avLst/>
          </a:prstGeom>
        </p:spPr>
        <p:txBody>
          <a:bodyPr spcFirstLastPara="1" wrap="square" lIns="91425" tIns="91425" rIns="91425" bIns="91425" anchor="t" anchorCtr="0">
            <a:noAutofit/>
          </a:bodyPr>
          <a:lstStyle/>
          <a:p>
            <a:pPr marL="0" indent="0"/>
            <a:r>
              <a:rPr lang="es-ES" dirty="0"/>
              <a:t>Los voladizos son áreas del modelo que se </a:t>
            </a:r>
            <a:r>
              <a:rPr lang="es-ES" b="1" dirty="0"/>
              <a:t>extienden hacia afuera </a:t>
            </a:r>
            <a:r>
              <a:rPr lang="es-ES" dirty="0"/>
              <a:t>y más allá de la capa anterior y, por lo tanto</a:t>
            </a:r>
            <a:r>
              <a:rPr lang="es-ES" b="1" dirty="0"/>
              <a:t>, solo están parcialmente soportadas por la capa directamente debajo</a:t>
            </a:r>
            <a:r>
              <a:rPr lang="es-ES" dirty="0"/>
              <a:t>. Paredes en ángulo o superficies curvas son algunos ejemplos.</a:t>
            </a:r>
          </a:p>
          <a:p>
            <a:pPr marL="0" indent="0"/>
            <a:r>
              <a:rPr lang="es-ES" dirty="0"/>
              <a:t>Como todos los procesos de impresión 3D, MEX construye la pieza capa por capa y el material no se puede depositar en el aire. ¡Necesita algún material de subrayado para sostenerlo o </a:t>
            </a:r>
            <a:r>
              <a:rPr lang="es-ES" b="1" dirty="0"/>
              <a:t>se doblará y se caerá</a:t>
            </a:r>
            <a:r>
              <a:rPr lang="es-ES" dirty="0"/>
              <a:t>!</a:t>
            </a:r>
          </a:p>
          <a:p>
            <a:pPr marL="0" indent="0"/>
            <a:r>
              <a:rPr lang="es-ES" dirty="0"/>
              <a:t>Las letras </a:t>
            </a:r>
            <a:r>
              <a:rPr lang="es-ES" b="1" dirty="0"/>
              <a:t>Y, T y H </a:t>
            </a:r>
            <a:r>
              <a:rPr lang="es-ES" dirty="0"/>
              <a:t>son algunos buenos ejemplos de </a:t>
            </a:r>
            <a:r>
              <a:rPr lang="es-ES" b="1" dirty="0"/>
              <a:t>geometría sobresaliente.</a:t>
            </a:r>
            <a:endParaRPr lang="en-US" b="1" dirty="0"/>
          </a:p>
        </p:txBody>
      </p:sp>
      <p:sp>
        <p:nvSpPr>
          <p:cNvPr id="1030" name="Google Shape;1030;p44"/>
          <p:cNvSpPr/>
          <p:nvPr/>
        </p:nvSpPr>
        <p:spPr>
          <a:xfrm>
            <a:off x="5503630" y="344851"/>
            <a:ext cx="2863307" cy="3590507"/>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7539280" y="-16482"/>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5365062" y="1191935"/>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4961328" y="279114"/>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 name="Picture 36" descr="https://wikifactory.com/files/RmlsZTo0MzE2MzM="/>
          <p:cNvPicPr/>
          <p:nvPr/>
        </p:nvPicPr>
        <p:blipFill rotWithShape="1">
          <a:blip r:embed="rId3">
            <a:extLst>
              <a:ext uri="{28A0092B-C50C-407E-A947-70E740481C1C}">
                <a14:useLocalDpi xmlns:a14="http://schemas.microsoft.com/office/drawing/2010/main" val="0"/>
              </a:ext>
            </a:extLst>
          </a:blip>
          <a:srcRect l="5156" t="12062" r="76008" b="43144"/>
          <a:stretch/>
        </p:blipFill>
        <p:spPr bwMode="auto">
          <a:xfrm>
            <a:off x="7548484" y="1355714"/>
            <a:ext cx="1409991" cy="1446389"/>
          </a:xfrm>
          <a:prstGeom prst="rect">
            <a:avLst/>
          </a:prstGeom>
          <a:noFill/>
          <a:ln>
            <a:noFill/>
          </a:ln>
        </p:spPr>
      </p:pic>
      <p:pic>
        <p:nvPicPr>
          <p:cNvPr id="38" name="Picture 37" descr="https://wikifactory.com/files/RmlsZTo0MzE2MzM="/>
          <p:cNvPicPr/>
          <p:nvPr/>
        </p:nvPicPr>
        <p:blipFill rotWithShape="1">
          <a:blip r:embed="rId3">
            <a:extLst>
              <a:ext uri="{28A0092B-C50C-407E-A947-70E740481C1C}">
                <a14:useLocalDpi xmlns:a14="http://schemas.microsoft.com/office/drawing/2010/main" val="0"/>
              </a:ext>
            </a:extLst>
          </a:blip>
          <a:srcRect l="52029" t="11742" r="27252" b="43464"/>
          <a:stretch/>
        </p:blipFill>
        <p:spPr bwMode="auto">
          <a:xfrm>
            <a:off x="6903244" y="2977020"/>
            <a:ext cx="1550987" cy="1446389"/>
          </a:xfrm>
          <a:prstGeom prst="rect">
            <a:avLst/>
          </a:prstGeom>
          <a:noFill/>
          <a:ln>
            <a:noFill/>
          </a:ln>
        </p:spPr>
      </p:pic>
      <p:pic>
        <p:nvPicPr>
          <p:cNvPr id="39" name="Picture 38" descr="https://wikifactory.com/files/RmlsZTo0MzE2MzM="/>
          <p:cNvPicPr/>
          <p:nvPr/>
        </p:nvPicPr>
        <p:blipFill rotWithShape="1">
          <a:blip r:embed="rId3">
            <a:extLst>
              <a:ext uri="{28A0092B-C50C-407E-A947-70E740481C1C}">
                <a14:useLocalDpi xmlns:a14="http://schemas.microsoft.com/office/drawing/2010/main" val="0"/>
              </a:ext>
            </a:extLst>
          </a:blip>
          <a:srcRect l="75115" t="12062" r="7327" b="43144"/>
          <a:stretch/>
        </p:blipFill>
        <p:spPr bwMode="auto">
          <a:xfrm>
            <a:off x="5977482" y="1355715"/>
            <a:ext cx="1314450" cy="1446389"/>
          </a:xfrm>
          <a:prstGeom prst="rect">
            <a:avLst/>
          </a:prstGeom>
          <a:noFill/>
          <a:ln>
            <a:noFill/>
          </a:ln>
        </p:spPr>
      </p:pic>
      <p:sp>
        <p:nvSpPr>
          <p:cNvPr id="5" name="Rectangle 4"/>
          <p:cNvSpPr/>
          <p:nvPr/>
        </p:nvSpPr>
        <p:spPr>
          <a:xfrm>
            <a:off x="1308651" y="3606564"/>
            <a:ext cx="4663440" cy="1384995"/>
          </a:xfrm>
          <a:prstGeom prst="rect">
            <a:avLst/>
          </a:prstGeom>
        </p:spPr>
        <p:txBody>
          <a:bodyPr wrap="square">
            <a:spAutoFit/>
          </a:bodyPr>
          <a:lstStyle/>
          <a:p>
            <a:pPr marL="0" indent="0"/>
            <a:r>
              <a:rPr lang="es-ES" dirty="0">
                <a:solidFill>
                  <a:schemeClr val="accent3"/>
                </a:solidFill>
                <a:latin typeface="Muli" pitchFamily="2" charset="0"/>
              </a:rPr>
              <a:t>A medida que la impresión llega a la parte donde se ramifican los brazos de la </a:t>
            </a:r>
            <a:r>
              <a:rPr lang="es-ES" b="1" dirty="0">
                <a:solidFill>
                  <a:schemeClr val="accent3"/>
                </a:solidFill>
                <a:latin typeface="Muli" pitchFamily="2" charset="0"/>
              </a:rPr>
              <a:t>Y</a:t>
            </a:r>
            <a:r>
              <a:rPr lang="es-ES" dirty="0">
                <a:solidFill>
                  <a:schemeClr val="accent3"/>
                </a:solidFill>
                <a:latin typeface="Muli" pitchFamily="2" charset="0"/>
              </a:rPr>
              <a:t>, el cambio es relativamente </a:t>
            </a:r>
            <a:r>
              <a:rPr lang="es-ES" b="1" dirty="0">
                <a:solidFill>
                  <a:schemeClr val="accent3"/>
                </a:solidFill>
                <a:latin typeface="Muli" pitchFamily="2" charset="0"/>
              </a:rPr>
              <a:t>gradual</a:t>
            </a:r>
            <a:r>
              <a:rPr lang="es-ES" dirty="0">
                <a:solidFill>
                  <a:schemeClr val="accent3"/>
                </a:solidFill>
                <a:latin typeface="Muli" pitchFamily="2" charset="0"/>
              </a:rPr>
              <a:t> y algún material puede soportar las siguientes capas, mientras que T y E cambian </a:t>
            </a:r>
            <a:r>
              <a:rPr lang="es-ES" b="1" dirty="0">
                <a:solidFill>
                  <a:schemeClr val="accent3"/>
                </a:solidFill>
                <a:latin typeface="Muli" pitchFamily="2" charset="0"/>
              </a:rPr>
              <a:t>abruptamente</a:t>
            </a:r>
            <a:r>
              <a:rPr lang="es-ES" dirty="0">
                <a:solidFill>
                  <a:schemeClr val="accent3"/>
                </a:solidFill>
                <a:latin typeface="Muli" pitchFamily="2" charset="0"/>
              </a:rPr>
              <a:t> y no tienen material para soportar sus voladizos.</a:t>
            </a:r>
            <a:endParaRPr lang="en-US" dirty="0">
              <a:solidFill>
                <a:schemeClr val="accent3"/>
              </a:solidFill>
              <a:latin typeface="Muli" pitchFamily="2" charset="0"/>
            </a:endParaRPr>
          </a:p>
        </p:txBody>
      </p:sp>
    </p:spTree>
    <p:extLst>
      <p:ext uri="{BB962C8B-B14F-4D97-AF65-F5344CB8AC3E}">
        <p14:creationId xmlns:p14="http://schemas.microsoft.com/office/powerpoint/2010/main" val="8117260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43" name="Google Shape;1030;p44"/>
          <p:cNvSpPr/>
          <p:nvPr/>
        </p:nvSpPr>
        <p:spPr>
          <a:xfrm>
            <a:off x="5233476" y="1447800"/>
            <a:ext cx="3896984" cy="4159478"/>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4"/>
          <p:cNvSpPr txBox="1">
            <a:spLocks noGrp="1"/>
          </p:cNvSpPr>
          <p:nvPr>
            <p:ph type="title"/>
          </p:nvPr>
        </p:nvSpPr>
        <p:spPr>
          <a:xfrm>
            <a:off x="533400" y="529997"/>
            <a:ext cx="4683033"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dirty="0"/>
              <a:t>Ángulo de voladizo</a:t>
            </a:r>
            <a:endParaRPr sz="2700" dirty="0"/>
          </a:p>
        </p:txBody>
      </p:sp>
      <p:sp>
        <p:nvSpPr>
          <p:cNvPr id="1029" name="Google Shape;1029;p44"/>
          <p:cNvSpPr txBox="1">
            <a:spLocks noGrp="1"/>
          </p:cNvSpPr>
          <p:nvPr>
            <p:ph type="subTitle" idx="1"/>
          </p:nvPr>
        </p:nvSpPr>
        <p:spPr>
          <a:xfrm>
            <a:off x="351701" y="1111121"/>
            <a:ext cx="4864732" cy="2846994"/>
          </a:xfrm>
          <a:prstGeom prst="rect">
            <a:avLst/>
          </a:prstGeom>
        </p:spPr>
        <p:txBody>
          <a:bodyPr spcFirstLastPara="1" wrap="square" lIns="91425" tIns="91425" rIns="91425" bIns="91425" anchor="t" anchorCtr="0">
            <a:noAutofit/>
          </a:bodyPr>
          <a:lstStyle/>
          <a:p>
            <a:pPr marL="0" indent="0">
              <a:spcAft>
                <a:spcPts val="600"/>
              </a:spcAft>
              <a:buClr>
                <a:srgbClr val="000000"/>
              </a:buClr>
              <a:buSzTx/>
            </a:pPr>
            <a:r>
              <a:rPr lang="es-ES" dirty="0"/>
              <a:t>Si tratamos de imprimir la letra Y, nuestra impresión debería tener éxito, pero si intentamos lo mismo con la letra T o E</a:t>
            </a:r>
            <a:r>
              <a:rPr lang="es-ES" b="1" dirty="0"/>
              <a:t>, ¡</a:t>
            </a:r>
            <a:r>
              <a:rPr lang="es-ES" dirty="0"/>
              <a:t>lo que sucederá es que nuestras capas sobresalientes se inclinarán y</a:t>
            </a:r>
            <a:r>
              <a:rPr lang="es-ES" b="1" dirty="0"/>
              <a:t> nuestra impresión fallará!</a:t>
            </a:r>
          </a:p>
          <a:p>
            <a:pPr marL="0" indent="0">
              <a:spcAft>
                <a:spcPts val="600"/>
              </a:spcAft>
              <a:buClr>
                <a:srgbClr val="000000"/>
              </a:buClr>
              <a:buSzTx/>
            </a:pPr>
            <a:r>
              <a:rPr lang="es-ES" dirty="0"/>
              <a:t>Por lo tanto, debe haber una conexión entre la inclinación de un voladizo y nuestra capacidad para imprimir.</a:t>
            </a:r>
          </a:p>
          <a:p>
            <a:pPr marL="0" indent="0">
              <a:spcAft>
                <a:spcPts val="600"/>
              </a:spcAft>
              <a:buClr>
                <a:srgbClr val="000000"/>
              </a:buClr>
              <a:buSzTx/>
            </a:pPr>
            <a:r>
              <a:rPr lang="es-ES" dirty="0"/>
              <a:t>A medida que aumenta el </a:t>
            </a:r>
            <a:r>
              <a:rPr lang="es-ES" b="1" dirty="0"/>
              <a:t>ángulo de voladizo </a:t>
            </a:r>
            <a:r>
              <a:rPr lang="es-ES" dirty="0"/>
              <a:t>(el ángulo de inclinación de la pared de impresión desde el eje vertical), la </a:t>
            </a:r>
            <a:r>
              <a:rPr lang="es-ES" b="1" dirty="0"/>
              <a:t>cantidad de soporte </a:t>
            </a:r>
            <a:r>
              <a:rPr lang="es-ES" dirty="0"/>
              <a:t>de la capa anterior disminuye.</a:t>
            </a:r>
            <a:endParaRPr lang="en-US" dirty="0"/>
          </a:p>
          <a:p>
            <a:pPr marL="0" lvl="0" indent="0">
              <a:spcAft>
                <a:spcPts val="600"/>
              </a:spcAft>
              <a:buClr>
                <a:srgbClr val="000000"/>
              </a:buClr>
              <a:buSzTx/>
            </a:pPr>
            <a:endParaRPr lang="en-US" dirty="0">
              <a:solidFill>
                <a:srgbClr val="343434"/>
              </a:solidFill>
              <a:cs typeface="Arial"/>
              <a:sym typeface="Arial"/>
            </a:endParaRPr>
          </a:p>
        </p:txBody>
      </p:sp>
      <p:grpSp>
        <p:nvGrpSpPr>
          <p:cNvPr id="1032" name="Google Shape;1032;p44"/>
          <p:cNvGrpSpPr/>
          <p:nvPr/>
        </p:nvGrpSpPr>
        <p:grpSpPr>
          <a:xfrm>
            <a:off x="6989812" y="-542964"/>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5281712" y="812996"/>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8886915" y="-136716"/>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 name="Picture 32"/>
          <p:cNvPicPr/>
          <p:nvPr/>
        </p:nvPicPr>
        <p:blipFill rotWithShape="1">
          <a:blip r:embed="rId3">
            <a:extLst>
              <a:ext uri="{28A0092B-C50C-407E-A947-70E740481C1C}">
                <a14:useLocalDpi xmlns:a14="http://schemas.microsoft.com/office/drawing/2010/main" val="0"/>
              </a:ext>
            </a:extLst>
          </a:blip>
          <a:srcRect l="16705" t="17419" r="15526" b="10724"/>
          <a:stretch/>
        </p:blipFill>
        <p:spPr>
          <a:xfrm>
            <a:off x="7266268" y="786448"/>
            <a:ext cx="1732017" cy="1484678"/>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5449" t="7265"/>
          <a:stretch/>
        </p:blipFill>
        <p:spPr>
          <a:xfrm>
            <a:off x="6049737" y="2448033"/>
            <a:ext cx="2910412" cy="2376553"/>
          </a:xfrm>
          <a:prstGeom prst="rect">
            <a:avLst/>
          </a:prstGeom>
        </p:spPr>
      </p:pic>
      <p:pic>
        <p:nvPicPr>
          <p:cNvPr id="47" name="Picture 46"/>
          <p:cNvPicPr/>
          <p:nvPr/>
        </p:nvPicPr>
        <p:blipFill rotWithShape="1">
          <a:blip r:embed="rId5">
            <a:extLst>
              <a:ext uri="{28A0092B-C50C-407E-A947-70E740481C1C}">
                <a14:useLocalDpi xmlns:a14="http://schemas.microsoft.com/office/drawing/2010/main" val="0"/>
              </a:ext>
            </a:extLst>
          </a:blip>
          <a:srcRect l="11219" t="9250" r="69039" b="9437"/>
          <a:stretch/>
        </p:blipFill>
        <p:spPr>
          <a:xfrm>
            <a:off x="5986154" y="767398"/>
            <a:ext cx="1115611" cy="1503728"/>
          </a:xfrm>
          <a:prstGeom prst="rect">
            <a:avLst/>
          </a:prstGeom>
        </p:spPr>
      </p:pic>
      <p:sp>
        <p:nvSpPr>
          <p:cNvPr id="6" name="Rectangle 5"/>
          <p:cNvSpPr/>
          <p:nvPr/>
        </p:nvSpPr>
        <p:spPr>
          <a:xfrm>
            <a:off x="1187662" y="4032379"/>
            <a:ext cx="3931920" cy="954107"/>
          </a:xfrm>
          <a:prstGeom prst="rect">
            <a:avLst/>
          </a:prstGeom>
        </p:spPr>
        <p:txBody>
          <a:bodyPr wrap="square">
            <a:spAutoFit/>
          </a:bodyPr>
          <a:lstStyle/>
          <a:p>
            <a:pPr marL="0" indent="0"/>
            <a:r>
              <a:rPr lang="es-ES" dirty="0">
                <a:solidFill>
                  <a:schemeClr val="accent3"/>
                </a:solidFill>
                <a:latin typeface="Muli" pitchFamily="2" charset="0"/>
              </a:rPr>
              <a:t>A </a:t>
            </a:r>
            <a:r>
              <a:rPr lang="es-ES" b="1" dirty="0">
                <a:solidFill>
                  <a:schemeClr val="accent3"/>
                </a:solidFill>
                <a:latin typeface="Muli" pitchFamily="2" charset="0"/>
              </a:rPr>
              <a:t>45 grados</a:t>
            </a:r>
            <a:r>
              <a:rPr lang="es-ES" dirty="0">
                <a:solidFill>
                  <a:schemeClr val="accent3"/>
                </a:solidFill>
                <a:latin typeface="Muli" pitchFamily="2" charset="0"/>
              </a:rPr>
              <a:t>, la capa recién impresa se apoya en el 50 % de la capa anterior. Esto permite el </a:t>
            </a:r>
            <a:r>
              <a:rPr lang="es-ES" u="sng" dirty="0">
                <a:solidFill>
                  <a:schemeClr val="accent3"/>
                </a:solidFill>
                <a:latin typeface="Muli" pitchFamily="2" charset="0"/>
              </a:rPr>
              <a:t>soporte suficiente </a:t>
            </a:r>
            <a:r>
              <a:rPr lang="es-ES" dirty="0">
                <a:solidFill>
                  <a:schemeClr val="accent3"/>
                </a:solidFill>
                <a:latin typeface="Muli" pitchFamily="2" charset="0"/>
              </a:rPr>
              <a:t>para que la capa se imprima.</a:t>
            </a:r>
            <a:endParaRPr lang="en-US" dirty="0">
              <a:solidFill>
                <a:schemeClr val="accent3"/>
              </a:solidFill>
              <a:latin typeface="Muli" pitchFamily="2" charset="0"/>
            </a:endParaRPr>
          </a:p>
        </p:txBody>
      </p:sp>
    </p:spTree>
    <p:extLst>
      <p:ext uri="{BB962C8B-B14F-4D97-AF65-F5344CB8AC3E}">
        <p14:creationId xmlns:p14="http://schemas.microsoft.com/office/powerpoint/2010/main" val="2809432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685800" y="400302"/>
            <a:ext cx="7112963" cy="566400"/>
          </a:xfrm>
        </p:spPr>
        <p:txBody>
          <a:bodyPr/>
          <a:lstStyle/>
          <a:p>
            <a:r>
              <a:rPr lang="en-US" dirty="0" err="1"/>
              <a:t>Ángulo</a:t>
            </a:r>
            <a:r>
              <a:rPr lang="en-US" dirty="0"/>
              <a:t> de </a:t>
            </a:r>
            <a:r>
              <a:rPr lang="en-US" dirty="0" err="1"/>
              <a:t>voladizo</a:t>
            </a:r>
            <a:r>
              <a:rPr lang="en-US" dirty="0"/>
              <a:t> y </a:t>
            </a:r>
            <a:r>
              <a:rPr lang="en-US" dirty="0" err="1"/>
              <a:t>calidad</a:t>
            </a:r>
            <a:r>
              <a:rPr lang="en-US" dirty="0"/>
              <a:t> de la </a:t>
            </a:r>
            <a:r>
              <a:rPr lang="en-US" dirty="0" err="1"/>
              <a:t>impresión</a:t>
            </a:r>
            <a:endParaRPr lang="en-US" dirty="0"/>
          </a:p>
        </p:txBody>
      </p:sp>
      <p:sp>
        <p:nvSpPr>
          <p:cNvPr id="6" name="Google Shape;1029;p44"/>
          <p:cNvSpPr txBox="1">
            <a:spLocks/>
          </p:cNvSpPr>
          <p:nvPr/>
        </p:nvSpPr>
        <p:spPr>
          <a:xfrm>
            <a:off x="685800" y="821463"/>
            <a:ext cx="4528263" cy="291524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dirty="0">
                <a:solidFill>
                  <a:schemeClr val="accent3"/>
                </a:solidFill>
                <a:latin typeface="Muli" pitchFamily="2" charset="0"/>
              </a:rPr>
              <a:t>Según el material, la altura de la capa y su impresora:</a:t>
            </a:r>
          </a:p>
          <a:p>
            <a:pPr marL="285750" indent="-285750">
              <a:buFont typeface="Arial" panose="020B0604020202020204" pitchFamily="34" charset="0"/>
              <a:buChar char="•"/>
            </a:pPr>
            <a:r>
              <a:rPr lang="es-ES" dirty="0">
                <a:solidFill>
                  <a:schemeClr val="accent3"/>
                </a:solidFill>
                <a:latin typeface="Muli" pitchFamily="2" charset="0"/>
              </a:rPr>
              <a:t>Voladizos de hasta 45°: generalmente se pueden imprimir sin comprometer la calidad.</a:t>
            </a:r>
          </a:p>
          <a:p>
            <a:pPr marL="285750" indent="-285750">
              <a:buFont typeface="Arial" panose="020B0604020202020204" pitchFamily="34" charset="0"/>
              <a:buChar char="•"/>
            </a:pPr>
            <a:r>
              <a:rPr lang="es-ES" dirty="0">
                <a:solidFill>
                  <a:schemeClr val="accent3"/>
                </a:solidFill>
                <a:latin typeface="Muli" pitchFamily="2" charset="0"/>
              </a:rPr>
              <a:t>A </a:t>
            </a:r>
            <a:r>
              <a:rPr lang="es-ES" b="1" dirty="0">
                <a:solidFill>
                  <a:schemeClr val="accent3"/>
                </a:solidFill>
                <a:latin typeface="Muli" pitchFamily="2" charset="0"/>
              </a:rPr>
              <a:t>45</a:t>
            </a:r>
            <a:r>
              <a:rPr lang="es-ES" dirty="0">
                <a:solidFill>
                  <a:schemeClr val="accent3"/>
                </a:solidFill>
                <a:latin typeface="Muli" pitchFamily="2" charset="0"/>
              </a:rPr>
              <a:t>°: la capa recién impresa apenas tiene suficiente soporte y adherencia para construir.</a:t>
            </a:r>
          </a:p>
          <a:p>
            <a:pPr marL="285750" indent="-285750">
              <a:buFont typeface="Arial" panose="020B0604020202020204" pitchFamily="34" charset="0"/>
              <a:buChar char="•"/>
            </a:pPr>
            <a:r>
              <a:rPr lang="es-ES" dirty="0">
                <a:solidFill>
                  <a:schemeClr val="accent3"/>
                </a:solidFill>
                <a:latin typeface="Muli" pitchFamily="2" charset="0"/>
              </a:rPr>
              <a:t>Por </a:t>
            </a:r>
            <a:r>
              <a:rPr lang="es-ES" b="1" dirty="0">
                <a:solidFill>
                  <a:schemeClr val="accent3"/>
                </a:solidFill>
                <a:latin typeface="Muli" pitchFamily="2" charset="0"/>
              </a:rPr>
              <a:t>encima de 45</a:t>
            </a:r>
            <a:r>
              <a:rPr lang="es-ES" dirty="0">
                <a:solidFill>
                  <a:schemeClr val="accent3"/>
                </a:solidFill>
                <a:latin typeface="Muli" pitchFamily="2" charset="0"/>
              </a:rPr>
              <a:t>°: la capa recién impresa generalmente se inclinará, se abultará hacia abajo y se alejará de la boquilla, lo que resultará en una impresión fallida.</a:t>
            </a:r>
          </a:p>
          <a:p>
            <a:r>
              <a:rPr lang="es-ES" dirty="0">
                <a:solidFill>
                  <a:schemeClr val="accent3"/>
                </a:solidFill>
                <a:latin typeface="Muli" pitchFamily="2" charset="0"/>
              </a:rPr>
              <a:t>Puedes ver el efecto sobre la calidad de aumentar el ángulo de voladizo en incrementos de 5° (hasta 70°) en la imagen de la derecha.</a:t>
            </a:r>
            <a:endParaRPr lang="en-US" dirty="0">
              <a:solidFill>
                <a:schemeClr val="accent3"/>
              </a:solidFill>
              <a:latin typeface="Muli" pitchFamily="2" charset="0"/>
            </a:endParaRPr>
          </a:p>
        </p:txBody>
      </p:sp>
      <p:pic>
        <p:nvPicPr>
          <p:cNvPr id="7" name="Picture 6"/>
          <p:cNvPicPr/>
          <p:nvPr/>
        </p:nvPicPr>
        <p:blipFill rotWithShape="1">
          <a:blip r:embed="rId3">
            <a:extLst>
              <a:ext uri="{28A0092B-C50C-407E-A947-70E740481C1C}">
                <a14:useLocalDpi xmlns:a14="http://schemas.microsoft.com/office/drawing/2010/main" val="0"/>
              </a:ext>
            </a:extLst>
          </a:blip>
          <a:srcRect l="7138" t="17897" r="3219" b="33549"/>
          <a:stretch/>
        </p:blipFill>
        <p:spPr>
          <a:xfrm>
            <a:off x="5266738" y="901700"/>
            <a:ext cx="3692449" cy="1955800"/>
          </a:xfrm>
          <a:prstGeom prst="rect">
            <a:avLst/>
          </a:prstGeom>
        </p:spPr>
      </p:pic>
      <p:grpSp>
        <p:nvGrpSpPr>
          <p:cNvPr id="9" name="Group 8"/>
          <p:cNvGrpSpPr/>
          <p:nvPr/>
        </p:nvGrpSpPr>
        <p:grpSpPr>
          <a:xfrm>
            <a:off x="5266739" y="3067397"/>
            <a:ext cx="2645361" cy="1720850"/>
            <a:chOff x="0" y="0"/>
            <a:chExt cx="2645781" cy="1721461"/>
          </a:xfrm>
        </p:grpSpPr>
        <p:pic>
          <p:nvPicPr>
            <p:cNvPr id="10" name="Picture 9">
              <a:extLst>
                <a:ext uri="{FF2B5EF4-FFF2-40B4-BE49-F238E27FC236}">
                  <a16:creationId xmlns:a16="http://schemas.microsoft.com/office/drawing/2014/main" id="{F4D686BB-72A0-482E-9A60-FA9C8E2B86C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3967"/>
            <a:stretch/>
          </p:blipFill>
          <p:spPr bwMode="auto">
            <a:xfrm>
              <a:off x="0" y="0"/>
              <a:ext cx="2645781" cy="172146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Ομάδα 8">
              <a:extLst>
                <a:ext uri="{FF2B5EF4-FFF2-40B4-BE49-F238E27FC236}">
                  <a16:creationId xmlns:a16="http://schemas.microsoft.com/office/drawing/2014/main" id="{D533ED6B-35B0-49BF-8D7D-B287AB6E82BE}"/>
                </a:ext>
              </a:extLst>
            </p:cNvPr>
            <p:cNvGrpSpPr/>
            <p:nvPr/>
          </p:nvGrpSpPr>
          <p:grpSpPr>
            <a:xfrm>
              <a:off x="167374" y="153388"/>
              <a:ext cx="1918941" cy="1457884"/>
              <a:chOff x="167374" y="153388"/>
              <a:chExt cx="2251163" cy="1710284"/>
            </a:xfrm>
          </p:grpSpPr>
          <p:sp>
            <p:nvSpPr>
              <p:cNvPr id="12" name="Οβάλ 2">
                <a:extLst>
                  <a:ext uri="{FF2B5EF4-FFF2-40B4-BE49-F238E27FC236}">
                    <a16:creationId xmlns:a16="http://schemas.microsoft.com/office/drawing/2014/main" id="{03CD8112-4766-4500-A597-E6390473E94E}"/>
                  </a:ext>
                </a:extLst>
              </p:cNvPr>
              <p:cNvSpPr/>
              <p:nvPr/>
            </p:nvSpPr>
            <p:spPr>
              <a:xfrm rot="19255012">
                <a:off x="1364490" y="153388"/>
                <a:ext cx="1054047" cy="1637573"/>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nSpc>
                    <a:spcPct val="115000"/>
                  </a:lnSpc>
                  <a:spcBef>
                    <a:spcPts val="0"/>
                  </a:spcBef>
                  <a:spcAft>
                    <a:spcPts val="1000"/>
                  </a:spcAft>
                </a:pPr>
                <a:r>
                  <a:rPr lang="en-US" sz="1100">
                    <a:effectLst/>
                    <a:ea typeface="Times New Roman"/>
                    <a:cs typeface="Times New Roman"/>
                  </a:rPr>
                  <a:t> </a:t>
                </a:r>
                <a:endParaRPr lang="en-US" sz="1100">
                  <a:effectLst/>
                  <a:ea typeface="Calibri"/>
                  <a:cs typeface="Times New Roman"/>
                </a:endParaRPr>
              </a:p>
            </p:txBody>
          </p:sp>
          <p:cxnSp>
            <p:nvCxnSpPr>
              <p:cNvPr id="13" name="Ευθύγραμμο βέλος σύνδεσης 4">
                <a:extLst>
                  <a:ext uri="{FF2B5EF4-FFF2-40B4-BE49-F238E27FC236}">
                    <a16:creationId xmlns:a16="http://schemas.microsoft.com/office/drawing/2014/main" id="{5BB725AA-14FF-4609-820D-23C29D2667C4}"/>
                  </a:ext>
                </a:extLst>
              </p:cNvPr>
              <p:cNvCxnSpPr/>
              <p:nvPr/>
            </p:nvCxnSpPr>
            <p:spPr>
              <a:xfrm flipV="1">
                <a:off x="786945" y="1304435"/>
                <a:ext cx="695476" cy="2884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Ορθογώνιο 7">
                <a:extLst>
                  <a:ext uri="{FF2B5EF4-FFF2-40B4-BE49-F238E27FC236}">
                    <a16:creationId xmlns:a16="http://schemas.microsoft.com/office/drawing/2014/main" id="{07F419BE-3941-475C-8AFD-B0AC002ADFED}"/>
                  </a:ext>
                </a:extLst>
              </p:cNvPr>
              <p:cNvSpPr/>
              <p:nvPr/>
            </p:nvSpPr>
            <p:spPr>
              <a:xfrm>
                <a:off x="167374" y="1516536"/>
                <a:ext cx="922224" cy="3471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1000" kern="1200" dirty="0">
                    <a:solidFill>
                      <a:srgbClr val="000000"/>
                    </a:solidFill>
                    <a:effectLst/>
                    <a:ea typeface="Times New Roman"/>
                    <a:cs typeface="Times New Roman"/>
                  </a:rPr>
                  <a:t>Curling</a:t>
                </a:r>
                <a:endParaRPr lang="en-US" sz="1200" dirty="0">
                  <a:effectLst/>
                  <a:latin typeface="Times New Roman"/>
                  <a:ea typeface="Times New Roman"/>
                </a:endParaRPr>
              </a:p>
            </p:txBody>
          </p:sp>
        </p:grpSp>
      </p:grpSp>
      <p:sp>
        <p:nvSpPr>
          <p:cNvPr id="2" name="Rectangle 1"/>
          <p:cNvSpPr/>
          <p:nvPr/>
        </p:nvSpPr>
        <p:spPr>
          <a:xfrm>
            <a:off x="1193799" y="3679331"/>
            <a:ext cx="4020264" cy="1384995"/>
          </a:xfrm>
          <a:prstGeom prst="rect">
            <a:avLst/>
          </a:prstGeom>
        </p:spPr>
        <p:txBody>
          <a:bodyPr wrap="square">
            <a:spAutoFit/>
          </a:bodyPr>
          <a:lstStyle/>
          <a:p>
            <a:r>
              <a:rPr lang="es-ES" dirty="0">
                <a:solidFill>
                  <a:schemeClr val="accent3"/>
                </a:solidFill>
                <a:latin typeface="Muli" pitchFamily="2" charset="0"/>
              </a:rPr>
              <a:t>Otro problema cuando se imprimen voladizos es el </a:t>
            </a:r>
            <a:r>
              <a:rPr lang="es-ES" b="1" dirty="0">
                <a:solidFill>
                  <a:schemeClr val="accent3"/>
                </a:solidFill>
                <a:latin typeface="Muli" pitchFamily="2" charset="0"/>
              </a:rPr>
              <a:t>rizado (</a:t>
            </a:r>
            <a:r>
              <a:rPr lang="es-ES" b="1" dirty="0" err="1">
                <a:solidFill>
                  <a:schemeClr val="accent3"/>
                </a:solidFill>
                <a:latin typeface="Muli" pitchFamily="2" charset="0"/>
              </a:rPr>
              <a:t>curling</a:t>
            </a:r>
            <a:r>
              <a:rPr lang="es-ES" b="1" dirty="0">
                <a:solidFill>
                  <a:schemeClr val="accent3"/>
                </a:solidFill>
                <a:latin typeface="Muli" pitchFamily="2" charset="0"/>
              </a:rPr>
              <a:t>)</a:t>
            </a:r>
            <a:r>
              <a:rPr lang="es-ES" dirty="0">
                <a:solidFill>
                  <a:schemeClr val="accent3"/>
                </a:solidFill>
                <a:latin typeface="Muli" pitchFamily="2" charset="0"/>
              </a:rPr>
              <a:t>. La capa recién impresa se vuelve cada vez más </a:t>
            </a:r>
            <a:r>
              <a:rPr lang="es-ES" b="1" dirty="0">
                <a:solidFill>
                  <a:schemeClr val="accent3"/>
                </a:solidFill>
                <a:latin typeface="Muli" pitchFamily="2" charset="0"/>
              </a:rPr>
              <a:t>delgada</a:t>
            </a:r>
            <a:r>
              <a:rPr lang="es-ES" dirty="0">
                <a:solidFill>
                  <a:schemeClr val="accent3"/>
                </a:solidFill>
                <a:latin typeface="Muli" pitchFamily="2" charset="0"/>
              </a:rPr>
              <a:t> en el borde del voladizo. Esto da como resultado un enfriamiento diferencial, lo que hace que se </a:t>
            </a:r>
            <a:r>
              <a:rPr lang="es-ES" b="1" dirty="0">
                <a:solidFill>
                  <a:schemeClr val="accent3"/>
                </a:solidFill>
                <a:latin typeface="Muli" pitchFamily="2" charset="0"/>
              </a:rPr>
              <a:t>deforme hacia arriba</a:t>
            </a:r>
            <a:r>
              <a:rPr lang="es-ES" dirty="0">
                <a:solidFill>
                  <a:schemeClr val="accent3"/>
                </a:solidFill>
                <a:latin typeface="Muli" pitchFamily="2" charset="0"/>
              </a:rPr>
              <a:t>.</a:t>
            </a:r>
            <a:endParaRPr lang="en-US" dirty="0">
              <a:solidFill>
                <a:schemeClr val="accent3"/>
              </a:solidFill>
              <a:latin typeface="Muli" pitchFamily="2" charset="0"/>
            </a:endParaRPr>
          </a:p>
        </p:txBody>
      </p:sp>
    </p:spTree>
    <p:extLst>
      <p:ext uri="{BB962C8B-B14F-4D97-AF65-F5344CB8AC3E}">
        <p14:creationId xmlns:p14="http://schemas.microsoft.com/office/powerpoint/2010/main" val="6440205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074150" y="257048"/>
            <a:ext cx="6995700" cy="566400"/>
          </a:xfrm>
        </p:spPr>
        <p:txBody>
          <a:bodyPr/>
          <a:lstStyle/>
          <a:p>
            <a:r>
              <a:rPr lang="en-US" dirty="0" err="1">
                <a:latin typeface="Muli" pitchFamily="2" charset="0"/>
              </a:rPr>
              <a:t>Voladizos</a:t>
            </a:r>
            <a:r>
              <a:rPr lang="en-US" dirty="0">
                <a:latin typeface="Muli" pitchFamily="2" charset="0"/>
              </a:rPr>
              <a:t> y </a:t>
            </a:r>
            <a:r>
              <a:rPr lang="en-US" dirty="0" err="1">
                <a:latin typeface="Muli" pitchFamily="2" charset="0"/>
              </a:rPr>
              <a:t>soportes</a:t>
            </a:r>
            <a:endParaRPr lang="en-US" dirty="0">
              <a:latin typeface="Muli" pitchFamily="2" charset="0"/>
            </a:endParaRPr>
          </a:p>
        </p:txBody>
      </p:sp>
      <p:sp>
        <p:nvSpPr>
          <p:cNvPr id="6" name="Google Shape;1029;p44"/>
          <p:cNvSpPr txBox="1">
            <a:spLocks/>
          </p:cNvSpPr>
          <p:nvPr/>
        </p:nvSpPr>
        <p:spPr>
          <a:xfrm>
            <a:off x="779049" y="752656"/>
            <a:ext cx="5095278" cy="25628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600"/>
              </a:spcAft>
            </a:pPr>
            <a:r>
              <a:rPr lang="es-ES" dirty="0">
                <a:solidFill>
                  <a:schemeClr val="accent3"/>
                </a:solidFill>
                <a:latin typeface="Muli"/>
              </a:rPr>
              <a:t>Entonces, ¿qué sucede cuando necesitamos imprimir piezas que contengan voladizos superiores a 45°? Como no podemos imprimir material en el aire, necesitamos usar algún material de soporte.</a:t>
            </a:r>
          </a:p>
          <a:p>
            <a:pPr>
              <a:spcAft>
                <a:spcPts val="600"/>
              </a:spcAft>
            </a:pPr>
            <a:r>
              <a:rPr lang="es-ES" dirty="0">
                <a:solidFill>
                  <a:schemeClr val="accent3"/>
                </a:solidFill>
                <a:latin typeface="Muli"/>
              </a:rPr>
              <a:t>El soporte es un </a:t>
            </a:r>
            <a:r>
              <a:rPr lang="es-ES" b="1" dirty="0">
                <a:solidFill>
                  <a:schemeClr val="accent3"/>
                </a:solidFill>
                <a:latin typeface="Muli"/>
              </a:rPr>
              <a:t>material sacrificables (</a:t>
            </a:r>
            <a:r>
              <a:rPr lang="es-ES" dirty="0">
                <a:solidFill>
                  <a:schemeClr val="accent3"/>
                </a:solidFill>
                <a:latin typeface="Muli"/>
              </a:rPr>
              <a:t>luego se tienen que quitar) que se utilizará para </a:t>
            </a:r>
            <a:r>
              <a:rPr lang="es-ES" b="1" dirty="0">
                <a:solidFill>
                  <a:schemeClr val="accent3"/>
                </a:solidFill>
                <a:latin typeface="Muli"/>
              </a:rPr>
              <a:t>proporcionar anclaje </a:t>
            </a:r>
            <a:r>
              <a:rPr lang="es-ES" dirty="0">
                <a:solidFill>
                  <a:schemeClr val="accent3"/>
                </a:solidFill>
                <a:latin typeface="Muli"/>
              </a:rPr>
              <a:t>y ayudarnos a construir nuestras geometrías sobresalientes y luego se eliminará de nuestra impresión.</a:t>
            </a:r>
            <a:endParaRPr lang="en-US" dirty="0">
              <a:solidFill>
                <a:schemeClr val="accent3"/>
              </a:solidFill>
              <a:latin typeface="Muli"/>
            </a:endParaRPr>
          </a:p>
        </p:txBody>
      </p:sp>
      <p:pic>
        <p:nvPicPr>
          <p:cNvPr id="8" name="Picture 7"/>
          <p:cNvPicPr/>
          <p:nvPr/>
        </p:nvPicPr>
        <p:blipFill rotWithShape="1">
          <a:blip r:embed="rId3">
            <a:extLst>
              <a:ext uri="{28A0092B-C50C-407E-A947-70E740481C1C}">
                <a14:useLocalDpi xmlns:a14="http://schemas.microsoft.com/office/drawing/2010/main" val="0"/>
              </a:ext>
            </a:extLst>
          </a:blip>
          <a:srcRect l="16786" r="5774" b="12800"/>
          <a:stretch/>
        </p:blipFill>
        <p:spPr>
          <a:xfrm>
            <a:off x="5948120" y="1029362"/>
            <a:ext cx="2954865" cy="1603054"/>
          </a:xfrm>
          <a:prstGeom prst="rect">
            <a:avLst/>
          </a:prstGeom>
        </p:spPr>
      </p:pic>
      <p:pic>
        <p:nvPicPr>
          <p:cNvPr id="12" name="Picture 2" descr="Support on 3D Prints | The Spark"/>
          <p:cNvPicPr>
            <a:picLocks noChangeAspect="1" noChangeArrowheads="1"/>
          </p:cNvPicPr>
          <p:nvPr/>
        </p:nvPicPr>
        <p:blipFill rotWithShape="1">
          <a:blip r:embed="rId4">
            <a:extLst>
              <a:ext uri="{28A0092B-C50C-407E-A947-70E740481C1C}">
                <a14:useLocalDpi xmlns:a14="http://schemas.microsoft.com/office/drawing/2010/main" val="0"/>
              </a:ext>
            </a:extLst>
          </a:blip>
          <a:srcRect l="3447" t="7186" r="53374" b="17291"/>
          <a:stretch/>
        </p:blipFill>
        <p:spPr bwMode="auto">
          <a:xfrm>
            <a:off x="1431726" y="2868479"/>
            <a:ext cx="2606873" cy="17402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upport on 3D Prints | The Spark"/>
          <p:cNvPicPr>
            <a:picLocks noChangeAspect="1" noChangeArrowheads="1"/>
          </p:cNvPicPr>
          <p:nvPr/>
        </p:nvPicPr>
        <p:blipFill rotWithShape="1">
          <a:blip r:embed="rId4">
            <a:extLst>
              <a:ext uri="{28A0092B-C50C-407E-A947-70E740481C1C}">
                <a14:useLocalDpi xmlns:a14="http://schemas.microsoft.com/office/drawing/2010/main" val="0"/>
              </a:ext>
            </a:extLst>
          </a:blip>
          <a:srcRect l="54646" t="7186" b="17291"/>
          <a:stretch/>
        </p:blipFill>
        <p:spPr bwMode="auto">
          <a:xfrm>
            <a:off x="4038599" y="2868478"/>
            <a:ext cx="2552701" cy="1740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22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grpSp>
        <p:nvGrpSpPr>
          <p:cNvPr id="1225" name="Google Shape;1225;p51"/>
          <p:cNvGrpSpPr/>
          <p:nvPr/>
        </p:nvGrpSpPr>
        <p:grpSpPr>
          <a:xfrm>
            <a:off x="-1037877" y="4507796"/>
            <a:ext cx="1695779" cy="1696188"/>
            <a:chOff x="1347125" y="349025"/>
            <a:chExt cx="4978800" cy="4980000"/>
          </a:xfrm>
        </p:grpSpPr>
        <p:sp>
          <p:nvSpPr>
            <p:cNvPr id="1226" name="Google Shape;1226;p5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1029;p44"/>
          <p:cNvSpPr txBox="1">
            <a:spLocks/>
          </p:cNvSpPr>
          <p:nvPr/>
        </p:nvSpPr>
        <p:spPr>
          <a:xfrm>
            <a:off x="388199" y="589611"/>
            <a:ext cx="7625502" cy="66280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600"/>
              </a:spcAft>
            </a:pPr>
            <a:r>
              <a:rPr lang="es-ES" dirty="0">
                <a:solidFill>
                  <a:schemeClr val="tx1"/>
                </a:solidFill>
                <a:latin typeface="Muli" pitchFamily="2" charset="0"/>
              </a:rPr>
              <a:t>Las estructuras de soporte vienen en diferentes formas, con diferencias tanto en el </a:t>
            </a:r>
            <a:r>
              <a:rPr lang="es-ES" b="1" dirty="0">
                <a:solidFill>
                  <a:schemeClr val="tx1"/>
                </a:solidFill>
                <a:latin typeface="Muli" pitchFamily="2" charset="0"/>
              </a:rPr>
              <a:t>material</a:t>
            </a:r>
            <a:r>
              <a:rPr lang="es-ES" dirty="0">
                <a:solidFill>
                  <a:schemeClr val="tx1"/>
                </a:solidFill>
                <a:latin typeface="Muli" pitchFamily="2" charset="0"/>
              </a:rPr>
              <a:t> utilizado como en la </a:t>
            </a:r>
            <a:r>
              <a:rPr lang="es-ES" b="1" dirty="0">
                <a:solidFill>
                  <a:schemeClr val="tx1"/>
                </a:solidFill>
                <a:latin typeface="Muli" pitchFamily="2" charset="0"/>
              </a:rPr>
              <a:t>geometría/forma </a:t>
            </a:r>
            <a:r>
              <a:rPr lang="es-ES" dirty="0">
                <a:solidFill>
                  <a:schemeClr val="tx1"/>
                </a:solidFill>
                <a:latin typeface="Muli" pitchFamily="2" charset="0"/>
              </a:rPr>
              <a:t>de la estructura de soporte. Los soportes se pueden hacer de:</a:t>
            </a:r>
            <a:endParaRPr lang="en-US" dirty="0">
              <a:solidFill>
                <a:schemeClr val="tx1"/>
              </a:solidFill>
              <a:latin typeface="Muli" pitchFamily="2" charset="0"/>
            </a:endParaRPr>
          </a:p>
          <a:p>
            <a:pPr>
              <a:spcAft>
                <a:spcPts val="600"/>
              </a:spcAft>
            </a:pPr>
            <a:endParaRPr lang="en-US" dirty="0">
              <a:solidFill>
                <a:schemeClr val="tx1"/>
              </a:solidFill>
              <a:latin typeface="Muli" pitchFamily="2" charset="0"/>
            </a:endParaRPr>
          </a:p>
          <a:p>
            <a:pPr>
              <a:spcAft>
                <a:spcPts val="600"/>
              </a:spcAft>
            </a:pPr>
            <a:r>
              <a:rPr lang="en-US" dirty="0">
                <a:solidFill>
                  <a:schemeClr val="tx1"/>
                </a:solidFill>
                <a:latin typeface="Muli" pitchFamily="2" charset="0"/>
              </a:rPr>
              <a:t> </a:t>
            </a:r>
          </a:p>
        </p:txBody>
      </p:sp>
      <p:sp>
        <p:nvSpPr>
          <p:cNvPr id="31" name="Rectangle 30"/>
          <p:cNvSpPr/>
          <p:nvPr/>
        </p:nvSpPr>
        <p:spPr>
          <a:xfrm>
            <a:off x="123364" y="1370386"/>
            <a:ext cx="8862145" cy="2246769"/>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s-ES" b="1" dirty="0">
                <a:solidFill>
                  <a:schemeClr val="tx1"/>
                </a:solidFill>
                <a:latin typeface="Muli"/>
              </a:rPr>
              <a:t>El mismo polímero que la pieza impresa</a:t>
            </a:r>
            <a:r>
              <a:rPr lang="es-ES" dirty="0">
                <a:solidFill>
                  <a:schemeClr val="tx1"/>
                </a:solidFill>
                <a:latin typeface="Muli"/>
              </a:rPr>
              <a:t>. El tipo más común en las impresoras MEX de escritorio. En este caso, se utiliza una versión de menor densidad del mismo polímero y la estructura de soporte solo hace contacto puntual con la pieza. A continuación, el soporte se retira por fuerza mecánica.</a:t>
            </a:r>
          </a:p>
          <a:p>
            <a:pPr marL="285750" indent="-285750">
              <a:buFont typeface="Arial" panose="020B0604020202020204" pitchFamily="34" charset="0"/>
              <a:buChar char="•"/>
            </a:pPr>
            <a:r>
              <a:rPr lang="es-ES" b="1" dirty="0">
                <a:solidFill>
                  <a:schemeClr val="tx1"/>
                </a:solidFill>
                <a:latin typeface="Muli"/>
              </a:rPr>
              <a:t>Soporte de ruptura</a:t>
            </a:r>
            <a:r>
              <a:rPr lang="es-ES" dirty="0">
                <a:solidFill>
                  <a:schemeClr val="tx1"/>
                </a:solidFill>
                <a:latin typeface="Muli"/>
              </a:rPr>
              <a:t>. Hecho de un polímero más débil que la pieza. También se elimina por fuerza mecánica, pero es relativamente más fácil de eliminar, aunque requiere un segundo cabezal de impresión.</a:t>
            </a:r>
          </a:p>
          <a:p>
            <a:pPr marL="285750" indent="-285750">
              <a:buFont typeface="Arial" panose="020B0604020202020204" pitchFamily="34" charset="0"/>
              <a:buChar char="•"/>
            </a:pPr>
            <a:r>
              <a:rPr lang="es-ES" b="1" dirty="0">
                <a:solidFill>
                  <a:schemeClr val="tx1"/>
                </a:solidFill>
                <a:latin typeface="Muli"/>
              </a:rPr>
              <a:t>Soluble o Disoluble</a:t>
            </a:r>
            <a:r>
              <a:rPr lang="es-ES" dirty="0">
                <a:solidFill>
                  <a:schemeClr val="tx1"/>
                </a:solidFill>
                <a:latin typeface="Muli"/>
              </a:rPr>
              <a:t>. Hecho de un material soluble (más comúnmente PVA o HIPS) que se puede eliminar en agua o en un solvente apropiado. También requiere un segundo cabezal de impresión, pero es el más fácil de quitar y tiene un impacto menos negativo en la calidad de la superficie.</a:t>
            </a:r>
            <a:endParaRPr lang="en-US" dirty="0">
              <a:solidFill>
                <a:schemeClr val="tx1"/>
              </a:solidFill>
              <a:latin typeface="Muli"/>
            </a:endParaRPr>
          </a:p>
        </p:txBody>
      </p:sp>
      <p:sp>
        <p:nvSpPr>
          <p:cNvPr id="33" name="Título 4"/>
          <p:cNvSpPr>
            <a:spLocks noGrp="1"/>
          </p:cNvSpPr>
          <p:nvPr>
            <p:ph type="title"/>
          </p:nvPr>
        </p:nvSpPr>
        <p:spPr>
          <a:xfrm>
            <a:off x="985250" y="180848"/>
            <a:ext cx="6995700" cy="566400"/>
          </a:xfrm>
        </p:spPr>
        <p:txBody>
          <a:bodyPr/>
          <a:lstStyle/>
          <a:p>
            <a:r>
              <a:rPr lang="en-US" dirty="0" err="1"/>
              <a:t>Tipos</a:t>
            </a:r>
            <a:r>
              <a:rPr lang="en-US" dirty="0"/>
              <a:t> de </a:t>
            </a:r>
            <a:r>
              <a:rPr lang="en-US" dirty="0" err="1"/>
              <a:t>soporte</a:t>
            </a:r>
            <a:endParaRPr lang="en-US" dirty="0"/>
          </a:p>
        </p:txBody>
      </p:sp>
      <p:grpSp>
        <p:nvGrpSpPr>
          <p:cNvPr id="35" name="Google Shape;1225;p51"/>
          <p:cNvGrpSpPr/>
          <p:nvPr/>
        </p:nvGrpSpPr>
        <p:grpSpPr>
          <a:xfrm>
            <a:off x="8188591" y="4622895"/>
            <a:ext cx="1695779" cy="1696188"/>
            <a:chOff x="1347125" y="349025"/>
            <a:chExt cx="4978800" cy="4980000"/>
          </a:xfrm>
        </p:grpSpPr>
        <p:sp>
          <p:nvSpPr>
            <p:cNvPr id="36" name="Google Shape;1226;p5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27;p5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28;p5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29;p5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30;p5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31;p5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32;p5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33;p5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34;p5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35;p5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36;p5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237;p5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238;p5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39;p5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40;p5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41;p5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42;p5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43;p5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44;p5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245;p5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246;p5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47;p5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8" name="Picture 57" descr="http://2.bp.blogspot.com/-nfITXYss44M/UjPONDyi2cI/AAAAAAAAA_8/Dz89saSpw2I/s320/IMG_5435.JPG"/>
          <p:cNvPicPr/>
          <p:nvPr/>
        </p:nvPicPr>
        <p:blipFill rotWithShape="1">
          <a:blip r:embed="rId3">
            <a:extLst>
              <a:ext uri="{28A0092B-C50C-407E-A947-70E740481C1C}">
                <a14:useLocalDpi xmlns:a14="http://schemas.microsoft.com/office/drawing/2010/main" val="0"/>
              </a:ext>
            </a:extLst>
          </a:blip>
          <a:srcRect r="5888" b="7727"/>
          <a:stretch/>
        </p:blipFill>
        <p:spPr bwMode="auto">
          <a:xfrm>
            <a:off x="1133532" y="3588839"/>
            <a:ext cx="1682697" cy="1209606"/>
          </a:xfrm>
          <a:prstGeom prst="rect">
            <a:avLst/>
          </a:prstGeom>
          <a:noFill/>
          <a:ln>
            <a:noFill/>
          </a:ln>
        </p:spPr>
      </p:pic>
      <p:pic>
        <p:nvPicPr>
          <p:cNvPr id="59" name="Picture 58"/>
          <p:cNvPicPr/>
          <p:nvPr/>
        </p:nvPicPr>
        <p:blipFill rotWithShape="1">
          <a:blip r:embed="rId4">
            <a:extLst>
              <a:ext uri="{28A0092B-C50C-407E-A947-70E740481C1C}">
                <a14:useLocalDpi xmlns:a14="http://schemas.microsoft.com/office/drawing/2010/main" val="0"/>
              </a:ext>
            </a:extLst>
          </a:blip>
          <a:srcRect r="50000"/>
          <a:stretch/>
        </p:blipFill>
        <p:spPr bwMode="auto">
          <a:xfrm>
            <a:off x="3554436" y="3576932"/>
            <a:ext cx="1519397" cy="1281470"/>
          </a:xfrm>
          <a:prstGeom prst="rect">
            <a:avLst/>
          </a:prstGeom>
          <a:noFill/>
          <a:ln>
            <a:noFill/>
          </a:ln>
        </p:spPr>
      </p:pic>
      <p:pic>
        <p:nvPicPr>
          <p:cNvPr id="60" name="Picture 59" descr="https://lh3.googleusercontent.com/bbZhrlkJBOWhiv8suQL73Fyq-DXSNuZPvoyTvW9PBIXO44Xc0nv70ebAh7OtuKN1Z2YeokwOysFMs9YtsR6tc4SM"/>
          <p:cNvPicPr/>
          <p:nvPr/>
        </p:nvPicPr>
        <p:blipFill rotWithShape="1">
          <a:blip r:embed="rId5">
            <a:extLst>
              <a:ext uri="{28A0092B-C50C-407E-A947-70E740481C1C}">
                <a14:useLocalDpi xmlns:a14="http://schemas.microsoft.com/office/drawing/2010/main" val="0"/>
              </a:ext>
            </a:extLst>
          </a:blip>
          <a:srcRect l="22417" t="21007" r="19815" b="16840"/>
          <a:stretch/>
        </p:blipFill>
        <p:spPr bwMode="auto">
          <a:xfrm>
            <a:off x="5810581" y="3579629"/>
            <a:ext cx="1760882" cy="1281471"/>
          </a:xfrm>
          <a:prstGeom prst="rect">
            <a:avLst/>
          </a:prstGeom>
          <a:noFill/>
          <a:ln>
            <a:noFill/>
          </a:ln>
        </p:spPr>
      </p:pic>
      <p:sp>
        <p:nvSpPr>
          <p:cNvPr id="3" name="Rectangle 2"/>
          <p:cNvSpPr/>
          <p:nvPr/>
        </p:nvSpPr>
        <p:spPr>
          <a:xfrm>
            <a:off x="709147" y="4835571"/>
            <a:ext cx="2595583" cy="307777"/>
          </a:xfrm>
          <a:prstGeom prst="rect">
            <a:avLst/>
          </a:prstGeom>
        </p:spPr>
        <p:txBody>
          <a:bodyPr wrap="none">
            <a:spAutoFit/>
          </a:bodyPr>
          <a:lstStyle/>
          <a:p>
            <a:pPr algn="ctr"/>
            <a:r>
              <a:rPr lang="en-US" b="1" dirty="0" err="1">
                <a:solidFill>
                  <a:schemeClr val="accent1"/>
                </a:solidFill>
                <a:latin typeface="Muli" pitchFamily="2" charset="0"/>
              </a:rPr>
              <a:t>Soporte</a:t>
            </a:r>
            <a:r>
              <a:rPr lang="en-US" b="1" dirty="0">
                <a:solidFill>
                  <a:schemeClr val="accent1"/>
                </a:solidFill>
                <a:latin typeface="Muli" pitchFamily="2" charset="0"/>
              </a:rPr>
              <a:t> del </a:t>
            </a:r>
            <a:r>
              <a:rPr lang="en-US" b="1" dirty="0" err="1">
                <a:solidFill>
                  <a:schemeClr val="accent1"/>
                </a:solidFill>
                <a:latin typeface="Muli" pitchFamily="2" charset="0"/>
              </a:rPr>
              <a:t>mismo</a:t>
            </a:r>
            <a:r>
              <a:rPr lang="en-US" b="1" dirty="0">
                <a:solidFill>
                  <a:schemeClr val="accent1"/>
                </a:solidFill>
                <a:latin typeface="Muli" pitchFamily="2" charset="0"/>
              </a:rPr>
              <a:t> material</a:t>
            </a:r>
            <a:endParaRPr lang="en-US" dirty="0"/>
          </a:p>
        </p:txBody>
      </p:sp>
      <p:sp>
        <p:nvSpPr>
          <p:cNvPr id="61" name="Rectangle 60"/>
          <p:cNvSpPr/>
          <p:nvPr/>
        </p:nvSpPr>
        <p:spPr>
          <a:xfrm>
            <a:off x="6068637" y="4835572"/>
            <a:ext cx="1545616" cy="307777"/>
          </a:xfrm>
          <a:prstGeom prst="rect">
            <a:avLst/>
          </a:prstGeom>
        </p:spPr>
        <p:txBody>
          <a:bodyPr wrap="none">
            <a:spAutoFit/>
          </a:bodyPr>
          <a:lstStyle/>
          <a:p>
            <a:pPr algn="ctr"/>
            <a:r>
              <a:rPr lang="en-US" b="1" dirty="0" err="1">
                <a:solidFill>
                  <a:schemeClr val="accent1"/>
                </a:solidFill>
                <a:latin typeface="Muli" pitchFamily="2" charset="0"/>
              </a:rPr>
              <a:t>Soporte</a:t>
            </a:r>
            <a:r>
              <a:rPr lang="en-US" b="1" dirty="0">
                <a:solidFill>
                  <a:schemeClr val="accent1"/>
                </a:solidFill>
                <a:latin typeface="Muli" pitchFamily="2" charset="0"/>
              </a:rPr>
              <a:t> soluble</a:t>
            </a:r>
            <a:endParaRPr lang="en-US" dirty="0"/>
          </a:p>
        </p:txBody>
      </p:sp>
      <p:sp>
        <p:nvSpPr>
          <p:cNvPr id="62" name="Rectangle 61"/>
          <p:cNvSpPr/>
          <p:nvPr/>
        </p:nvSpPr>
        <p:spPr>
          <a:xfrm>
            <a:off x="3469671" y="4823574"/>
            <a:ext cx="1842171" cy="307777"/>
          </a:xfrm>
          <a:prstGeom prst="rect">
            <a:avLst/>
          </a:prstGeom>
        </p:spPr>
        <p:txBody>
          <a:bodyPr wrap="none">
            <a:spAutoFit/>
          </a:bodyPr>
          <a:lstStyle/>
          <a:p>
            <a:pPr algn="ctr"/>
            <a:r>
              <a:rPr lang="en-US" b="1" dirty="0" err="1">
                <a:solidFill>
                  <a:schemeClr val="accent1"/>
                </a:solidFill>
                <a:latin typeface="Muli" pitchFamily="2" charset="0"/>
              </a:rPr>
              <a:t>Soporte</a:t>
            </a:r>
            <a:r>
              <a:rPr lang="en-US" b="1" dirty="0">
                <a:solidFill>
                  <a:schemeClr val="accent1"/>
                </a:solidFill>
                <a:latin typeface="Muli" pitchFamily="2" charset="0"/>
              </a:rPr>
              <a:t> de </a:t>
            </a:r>
            <a:r>
              <a:rPr lang="en-US" b="1" dirty="0" err="1">
                <a:solidFill>
                  <a:schemeClr val="accent1"/>
                </a:solidFill>
                <a:latin typeface="Muli" pitchFamily="2" charset="0"/>
              </a:rPr>
              <a:t>ruptura</a:t>
            </a:r>
            <a:endParaRPr lang="en-US" dirty="0"/>
          </a:p>
        </p:txBody>
      </p:sp>
    </p:spTree>
    <p:extLst>
      <p:ext uri="{BB962C8B-B14F-4D97-AF65-F5344CB8AC3E}">
        <p14:creationId xmlns:p14="http://schemas.microsoft.com/office/powerpoint/2010/main" val="34923064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85250" y="180848"/>
            <a:ext cx="6995700" cy="566400"/>
          </a:xfrm>
        </p:spPr>
        <p:txBody>
          <a:bodyPr/>
          <a:lstStyle/>
          <a:p>
            <a:r>
              <a:rPr lang="en-US" dirty="0" err="1"/>
              <a:t>Tipos</a:t>
            </a:r>
            <a:r>
              <a:rPr lang="en-US" dirty="0"/>
              <a:t> de </a:t>
            </a:r>
            <a:r>
              <a:rPr lang="en-US" dirty="0" err="1"/>
              <a:t>soporte</a:t>
            </a:r>
            <a:endParaRPr lang="en-US" dirty="0"/>
          </a:p>
        </p:txBody>
      </p:sp>
      <p:sp>
        <p:nvSpPr>
          <p:cNvPr id="6" name="Google Shape;1029;p44"/>
          <p:cNvSpPr txBox="1">
            <a:spLocks/>
          </p:cNvSpPr>
          <p:nvPr/>
        </p:nvSpPr>
        <p:spPr>
          <a:xfrm>
            <a:off x="779049" y="772292"/>
            <a:ext cx="8237360" cy="353681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600"/>
              </a:spcAft>
            </a:pPr>
            <a:r>
              <a:rPr lang="es-ES" dirty="0">
                <a:solidFill>
                  <a:schemeClr val="tx1"/>
                </a:solidFill>
                <a:latin typeface="Muli" pitchFamily="2" charset="0"/>
              </a:rPr>
              <a:t>En cuanto a la </a:t>
            </a:r>
            <a:r>
              <a:rPr lang="es-ES" b="1" dirty="0">
                <a:solidFill>
                  <a:schemeClr val="tx1"/>
                </a:solidFill>
                <a:latin typeface="Muli" pitchFamily="2" charset="0"/>
              </a:rPr>
              <a:t>geometría/forma </a:t>
            </a:r>
            <a:r>
              <a:rPr lang="es-ES" dirty="0">
                <a:solidFill>
                  <a:schemeClr val="tx1"/>
                </a:solidFill>
                <a:latin typeface="Muli" pitchFamily="2" charset="0"/>
              </a:rPr>
              <a:t>de la estructura de soporte, los dos tipos más comunes son:</a:t>
            </a:r>
          </a:p>
          <a:p>
            <a:pPr marL="285750" indent="-285750">
              <a:spcAft>
                <a:spcPts val="600"/>
              </a:spcAft>
              <a:buFont typeface="Arial" panose="020B0604020202020204" pitchFamily="34" charset="0"/>
              <a:buChar char="•"/>
            </a:pPr>
            <a:r>
              <a:rPr lang="es-ES" b="1" dirty="0">
                <a:solidFill>
                  <a:schemeClr val="tx1"/>
                </a:solidFill>
                <a:latin typeface="Muli" pitchFamily="2" charset="0"/>
              </a:rPr>
              <a:t>Acordeón</a:t>
            </a:r>
            <a:r>
              <a:rPr lang="es-ES" dirty="0">
                <a:solidFill>
                  <a:schemeClr val="tx1"/>
                </a:solidFill>
                <a:latin typeface="Muli" pitchFamily="2" charset="0"/>
              </a:rPr>
              <a:t>: la geometría de soporte más común de las impresoras de cabezal único, llamada así por su forma. Es adecuado para la mayoría de las impresiones debido a su geometría simple y ofrece un </a:t>
            </a:r>
            <a:r>
              <a:rPr lang="es-ES" b="1" dirty="0">
                <a:solidFill>
                  <a:schemeClr val="tx1"/>
                </a:solidFill>
                <a:latin typeface="Muli" pitchFamily="2" charset="0"/>
              </a:rPr>
              <a:t>buen soporte</a:t>
            </a:r>
            <a:r>
              <a:rPr lang="es-ES" dirty="0">
                <a:solidFill>
                  <a:schemeClr val="tx1"/>
                </a:solidFill>
                <a:latin typeface="Muli" pitchFamily="2" charset="0"/>
              </a:rPr>
              <a:t>. La desventaja es que tarda mucho en imprimirse y usa mucho material.</a:t>
            </a:r>
          </a:p>
          <a:p>
            <a:pPr marL="285750" indent="-285750">
              <a:spcAft>
                <a:spcPts val="600"/>
              </a:spcAft>
              <a:buFont typeface="Arial" panose="020B0604020202020204" pitchFamily="34" charset="0"/>
              <a:buChar char="•"/>
            </a:pPr>
            <a:r>
              <a:rPr lang="es-ES" b="1" dirty="0">
                <a:solidFill>
                  <a:schemeClr val="tx1"/>
                </a:solidFill>
                <a:latin typeface="Muli" pitchFamily="2" charset="0"/>
              </a:rPr>
              <a:t>En forma de árbol: </a:t>
            </a:r>
            <a:r>
              <a:rPr lang="es-ES" dirty="0">
                <a:solidFill>
                  <a:schemeClr val="tx1"/>
                </a:solidFill>
                <a:latin typeface="Muli" pitchFamily="2" charset="0"/>
              </a:rPr>
              <a:t>esta geometría tiene menos contacto con la impresión, lo que puede resultar en un mejor acabado de la superficie, ya que es más fácil de quitar. Además, es más rápido de imprimir y requiere menos material. La desventaja es que ofrece menos estabilidad y se debe prestar atención adicional o la impresión podría fallar.</a:t>
            </a:r>
            <a:endParaRPr lang="en-US" dirty="0">
              <a:solidFill>
                <a:schemeClr val="tx1"/>
              </a:solidFill>
              <a:latin typeface="Muli" pitchFamily="2" charset="0"/>
            </a:endParaRPr>
          </a:p>
        </p:txBody>
      </p:sp>
      <p:pic>
        <p:nvPicPr>
          <p:cNvPr id="7" name="Picture 6" descr="Support Structures for Fused Deposition Modelling"/>
          <p:cNvPicPr/>
          <p:nvPr/>
        </p:nvPicPr>
        <p:blipFill rotWithShape="1">
          <a:blip r:embed="rId3">
            <a:extLst>
              <a:ext uri="{28A0092B-C50C-407E-A947-70E740481C1C}">
                <a14:useLocalDpi xmlns:a14="http://schemas.microsoft.com/office/drawing/2010/main" val="0"/>
              </a:ext>
            </a:extLst>
          </a:blip>
          <a:srcRect l="9081" r="6696"/>
          <a:stretch/>
        </p:blipFill>
        <p:spPr bwMode="auto">
          <a:xfrm>
            <a:off x="1377223" y="3018907"/>
            <a:ext cx="4152900" cy="1979275"/>
          </a:xfrm>
          <a:prstGeom prst="rect">
            <a:avLst/>
          </a:prstGeom>
          <a:noFill/>
          <a:ln>
            <a:noFill/>
          </a:ln>
        </p:spPr>
      </p:pic>
      <p:sp>
        <p:nvSpPr>
          <p:cNvPr id="4" name="TextBox 3"/>
          <p:cNvSpPr txBox="1"/>
          <p:nvPr/>
        </p:nvSpPr>
        <p:spPr>
          <a:xfrm>
            <a:off x="5690328" y="3423770"/>
            <a:ext cx="2737392" cy="1384995"/>
          </a:xfrm>
          <a:prstGeom prst="rect">
            <a:avLst/>
          </a:prstGeom>
          <a:noFill/>
        </p:spPr>
        <p:txBody>
          <a:bodyPr wrap="square" lIns="91440" tIns="45720" rIns="91440" bIns="45720" rtlCol="0" anchor="t">
            <a:spAutoFit/>
          </a:bodyPr>
          <a:lstStyle/>
          <a:p>
            <a:r>
              <a:rPr lang="es-ES" b="1" dirty="0">
                <a:solidFill>
                  <a:schemeClr val="accent1"/>
                </a:solidFill>
                <a:latin typeface="Muli" pitchFamily="2" charset="0"/>
              </a:rPr>
              <a:t>El mismo Modelo construido (de izquierda a derecha) con:</a:t>
            </a:r>
          </a:p>
          <a:p>
            <a:pPr marL="342900" indent="-342900">
              <a:buAutoNum type="alphaLcParenR"/>
            </a:pPr>
            <a:r>
              <a:rPr lang="es-ES" b="1" dirty="0">
                <a:solidFill>
                  <a:schemeClr val="accent1"/>
                </a:solidFill>
                <a:latin typeface="Muli" pitchFamily="2" charset="0"/>
              </a:rPr>
              <a:t>acordeón denso,</a:t>
            </a:r>
          </a:p>
          <a:p>
            <a:pPr marL="342900" indent="-342900">
              <a:buAutoNum type="alphaLcParenR"/>
            </a:pPr>
            <a:r>
              <a:rPr lang="es-ES" b="1" dirty="0">
                <a:solidFill>
                  <a:schemeClr val="accent1"/>
                </a:solidFill>
                <a:latin typeface="Muli" pitchFamily="2" charset="0"/>
              </a:rPr>
              <a:t>acordeón escaso y</a:t>
            </a:r>
          </a:p>
          <a:p>
            <a:pPr marL="342900" indent="-342900">
              <a:buAutoNum type="alphaLcParenR"/>
            </a:pPr>
            <a:r>
              <a:rPr lang="es-ES" b="1" dirty="0">
                <a:solidFill>
                  <a:schemeClr val="accent1"/>
                </a:solidFill>
                <a:latin typeface="Muli" pitchFamily="2" charset="0"/>
              </a:rPr>
              <a:t>soporte en forma de árbol</a:t>
            </a:r>
            <a:endParaRPr lang="en-US" b="1" dirty="0">
              <a:solidFill>
                <a:schemeClr val="accent1"/>
              </a:solidFill>
              <a:latin typeface="Muli" pitchFamily="2" charset="0"/>
            </a:endParaRPr>
          </a:p>
        </p:txBody>
      </p:sp>
    </p:spTree>
    <p:extLst>
      <p:ext uri="{BB962C8B-B14F-4D97-AF65-F5344CB8AC3E}">
        <p14:creationId xmlns:p14="http://schemas.microsoft.com/office/powerpoint/2010/main" val="16859433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85250" y="180848"/>
            <a:ext cx="6995700" cy="566400"/>
          </a:xfrm>
        </p:spPr>
        <p:txBody>
          <a:bodyPr/>
          <a:lstStyle/>
          <a:p>
            <a:r>
              <a:rPr lang="en-US" dirty="0" err="1"/>
              <a:t>Desventaja</a:t>
            </a:r>
            <a:r>
              <a:rPr lang="en-US" dirty="0"/>
              <a:t> de </a:t>
            </a:r>
            <a:r>
              <a:rPr lang="en-US" dirty="0" err="1"/>
              <a:t>los</a:t>
            </a:r>
            <a:r>
              <a:rPr lang="en-US" dirty="0"/>
              <a:t> </a:t>
            </a:r>
            <a:r>
              <a:rPr lang="en-US" dirty="0" err="1"/>
              <a:t>soportes</a:t>
            </a:r>
            <a:endParaRPr lang="en-US" dirty="0"/>
          </a:p>
        </p:txBody>
      </p:sp>
      <p:sp>
        <p:nvSpPr>
          <p:cNvPr id="6" name="Google Shape;1029;p44"/>
          <p:cNvSpPr txBox="1">
            <a:spLocks/>
          </p:cNvSpPr>
          <p:nvPr/>
        </p:nvSpPr>
        <p:spPr>
          <a:xfrm>
            <a:off x="779049" y="748542"/>
            <a:ext cx="7989759" cy="54795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600"/>
              </a:spcAft>
            </a:pPr>
            <a:r>
              <a:rPr lang="es-ES" dirty="0">
                <a:solidFill>
                  <a:schemeClr val="tx1"/>
                </a:solidFill>
                <a:latin typeface="Muli"/>
              </a:rPr>
              <a:t>Los soportes son vistos como un </a:t>
            </a:r>
            <a:r>
              <a:rPr lang="es-ES" b="1" dirty="0">
                <a:solidFill>
                  <a:schemeClr val="tx1"/>
                </a:solidFill>
                <a:latin typeface="Muli"/>
              </a:rPr>
              <a:t>mal necesario </a:t>
            </a:r>
            <a:r>
              <a:rPr lang="es-ES" dirty="0">
                <a:solidFill>
                  <a:schemeClr val="tx1"/>
                </a:solidFill>
                <a:latin typeface="Muli"/>
              </a:rPr>
              <a:t>y con razón. Aunque nos permite imprimir características que de otro modo serían imposibles, tienen muchas desventajas:</a:t>
            </a:r>
            <a:endParaRPr lang="en-US" dirty="0">
              <a:solidFill>
                <a:schemeClr val="tx1"/>
              </a:solidFill>
              <a:latin typeface="Muli"/>
            </a:endParaRPr>
          </a:p>
        </p:txBody>
      </p:sp>
      <p:pic>
        <p:nvPicPr>
          <p:cNvPr id="8" name="Picture 7" descr="FDM printed part showing a rough surface when support is removed"/>
          <p:cNvPicPr/>
          <p:nvPr/>
        </p:nvPicPr>
        <p:blipFill rotWithShape="1">
          <a:blip r:embed="rId3" cstate="print">
            <a:extLst>
              <a:ext uri="{28A0092B-C50C-407E-A947-70E740481C1C}">
                <a14:useLocalDpi xmlns:a14="http://schemas.microsoft.com/office/drawing/2010/main" val="0"/>
              </a:ext>
            </a:extLst>
          </a:blip>
          <a:srcRect l="21184" t="29435" r="6021" b="8494"/>
          <a:stretch/>
        </p:blipFill>
        <p:spPr bwMode="auto">
          <a:xfrm>
            <a:off x="1562713" y="3878698"/>
            <a:ext cx="2286000" cy="1199555"/>
          </a:xfrm>
          <a:prstGeom prst="rect">
            <a:avLst/>
          </a:prstGeom>
          <a:noFill/>
          <a:ln>
            <a:noFill/>
          </a:ln>
        </p:spPr>
      </p:pic>
      <p:pic>
        <p:nvPicPr>
          <p:cNvPr id="9" name="Google Shape;492;p40"/>
          <p:cNvPicPr/>
          <p:nvPr/>
        </p:nvPicPr>
        <p:blipFill rotWithShape="1">
          <a:blip r:embed="rId4">
            <a:alphaModFix/>
          </a:blip>
          <a:srcRect t="5330" r="1699" b="7077"/>
          <a:stretch/>
        </p:blipFill>
        <p:spPr>
          <a:xfrm>
            <a:off x="4014632" y="3881765"/>
            <a:ext cx="3677826" cy="1227207"/>
          </a:xfrm>
          <a:prstGeom prst="rect">
            <a:avLst/>
          </a:prstGeom>
          <a:noFill/>
          <a:ln>
            <a:noFill/>
          </a:ln>
        </p:spPr>
      </p:pic>
      <p:sp>
        <p:nvSpPr>
          <p:cNvPr id="2" name="Rectangle 1"/>
          <p:cNvSpPr/>
          <p:nvPr/>
        </p:nvSpPr>
        <p:spPr>
          <a:xfrm>
            <a:off x="228600" y="1324153"/>
            <a:ext cx="8915400" cy="2554545"/>
          </a:xfrm>
          <a:prstGeom prst="rect">
            <a:avLst/>
          </a:prstGeom>
        </p:spPr>
        <p:txBody>
          <a:bodyPr wrap="square">
            <a:spAutoFit/>
          </a:bodyPr>
          <a:lstStyle/>
          <a:p>
            <a:pPr marL="285750" indent="-285750">
              <a:spcAft>
                <a:spcPts val="600"/>
              </a:spcAft>
              <a:buFont typeface="Arial" panose="020B0604020202020204" pitchFamily="34" charset="0"/>
              <a:buChar char="•"/>
            </a:pPr>
            <a:r>
              <a:rPr lang="es-ES" b="1" dirty="0">
                <a:solidFill>
                  <a:schemeClr val="tx1"/>
                </a:solidFill>
                <a:latin typeface="Muli" pitchFamily="2" charset="0"/>
              </a:rPr>
              <a:t>Efecto perjudicial de la calidad de la superficie </a:t>
            </a:r>
            <a:r>
              <a:rPr lang="es-ES" dirty="0">
                <a:solidFill>
                  <a:schemeClr val="tx1"/>
                </a:solidFill>
                <a:latin typeface="Muli" pitchFamily="2" charset="0"/>
              </a:rPr>
              <a:t>donde el soporte toca la pieza. Sobre todo soportes del mismo material. Si se desea una superficie lisa, se requiere un </a:t>
            </a:r>
            <a:r>
              <a:rPr lang="es-ES" b="1" dirty="0">
                <a:solidFill>
                  <a:schemeClr val="tx1"/>
                </a:solidFill>
                <a:latin typeface="Muli" pitchFamily="2" charset="0"/>
              </a:rPr>
              <a:t>procesamiento posterior</a:t>
            </a:r>
            <a:r>
              <a:rPr lang="es-ES" dirty="0">
                <a:solidFill>
                  <a:schemeClr val="tx1"/>
                </a:solidFill>
                <a:latin typeface="Muli" pitchFamily="2" charset="0"/>
              </a:rPr>
              <a:t>.</a:t>
            </a:r>
          </a:p>
          <a:p>
            <a:pPr marL="285750" indent="-285750">
              <a:spcAft>
                <a:spcPts val="600"/>
              </a:spcAft>
              <a:buFont typeface="Arial" panose="020B0604020202020204" pitchFamily="34" charset="0"/>
              <a:buChar char="•"/>
            </a:pPr>
            <a:r>
              <a:rPr lang="es-ES" dirty="0">
                <a:solidFill>
                  <a:schemeClr val="tx1"/>
                </a:solidFill>
                <a:latin typeface="Muli" pitchFamily="2" charset="0"/>
              </a:rPr>
              <a:t>Cuando los soportes se conectan a </a:t>
            </a:r>
            <a:r>
              <a:rPr lang="es-ES" b="1" dirty="0">
                <a:solidFill>
                  <a:schemeClr val="tx1"/>
                </a:solidFill>
                <a:latin typeface="Muli" pitchFamily="2" charset="0"/>
              </a:rPr>
              <a:t>elementos pequeños</a:t>
            </a:r>
            <a:r>
              <a:rPr lang="es-ES" dirty="0">
                <a:solidFill>
                  <a:schemeClr val="tx1"/>
                </a:solidFill>
                <a:latin typeface="Muli" pitchFamily="2" charset="0"/>
              </a:rPr>
              <a:t>, pueden romperse accidentalmente durante el proceso de extracción del soporte.</a:t>
            </a:r>
          </a:p>
          <a:p>
            <a:pPr marL="285750" indent="-285750">
              <a:spcAft>
                <a:spcPts val="600"/>
              </a:spcAft>
              <a:buFont typeface="Arial" panose="020B0604020202020204" pitchFamily="34" charset="0"/>
              <a:buChar char="•"/>
            </a:pPr>
            <a:r>
              <a:rPr lang="es-ES" dirty="0">
                <a:solidFill>
                  <a:schemeClr val="tx1"/>
                </a:solidFill>
                <a:latin typeface="Muli" pitchFamily="2" charset="0"/>
              </a:rPr>
              <a:t>Los soportes requieren material, que se desecha y se desperdicia</a:t>
            </a:r>
            <a:r>
              <a:rPr lang="es-ES" b="1" dirty="0">
                <a:solidFill>
                  <a:schemeClr val="tx1"/>
                </a:solidFill>
                <a:latin typeface="Muli" pitchFamily="2" charset="0"/>
              </a:rPr>
              <a:t> limitando la sostenibilidad </a:t>
            </a:r>
            <a:r>
              <a:rPr lang="es-ES" dirty="0">
                <a:solidFill>
                  <a:schemeClr val="tx1"/>
                </a:solidFill>
                <a:latin typeface="Muli" pitchFamily="2" charset="0"/>
              </a:rPr>
              <a:t>del proceso.</a:t>
            </a:r>
          </a:p>
          <a:p>
            <a:pPr marL="285750" indent="-285750">
              <a:spcAft>
                <a:spcPts val="600"/>
              </a:spcAft>
              <a:buFont typeface="Arial" panose="020B0604020202020204" pitchFamily="34" charset="0"/>
              <a:buChar char="•"/>
            </a:pPr>
            <a:r>
              <a:rPr lang="es-ES" dirty="0">
                <a:solidFill>
                  <a:schemeClr val="tx1"/>
                </a:solidFill>
                <a:latin typeface="Muli" pitchFamily="2" charset="0"/>
              </a:rPr>
              <a:t>Los soportes tardan tanto en imprimirse como en retirarse, lo que </a:t>
            </a:r>
            <a:r>
              <a:rPr lang="es-ES" b="1" dirty="0">
                <a:solidFill>
                  <a:schemeClr val="tx1"/>
                </a:solidFill>
                <a:latin typeface="Muli" pitchFamily="2" charset="0"/>
              </a:rPr>
              <a:t>aumenta el coste del proceso.</a:t>
            </a:r>
          </a:p>
          <a:p>
            <a:pPr marL="285750" indent="-285750">
              <a:spcAft>
                <a:spcPts val="600"/>
              </a:spcAft>
              <a:buFont typeface="Arial" panose="020B0604020202020204" pitchFamily="34" charset="0"/>
              <a:buChar char="•"/>
            </a:pPr>
            <a:r>
              <a:rPr lang="es-ES" dirty="0">
                <a:solidFill>
                  <a:schemeClr val="tx1"/>
                </a:solidFill>
                <a:latin typeface="Muli" pitchFamily="2" charset="0"/>
              </a:rPr>
              <a:t>Se requiere acceso para quitar los soportes cuando se quitan mecánicamente, lo que limita la </a:t>
            </a:r>
            <a:r>
              <a:rPr lang="es-ES" b="1" dirty="0">
                <a:solidFill>
                  <a:schemeClr val="tx1"/>
                </a:solidFill>
                <a:latin typeface="Muli" pitchFamily="2" charset="0"/>
              </a:rPr>
              <a:t>libertad de diseño</a:t>
            </a:r>
            <a:r>
              <a:rPr lang="es-ES" dirty="0">
                <a:solidFill>
                  <a:schemeClr val="tx1"/>
                </a:solidFill>
                <a:latin typeface="Muli" pitchFamily="2" charset="0"/>
              </a:rPr>
              <a:t>.</a:t>
            </a:r>
            <a:endParaRPr lang="en-US" dirty="0">
              <a:solidFill>
                <a:schemeClr val="tx1"/>
              </a:solidFill>
              <a:latin typeface="Muli" pitchFamily="2" charset="0"/>
            </a:endParaRPr>
          </a:p>
        </p:txBody>
      </p:sp>
    </p:spTree>
    <p:extLst>
      <p:ext uri="{BB962C8B-B14F-4D97-AF65-F5344CB8AC3E}">
        <p14:creationId xmlns:p14="http://schemas.microsoft.com/office/powerpoint/2010/main" val="2630909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533400" y="529997"/>
            <a:ext cx="4683033"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a:t>Bridging</a:t>
            </a:r>
            <a:endParaRPr sz="2700"/>
          </a:p>
        </p:txBody>
      </p:sp>
      <p:sp>
        <p:nvSpPr>
          <p:cNvPr id="1029" name="Google Shape;1029;p44"/>
          <p:cNvSpPr txBox="1">
            <a:spLocks noGrp="1"/>
          </p:cNvSpPr>
          <p:nvPr>
            <p:ph type="subTitle" idx="1"/>
          </p:nvPr>
        </p:nvSpPr>
        <p:spPr>
          <a:xfrm>
            <a:off x="351701" y="1156841"/>
            <a:ext cx="4832216" cy="2846994"/>
          </a:xfrm>
          <a:prstGeom prst="rect">
            <a:avLst/>
          </a:prstGeom>
        </p:spPr>
        <p:txBody>
          <a:bodyPr spcFirstLastPara="1" wrap="square" lIns="91425" tIns="91425" rIns="91425" bIns="91425" anchor="t" anchorCtr="0">
            <a:noAutofit/>
          </a:bodyPr>
          <a:lstStyle/>
          <a:p>
            <a:pPr marL="0" indent="0"/>
            <a:r>
              <a:rPr lang="es-ES" b="1" dirty="0" err="1"/>
              <a:t>Bridging</a:t>
            </a:r>
            <a:r>
              <a:rPr lang="es-ES" b="1" dirty="0"/>
              <a:t> o puenteo</a:t>
            </a:r>
            <a:r>
              <a:rPr lang="es-ES" dirty="0"/>
              <a:t>: es la “extrusión horizontal de material que está soportado por estructuras de anclaje en ambos lados”.</a:t>
            </a:r>
          </a:p>
          <a:p>
            <a:pPr marL="0" indent="0"/>
            <a:r>
              <a:rPr lang="es-ES" dirty="0"/>
              <a:t>Los puentes ocurren con mayor frecuencia en las capas superiores (techo) de partes huecas como orificios horizontales. Un ejemplo de puente ocurre cuando intentamos imprimir una letra H mayúscula de pie.</a:t>
            </a:r>
          </a:p>
          <a:p>
            <a:pPr marL="0" indent="0"/>
            <a:r>
              <a:rPr lang="es-ES" dirty="0"/>
              <a:t>Los puentes son un </a:t>
            </a:r>
            <a:r>
              <a:rPr lang="es-ES" b="1" dirty="0"/>
              <a:t>caso especial de voladizo</a:t>
            </a:r>
            <a:r>
              <a:rPr lang="es-ES" dirty="0"/>
              <a:t>, en el sentido de que, si bien tienen un ángulo de voladizo de 90 grados, en determinadas condiciones se pueden </a:t>
            </a:r>
            <a:r>
              <a:rPr lang="es-ES" b="1" dirty="0"/>
              <a:t>imprimir sin soportes</a:t>
            </a:r>
            <a:r>
              <a:rPr lang="es-ES" dirty="0"/>
              <a:t>.</a:t>
            </a:r>
            <a:endParaRPr lang="en-US" dirty="0"/>
          </a:p>
        </p:txBody>
      </p:sp>
      <p:sp>
        <p:nvSpPr>
          <p:cNvPr id="1030" name="Google Shape;1030;p44"/>
          <p:cNvSpPr/>
          <p:nvPr/>
        </p:nvSpPr>
        <p:spPr>
          <a:xfrm>
            <a:off x="5338529" y="1191935"/>
            <a:ext cx="3089200" cy="3035104"/>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7539280" y="-16482"/>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5365062" y="1191935"/>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5676282" y="4452032"/>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8687" t="8696" r="8562"/>
          <a:stretch/>
        </p:blipFill>
        <p:spPr>
          <a:xfrm>
            <a:off x="6195370" y="1273825"/>
            <a:ext cx="2716074" cy="2541915"/>
          </a:xfrm>
          <a:prstGeom prst="rect">
            <a:avLst/>
          </a:prstGeom>
        </p:spPr>
      </p:pic>
      <p:sp>
        <p:nvSpPr>
          <p:cNvPr id="4" name="Rectangle 3"/>
          <p:cNvSpPr/>
          <p:nvPr/>
        </p:nvSpPr>
        <p:spPr>
          <a:xfrm>
            <a:off x="1234440" y="3907678"/>
            <a:ext cx="4213970" cy="1169551"/>
          </a:xfrm>
          <a:prstGeom prst="rect">
            <a:avLst/>
          </a:prstGeom>
        </p:spPr>
        <p:txBody>
          <a:bodyPr wrap="square" lIns="91440" tIns="45720" rIns="91440" bIns="45720" anchor="t">
            <a:spAutoFit/>
          </a:bodyPr>
          <a:lstStyle/>
          <a:p>
            <a:r>
              <a:rPr lang="es-ES" b="1" dirty="0">
                <a:solidFill>
                  <a:schemeClr val="accent3"/>
                </a:solidFill>
                <a:latin typeface="Muli"/>
                <a:cs typeface="Alef"/>
              </a:rPr>
              <a:t>Regla general</a:t>
            </a:r>
            <a:r>
              <a:rPr lang="es-ES" dirty="0">
                <a:solidFill>
                  <a:schemeClr val="accent3"/>
                </a:solidFill>
                <a:latin typeface="Muli"/>
                <a:cs typeface="Alef"/>
              </a:rPr>
              <a:t>: en MEX, los puentes generalmente no requieren soporte si tienen </a:t>
            </a:r>
            <a:r>
              <a:rPr lang="es-ES" b="1" dirty="0">
                <a:solidFill>
                  <a:schemeClr val="accent3"/>
                </a:solidFill>
                <a:latin typeface="Muli"/>
                <a:cs typeface="Alef"/>
              </a:rPr>
              <a:t>menos de 10 mm de longitud</a:t>
            </a:r>
            <a:r>
              <a:rPr lang="es-ES" dirty="0">
                <a:solidFill>
                  <a:schemeClr val="accent3"/>
                </a:solidFill>
                <a:latin typeface="Muli"/>
                <a:cs typeface="Alef"/>
              </a:rPr>
              <a:t>, pero también entran en juego otros parámetros.</a:t>
            </a:r>
            <a:endParaRPr lang="en-US" dirty="0">
              <a:solidFill>
                <a:schemeClr val="accent3"/>
              </a:solidFill>
              <a:latin typeface="Muli"/>
              <a:cs typeface="Alef"/>
            </a:endParaRPr>
          </a:p>
          <a:p>
            <a:endParaRPr lang="en-US" dirty="0">
              <a:solidFill>
                <a:schemeClr val="accent3"/>
              </a:solidFill>
              <a:latin typeface="Muli" pitchFamily="2" charset="0"/>
              <a:cs typeface="Alef" pitchFamily="2" charset="-79"/>
            </a:endParaRPr>
          </a:p>
        </p:txBody>
      </p:sp>
    </p:spTree>
    <p:extLst>
      <p:ext uri="{BB962C8B-B14F-4D97-AF65-F5344CB8AC3E}">
        <p14:creationId xmlns:p14="http://schemas.microsoft.com/office/powerpoint/2010/main" val="8319193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533400" y="529997"/>
            <a:ext cx="4683033"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a:t>Bridging</a:t>
            </a:r>
            <a:endParaRPr sz="2700"/>
          </a:p>
        </p:txBody>
      </p:sp>
      <p:sp>
        <p:nvSpPr>
          <p:cNvPr id="1029" name="Google Shape;1029;p44"/>
          <p:cNvSpPr txBox="1">
            <a:spLocks noGrp="1"/>
          </p:cNvSpPr>
          <p:nvPr>
            <p:ph type="subTitle" idx="1"/>
          </p:nvPr>
        </p:nvSpPr>
        <p:spPr>
          <a:xfrm>
            <a:off x="351701" y="1133981"/>
            <a:ext cx="4403179" cy="3771848"/>
          </a:xfrm>
          <a:prstGeom prst="rect">
            <a:avLst/>
          </a:prstGeom>
        </p:spPr>
        <p:txBody>
          <a:bodyPr spcFirstLastPara="1" wrap="square" lIns="91425" tIns="91425" rIns="91425" bIns="91425" anchor="t" anchorCtr="0">
            <a:noAutofit/>
          </a:bodyPr>
          <a:lstStyle/>
          <a:p>
            <a:pPr marL="0" indent="0"/>
            <a:r>
              <a:rPr lang="es-ES" dirty="0">
                <a:solidFill>
                  <a:schemeClr val="accent3"/>
                </a:solidFill>
              </a:rPr>
              <a:t>Debido a que no hay material subyacente sobre el que construir cuando se unen dos puntos, el material tenderá a combarse y, en casos más extremos, se pueden producir </a:t>
            </a:r>
            <a:r>
              <a:rPr lang="es-ES" b="1" dirty="0">
                <a:solidFill>
                  <a:schemeClr val="accent3"/>
                </a:solidFill>
              </a:rPr>
              <a:t>abultamientos u ondulaciones</a:t>
            </a:r>
            <a:r>
              <a:rPr lang="es-ES" dirty="0">
                <a:solidFill>
                  <a:schemeClr val="accent3"/>
                </a:solidFill>
              </a:rPr>
              <a:t>.</a:t>
            </a:r>
          </a:p>
          <a:p>
            <a:pPr marL="0" indent="0"/>
            <a:endParaRPr lang="es-ES" dirty="0">
              <a:solidFill>
                <a:schemeClr val="accent3"/>
              </a:solidFill>
            </a:endParaRPr>
          </a:p>
          <a:p>
            <a:pPr marL="0" indent="0"/>
            <a:r>
              <a:rPr lang="es-ES" dirty="0">
                <a:solidFill>
                  <a:schemeClr val="accent3"/>
                </a:solidFill>
              </a:rPr>
              <a:t>Inevitablemente, se producirá una cierta flacidez a medida que el filamento se extruye sobre el aire, por lo que los puentes no pueden tener una precisión dimensional del 100 %.</a:t>
            </a:r>
          </a:p>
          <a:p>
            <a:pPr marL="0" indent="0"/>
            <a:endParaRPr lang="es-ES" dirty="0">
              <a:solidFill>
                <a:schemeClr val="accent3"/>
              </a:solidFill>
            </a:endParaRPr>
          </a:p>
          <a:p>
            <a:pPr marL="0" indent="0"/>
            <a:r>
              <a:rPr lang="es-ES" dirty="0">
                <a:solidFill>
                  <a:schemeClr val="accent3"/>
                </a:solidFill>
              </a:rPr>
              <a:t>La </a:t>
            </a:r>
            <a:r>
              <a:rPr lang="es-ES" b="1" dirty="0">
                <a:solidFill>
                  <a:schemeClr val="accent3"/>
                </a:solidFill>
              </a:rPr>
              <a:t>calidad de los puentes </a:t>
            </a:r>
            <a:r>
              <a:rPr lang="es-ES" dirty="0">
                <a:solidFill>
                  <a:schemeClr val="accent3"/>
                </a:solidFill>
              </a:rPr>
              <a:t>se ve afectada principalmente por los siguientes factores:</a:t>
            </a:r>
            <a:endParaRPr lang="en-US" dirty="0">
              <a:solidFill>
                <a:schemeClr val="accent3"/>
              </a:solidFill>
            </a:endParaRPr>
          </a:p>
          <a:p>
            <a:pPr marL="0" indent="0"/>
            <a:endParaRPr lang="en-US" b="1" dirty="0">
              <a:solidFill>
                <a:schemeClr val="accent3"/>
              </a:solidFill>
            </a:endParaRPr>
          </a:p>
          <a:p>
            <a:pPr marL="0" indent="0"/>
            <a:endParaRPr lang="en-US" b="1" dirty="0">
              <a:solidFill>
                <a:schemeClr val="accent3"/>
              </a:solidFill>
            </a:endParaRPr>
          </a:p>
          <a:p>
            <a:pPr marL="0" indent="0"/>
            <a:endParaRPr lang="en-US" b="1" dirty="0">
              <a:solidFill>
                <a:schemeClr val="accent3"/>
              </a:solidFill>
            </a:endParaRPr>
          </a:p>
        </p:txBody>
      </p:sp>
      <p:sp>
        <p:nvSpPr>
          <p:cNvPr id="1030" name="Google Shape;1030;p44"/>
          <p:cNvSpPr/>
          <p:nvPr/>
        </p:nvSpPr>
        <p:spPr>
          <a:xfrm>
            <a:off x="4823460" y="-386542"/>
            <a:ext cx="3761719" cy="5900767"/>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6989812" y="-542964"/>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5281712" y="812996"/>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8886915" y="-136716"/>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5448411" y="3888996"/>
            <a:ext cx="3569734" cy="830997"/>
          </a:xfrm>
          <a:prstGeom prst="rect">
            <a:avLst/>
          </a:prstGeom>
        </p:spPr>
        <p:txBody>
          <a:bodyPr wrap="square">
            <a:spAutoFit/>
          </a:bodyPr>
          <a:lstStyle/>
          <a:p>
            <a:pPr algn="ctr"/>
            <a:r>
              <a:rPr lang="es-ES" sz="1200" dirty="0">
                <a:solidFill>
                  <a:schemeClr val="bg1"/>
                </a:solidFill>
                <a:latin typeface="Muli"/>
              </a:rPr>
              <a:t>Efecto de aumentar la distancia de </a:t>
            </a:r>
            <a:r>
              <a:rPr lang="es-ES" sz="1200" dirty="0" err="1">
                <a:solidFill>
                  <a:schemeClr val="bg1"/>
                </a:solidFill>
                <a:latin typeface="Muli"/>
              </a:rPr>
              <a:t>brinding</a:t>
            </a:r>
            <a:r>
              <a:rPr lang="es-ES" sz="1200" dirty="0">
                <a:solidFill>
                  <a:schemeClr val="bg1"/>
                </a:solidFill>
                <a:latin typeface="Muli"/>
              </a:rPr>
              <a:t> o puenteo: a) Con velocidad de impresión y refrigeración no óptimas, b) velocidad de impresión y enfriamiento optimizados</a:t>
            </a:r>
            <a:endParaRPr lang="en-US" sz="1200" dirty="0">
              <a:solidFill>
                <a:schemeClr val="bg1"/>
              </a:solidFill>
              <a:latin typeface="Muli"/>
            </a:endParaRPr>
          </a:p>
        </p:txBody>
      </p:sp>
      <p:pic>
        <p:nvPicPr>
          <p:cNvPr id="34" name="Εικόνα 2">
            <a:extLst>
              <a:ext uri="{FF2B5EF4-FFF2-40B4-BE49-F238E27FC236}">
                <a16:creationId xmlns:a16="http://schemas.microsoft.com/office/drawing/2014/main" id="{224E32C5-84F3-4761-BBDB-D3A3315DD426}"/>
              </a:ext>
            </a:extLst>
          </p:cNvPr>
          <p:cNvPicPr/>
          <p:nvPr/>
        </p:nvPicPr>
        <p:blipFill rotWithShape="1">
          <a:blip r:embed="rId3" cstate="screen">
            <a:extLst>
              <a:ext uri="{28A0092B-C50C-407E-A947-70E740481C1C}">
                <a14:useLocalDpi xmlns:a14="http://schemas.microsoft.com/office/drawing/2010/main"/>
              </a:ext>
            </a:extLst>
          </a:blip>
          <a:srcRect/>
          <a:stretch/>
        </p:blipFill>
        <p:spPr>
          <a:xfrm>
            <a:off x="5593651" y="2188163"/>
            <a:ext cx="3293264" cy="1641655"/>
          </a:xfrm>
          <a:prstGeom prst="rect">
            <a:avLst/>
          </a:prstGeom>
        </p:spPr>
      </p:pic>
      <p:pic>
        <p:nvPicPr>
          <p:cNvPr id="35" name="Picture 34"/>
          <p:cNvPicPr/>
          <p:nvPr/>
        </p:nvPicPr>
        <p:blipFill rotWithShape="1">
          <a:blip r:embed="rId4">
            <a:extLst>
              <a:ext uri="{28A0092B-C50C-407E-A947-70E740481C1C}">
                <a14:useLocalDpi xmlns:a14="http://schemas.microsoft.com/office/drawing/2010/main" val="0"/>
              </a:ext>
            </a:extLst>
          </a:blip>
          <a:srcRect l="6042" t="20778" r="2529" b="14559"/>
          <a:stretch/>
        </p:blipFill>
        <p:spPr>
          <a:xfrm>
            <a:off x="5601682" y="458530"/>
            <a:ext cx="3308736" cy="1598870"/>
          </a:xfrm>
          <a:prstGeom prst="rect">
            <a:avLst/>
          </a:prstGeom>
        </p:spPr>
      </p:pic>
      <p:sp>
        <p:nvSpPr>
          <p:cNvPr id="5" name="Rectangle 4"/>
          <p:cNvSpPr/>
          <p:nvPr/>
        </p:nvSpPr>
        <p:spPr>
          <a:xfrm>
            <a:off x="1234440" y="4058273"/>
            <a:ext cx="3337560" cy="954107"/>
          </a:xfrm>
          <a:prstGeom prst="rect">
            <a:avLst/>
          </a:prstGeom>
        </p:spPr>
        <p:txBody>
          <a:bodyPr wrap="square">
            <a:spAutoFit/>
          </a:bodyPr>
          <a:lstStyle/>
          <a:p>
            <a:pPr marL="285750" indent="-285750">
              <a:buFont typeface="Arial" panose="020B0604020202020204" pitchFamily="34" charset="0"/>
              <a:buChar char="•"/>
            </a:pPr>
            <a:r>
              <a:rPr lang="es-ES" dirty="0">
                <a:solidFill>
                  <a:schemeClr val="accent3"/>
                </a:solidFill>
                <a:latin typeface="Muli"/>
              </a:rPr>
              <a:t>Distancia de puente</a:t>
            </a:r>
          </a:p>
          <a:p>
            <a:pPr marL="285750" indent="-285750">
              <a:buFont typeface="Arial" panose="020B0604020202020204" pitchFamily="34" charset="0"/>
              <a:buChar char="•"/>
            </a:pPr>
            <a:r>
              <a:rPr lang="es-ES" dirty="0">
                <a:solidFill>
                  <a:schemeClr val="accent3"/>
                </a:solidFill>
                <a:latin typeface="Muli"/>
              </a:rPr>
              <a:t>Velocidad de impresión</a:t>
            </a:r>
          </a:p>
          <a:p>
            <a:pPr marL="285750" indent="-285750">
              <a:buFont typeface="Arial" panose="020B0604020202020204" pitchFamily="34" charset="0"/>
              <a:buChar char="•"/>
            </a:pPr>
            <a:r>
              <a:rPr lang="es-ES" dirty="0">
                <a:solidFill>
                  <a:schemeClr val="accent3"/>
                </a:solidFill>
                <a:latin typeface="Muli"/>
              </a:rPr>
              <a:t>Temperatura de impresión</a:t>
            </a:r>
          </a:p>
          <a:p>
            <a:pPr marL="285750" indent="-285750">
              <a:buFont typeface="Arial" panose="020B0604020202020204" pitchFamily="34" charset="0"/>
              <a:buChar char="•"/>
            </a:pPr>
            <a:r>
              <a:rPr lang="es-ES" dirty="0">
                <a:solidFill>
                  <a:schemeClr val="accent3"/>
                </a:solidFill>
                <a:latin typeface="Muli"/>
              </a:rPr>
              <a:t>Cantidad de enfriamiento</a:t>
            </a:r>
            <a:endParaRPr lang="en-US" dirty="0">
              <a:solidFill>
                <a:schemeClr val="accent3"/>
              </a:solidFill>
              <a:latin typeface="Muli"/>
            </a:endParaRPr>
          </a:p>
        </p:txBody>
      </p:sp>
    </p:spTree>
    <p:extLst>
      <p:ext uri="{BB962C8B-B14F-4D97-AF65-F5344CB8AC3E}">
        <p14:creationId xmlns:p14="http://schemas.microsoft.com/office/powerpoint/2010/main" val="4289984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p46"/>
          <p:cNvSpPr txBox="1">
            <a:spLocks noGrp="1"/>
          </p:cNvSpPr>
          <p:nvPr>
            <p:ph type="title"/>
          </p:nvPr>
        </p:nvSpPr>
        <p:spPr>
          <a:xfrm>
            <a:off x="2489650" y="2091038"/>
            <a:ext cx="6654350" cy="961500"/>
          </a:xfrm>
          <a:prstGeom prst="rect">
            <a:avLst/>
          </a:prstGeom>
        </p:spPr>
        <p:txBody>
          <a:bodyPr spcFirstLastPara="1" wrap="square" lIns="91425" tIns="91425" rIns="91425" bIns="91425" anchor="ctr" anchorCtr="0">
            <a:noAutofit/>
          </a:bodyPr>
          <a:lstStyle/>
          <a:p>
            <a:r>
              <a:rPr lang="en-US" dirty="0" err="1"/>
              <a:t>Piensa</a:t>
            </a:r>
            <a:r>
              <a:rPr lang="en-US" dirty="0"/>
              <a:t> </a:t>
            </a:r>
            <a:r>
              <a:rPr lang="en-US" dirty="0" err="1"/>
              <a:t>Aditivamente</a:t>
            </a:r>
            <a:endParaRPr lang="es-ES" dirty="0"/>
          </a:p>
        </p:txBody>
      </p:sp>
      <p:sp>
        <p:nvSpPr>
          <p:cNvPr id="1070" name="Google Shape;1070;p46"/>
          <p:cNvSpPr txBox="1">
            <a:spLocks noGrp="1"/>
          </p:cNvSpPr>
          <p:nvPr>
            <p:ph type="subTitle" idx="1"/>
          </p:nvPr>
        </p:nvSpPr>
        <p:spPr>
          <a:xfrm>
            <a:off x="2489650" y="3285545"/>
            <a:ext cx="5679300" cy="7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¡Pensando una capa cada vez!</a:t>
            </a:r>
            <a:endParaRPr dirty="0"/>
          </a:p>
        </p:txBody>
      </p:sp>
      <p:sp>
        <p:nvSpPr>
          <p:cNvPr id="1071" name="Google Shape;1071;p46"/>
          <p:cNvSpPr txBox="1">
            <a:spLocks noGrp="1"/>
          </p:cNvSpPr>
          <p:nvPr>
            <p:ph type="title" idx="2"/>
          </p:nvPr>
        </p:nvSpPr>
        <p:spPr>
          <a:xfrm>
            <a:off x="2489650" y="1298438"/>
            <a:ext cx="5679300" cy="79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01</a:t>
            </a:r>
            <a:endParaRPr/>
          </a:p>
        </p:txBody>
      </p:sp>
    </p:spTree>
    <p:extLst>
      <p:ext uri="{BB962C8B-B14F-4D97-AF65-F5344CB8AC3E}">
        <p14:creationId xmlns:p14="http://schemas.microsoft.com/office/powerpoint/2010/main" val="15494644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074150" y="257048"/>
            <a:ext cx="6995700" cy="566400"/>
          </a:xfrm>
        </p:spPr>
        <p:txBody>
          <a:bodyPr/>
          <a:lstStyle/>
          <a:p>
            <a:r>
              <a:rPr lang="en-US" dirty="0" err="1"/>
              <a:t>Voladizos</a:t>
            </a:r>
            <a:r>
              <a:rPr lang="en-US" dirty="0"/>
              <a:t> y </a:t>
            </a:r>
            <a:r>
              <a:rPr lang="en-US" dirty="0" err="1"/>
              <a:t>orientación</a:t>
            </a:r>
            <a:endParaRPr lang="en-US" dirty="0"/>
          </a:p>
        </p:txBody>
      </p:sp>
      <p:sp>
        <p:nvSpPr>
          <p:cNvPr id="6" name="Google Shape;1029;p44"/>
          <p:cNvSpPr txBox="1">
            <a:spLocks/>
          </p:cNvSpPr>
          <p:nvPr/>
        </p:nvSpPr>
        <p:spPr>
          <a:xfrm>
            <a:off x="779049" y="714556"/>
            <a:ext cx="5247677" cy="25628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600"/>
              </a:spcAft>
            </a:pPr>
            <a:r>
              <a:rPr lang="es-ES" dirty="0">
                <a:latin typeface="Muli"/>
              </a:rPr>
              <a:t>Algunos diseños pueden contener algunas geometrías complejas, como superficies curvas donde el </a:t>
            </a:r>
            <a:r>
              <a:rPr lang="es-ES" b="1" dirty="0">
                <a:latin typeface="Muli"/>
              </a:rPr>
              <a:t>ángulo de voladizo cambia </a:t>
            </a:r>
            <a:r>
              <a:rPr lang="es-ES" dirty="0">
                <a:latin typeface="Muli"/>
              </a:rPr>
              <a:t>a lo largo de la superficie como muestra el arco. En tales casos, solo se necesita soporte en áreas donde el ángulo de voladizo </a:t>
            </a:r>
            <a:r>
              <a:rPr lang="es-ES" b="1" dirty="0">
                <a:latin typeface="Muli"/>
              </a:rPr>
              <a:t>supera los 45 grados.</a:t>
            </a:r>
          </a:p>
          <a:p>
            <a:pPr>
              <a:spcAft>
                <a:spcPts val="600"/>
              </a:spcAft>
            </a:pPr>
            <a:r>
              <a:rPr lang="es-ES" dirty="0">
                <a:latin typeface="Muli"/>
              </a:rPr>
              <a:t>Veamos cómo la orientación de la impresión afecta nuestros voladizos</a:t>
            </a:r>
            <a:r>
              <a:rPr lang="es-ES" b="1" dirty="0">
                <a:latin typeface="Muli"/>
              </a:rPr>
              <a:t>. </a:t>
            </a:r>
            <a:r>
              <a:rPr lang="es-ES" dirty="0">
                <a:latin typeface="Muli"/>
              </a:rPr>
              <a:t>Al cambiar la orientación de una impresión, también cambiamos qué partes de ella actúan como voladizos.</a:t>
            </a:r>
            <a:r>
              <a:rPr lang="es-ES" b="1" dirty="0">
                <a:latin typeface="Muli"/>
              </a:rPr>
              <a:t> </a:t>
            </a:r>
            <a:r>
              <a:rPr lang="es-ES" dirty="0">
                <a:latin typeface="Muli"/>
              </a:rPr>
              <a:t>¡Mira cómo la reorientación de las </a:t>
            </a:r>
            <a:r>
              <a:rPr lang="es-ES" b="1" dirty="0">
                <a:latin typeface="Muli"/>
              </a:rPr>
              <a:t>letras T, H, E </a:t>
            </a:r>
            <a:r>
              <a:rPr lang="es-ES" b="1" dirty="0" err="1">
                <a:latin typeface="Muli"/>
              </a:rPr>
              <a:t>e</a:t>
            </a:r>
            <a:r>
              <a:rPr lang="es-ES" b="1" dirty="0">
                <a:latin typeface="Muli"/>
              </a:rPr>
              <a:t> Y </a:t>
            </a:r>
            <a:r>
              <a:rPr lang="es-ES" dirty="0">
                <a:latin typeface="Muli"/>
              </a:rPr>
              <a:t>de diferentes maneras puede minimizar o incluso eliminar por completo las geometrías y los puentes que sobresalen!</a:t>
            </a:r>
            <a:endParaRPr lang="en-US" dirty="0">
              <a:latin typeface="Muli"/>
            </a:endParaRPr>
          </a:p>
          <a:p>
            <a:pPr>
              <a:spcAft>
                <a:spcPts val="600"/>
              </a:spcAft>
            </a:pPr>
            <a:endParaRPr lang="en-US" dirty="0">
              <a:latin typeface="Muli" pitchFamily="2" charset="0"/>
            </a:endParaRPr>
          </a:p>
          <a:p>
            <a:pPr>
              <a:spcAft>
                <a:spcPts val="600"/>
              </a:spcAft>
            </a:pPr>
            <a:endParaRPr lang="en-US" dirty="0">
              <a:latin typeface="Muli" pitchFamily="2" charset="0"/>
            </a:endParaRPr>
          </a:p>
        </p:txBody>
      </p:sp>
      <p:pic>
        <p:nvPicPr>
          <p:cNvPr id="7" name="Picture 6" descr="https://wikifactory.com/files/RmlsZTo0MzE2Mzg="/>
          <p:cNvPicPr/>
          <p:nvPr/>
        </p:nvPicPr>
        <p:blipFill rotWithShape="1">
          <a:blip r:embed="rId3">
            <a:extLst>
              <a:ext uri="{28A0092B-C50C-407E-A947-70E740481C1C}">
                <a14:useLocalDpi xmlns:a14="http://schemas.microsoft.com/office/drawing/2010/main" val="0"/>
              </a:ext>
            </a:extLst>
          </a:blip>
          <a:srcRect t="6281" b="7258"/>
          <a:stretch/>
        </p:blipFill>
        <p:spPr bwMode="auto">
          <a:xfrm>
            <a:off x="1312179" y="3488660"/>
            <a:ext cx="4205288" cy="1562100"/>
          </a:xfrm>
          <a:prstGeom prst="rect">
            <a:avLst/>
          </a:prstGeom>
          <a:noFill/>
          <a:ln>
            <a:noFill/>
          </a:ln>
        </p:spPr>
      </p:pic>
      <p:pic>
        <p:nvPicPr>
          <p:cNvPr id="8" name="Picture 7"/>
          <p:cNvPicPr/>
          <p:nvPr/>
        </p:nvPicPr>
        <p:blipFill rotWithShape="1">
          <a:blip r:embed="rId4">
            <a:extLst>
              <a:ext uri="{28A0092B-C50C-407E-A947-70E740481C1C}">
                <a14:useLocalDpi xmlns:a14="http://schemas.microsoft.com/office/drawing/2010/main" val="0"/>
              </a:ext>
            </a:extLst>
          </a:blip>
          <a:srcRect l="22476" t="10950" r="20243" b="12991"/>
          <a:stretch/>
        </p:blipFill>
        <p:spPr>
          <a:xfrm>
            <a:off x="6088696" y="910138"/>
            <a:ext cx="2560004" cy="2247901"/>
          </a:xfrm>
          <a:prstGeom prst="rect">
            <a:avLst/>
          </a:prstGeom>
        </p:spPr>
      </p:pic>
    </p:spTree>
    <p:extLst>
      <p:ext uri="{BB962C8B-B14F-4D97-AF65-F5344CB8AC3E}">
        <p14:creationId xmlns:p14="http://schemas.microsoft.com/office/powerpoint/2010/main" val="29226023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489950" y="257048"/>
            <a:ext cx="6995700" cy="566400"/>
          </a:xfrm>
        </p:spPr>
        <p:txBody>
          <a:bodyPr/>
          <a:lstStyle/>
          <a:p>
            <a:r>
              <a:rPr lang="en-US" dirty="0" err="1"/>
              <a:t>Orientación</a:t>
            </a:r>
            <a:r>
              <a:rPr lang="en-US" dirty="0"/>
              <a:t> de </a:t>
            </a:r>
            <a:r>
              <a:rPr lang="en-US" dirty="0" err="1"/>
              <a:t>impresión</a:t>
            </a:r>
            <a:endParaRPr lang="en-US" dirty="0"/>
          </a:p>
        </p:txBody>
      </p:sp>
      <p:sp>
        <p:nvSpPr>
          <p:cNvPr id="3" name="TextBox 2"/>
          <p:cNvSpPr txBox="1"/>
          <p:nvPr/>
        </p:nvSpPr>
        <p:spPr>
          <a:xfrm>
            <a:off x="685804" y="749300"/>
            <a:ext cx="6130636" cy="4185761"/>
          </a:xfrm>
          <a:prstGeom prst="rect">
            <a:avLst/>
          </a:prstGeom>
          <a:noFill/>
        </p:spPr>
        <p:txBody>
          <a:bodyPr wrap="square" lIns="91440" tIns="45720" rIns="91440" bIns="45720" rtlCol="0" anchor="t">
            <a:spAutoFit/>
          </a:bodyPr>
          <a:lstStyle/>
          <a:p>
            <a:r>
              <a:rPr lang="es-ES" dirty="0">
                <a:latin typeface="Muli"/>
              </a:rPr>
              <a:t>Una de las consideraciones más importantes en MEX es la orientación de la pieza, ya que puede tener un gran impacto en la </a:t>
            </a:r>
            <a:r>
              <a:rPr lang="es-ES" b="1" dirty="0">
                <a:latin typeface="Muli"/>
              </a:rPr>
              <a:t>precisión, la resistencia, la velocidad de impresión y el acabado superficial</a:t>
            </a:r>
            <a:r>
              <a:rPr lang="es-ES" dirty="0">
                <a:latin typeface="Muli"/>
              </a:rPr>
              <a:t> de una pieza.</a:t>
            </a:r>
          </a:p>
          <a:p>
            <a:pPr marL="285750" indent="-285750">
              <a:buFont typeface="Arial" panose="020B0604020202020204" pitchFamily="34" charset="0"/>
              <a:buChar char="•"/>
            </a:pPr>
            <a:r>
              <a:rPr lang="es-ES" b="1" dirty="0">
                <a:latin typeface="Muli"/>
              </a:rPr>
              <a:t>Acabado superficial: </a:t>
            </a:r>
            <a:r>
              <a:rPr lang="es-ES" dirty="0">
                <a:latin typeface="Muli"/>
              </a:rPr>
              <a:t>las superficies superiores o orientadas hacia arriba tienen la mejor calidad de impresión. Al reorientar nuestra pieza, cambia qué superficies se consideran hacia arriba.</a:t>
            </a:r>
          </a:p>
          <a:p>
            <a:pPr marL="285750" indent="-285750">
              <a:buFont typeface="Arial" panose="020B0604020202020204" pitchFamily="34" charset="0"/>
              <a:buChar char="•"/>
            </a:pPr>
            <a:r>
              <a:rPr lang="es-ES" b="1" dirty="0">
                <a:latin typeface="Muli"/>
              </a:rPr>
              <a:t>Tiempo de impresión: </a:t>
            </a:r>
            <a:r>
              <a:rPr lang="es-ES" dirty="0">
                <a:latin typeface="Muli"/>
              </a:rPr>
              <a:t>por lo general, imprimir una pieza alta de pie llevará más tiempo que imprimirla horizontalmente porque disminuye la cantidad total de capas necesarias para construir la pieza y la boquilla se desplaza más rápido en la dirección X-Y.</a:t>
            </a:r>
          </a:p>
          <a:p>
            <a:pPr marL="285750" indent="-285750">
              <a:buFont typeface="Arial" panose="020B0604020202020204" pitchFamily="34" charset="0"/>
              <a:buChar char="•"/>
            </a:pPr>
            <a:r>
              <a:rPr lang="es-ES" b="1" dirty="0">
                <a:latin typeface="Muli"/>
              </a:rPr>
              <a:t>Resistencia de la pieza</a:t>
            </a:r>
            <a:r>
              <a:rPr lang="es-ES" dirty="0">
                <a:latin typeface="Muli"/>
              </a:rPr>
              <a:t>: como los MEX son inherentemente anisotrópicos, cambiar la orientación de la impresión cambia el eje de anisotropía y esto afecta en gran medida a la resistencia de la pieza. Para piezas funcionales, tenemos que considerar la dirección de las cargas para que podamos orientar nuestras piezas en consecuencia.</a:t>
            </a:r>
          </a:p>
          <a:p>
            <a:pPr marL="285750" indent="-285750">
              <a:buFont typeface="Arial" panose="020B0604020202020204" pitchFamily="34" charset="0"/>
              <a:buChar char="•"/>
            </a:pPr>
            <a:r>
              <a:rPr lang="es-ES" b="1" dirty="0">
                <a:latin typeface="Muli"/>
              </a:rPr>
              <a:t>Soportes</a:t>
            </a:r>
            <a:r>
              <a:rPr lang="es-ES" dirty="0">
                <a:latin typeface="Muli"/>
              </a:rPr>
              <a:t>: la orientación de la pieza determina los voladizos y, por lo tanto, dónde se necesitan estructuras de soporte.</a:t>
            </a:r>
            <a:endParaRPr lang="en-US" dirty="0">
              <a:latin typeface="Muli"/>
            </a:endParaRPr>
          </a:p>
        </p:txBody>
      </p:sp>
      <p:pic>
        <p:nvPicPr>
          <p:cNvPr id="7" name="Picture 6" descr="https://s3-eu-west-1.amazonaws.com/3dhubs-knowledgebase/print-orientation/photo2.jpg"/>
          <p:cNvPicPr/>
          <p:nvPr/>
        </p:nvPicPr>
        <p:blipFill rotWithShape="1">
          <a:blip r:embed="rId3" cstate="print">
            <a:extLst>
              <a:ext uri="{28A0092B-C50C-407E-A947-70E740481C1C}">
                <a14:useLocalDpi xmlns:a14="http://schemas.microsoft.com/office/drawing/2010/main" val="0"/>
              </a:ext>
            </a:extLst>
          </a:blip>
          <a:srcRect l="28205" t="19487" r="16987" b="14872"/>
          <a:stretch/>
        </p:blipFill>
        <p:spPr bwMode="auto">
          <a:xfrm>
            <a:off x="6775450" y="2030640"/>
            <a:ext cx="2171700" cy="1625600"/>
          </a:xfrm>
          <a:prstGeom prst="rect">
            <a:avLst/>
          </a:prstGeom>
          <a:noFill/>
          <a:ln>
            <a:noFill/>
          </a:ln>
        </p:spPr>
      </p:pic>
      <p:pic>
        <p:nvPicPr>
          <p:cNvPr id="8" name="Google Shape;128;p10"/>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l="6737" t="12568"/>
          <a:stretch/>
        </p:blipFill>
        <p:spPr>
          <a:xfrm>
            <a:off x="6687554" y="752883"/>
            <a:ext cx="2347492" cy="1190648"/>
          </a:xfrm>
          <a:prstGeom prst="rect">
            <a:avLst/>
          </a:prstGeom>
          <a:noFill/>
          <a:ln>
            <a:noFill/>
          </a:ln>
        </p:spPr>
      </p:pic>
    </p:spTree>
    <p:extLst>
      <p:ext uri="{BB962C8B-B14F-4D97-AF65-F5344CB8AC3E}">
        <p14:creationId xmlns:p14="http://schemas.microsoft.com/office/powerpoint/2010/main" val="31277639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533400" y="498247"/>
            <a:ext cx="4683033" cy="841800"/>
          </a:xfrm>
          <a:prstGeom prst="rect">
            <a:avLst/>
          </a:prstGeom>
        </p:spPr>
        <p:txBody>
          <a:bodyPr spcFirstLastPara="1" wrap="square" lIns="91425" tIns="91425" rIns="91425" bIns="91425" anchor="ctr" anchorCtr="0">
            <a:noAutofit/>
          </a:bodyPr>
          <a:lstStyle/>
          <a:p>
            <a:pPr lvl="0"/>
            <a:r>
              <a:rPr lang="en" sz="2700"/>
              <a:t>Skirts, Rafts &amp; Brims</a:t>
            </a:r>
            <a:endParaRPr sz="2700"/>
          </a:p>
        </p:txBody>
      </p:sp>
      <p:sp>
        <p:nvSpPr>
          <p:cNvPr id="1029" name="Google Shape;1029;p44"/>
          <p:cNvSpPr txBox="1">
            <a:spLocks noGrp="1"/>
          </p:cNvSpPr>
          <p:nvPr>
            <p:ph type="subTitle" idx="1"/>
          </p:nvPr>
        </p:nvSpPr>
        <p:spPr>
          <a:xfrm>
            <a:off x="351701" y="1099691"/>
            <a:ext cx="4894844" cy="2846994"/>
          </a:xfrm>
          <a:prstGeom prst="rect">
            <a:avLst/>
          </a:prstGeom>
        </p:spPr>
        <p:txBody>
          <a:bodyPr spcFirstLastPara="1" wrap="square" lIns="91425" tIns="91425" rIns="91425" bIns="91425" anchor="t" anchorCtr="0">
            <a:noAutofit/>
          </a:bodyPr>
          <a:lstStyle/>
          <a:p>
            <a:pPr marL="0" indent="0"/>
            <a:r>
              <a:rPr lang="en-US" dirty="0">
                <a:solidFill>
                  <a:schemeClr val="tx1"/>
                </a:solidFill>
              </a:rPr>
              <a:t>Skirts (</a:t>
            </a:r>
            <a:r>
              <a:rPr lang="en-US" dirty="0" err="1">
                <a:solidFill>
                  <a:schemeClr val="tx1"/>
                </a:solidFill>
              </a:rPr>
              <a:t>faldas</a:t>
            </a:r>
            <a:r>
              <a:rPr lang="en-US" dirty="0">
                <a:solidFill>
                  <a:schemeClr val="tx1"/>
                </a:solidFill>
              </a:rPr>
              <a:t>), rafts (balsas) and brims (</a:t>
            </a:r>
            <a:r>
              <a:rPr lang="en-US" dirty="0" err="1">
                <a:solidFill>
                  <a:schemeClr val="tx1"/>
                </a:solidFill>
              </a:rPr>
              <a:t>bordes</a:t>
            </a:r>
            <a:r>
              <a:rPr lang="en-US" dirty="0">
                <a:solidFill>
                  <a:schemeClr val="tx1"/>
                </a:solidFill>
              </a:rPr>
              <a:t>) s</a:t>
            </a:r>
            <a:r>
              <a:rPr lang="es-ES" dirty="0" err="1">
                <a:solidFill>
                  <a:schemeClr val="tx1"/>
                </a:solidFill>
              </a:rPr>
              <a:t>on</a:t>
            </a:r>
            <a:r>
              <a:rPr lang="es-ES" dirty="0">
                <a:solidFill>
                  <a:schemeClr val="tx1"/>
                </a:solidFill>
              </a:rPr>
              <a:t> estructuras de soporte que brindan un punto de partida para su impresión y ayudan con varios problemas del proceso de impresión</a:t>
            </a:r>
          </a:p>
          <a:p>
            <a:pPr marL="0" indent="0"/>
            <a:r>
              <a:rPr lang="en-US" b="1" dirty="0">
                <a:solidFill>
                  <a:schemeClr val="accent5"/>
                </a:solidFill>
              </a:rPr>
              <a:t>Skirts: </a:t>
            </a:r>
            <a:r>
              <a:rPr lang="es-ES" dirty="0">
                <a:solidFill>
                  <a:schemeClr val="tx1"/>
                </a:solidFill>
              </a:rPr>
              <a:t>son las </a:t>
            </a:r>
            <a:r>
              <a:rPr lang="es-ES" b="1" dirty="0">
                <a:solidFill>
                  <a:schemeClr val="tx1"/>
                </a:solidFill>
              </a:rPr>
              <a:t>primeras </a:t>
            </a:r>
            <a:r>
              <a:rPr lang="es-ES" dirty="0">
                <a:solidFill>
                  <a:schemeClr val="tx1"/>
                </a:solidFill>
              </a:rPr>
              <a:t>hebras de filamento que se aplican a la placa de construcción como un contorno alrededor del perímetro de la pieza.</a:t>
            </a:r>
          </a:p>
          <a:p>
            <a:pPr marL="0" indent="0"/>
            <a:endParaRPr lang="en-US" dirty="0">
              <a:solidFill>
                <a:schemeClr val="tx1"/>
              </a:solidFill>
            </a:endParaRPr>
          </a:p>
          <a:p>
            <a:pPr marL="0" indent="0"/>
            <a:r>
              <a:rPr lang="en-US" dirty="0">
                <a:solidFill>
                  <a:schemeClr val="tx1"/>
                </a:solidFill>
              </a:rPr>
              <a:t>Skirts </a:t>
            </a:r>
            <a:r>
              <a:rPr lang="es-ES" dirty="0">
                <a:solidFill>
                  <a:schemeClr val="tx1"/>
                </a:solidFill>
              </a:rPr>
              <a:t>tienen un propósito útil porque ayudan a preparar la extrusora y a establecer </a:t>
            </a:r>
            <a:r>
              <a:rPr lang="es-ES" b="1" dirty="0">
                <a:solidFill>
                  <a:schemeClr val="tx1"/>
                </a:solidFill>
              </a:rPr>
              <a:t>un flujo de filamento suave y constante.</a:t>
            </a:r>
            <a:endParaRPr lang="en-US" b="1" dirty="0">
              <a:solidFill>
                <a:schemeClr val="tx1"/>
              </a:solidFill>
            </a:endParaRPr>
          </a:p>
          <a:p>
            <a:pPr marL="0" indent="0"/>
            <a:endParaRPr lang="en-US" dirty="0">
              <a:solidFill>
                <a:schemeClr val="tx1"/>
              </a:solidFill>
            </a:endParaRPr>
          </a:p>
          <a:p>
            <a:pPr marL="0" indent="0"/>
            <a:endParaRPr lang="en-US" dirty="0">
              <a:solidFill>
                <a:schemeClr val="tx1"/>
              </a:solidFill>
            </a:endParaRPr>
          </a:p>
          <a:p>
            <a:pPr marL="0" indent="0"/>
            <a:endParaRPr lang="en-US" dirty="0">
              <a:solidFill>
                <a:schemeClr val="tx1"/>
              </a:solidFill>
            </a:endParaRPr>
          </a:p>
          <a:p>
            <a:pPr marL="0" indent="0"/>
            <a:endParaRPr lang="en-US" dirty="0">
              <a:solidFill>
                <a:schemeClr val="tx1"/>
              </a:solidFill>
            </a:endParaRPr>
          </a:p>
        </p:txBody>
      </p:sp>
      <p:sp>
        <p:nvSpPr>
          <p:cNvPr id="1030" name="Google Shape;1030;p44"/>
          <p:cNvSpPr/>
          <p:nvPr/>
        </p:nvSpPr>
        <p:spPr>
          <a:xfrm>
            <a:off x="5503630" y="344851"/>
            <a:ext cx="2863307" cy="3590507"/>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7539280" y="-16482"/>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5365062" y="1191935"/>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4961328" y="279114"/>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 name="Picture 31" descr="Even a small skirt can help ensure an excellent print"/>
          <p:cNvPicPr/>
          <p:nvPr/>
        </p:nvPicPr>
        <p:blipFill rotWithShape="1">
          <a:blip r:embed="rId3">
            <a:extLst>
              <a:ext uri="{28A0092B-C50C-407E-A947-70E740481C1C}">
                <a14:useLocalDpi xmlns:a14="http://schemas.microsoft.com/office/drawing/2010/main" val="0"/>
              </a:ext>
            </a:extLst>
          </a:blip>
          <a:srcRect l="16535" t="5418" r="3095" b="10138"/>
          <a:stretch/>
        </p:blipFill>
        <p:spPr bwMode="auto">
          <a:xfrm>
            <a:off x="6072397" y="1273825"/>
            <a:ext cx="2755900" cy="1930401"/>
          </a:xfrm>
          <a:prstGeom prst="rect">
            <a:avLst/>
          </a:prstGeom>
          <a:noFill/>
          <a:ln>
            <a:noFill/>
          </a:ln>
        </p:spPr>
      </p:pic>
      <p:pic>
        <p:nvPicPr>
          <p:cNvPr id="33" name="Picture 32"/>
          <p:cNvPicPr/>
          <p:nvPr/>
        </p:nvPicPr>
        <p:blipFill rotWithShape="1">
          <a:blip r:embed="rId4">
            <a:extLst>
              <a:ext uri="{28A0092B-C50C-407E-A947-70E740481C1C}">
                <a14:useLocalDpi xmlns:a14="http://schemas.microsoft.com/office/drawing/2010/main" val="0"/>
              </a:ext>
            </a:extLst>
          </a:blip>
          <a:srcRect l="35275" t="5883" r="35239" b="30578"/>
          <a:stretch/>
        </p:blipFill>
        <p:spPr>
          <a:xfrm>
            <a:off x="6707396" y="3455244"/>
            <a:ext cx="2036553" cy="1034206"/>
          </a:xfrm>
          <a:prstGeom prst="rect">
            <a:avLst/>
          </a:prstGeom>
        </p:spPr>
      </p:pic>
      <p:sp>
        <p:nvSpPr>
          <p:cNvPr id="3" name="Rectangle 2"/>
          <p:cNvSpPr/>
          <p:nvPr/>
        </p:nvSpPr>
        <p:spPr>
          <a:xfrm>
            <a:off x="1233696" y="3755597"/>
            <a:ext cx="4684503" cy="1169551"/>
          </a:xfrm>
          <a:prstGeom prst="rect">
            <a:avLst/>
          </a:prstGeom>
        </p:spPr>
        <p:txBody>
          <a:bodyPr wrap="square">
            <a:spAutoFit/>
          </a:bodyPr>
          <a:lstStyle/>
          <a:p>
            <a:pPr marL="0" indent="0"/>
            <a:r>
              <a:rPr lang="es-ES" dirty="0">
                <a:solidFill>
                  <a:schemeClr val="tx1"/>
                </a:solidFill>
                <a:latin typeface="Muli" pitchFamily="2" charset="0"/>
              </a:rPr>
              <a:t>Además, la observación de la falda proporciona una indicación rápida de si la impresión se realizará correctamente, ya que le permite </a:t>
            </a:r>
            <a:r>
              <a:rPr lang="es-ES" b="1" dirty="0">
                <a:solidFill>
                  <a:schemeClr val="tx1"/>
                </a:solidFill>
                <a:latin typeface="Muli" pitchFamily="2" charset="0"/>
              </a:rPr>
              <a:t>detectar y ajustar cualquier problema de nivelación o adhesión</a:t>
            </a:r>
            <a:r>
              <a:rPr lang="es-ES" dirty="0">
                <a:solidFill>
                  <a:schemeClr val="tx1"/>
                </a:solidFill>
                <a:latin typeface="Muli" pitchFamily="2" charset="0"/>
              </a:rPr>
              <a:t> antes de que el modelo real comience a imprimirse.</a:t>
            </a:r>
            <a:endParaRPr lang="en-US" dirty="0">
              <a:solidFill>
                <a:schemeClr val="tx1"/>
              </a:solidFill>
              <a:latin typeface="Muli" pitchFamily="2" charset="0"/>
            </a:endParaRPr>
          </a:p>
        </p:txBody>
      </p:sp>
    </p:spTree>
    <p:extLst>
      <p:ext uri="{BB962C8B-B14F-4D97-AF65-F5344CB8AC3E}">
        <p14:creationId xmlns:p14="http://schemas.microsoft.com/office/powerpoint/2010/main" val="35830971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533400" y="466497"/>
            <a:ext cx="4683033"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a:t>Rafts</a:t>
            </a:r>
            <a:endParaRPr sz="2700"/>
          </a:p>
        </p:txBody>
      </p:sp>
      <p:sp>
        <p:nvSpPr>
          <p:cNvPr id="1029" name="Google Shape;1029;p44"/>
          <p:cNvSpPr txBox="1">
            <a:spLocks noGrp="1"/>
          </p:cNvSpPr>
          <p:nvPr>
            <p:ph type="subTitle" idx="1"/>
          </p:nvPr>
        </p:nvSpPr>
        <p:spPr>
          <a:xfrm>
            <a:off x="351700" y="998091"/>
            <a:ext cx="5726493" cy="2846994"/>
          </a:xfrm>
          <a:prstGeom prst="rect">
            <a:avLst/>
          </a:prstGeom>
        </p:spPr>
        <p:txBody>
          <a:bodyPr spcFirstLastPara="1" wrap="square" lIns="91425" tIns="91425" rIns="91425" bIns="91425" anchor="t" anchorCtr="0">
            <a:noAutofit/>
          </a:bodyPr>
          <a:lstStyle/>
          <a:p>
            <a:pPr marL="285750" indent="-285750">
              <a:buFont typeface="Wingdings" pitchFamily="2" charset="2"/>
              <a:buChar char="ü"/>
            </a:pPr>
            <a:r>
              <a:rPr lang="es-ES" dirty="0"/>
              <a:t>Un </a:t>
            </a:r>
            <a:r>
              <a:rPr lang="es-ES" dirty="0" err="1"/>
              <a:t>raft</a:t>
            </a:r>
            <a:r>
              <a:rPr lang="es-ES" dirty="0"/>
              <a:t> o balsa es una red horizontal de filamento que se encuentra </a:t>
            </a:r>
            <a:r>
              <a:rPr lang="es-ES" b="1" dirty="0"/>
              <a:t>debajo de tu pieza </a:t>
            </a:r>
            <a:r>
              <a:rPr lang="es-ES" dirty="0"/>
              <a:t>y </a:t>
            </a:r>
            <a:r>
              <a:rPr lang="es-ES" b="1" dirty="0"/>
              <a:t>es un poco más ancha </a:t>
            </a:r>
            <a:r>
              <a:rPr lang="es-ES" dirty="0"/>
              <a:t>que la del objeto impreso. Tu pieza impresa en 3D se imprimirá encima de esta balsa, en lugar de directamente en la superficie de la plataforma de construcción. Después de la impresión, la balsa en la mayoría de los casos se </a:t>
            </a:r>
            <a:r>
              <a:rPr lang="es-ES" b="1" dirty="0"/>
              <a:t>separa fácilmente manualmente </a:t>
            </a:r>
            <a:r>
              <a:rPr lang="es-ES" dirty="0"/>
              <a:t>de la pieza impresa gracias a una textura que debilita el contacto entre las dos piezas.</a:t>
            </a:r>
          </a:p>
          <a:p>
            <a:pPr marL="0" indent="0"/>
            <a:r>
              <a:rPr lang="es-ES" dirty="0"/>
              <a:t>Las balsas se utilizan para:</a:t>
            </a:r>
          </a:p>
          <a:p>
            <a:pPr marL="285750" indent="-285750">
              <a:buFont typeface="Wingdings" pitchFamily="2" charset="2"/>
              <a:buChar char="ü"/>
            </a:pPr>
            <a:r>
              <a:rPr lang="es-ES" dirty="0"/>
              <a:t>Lograr una </a:t>
            </a:r>
            <a:r>
              <a:rPr lang="es-ES" b="1" dirty="0"/>
              <a:t>mejor adhesión a la cama</a:t>
            </a:r>
            <a:r>
              <a:rPr lang="es-ES" dirty="0"/>
              <a:t>, al crear una base sólida sobre la cual construir nuestra pieza</a:t>
            </a:r>
          </a:p>
          <a:p>
            <a:pPr marL="285750" indent="-285750">
              <a:buFont typeface="Wingdings" pitchFamily="2" charset="2"/>
              <a:buChar char="ü"/>
            </a:pPr>
            <a:r>
              <a:rPr lang="es-ES" dirty="0"/>
              <a:t>Evitar que la impresión se deforme (especialmente importante con materiales de alta contracción como el ABS)</a:t>
            </a:r>
            <a:endParaRPr lang="en-US" dirty="0"/>
          </a:p>
          <a:p>
            <a:pPr marL="0" indent="0"/>
            <a:endParaRPr lang="en-US" dirty="0"/>
          </a:p>
          <a:p>
            <a:pPr marL="0" indent="0"/>
            <a:endParaRPr lang="en-US" dirty="0"/>
          </a:p>
        </p:txBody>
      </p:sp>
      <p:sp>
        <p:nvSpPr>
          <p:cNvPr id="1030" name="Google Shape;1030;p44"/>
          <p:cNvSpPr/>
          <p:nvPr/>
        </p:nvSpPr>
        <p:spPr>
          <a:xfrm>
            <a:off x="6107626" y="334465"/>
            <a:ext cx="2863307" cy="3590507"/>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8524085" y="-309586"/>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6223111" y="164016"/>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4961328" y="279114"/>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 name="Picture 33" descr="Raft provided for a rocket model with small legs"/>
          <p:cNvPicPr/>
          <p:nvPr/>
        </p:nvPicPr>
        <p:blipFill rotWithShape="1">
          <a:blip r:embed="rId3">
            <a:extLst>
              <a:ext uri="{28A0092B-C50C-407E-A947-70E740481C1C}">
                <a14:useLocalDpi xmlns:a14="http://schemas.microsoft.com/office/drawing/2010/main" val="0"/>
              </a:ext>
            </a:extLst>
          </a:blip>
          <a:srcRect l="22963" t="7198" r="22010"/>
          <a:stretch/>
        </p:blipFill>
        <p:spPr bwMode="auto">
          <a:xfrm>
            <a:off x="6639020" y="584324"/>
            <a:ext cx="2123205" cy="2271712"/>
          </a:xfrm>
          <a:prstGeom prst="rect">
            <a:avLst/>
          </a:prstGeom>
          <a:noFill/>
          <a:ln>
            <a:noFill/>
          </a:ln>
        </p:spPr>
      </p:pic>
      <p:pic>
        <p:nvPicPr>
          <p:cNvPr id="35" name="Picture 34"/>
          <p:cNvPicPr/>
          <p:nvPr/>
        </p:nvPicPr>
        <p:blipFill rotWithShape="1">
          <a:blip r:embed="rId4">
            <a:extLst>
              <a:ext uri="{28A0092B-C50C-407E-A947-70E740481C1C}">
                <a14:useLocalDpi xmlns:a14="http://schemas.microsoft.com/office/drawing/2010/main" val="0"/>
              </a:ext>
            </a:extLst>
          </a:blip>
          <a:srcRect l="1685" t="4728" r="68550" b="32871"/>
          <a:stretch/>
        </p:blipFill>
        <p:spPr>
          <a:xfrm>
            <a:off x="6754969" y="3400023"/>
            <a:ext cx="1951066" cy="1002002"/>
          </a:xfrm>
          <a:prstGeom prst="rect">
            <a:avLst/>
          </a:prstGeom>
        </p:spPr>
      </p:pic>
      <p:sp>
        <p:nvSpPr>
          <p:cNvPr id="3" name="Rectangle 2"/>
          <p:cNvSpPr/>
          <p:nvPr/>
        </p:nvSpPr>
        <p:spPr>
          <a:xfrm>
            <a:off x="1014395" y="3915327"/>
            <a:ext cx="4888426" cy="954107"/>
          </a:xfrm>
          <a:prstGeom prst="rect">
            <a:avLst/>
          </a:prstGeom>
        </p:spPr>
        <p:txBody>
          <a:bodyPr wrap="square">
            <a:spAutoFit/>
          </a:bodyPr>
          <a:lstStyle/>
          <a:p>
            <a:pPr marL="285750" indent="-285750">
              <a:buFont typeface="Wingdings" pitchFamily="2" charset="2"/>
              <a:buChar char="ü"/>
            </a:pPr>
            <a:r>
              <a:rPr lang="es-ES" b="1" dirty="0">
                <a:solidFill>
                  <a:schemeClr val="tx1"/>
                </a:solidFill>
                <a:latin typeface="Muli" pitchFamily="2" charset="0"/>
              </a:rPr>
              <a:t>Estabilizar</a:t>
            </a:r>
            <a:r>
              <a:rPr lang="es-ES" dirty="0">
                <a:solidFill>
                  <a:schemeClr val="tx1"/>
                </a:solidFill>
                <a:latin typeface="Muli" pitchFamily="2" charset="0"/>
              </a:rPr>
              <a:t> modelos con huellas pequeñas, cuando una pequeña superficie toca la cama en proporción al modelo (como el cohete que se muestra arriba).</a:t>
            </a:r>
          </a:p>
          <a:p>
            <a:pPr marL="285750" indent="-285750">
              <a:buFont typeface="Wingdings" pitchFamily="2" charset="2"/>
              <a:buChar char="ü"/>
            </a:pPr>
            <a:r>
              <a:rPr lang="es-ES" dirty="0">
                <a:solidFill>
                  <a:schemeClr val="tx1"/>
                </a:solidFill>
                <a:latin typeface="Muli" pitchFamily="2" charset="0"/>
              </a:rPr>
              <a:t>Estabilización de otras estructuras de apoyo.</a:t>
            </a:r>
            <a:endParaRPr lang="en-US" dirty="0">
              <a:solidFill>
                <a:schemeClr val="tx1"/>
              </a:solidFill>
              <a:latin typeface="Muli" pitchFamily="2" charset="0"/>
            </a:endParaRPr>
          </a:p>
        </p:txBody>
      </p:sp>
    </p:spTree>
    <p:extLst>
      <p:ext uri="{BB962C8B-B14F-4D97-AF65-F5344CB8AC3E}">
        <p14:creationId xmlns:p14="http://schemas.microsoft.com/office/powerpoint/2010/main" val="29384282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533400" y="498247"/>
            <a:ext cx="4683033" cy="841800"/>
          </a:xfrm>
          <a:prstGeom prst="rect">
            <a:avLst/>
          </a:prstGeom>
        </p:spPr>
        <p:txBody>
          <a:bodyPr spcFirstLastPara="1" wrap="square" lIns="91425" tIns="91425" rIns="91425" bIns="91425" anchor="ctr" anchorCtr="0">
            <a:noAutofit/>
          </a:bodyPr>
          <a:lstStyle/>
          <a:p>
            <a:pPr lvl="0"/>
            <a:r>
              <a:rPr lang="en" sz="2700"/>
              <a:t>Brims</a:t>
            </a:r>
            <a:endParaRPr sz="2700"/>
          </a:p>
        </p:txBody>
      </p:sp>
      <p:sp>
        <p:nvSpPr>
          <p:cNvPr id="1030" name="Google Shape;1030;p44"/>
          <p:cNvSpPr/>
          <p:nvPr/>
        </p:nvSpPr>
        <p:spPr>
          <a:xfrm>
            <a:off x="5503630" y="344851"/>
            <a:ext cx="2863307" cy="3590507"/>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7539280" y="-16482"/>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6190562" y="226182"/>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4961328" y="279114"/>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 name="Picture 33"/>
          <p:cNvPicPr>
            <a:picLocks noChangeAspect="1"/>
          </p:cNvPicPr>
          <p:nvPr/>
        </p:nvPicPr>
        <p:blipFill rotWithShape="1">
          <a:blip r:embed="rId3">
            <a:extLst>
              <a:ext uri="{28A0092B-C50C-407E-A947-70E740481C1C}">
                <a14:useLocalDpi xmlns:a14="http://schemas.microsoft.com/office/drawing/2010/main" val="0"/>
              </a:ext>
            </a:extLst>
          </a:blip>
          <a:srcRect l="15241" t="25620" r="13951" b="24243"/>
          <a:stretch/>
        </p:blipFill>
        <p:spPr>
          <a:xfrm>
            <a:off x="5918199" y="1403122"/>
            <a:ext cx="3118118" cy="1473964"/>
          </a:xfrm>
          <a:prstGeom prst="rect">
            <a:avLst/>
          </a:prstGeom>
        </p:spPr>
      </p:pic>
      <p:sp>
        <p:nvSpPr>
          <p:cNvPr id="4" name="Rectangle 3"/>
          <p:cNvSpPr/>
          <p:nvPr/>
        </p:nvSpPr>
        <p:spPr>
          <a:xfrm>
            <a:off x="266700" y="1153488"/>
            <a:ext cx="5118100" cy="2677656"/>
          </a:xfrm>
          <a:prstGeom prst="rect">
            <a:avLst/>
          </a:prstGeom>
        </p:spPr>
        <p:txBody>
          <a:bodyPr wrap="square">
            <a:spAutoFit/>
          </a:bodyPr>
          <a:lstStyle/>
          <a:p>
            <a:r>
              <a:rPr lang="es-ES" dirty="0">
                <a:solidFill>
                  <a:schemeClr val="tx1"/>
                </a:solidFill>
                <a:latin typeface="Muli" pitchFamily="2" charset="0"/>
              </a:rPr>
              <a:t>Un </a:t>
            </a:r>
            <a:r>
              <a:rPr lang="es-ES" dirty="0" err="1">
                <a:solidFill>
                  <a:schemeClr val="tx1"/>
                </a:solidFill>
                <a:latin typeface="Muli" pitchFamily="2" charset="0"/>
              </a:rPr>
              <a:t>brim</a:t>
            </a:r>
            <a:r>
              <a:rPr lang="es-ES" dirty="0">
                <a:solidFill>
                  <a:schemeClr val="tx1"/>
                </a:solidFill>
                <a:latin typeface="Muli" pitchFamily="2" charset="0"/>
              </a:rPr>
              <a:t> o borde es un tipo especial de balsa que </a:t>
            </a:r>
            <a:r>
              <a:rPr lang="es-ES" b="1" dirty="0">
                <a:solidFill>
                  <a:schemeClr val="tx1"/>
                </a:solidFill>
                <a:latin typeface="Muli" pitchFamily="2" charset="0"/>
              </a:rPr>
              <a:t>solo se adhiere a los bordes exteriores de la impresión y no completamente debajo</a:t>
            </a:r>
            <a:r>
              <a:rPr lang="es-ES" dirty="0">
                <a:solidFill>
                  <a:schemeClr val="tx1"/>
                </a:solidFill>
                <a:latin typeface="Muli" pitchFamily="2" charset="0"/>
              </a:rPr>
              <a:t>. También puede pensarse como un tipo de falda que toca los bordes de la impresión. El borde está impreso con una serie de contornos para crear un gran anillo alrededor de la parte, similar al ala de un sombrero.</a:t>
            </a:r>
          </a:p>
          <a:p>
            <a:endParaRPr lang="es-ES" dirty="0">
              <a:solidFill>
                <a:schemeClr val="tx1"/>
              </a:solidFill>
              <a:latin typeface="Muli" pitchFamily="2" charset="0"/>
            </a:endParaRPr>
          </a:p>
          <a:p>
            <a:r>
              <a:rPr lang="es-ES" dirty="0">
                <a:solidFill>
                  <a:schemeClr val="tx1"/>
                </a:solidFill>
                <a:latin typeface="Muli" pitchFamily="2" charset="0"/>
              </a:rPr>
              <a:t>Los bordes se utilizan por las </a:t>
            </a:r>
            <a:r>
              <a:rPr lang="es-ES" b="1" dirty="0">
                <a:solidFill>
                  <a:schemeClr val="tx1"/>
                </a:solidFill>
                <a:latin typeface="Muli" pitchFamily="2" charset="0"/>
              </a:rPr>
              <a:t>mismas razones que las balsas</a:t>
            </a:r>
            <a:r>
              <a:rPr lang="es-ES" dirty="0">
                <a:solidFill>
                  <a:schemeClr val="tx1"/>
                </a:solidFill>
                <a:latin typeface="Muli" pitchFamily="2" charset="0"/>
              </a:rPr>
              <a:t>, en particular para mejorar la adhesión a la cama, minimizar la deformación o </a:t>
            </a:r>
            <a:r>
              <a:rPr lang="es-ES" dirty="0" err="1">
                <a:solidFill>
                  <a:schemeClr val="tx1"/>
                </a:solidFill>
                <a:latin typeface="Muli" pitchFamily="2" charset="0"/>
              </a:rPr>
              <a:t>warping</a:t>
            </a:r>
            <a:r>
              <a:rPr lang="es-ES" dirty="0">
                <a:solidFill>
                  <a:schemeClr val="tx1"/>
                </a:solidFill>
                <a:latin typeface="Muli" pitchFamily="2" charset="0"/>
              </a:rPr>
              <a:t> y soportar otras estructuras de soporte.</a:t>
            </a:r>
            <a:endParaRPr lang="en-US" dirty="0">
              <a:solidFill>
                <a:schemeClr val="tx1"/>
              </a:solidFill>
              <a:latin typeface="Muli" pitchFamily="2" charset="0"/>
            </a:endParaRPr>
          </a:p>
        </p:txBody>
      </p:sp>
      <p:sp>
        <p:nvSpPr>
          <p:cNvPr id="5" name="Rectangle 4"/>
          <p:cNvSpPr/>
          <p:nvPr/>
        </p:nvSpPr>
        <p:spPr>
          <a:xfrm>
            <a:off x="1270000" y="3793887"/>
            <a:ext cx="4572000" cy="1384995"/>
          </a:xfrm>
          <a:prstGeom prst="rect">
            <a:avLst/>
          </a:prstGeom>
        </p:spPr>
        <p:txBody>
          <a:bodyPr>
            <a:spAutoFit/>
          </a:bodyPr>
          <a:lstStyle/>
          <a:p>
            <a:r>
              <a:rPr lang="es-ES" dirty="0">
                <a:solidFill>
                  <a:schemeClr val="tx1"/>
                </a:solidFill>
                <a:latin typeface="Muli" pitchFamily="2" charset="0"/>
              </a:rPr>
              <a:t>Los </a:t>
            </a:r>
            <a:r>
              <a:rPr lang="es-ES" b="1" dirty="0">
                <a:solidFill>
                  <a:schemeClr val="tx1"/>
                </a:solidFill>
                <a:latin typeface="Muli" pitchFamily="2" charset="0"/>
              </a:rPr>
              <a:t>bordes o </a:t>
            </a:r>
            <a:r>
              <a:rPr lang="es-ES" b="1" dirty="0" err="1">
                <a:solidFill>
                  <a:schemeClr val="tx1"/>
                </a:solidFill>
                <a:latin typeface="Muli" pitchFamily="2" charset="0"/>
              </a:rPr>
              <a:t>brims</a:t>
            </a:r>
            <a:r>
              <a:rPr lang="es-ES" b="1" dirty="0">
                <a:solidFill>
                  <a:schemeClr val="tx1"/>
                </a:solidFill>
                <a:latin typeface="Muli" pitchFamily="2" charset="0"/>
              </a:rPr>
              <a:t> pueden ser preferibles a las balsas o </a:t>
            </a:r>
            <a:r>
              <a:rPr lang="es-ES" b="1" dirty="0" err="1">
                <a:solidFill>
                  <a:schemeClr val="tx1"/>
                </a:solidFill>
                <a:latin typeface="Muli" pitchFamily="2" charset="0"/>
              </a:rPr>
              <a:t>rafts</a:t>
            </a:r>
            <a:r>
              <a:rPr lang="es-ES" b="1" dirty="0">
                <a:solidFill>
                  <a:schemeClr val="tx1"/>
                </a:solidFill>
                <a:latin typeface="Muli" pitchFamily="2" charset="0"/>
              </a:rPr>
              <a:t> </a:t>
            </a:r>
            <a:r>
              <a:rPr lang="es-ES" dirty="0">
                <a:solidFill>
                  <a:schemeClr val="tx1"/>
                </a:solidFill>
                <a:latin typeface="Muli" pitchFamily="2" charset="0"/>
              </a:rPr>
              <a:t>ya que:</a:t>
            </a:r>
          </a:p>
          <a:p>
            <a:pPr marL="285750" indent="-285750">
              <a:buFont typeface="Wingdings" panose="05000000000000000000" pitchFamily="2" charset="2"/>
              <a:buChar char="§"/>
            </a:pPr>
            <a:r>
              <a:rPr lang="es-ES" dirty="0">
                <a:solidFill>
                  <a:schemeClr val="tx1"/>
                </a:solidFill>
                <a:latin typeface="Muli" pitchFamily="2" charset="0"/>
              </a:rPr>
              <a:t>normalmente se puede imprimir mucho más rápido</a:t>
            </a:r>
          </a:p>
          <a:p>
            <a:pPr marL="285750" indent="-285750">
              <a:buFont typeface="Wingdings" panose="05000000000000000000" pitchFamily="2" charset="2"/>
              <a:buChar char="§"/>
            </a:pPr>
            <a:r>
              <a:rPr lang="es-ES" dirty="0">
                <a:solidFill>
                  <a:schemeClr val="tx1"/>
                </a:solidFill>
                <a:latin typeface="Muli" pitchFamily="2" charset="0"/>
              </a:rPr>
              <a:t>usan menos filamento</a:t>
            </a:r>
          </a:p>
          <a:p>
            <a:pPr marL="285750" indent="-285750">
              <a:buFont typeface="Wingdings" panose="05000000000000000000" pitchFamily="2" charset="2"/>
              <a:buChar char="§"/>
            </a:pPr>
            <a:r>
              <a:rPr lang="es-ES" dirty="0">
                <a:solidFill>
                  <a:schemeClr val="tx1"/>
                </a:solidFill>
                <a:latin typeface="Muli" pitchFamily="2" charset="0"/>
              </a:rPr>
              <a:t>son más fáciles de eliminar.</a:t>
            </a:r>
            <a:endParaRPr lang="en-US" dirty="0">
              <a:solidFill>
                <a:schemeClr val="tx1"/>
              </a:solidFill>
              <a:latin typeface="Muli" pitchFamily="2" charset="0"/>
            </a:endParaRPr>
          </a:p>
        </p:txBody>
      </p:sp>
      <p:pic>
        <p:nvPicPr>
          <p:cNvPr id="38" name="Picture 37"/>
          <p:cNvPicPr/>
          <p:nvPr/>
        </p:nvPicPr>
        <p:blipFill rotWithShape="1">
          <a:blip r:embed="rId4">
            <a:extLst>
              <a:ext uri="{28A0092B-C50C-407E-A947-70E740481C1C}">
                <a14:useLocalDpi xmlns:a14="http://schemas.microsoft.com/office/drawing/2010/main" val="0"/>
              </a:ext>
            </a:extLst>
          </a:blip>
          <a:srcRect l="68786" t="9735" r="1118" b="26794"/>
          <a:stretch/>
        </p:blipFill>
        <p:spPr>
          <a:xfrm>
            <a:off x="6729412" y="3200400"/>
            <a:ext cx="2009775" cy="1133476"/>
          </a:xfrm>
          <a:prstGeom prst="rect">
            <a:avLst/>
          </a:prstGeom>
        </p:spPr>
      </p:pic>
    </p:spTree>
    <p:extLst>
      <p:ext uri="{BB962C8B-B14F-4D97-AF65-F5344CB8AC3E}">
        <p14:creationId xmlns:p14="http://schemas.microsoft.com/office/powerpoint/2010/main" val="5503080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grpSp>
        <p:nvGrpSpPr>
          <p:cNvPr id="1225" name="Google Shape;1225;p51"/>
          <p:cNvGrpSpPr/>
          <p:nvPr/>
        </p:nvGrpSpPr>
        <p:grpSpPr>
          <a:xfrm>
            <a:off x="-586232" y="4304517"/>
            <a:ext cx="1695779" cy="1696188"/>
            <a:chOff x="1347125" y="349025"/>
            <a:chExt cx="4978800" cy="4980000"/>
          </a:xfrm>
        </p:grpSpPr>
        <p:sp>
          <p:nvSpPr>
            <p:cNvPr id="1226" name="Google Shape;1226;p5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Título 4"/>
          <p:cNvSpPr>
            <a:spLocks noGrp="1"/>
          </p:cNvSpPr>
          <p:nvPr>
            <p:ph type="title"/>
          </p:nvPr>
        </p:nvSpPr>
        <p:spPr>
          <a:xfrm>
            <a:off x="1074150" y="257048"/>
            <a:ext cx="6995700" cy="566400"/>
          </a:xfrm>
        </p:spPr>
        <p:txBody>
          <a:bodyPr/>
          <a:lstStyle/>
          <a:p>
            <a:r>
              <a:rPr lang="en-US" dirty="0" err="1"/>
              <a:t>Resolución</a:t>
            </a:r>
            <a:r>
              <a:rPr lang="en-US" dirty="0"/>
              <a:t> de </a:t>
            </a:r>
            <a:r>
              <a:rPr lang="en-US" dirty="0" err="1"/>
              <a:t>impresión</a:t>
            </a:r>
            <a:endParaRPr lang="en-US" dirty="0">
              <a:latin typeface="Muli" pitchFamily="2" charset="0"/>
            </a:endParaRPr>
          </a:p>
        </p:txBody>
      </p:sp>
      <p:sp>
        <p:nvSpPr>
          <p:cNvPr id="65" name="Google Shape;1029;p44"/>
          <p:cNvSpPr txBox="1">
            <a:spLocks/>
          </p:cNvSpPr>
          <p:nvPr/>
        </p:nvSpPr>
        <p:spPr>
          <a:xfrm>
            <a:off x="719620" y="924047"/>
            <a:ext cx="7353570" cy="183814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dirty="0">
                <a:solidFill>
                  <a:schemeClr val="tx1"/>
                </a:solidFill>
                <a:latin typeface="Muli"/>
              </a:rPr>
              <a:t>Las impresoras MEX 3D tienen dos tipos diferentes de resoluciones:</a:t>
            </a:r>
          </a:p>
          <a:p>
            <a:pPr marL="285750" indent="-285750">
              <a:buFont typeface="Arial" panose="020B0604020202020204" pitchFamily="34" charset="0"/>
              <a:buChar char="•"/>
            </a:pPr>
            <a:r>
              <a:rPr lang="es-ES" b="1" dirty="0">
                <a:solidFill>
                  <a:schemeClr val="tx1"/>
                </a:solidFill>
                <a:latin typeface="Muli"/>
              </a:rPr>
              <a:t>X-Y: </a:t>
            </a:r>
            <a:r>
              <a:rPr lang="es-ES" dirty="0">
                <a:solidFill>
                  <a:schemeClr val="tx1"/>
                </a:solidFill>
                <a:latin typeface="Muli"/>
              </a:rPr>
              <a:t>resolución horizontal (en los planos izquierda-derecha, adelante-atrás, X-Y)</a:t>
            </a:r>
          </a:p>
          <a:p>
            <a:pPr marL="285750" indent="-285750">
              <a:buFont typeface="Arial" panose="020B0604020202020204" pitchFamily="34" charset="0"/>
              <a:buChar char="•"/>
            </a:pPr>
            <a:r>
              <a:rPr lang="es-ES" b="1" dirty="0">
                <a:solidFill>
                  <a:schemeClr val="tx1"/>
                </a:solidFill>
                <a:latin typeface="Muli"/>
              </a:rPr>
              <a:t>Z</a:t>
            </a:r>
            <a:r>
              <a:rPr lang="es-ES" dirty="0">
                <a:solidFill>
                  <a:schemeClr val="tx1"/>
                </a:solidFill>
                <a:latin typeface="Muli"/>
              </a:rPr>
              <a:t>: resolución de altura (en el plano arriba/abajo o Z)</a:t>
            </a:r>
          </a:p>
          <a:p>
            <a:endParaRPr lang="es-ES" dirty="0">
              <a:solidFill>
                <a:schemeClr val="tx1"/>
              </a:solidFill>
              <a:latin typeface="Muli"/>
            </a:endParaRPr>
          </a:p>
          <a:p>
            <a:r>
              <a:rPr lang="es-ES" dirty="0">
                <a:solidFill>
                  <a:schemeClr val="tx1"/>
                </a:solidFill>
                <a:latin typeface="Muli"/>
              </a:rPr>
              <a:t>En un nivel fundamental, el </a:t>
            </a:r>
            <a:r>
              <a:rPr lang="es-ES" b="1" dirty="0">
                <a:solidFill>
                  <a:schemeClr val="tx1"/>
                </a:solidFill>
                <a:latin typeface="Muli"/>
              </a:rPr>
              <a:t>diámetro de la boquilla y la altura de la capa </a:t>
            </a:r>
            <a:r>
              <a:rPr lang="es-ES" dirty="0">
                <a:solidFill>
                  <a:schemeClr val="tx1"/>
                </a:solidFill>
                <a:latin typeface="Muli"/>
              </a:rPr>
              <a:t>definen la resolución general de una pieza impresa MEX, pero profundicemos en más detalles.</a:t>
            </a:r>
            <a:endParaRPr lang="en-US" dirty="0">
              <a:solidFill>
                <a:schemeClr val="tx1"/>
              </a:solidFill>
              <a:latin typeface="Muli"/>
            </a:endParaRPr>
          </a:p>
          <a:p>
            <a:pPr>
              <a:spcAft>
                <a:spcPts val="600"/>
              </a:spcAft>
            </a:pPr>
            <a:endParaRPr lang="en-US" dirty="0">
              <a:solidFill>
                <a:schemeClr val="tx1"/>
              </a:solidFill>
              <a:latin typeface="Muli" pitchFamily="2" charset="0"/>
            </a:endParaRPr>
          </a:p>
        </p:txBody>
      </p:sp>
      <p:pic>
        <p:nvPicPr>
          <p:cNvPr id="28" name="Picture 27"/>
          <p:cNvPicPr/>
          <p:nvPr/>
        </p:nvPicPr>
        <p:blipFill rotWithShape="1">
          <a:blip r:embed="rId3">
            <a:extLst>
              <a:ext uri="{28A0092B-C50C-407E-A947-70E740481C1C}">
                <a14:useLocalDpi xmlns:a14="http://schemas.microsoft.com/office/drawing/2010/main" val="0"/>
              </a:ext>
            </a:extLst>
          </a:blip>
          <a:srcRect l="53298" t="6176" b="24121"/>
          <a:stretch/>
        </p:blipFill>
        <p:spPr>
          <a:xfrm>
            <a:off x="1094314" y="2482171"/>
            <a:ext cx="3111094" cy="1950492"/>
          </a:xfrm>
          <a:prstGeom prst="rect">
            <a:avLst/>
          </a:prstGeom>
        </p:spPr>
      </p:pic>
      <p:sp>
        <p:nvSpPr>
          <p:cNvPr id="2" name="Rectangle 1"/>
          <p:cNvSpPr/>
          <p:nvPr/>
        </p:nvSpPr>
        <p:spPr>
          <a:xfrm>
            <a:off x="4572000" y="2441755"/>
            <a:ext cx="3860800" cy="2462213"/>
          </a:xfrm>
          <a:prstGeom prst="rect">
            <a:avLst/>
          </a:prstGeom>
        </p:spPr>
        <p:txBody>
          <a:bodyPr wrap="square" lIns="91440" tIns="45720" rIns="91440" bIns="45720" anchor="t">
            <a:spAutoFit/>
          </a:bodyPr>
          <a:lstStyle/>
          <a:p>
            <a:pPr rtl="0"/>
            <a:r>
              <a:rPr lang="es-ES" dirty="0">
                <a:solidFill>
                  <a:schemeClr val="tx1"/>
                </a:solidFill>
                <a:latin typeface="Muli"/>
              </a:rPr>
              <a:t>La </a:t>
            </a:r>
            <a:r>
              <a:rPr lang="es-ES" b="1" dirty="0">
                <a:solidFill>
                  <a:schemeClr val="tx1"/>
                </a:solidFill>
                <a:latin typeface="Muli"/>
              </a:rPr>
              <a:t>resolución X-Y </a:t>
            </a:r>
            <a:r>
              <a:rPr lang="es-ES" dirty="0">
                <a:solidFill>
                  <a:schemeClr val="tx1"/>
                </a:solidFill>
                <a:latin typeface="Muli"/>
              </a:rPr>
              <a:t>(resolución horizontal o tamaño mínimo de característica) es el </a:t>
            </a:r>
            <a:r>
              <a:rPr lang="es-ES" b="1" dirty="0">
                <a:solidFill>
                  <a:schemeClr val="tx1"/>
                </a:solidFill>
                <a:latin typeface="Muli"/>
              </a:rPr>
              <a:t>movimiento más pequeño</a:t>
            </a:r>
            <a:r>
              <a:rPr lang="es-ES" dirty="0">
                <a:solidFill>
                  <a:schemeClr val="tx1"/>
                </a:solidFill>
                <a:latin typeface="Muli"/>
              </a:rPr>
              <a:t> (en el plano horizontal) realizado por el </a:t>
            </a:r>
            <a:r>
              <a:rPr lang="es-ES" b="1" dirty="0">
                <a:solidFill>
                  <a:schemeClr val="tx1"/>
                </a:solidFill>
                <a:latin typeface="Muli"/>
              </a:rPr>
              <a:t>cabezal de impresión </a:t>
            </a:r>
            <a:r>
              <a:rPr lang="es-ES" dirty="0">
                <a:solidFill>
                  <a:schemeClr val="tx1"/>
                </a:solidFill>
                <a:latin typeface="Muli"/>
              </a:rPr>
              <a:t>dentro de una capa determinada. </a:t>
            </a:r>
          </a:p>
          <a:p>
            <a:pPr rtl="0"/>
            <a:r>
              <a:rPr lang="es-ES" dirty="0">
                <a:solidFill>
                  <a:schemeClr val="tx1"/>
                </a:solidFill>
                <a:latin typeface="Muli"/>
              </a:rPr>
              <a:t>La resolución X-Y es un factor de</a:t>
            </a:r>
          </a:p>
          <a:p>
            <a:pPr marL="285750" indent="-285750" rtl="0">
              <a:buFont typeface="Arial" panose="020B0604020202020204" pitchFamily="34" charset="0"/>
              <a:buChar char="•"/>
            </a:pPr>
            <a:r>
              <a:rPr lang="es-ES" dirty="0">
                <a:solidFill>
                  <a:schemeClr val="tx1"/>
                </a:solidFill>
                <a:latin typeface="Muli"/>
              </a:rPr>
              <a:t>el tamaño de la boquilla </a:t>
            </a:r>
          </a:p>
          <a:p>
            <a:pPr marL="285750" indent="-285750" rtl="0">
              <a:buFont typeface="Arial" panose="020B0604020202020204" pitchFamily="34" charset="0"/>
              <a:buChar char="•"/>
            </a:pPr>
            <a:r>
              <a:rPr lang="es-ES" dirty="0">
                <a:solidFill>
                  <a:schemeClr val="tx1"/>
                </a:solidFill>
                <a:latin typeface="Muli"/>
              </a:rPr>
              <a:t>la precisión de los movimientos del extrusor en los ejes X e Y.</a:t>
            </a:r>
          </a:p>
          <a:p>
            <a:pPr marL="285750" indent="-285750">
              <a:buFont typeface="Arial" pitchFamily="34" charset="0"/>
              <a:buChar char="•"/>
            </a:pPr>
            <a:endParaRPr lang="en-US" dirty="0">
              <a:solidFill>
                <a:schemeClr val="tx1"/>
              </a:solidFill>
              <a:latin typeface="Muli"/>
            </a:endParaRPr>
          </a:p>
        </p:txBody>
      </p:sp>
    </p:spTree>
    <p:extLst>
      <p:ext uri="{BB962C8B-B14F-4D97-AF65-F5344CB8AC3E}">
        <p14:creationId xmlns:p14="http://schemas.microsoft.com/office/powerpoint/2010/main" val="17931821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883650" y="257048"/>
            <a:ext cx="6995700" cy="566400"/>
          </a:xfrm>
        </p:spPr>
        <p:txBody>
          <a:bodyPr/>
          <a:lstStyle/>
          <a:p>
            <a:r>
              <a:rPr lang="en-US" dirty="0" err="1">
                <a:latin typeface="Roboto"/>
              </a:rPr>
              <a:t>Resolución</a:t>
            </a:r>
            <a:r>
              <a:rPr lang="en-US" dirty="0">
                <a:latin typeface="Roboto"/>
              </a:rPr>
              <a:t> Z/Altura de </a:t>
            </a:r>
            <a:r>
              <a:rPr lang="en-US" dirty="0" err="1">
                <a:latin typeface="Roboto"/>
              </a:rPr>
              <a:t>capa</a:t>
            </a:r>
            <a:endParaRPr lang="en-US" dirty="0">
              <a:latin typeface="Roboto"/>
            </a:endParaRPr>
          </a:p>
        </p:txBody>
      </p:sp>
      <p:sp>
        <p:nvSpPr>
          <p:cNvPr id="3" name="TextBox 2"/>
          <p:cNvSpPr txBox="1"/>
          <p:nvPr/>
        </p:nvSpPr>
        <p:spPr>
          <a:xfrm>
            <a:off x="812800" y="894090"/>
            <a:ext cx="7416800" cy="2246769"/>
          </a:xfrm>
          <a:prstGeom prst="rect">
            <a:avLst/>
          </a:prstGeom>
          <a:noFill/>
        </p:spPr>
        <p:txBody>
          <a:bodyPr wrap="square" lIns="91440" tIns="45720" rIns="91440" bIns="45720" rtlCol="0" anchor="t">
            <a:spAutoFit/>
          </a:bodyPr>
          <a:lstStyle/>
          <a:p>
            <a:r>
              <a:rPr lang="es-ES" dirty="0">
                <a:solidFill>
                  <a:schemeClr val="tx1"/>
                </a:solidFill>
                <a:latin typeface="Muli"/>
              </a:rPr>
              <a:t>La </a:t>
            </a:r>
            <a:r>
              <a:rPr lang="es-ES" b="1" dirty="0">
                <a:solidFill>
                  <a:schemeClr val="tx1"/>
                </a:solidFill>
                <a:latin typeface="Muli"/>
              </a:rPr>
              <a:t>resolución Z </a:t>
            </a:r>
            <a:r>
              <a:rPr lang="es-ES" dirty="0">
                <a:solidFill>
                  <a:schemeClr val="tx1"/>
                </a:solidFill>
                <a:latin typeface="Muli"/>
              </a:rPr>
              <a:t>está determinada por el grosor de cada capa, también conocido como altura de capa. La altura de la capa es extremadamente importante porque afecta en gran medida la apariencia visual y la resistencia de una pieza, así como el tiempo de impresión.</a:t>
            </a:r>
          </a:p>
          <a:p>
            <a:r>
              <a:rPr lang="es-ES" b="1" dirty="0">
                <a:solidFill>
                  <a:schemeClr val="tx1"/>
                </a:solidFill>
                <a:latin typeface="Muli"/>
              </a:rPr>
              <a:t>Apariencia visual: </a:t>
            </a:r>
            <a:r>
              <a:rPr lang="es-ES" dirty="0">
                <a:solidFill>
                  <a:schemeClr val="tx1"/>
                </a:solidFill>
                <a:latin typeface="Muli"/>
              </a:rPr>
              <a:t>cuando una pieza se imprime con una altura de capa más pequeña, tendrá una superficie más suave y podrá producir detalles más finos con mayor precisión. Esto es extremadamente importante para las superficies curvas o en ángulo, ya que serán las más afectadas. Si la altura de la capa es demasiado grande, se hace visible algo llamado efecto de escalera.</a:t>
            </a:r>
            <a:endParaRPr lang="en-US" dirty="0">
              <a:solidFill>
                <a:schemeClr val="tx1"/>
              </a:solidFill>
              <a:latin typeface="Muli"/>
            </a:endParaRPr>
          </a:p>
          <a:p>
            <a:endParaRPr lang="en-US" dirty="0">
              <a:solidFill>
                <a:schemeClr val="tx1"/>
              </a:solidFill>
              <a:latin typeface="Muli" pitchFamily="2" charset="0"/>
            </a:endParaRPr>
          </a:p>
        </p:txBody>
      </p:sp>
      <p:pic>
        <p:nvPicPr>
          <p:cNvPr id="8" name="Picture 7"/>
          <p:cNvPicPr/>
          <p:nvPr/>
        </p:nvPicPr>
        <p:blipFill rotWithShape="1">
          <a:blip r:embed="rId3">
            <a:extLst>
              <a:ext uri="{28A0092B-C50C-407E-A947-70E740481C1C}">
                <a14:useLocalDpi xmlns:a14="http://schemas.microsoft.com/office/drawing/2010/main" val="0"/>
              </a:ext>
            </a:extLst>
          </a:blip>
          <a:srcRect l="7880" t="3629" r="3588" b="22087"/>
          <a:stretch/>
        </p:blipFill>
        <p:spPr>
          <a:xfrm>
            <a:off x="5143500" y="2933701"/>
            <a:ext cx="2863850" cy="1651000"/>
          </a:xfrm>
          <a:prstGeom prst="rect">
            <a:avLst/>
          </a:prstGeom>
        </p:spPr>
      </p:pic>
      <p:pic>
        <p:nvPicPr>
          <p:cNvPr id="9" name="Picture 8"/>
          <p:cNvPicPr/>
          <p:nvPr/>
        </p:nvPicPr>
        <p:blipFill>
          <a:blip r:embed="rId4">
            <a:extLst>
              <a:ext uri="{28A0092B-C50C-407E-A947-70E740481C1C}">
                <a14:useLocalDpi xmlns:a14="http://schemas.microsoft.com/office/drawing/2010/main" val="0"/>
              </a:ext>
            </a:extLst>
          </a:blip>
          <a:stretch>
            <a:fillRect/>
          </a:stretch>
        </p:blipFill>
        <p:spPr>
          <a:xfrm>
            <a:off x="1104900" y="3009900"/>
            <a:ext cx="3835400" cy="1711323"/>
          </a:xfrm>
          <a:prstGeom prst="rect">
            <a:avLst/>
          </a:prstGeom>
        </p:spPr>
      </p:pic>
      <p:sp>
        <p:nvSpPr>
          <p:cNvPr id="10" name="TextBox 9"/>
          <p:cNvSpPr txBox="1"/>
          <p:nvPr/>
        </p:nvSpPr>
        <p:spPr>
          <a:xfrm>
            <a:off x="2119150" y="4784745"/>
            <a:ext cx="1806905" cy="307777"/>
          </a:xfrm>
          <a:prstGeom prst="rect">
            <a:avLst/>
          </a:prstGeom>
          <a:noFill/>
        </p:spPr>
        <p:txBody>
          <a:bodyPr wrap="none" rtlCol="0">
            <a:spAutoFit/>
          </a:bodyPr>
          <a:lstStyle/>
          <a:p>
            <a:pPr algn="ctr"/>
            <a:r>
              <a:rPr lang="en-US" b="1" dirty="0" err="1">
                <a:solidFill>
                  <a:schemeClr val="accent1"/>
                </a:solidFill>
                <a:latin typeface="Muli" pitchFamily="2" charset="0"/>
              </a:rPr>
              <a:t>Efecto</a:t>
            </a:r>
            <a:r>
              <a:rPr lang="en-US" b="1" dirty="0">
                <a:solidFill>
                  <a:schemeClr val="accent1"/>
                </a:solidFill>
                <a:latin typeface="Muli" pitchFamily="2" charset="0"/>
              </a:rPr>
              <a:t> de </a:t>
            </a:r>
            <a:r>
              <a:rPr lang="en-US" b="1" dirty="0" err="1">
                <a:solidFill>
                  <a:schemeClr val="accent1"/>
                </a:solidFill>
                <a:latin typeface="Muli" pitchFamily="2" charset="0"/>
              </a:rPr>
              <a:t>escalera</a:t>
            </a:r>
            <a:endParaRPr lang="en-US" b="1" dirty="0">
              <a:solidFill>
                <a:schemeClr val="accent1"/>
              </a:solidFill>
              <a:latin typeface="Muli" pitchFamily="2" charset="0"/>
            </a:endParaRPr>
          </a:p>
        </p:txBody>
      </p:sp>
      <p:sp>
        <p:nvSpPr>
          <p:cNvPr id="11" name="Rectangle 10"/>
          <p:cNvSpPr/>
          <p:nvPr/>
        </p:nvSpPr>
        <p:spPr>
          <a:xfrm>
            <a:off x="5120093" y="4638923"/>
            <a:ext cx="2910664" cy="523220"/>
          </a:xfrm>
          <a:prstGeom prst="rect">
            <a:avLst/>
          </a:prstGeom>
        </p:spPr>
        <p:txBody>
          <a:bodyPr wrap="square">
            <a:spAutoFit/>
          </a:bodyPr>
          <a:lstStyle/>
          <a:p>
            <a:pPr algn="ctr"/>
            <a:r>
              <a:rPr lang="en-US" b="1" dirty="0">
                <a:solidFill>
                  <a:schemeClr val="accent1"/>
                </a:solidFill>
                <a:latin typeface="Muli" pitchFamily="2" charset="0"/>
              </a:rPr>
              <a:t>0.05mm,0.2mm, 0.3mm </a:t>
            </a:r>
            <a:r>
              <a:rPr lang="en-US" b="1" dirty="0" err="1">
                <a:solidFill>
                  <a:schemeClr val="accent1"/>
                </a:solidFill>
                <a:latin typeface="Muli" pitchFamily="2" charset="0"/>
              </a:rPr>
              <a:t>comparación</a:t>
            </a:r>
            <a:r>
              <a:rPr lang="en-US" b="1" dirty="0">
                <a:solidFill>
                  <a:schemeClr val="accent1"/>
                </a:solidFill>
                <a:latin typeface="Muli" pitchFamily="2" charset="0"/>
              </a:rPr>
              <a:t> de </a:t>
            </a:r>
            <a:r>
              <a:rPr lang="en-US" b="1" dirty="0" err="1">
                <a:solidFill>
                  <a:schemeClr val="accent1"/>
                </a:solidFill>
                <a:latin typeface="Muli" pitchFamily="2" charset="0"/>
              </a:rPr>
              <a:t>altura</a:t>
            </a:r>
            <a:r>
              <a:rPr lang="en-US" b="1" dirty="0">
                <a:solidFill>
                  <a:schemeClr val="accent1"/>
                </a:solidFill>
                <a:latin typeface="Muli" pitchFamily="2" charset="0"/>
              </a:rPr>
              <a:t> de </a:t>
            </a:r>
            <a:r>
              <a:rPr lang="en-US" b="1" dirty="0" err="1">
                <a:solidFill>
                  <a:schemeClr val="accent1"/>
                </a:solidFill>
                <a:latin typeface="Muli" pitchFamily="2" charset="0"/>
              </a:rPr>
              <a:t>capa</a:t>
            </a:r>
            <a:endParaRPr lang="en-US" b="1" dirty="0">
              <a:solidFill>
                <a:schemeClr val="accent1"/>
              </a:solidFill>
              <a:latin typeface="Muli" pitchFamily="2" charset="0"/>
            </a:endParaRPr>
          </a:p>
        </p:txBody>
      </p:sp>
    </p:spTree>
    <p:extLst>
      <p:ext uri="{BB962C8B-B14F-4D97-AF65-F5344CB8AC3E}">
        <p14:creationId xmlns:p14="http://schemas.microsoft.com/office/powerpoint/2010/main" val="26298099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883650" y="257048"/>
            <a:ext cx="6995700" cy="566400"/>
          </a:xfrm>
        </p:spPr>
        <p:txBody>
          <a:bodyPr/>
          <a:lstStyle/>
          <a:p>
            <a:r>
              <a:rPr lang="en-US" dirty="0" err="1">
                <a:latin typeface="Roboto"/>
              </a:rPr>
              <a:t>Resolución</a:t>
            </a:r>
            <a:r>
              <a:rPr lang="en-US" dirty="0">
                <a:latin typeface="Roboto"/>
              </a:rPr>
              <a:t> Z/Altura de </a:t>
            </a:r>
            <a:r>
              <a:rPr lang="en-US" dirty="0" err="1">
                <a:latin typeface="Roboto"/>
              </a:rPr>
              <a:t>capa</a:t>
            </a:r>
            <a:endParaRPr lang="en-US" dirty="0">
              <a:latin typeface="Roboto"/>
            </a:endParaRPr>
          </a:p>
        </p:txBody>
      </p:sp>
      <p:sp>
        <p:nvSpPr>
          <p:cNvPr id="4" name="Rectangle 3"/>
          <p:cNvSpPr/>
          <p:nvPr/>
        </p:nvSpPr>
        <p:spPr>
          <a:xfrm>
            <a:off x="812800" y="913030"/>
            <a:ext cx="7518400" cy="2462213"/>
          </a:xfrm>
          <a:prstGeom prst="rect">
            <a:avLst/>
          </a:prstGeom>
        </p:spPr>
        <p:txBody>
          <a:bodyPr wrap="square" lIns="91440" tIns="45720" rIns="91440" bIns="45720" anchor="t">
            <a:spAutoFit/>
          </a:bodyPr>
          <a:lstStyle/>
          <a:p>
            <a:r>
              <a:rPr lang="es-ES" b="1" dirty="0">
                <a:solidFill>
                  <a:schemeClr val="tx1"/>
                </a:solidFill>
                <a:latin typeface="Muli"/>
              </a:rPr>
              <a:t>Tiempo de impresión</a:t>
            </a:r>
            <a:r>
              <a:rPr lang="es-ES" dirty="0">
                <a:solidFill>
                  <a:schemeClr val="tx1"/>
                </a:solidFill>
                <a:latin typeface="Muli"/>
              </a:rPr>
              <a:t>: alturas de capa más gruesas significará que las piezas se imprimen más rápido, pero las capas pueden ser visibles en la superficie y la precisión podría no ser tan alta. </a:t>
            </a:r>
            <a:r>
              <a:rPr lang="es-ES" b="1" dirty="0">
                <a:solidFill>
                  <a:schemeClr val="tx1"/>
                </a:solidFill>
                <a:latin typeface="Muli"/>
              </a:rPr>
              <a:t>Esta relación entre el tiempo de construcción y la altura de la capa es lineal</a:t>
            </a:r>
            <a:r>
              <a:rPr lang="es-ES" dirty="0">
                <a:solidFill>
                  <a:schemeClr val="tx1"/>
                </a:solidFill>
                <a:latin typeface="Muli"/>
              </a:rPr>
              <a:t>. Por ejemplo, una impresión que produce una pieza con una altura de capa de 0,05 mm tardará el doble en imprimirse que una pieza con una capa de 0,1 mm de micras.</a:t>
            </a:r>
          </a:p>
          <a:p>
            <a:endParaRPr lang="es-ES" dirty="0">
              <a:solidFill>
                <a:schemeClr val="tx1"/>
              </a:solidFill>
              <a:latin typeface="Muli"/>
            </a:endParaRPr>
          </a:p>
          <a:p>
            <a:r>
              <a:rPr lang="es-ES" b="1" dirty="0">
                <a:solidFill>
                  <a:schemeClr val="tx1"/>
                </a:solidFill>
                <a:latin typeface="Muli"/>
              </a:rPr>
              <a:t>Resistencia de la pieza: </a:t>
            </a:r>
            <a:r>
              <a:rPr lang="es-ES" dirty="0">
                <a:solidFill>
                  <a:schemeClr val="tx1"/>
                </a:solidFill>
                <a:latin typeface="Muli"/>
              </a:rPr>
              <a:t>las piezas impresas con mayor altura de capa tienen mejor resistencia mecánica, porque la unión entre capas es más débil que la unión en el plano XY. Por ejemplo, el PLA con una altura de capa de 0,3 mm tiene aproximadamente un 20 % más de resistencia que las piezas impresas a 0,1 </a:t>
            </a:r>
            <a:r>
              <a:rPr lang="es-ES" dirty="0" err="1">
                <a:solidFill>
                  <a:schemeClr val="tx1"/>
                </a:solidFill>
                <a:latin typeface="Muli"/>
              </a:rPr>
              <a:t>mm.</a:t>
            </a:r>
            <a:endParaRPr lang="en-US" b="1" dirty="0">
              <a:solidFill>
                <a:schemeClr val="tx1"/>
              </a:solidFill>
              <a:latin typeface="Muli"/>
            </a:endParaRPr>
          </a:p>
        </p:txBody>
      </p:sp>
      <p:pic>
        <p:nvPicPr>
          <p:cNvPr id="6" name="Picture 5"/>
          <p:cNvPicPr/>
          <p:nvPr/>
        </p:nvPicPr>
        <p:blipFill rotWithShape="1">
          <a:blip r:embed="rId3">
            <a:extLst>
              <a:ext uri="{28A0092B-C50C-407E-A947-70E740481C1C}">
                <a14:useLocalDpi xmlns:a14="http://schemas.microsoft.com/office/drawing/2010/main" val="0"/>
              </a:ext>
            </a:extLst>
          </a:blip>
          <a:srcRect b="14535"/>
          <a:stretch/>
        </p:blipFill>
        <p:spPr>
          <a:xfrm>
            <a:off x="2279650" y="3320171"/>
            <a:ext cx="4584700" cy="1531229"/>
          </a:xfrm>
          <a:prstGeom prst="rect">
            <a:avLst/>
          </a:prstGeom>
        </p:spPr>
      </p:pic>
    </p:spTree>
    <p:extLst>
      <p:ext uri="{BB962C8B-B14F-4D97-AF65-F5344CB8AC3E}">
        <p14:creationId xmlns:p14="http://schemas.microsoft.com/office/powerpoint/2010/main" val="4249349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074150" y="257048"/>
            <a:ext cx="6995700" cy="566400"/>
          </a:xfrm>
        </p:spPr>
        <p:txBody>
          <a:bodyPr/>
          <a:lstStyle/>
          <a:p>
            <a:r>
              <a:rPr lang="en-US" dirty="0" err="1">
                <a:latin typeface="Roboto"/>
              </a:rPr>
              <a:t>Anisotropía</a:t>
            </a:r>
            <a:endParaRPr lang="en-US" dirty="0">
              <a:latin typeface="Roboto"/>
            </a:endParaRPr>
          </a:p>
        </p:txBody>
      </p:sp>
      <p:sp>
        <p:nvSpPr>
          <p:cNvPr id="2" name="TextBox 1"/>
          <p:cNvSpPr txBox="1"/>
          <p:nvPr/>
        </p:nvSpPr>
        <p:spPr>
          <a:xfrm>
            <a:off x="812800" y="878165"/>
            <a:ext cx="4914900" cy="3108543"/>
          </a:xfrm>
          <a:prstGeom prst="rect">
            <a:avLst/>
          </a:prstGeom>
          <a:noFill/>
        </p:spPr>
        <p:txBody>
          <a:bodyPr wrap="square" lIns="91440" tIns="45720" rIns="91440" bIns="45720" rtlCol="0" anchor="t">
            <a:spAutoFit/>
          </a:bodyPr>
          <a:lstStyle/>
          <a:p>
            <a:r>
              <a:rPr lang="es-ES" dirty="0">
                <a:solidFill>
                  <a:schemeClr val="tx1"/>
                </a:solidFill>
                <a:latin typeface="Muli" pitchFamily="2" charset="0"/>
              </a:rPr>
              <a:t>Las piezas MEX son anisotrópicas, lo que significa que tienen </a:t>
            </a:r>
            <a:r>
              <a:rPr lang="es-ES" b="1" dirty="0">
                <a:solidFill>
                  <a:schemeClr val="tx1"/>
                </a:solidFill>
                <a:latin typeface="Muli" pitchFamily="2" charset="0"/>
              </a:rPr>
              <a:t>propiedades mecánicas </a:t>
            </a:r>
            <a:r>
              <a:rPr lang="es-ES" dirty="0">
                <a:solidFill>
                  <a:schemeClr val="tx1"/>
                </a:solidFill>
                <a:latin typeface="Muli" pitchFamily="2" charset="0"/>
              </a:rPr>
              <a:t>variables en diferentes direcciones similares a las de la madera. Al cortar madera, es mucho más fácil partirla en la dirección de la veta, en lugar de cortarla perpendicularmente.</a:t>
            </a:r>
          </a:p>
          <a:p>
            <a:endParaRPr lang="es-ES" dirty="0">
              <a:solidFill>
                <a:schemeClr val="tx1"/>
              </a:solidFill>
              <a:latin typeface="Muli" pitchFamily="2" charset="0"/>
            </a:endParaRPr>
          </a:p>
          <a:p>
            <a:r>
              <a:rPr lang="es-ES" dirty="0">
                <a:solidFill>
                  <a:schemeClr val="tx1"/>
                </a:solidFill>
                <a:latin typeface="Muli" pitchFamily="2" charset="0"/>
              </a:rPr>
              <a:t>Las piezas MEX debido a la debilidad en la fusión entre capas, el </a:t>
            </a:r>
            <a:r>
              <a:rPr lang="es-ES" b="1" dirty="0">
                <a:solidFill>
                  <a:schemeClr val="tx1"/>
                </a:solidFill>
                <a:latin typeface="Muli" pitchFamily="2" charset="0"/>
              </a:rPr>
              <a:t>eje Z de la capa perpendicular tendrá menos resistencia a la tracción </a:t>
            </a:r>
            <a:r>
              <a:rPr lang="es-ES" dirty="0">
                <a:solidFill>
                  <a:schemeClr val="tx1"/>
                </a:solidFill>
                <a:latin typeface="Muli" pitchFamily="2" charset="0"/>
              </a:rPr>
              <a:t>que los ejes X e Y de la capa.</a:t>
            </a:r>
          </a:p>
          <a:p>
            <a:endParaRPr lang="es-ES" dirty="0">
              <a:solidFill>
                <a:schemeClr val="tx1"/>
              </a:solidFill>
              <a:latin typeface="Muli" pitchFamily="2" charset="0"/>
            </a:endParaRPr>
          </a:p>
          <a:p>
            <a:r>
              <a:rPr lang="es-ES" dirty="0">
                <a:solidFill>
                  <a:schemeClr val="tx1"/>
                </a:solidFill>
                <a:latin typeface="Muli" pitchFamily="2" charset="0"/>
              </a:rPr>
              <a:t>Para las piezas funcionales, es importante comprender la orientación de la impresión para garantizar que el comportamiento anisotrópico de la pieza no afecte negativamente al rendimiento.</a:t>
            </a:r>
            <a:endParaRPr lang="en-US" dirty="0">
              <a:solidFill>
                <a:schemeClr val="tx1"/>
              </a:solidFill>
              <a:latin typeface="Muli" pitchFamily="2" charset="0"/>
            </a:endParaRPr>
          </a:p>
        </p:txBody>
      </p:sp>
      <p:pic>
        <p:nvPicPr>
          <p:cNvPr id="6" name="Google Shape;139;p11" descr="Εικόνα που περιέχει κείμενο&#10;&#10;Περιγραφή που δημιουργήθηκε αυτόματα"/>
          <p:cNvPicPr/>
          <p:nvPr/>
        </p:nvPicPr>
        <p:blipFill rotWithShape="1">
          <a:blip r:embed="rId3" cstate="screen">
            <a:alphaModFix/>
            <a:extLst>
              <a:ext uri="{28A0092B-C50C-407E-A947-70E740481C1C}">
                <a14:useLocalDpi xmlns:a14="http://schemas.microsoft.com/office/drawing/2010/main"/>
              </a:ext>
            </a:extLst>
          </a:blip>
          <a:srcRect/>
          <a:stretch/>
        </p:blipFill>
        <p:spPr>
          <a:xfrm>
            <a:off x="5874702" y="876300"/>
            <a:ext cx="2855595" cy="2894965"/>
          </a:xfrm>
          <a:prstGeom prst="rect">
            <a:avLst/>
          </a:prstGeom>
          <a:noFill/>
          <a:ln>
            <a:noFill/>
          </a:ln>
        </p:spPr>
      </p:pic>
      <p:sp>
        <p:nvSpPr>
          <p:cNvPr id="3" name="Rectángulo 2">
            <a:extLst>
              <a:ext uri="{FF2B5EF4-FFF2-40B4-BE49-F238E27FC236}">
                <a16:creationId xmlns:a16="http://schemas.microsoft.com/office/drawing/2014/main" id="{C156006E-377B-4460-6D53-3ADD85309FF6}"/>
              </a:ext>
            </a:extLst>
          </p:cNvPr>
          <p:cNvSpPr/>
          <p:nvPr/>
        </p:nvSpPr>
        <p:spPr>
          <a:xfrm>
            <a:off x="6089072" y="1295400"/>
            <a:ext cx="2521527" cy="18010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700" b="1" dirty="0">
                <a:solidFill>
                  <a:schemeClr val="tx1"/>
                </a:solidFill>
                <a:latin typeface="Muli" panose="02000503000000000000" pitchFamily="2" charset="0"/>
              </a:rPr>
              <a:t>Carga perpendicular a las capas- la pieza es más débil </a:t>
            </a:r>
          </a:p>
        </p:txBody>
      </p:sp>
      <p:sp>
        <p:nvSpPr>
          <p:cNvPr id="8" name="Rectángulo 7">
            <a:extLst>
              <a:ext uri="{FF2B5EF4-FFF2-40B4-BE49-F238E27FC236}">
                <a16:creationId xmlns:a16="http://schemas.microsoft.com/office/drawing/2014/main" id="{23CF54CD-BB2C-184C-47C7-627D4A368E83}"/>
              </a:ext>
            </a:extLst>
          </p:cNvPr>
          <p:cNvSpPr/>
          <p:nvPr/>
        </p:nvSpPr>
        <p:spPr>
          <a:xfrm>
            <a:off x="5968570" y="2046767"/>
            <a:ext cx="2521527" cy="18010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700" b="1" dirty="0">
                <a:solidFill>
                  <a:schemeClr val="tx1"/>
                </a:solidFill>
                <a:latin typeface="Muli" panose="02000503000000000000" pitchFamily="2" charset="0"/>
              </a:rPr>
              <a:t>Carga paralela a las capas- la pieza es más fuerte</a:t>
            </a:r>
          </a:p>
        </p:txBody>
      </p:sp>
      <p:sp>
        <p:nvSpPr>
          <p:cNvPr id="9" name="Rectángulo 8">
            <a:extLst>
              <a:ext uri="{FF2B5EF4-FFF2-40B4-BE49-F238E27FC236}">
                <a16:creationId xmlns:a16="http://schemas.microsoft.com/office/drawing/2014/main" id="{2C23B538-44CC-C7F4-06F3-C16AFEDE9BC6}"/>
              </a:ext>
            </a:extLst>
          </p:cNvPr>
          <p:cNvSpPr/>
          <p:nvPr/>
        </p:nvSpPr>
        <p:spPr>
          <a:xfrm>
            <a:off x="6032365" y="3563679"/>
            <a:ext cx="2521527" cy="18010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700" b="1" dirty="0">
                <a:solidFill>
                  <a:schemeClr val="tx1"/>
                </a:solidFill>
                <a:latin typeface="Muli" panose="02000503000000000000" pitchFamily="2" charset="0"/>
              </a:rPr>
              <a:t>Carga paralela a las capas- la pieza es más débil</a:t>
            </a:r>
          </a:p>
        </p:txBody>
      </p:sp>
      <p:sp>
        <p:nvSpPr>
          <p:cNvPr id="10" name="Rectángulo 9">
            <a:extLst>
              <a:ext uri="{FF2B5EF4-FFF2-40B4-BE49-F238E27FC236}">
                <a16:creationId xmlns:a16="http://schemas.microsoft.com/office/drawing/2014/main" id="{41ACC7A8-3FF6-EB22-FF33-D2C3BE0BFA2D}"/>
              </a:ext>
            </a:extLst>
          </p:cNvPr>
          <p:cNvSpPr/>
          <p:nvPr/>
        </p:nvSpPr>
        <p:spPr>
          <a:xfrm>
            <a:off x="5983148" y="2871805"/>
            <a:ext cx="2733374" cy="18010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700" b="1" dirty="0">
                <a:solidFill>
                  <a:schemeClr val="tx1"/>
                </a:solidFill>
                <a:latin typeface="Muli" panose="02000503000000000000" pitchFamily="2" charset="0"/>
              </a:rPr>
              <a:t>Carga perpendicular a las capas- la pieza es más fuerte</a:t>
            </a:r>
          </a:p>
        </p:txBody>
      </p:sp>
    </p:spTree>
    <p:extLst>
      <p:ext uri="{BB962C8B-B14F-4D97-AF65-F5344CB8AC3E}">
        <p14:creationId xmlns:p14="http://schemas.microsoft.com/office/powerpoint/2010/main" val="39762464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074150" y="257048"/>
            <a:ext cx="6995700" cy="566400"/>
          </a:xfrm>
        </p:spPr>
        <p:txBody>
          <a:bodyPr/>
          <a:lstStyle/>
          <a:p>
            <a:r>
              <a:rPr lang="en-US" dirty="0">
                <a:latin typeface="Roboto"/>
              </a:rPr>
              <a:t>Adhesion de </a:t>
            </a:r>
            <a:r>
              <a:rPr lang="en-US" dirty="0" err="1">
                <a:latin typeface="Roboto"/>
              </a:rPr>
              <a:t>capa</a:t>
            </a:r>
            <a:endParaRPr lang="en-US" dirty="0">
              <a:latin typeface="Roboto"/>
            </a:endParaRPr>
          </a:p>
        </p:txBody>
      </p:sp>
      <p:sp>
        <p:nvSpPr>
          <p:cNvPr id="3" name="TextBox 2"/>
          <p:cNvSpPr txBox="1"/>
          <p:nvPr/>
        </p:nvSpPr>
        <p:spPr>
          <a:xfrm>
            <a:off x="879928" y="812800"/>
            <a:ext cx="4460673" cy="2292935"/>
          </a:xfrm>
          <a:prstGeom prst="rect">
            <a:avLst/>
          </a:prstGeom>
          <a:noFill/>
        </p:spPr>
        <p:txBody>
          <a:bodyPr wrap="square" rtlCol="0">
            <a:spAutoFit/>
          </a:bodyPr>
          <a:lstStyle/>
          <a:p>
            <a:r>
              <a:rPr lang="es-ES" sz="1300" dirty="0">
                <a:latin typeface="Muli" pitchFamily="2" charset="0"/>
              </a:rPr>
              <a:t>A medida que se extruye el filamento, debe unirse y solidificarse con las capas previamente impresas para formar una parte sólida y cohesiva. Para conseguirlo, se presiona el filamento contra las capas anteriores. El material extruido en caliente vuelve a calentar y vuelve a fundir las capas previamente impresas. La fuerza hacia abajo y la refundición parcial del material subyacente permite la unión de la nueva capa con la capa previamente impresa. Esto también significa que el filamento se deposita en </a:t>
            </a:r>
            <a:r>
              <a:rPr lang="es-ES" sz="1300" b="1" dirty="0">
                <a:latin typeface="Muli" pitchFamily="2" charset="0"/>
              </a:rPr>
              <a:t>forma ovalada </a:t>
            </a:r>
            <a:r>
              <a:rPr lang="es-ES" sz="1300" dirty="0">
                <a:latin typeface="Muli" pitchFamily="2" charset="0"/>
              </a:rPr>
              <a:t>en lugar de circular.</a:t>
            </a:r>
            <a:endParaRPr lang="en-US" sz="1300" dirty="0">
              <a:latin typeface="Muli" pitchFamily="2" charset="0"/>
            </a:endParaRPr>
          </a:p>
        </p:txBody>
      </p:sp>
      <p:pic>
        <p:nvPicPr>
          <p:cNvPr id="2050" name="Picture 2" descr="Screenshot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0602" y="1110033"/>
            <a:ext cx="3601754" cy="1472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Screenshot_2"/>
          <p:cNvPicPr>
            <a:picLocks noChangeAspect="1" noChangeArrowheads="1"/>
          </p:cNvPicPr>
          <p:nvPr/>
        </p:nvPicPr>
        <p:blipFill rotWithShape="1">
          <a:blip r:embed="rId3">
            <a:extLst>
              <a:ext uri="{28A0092B-C50C-407E-A947-70E740481C1C}">
                <a14:useLocalDpi xmlns:a14="http://schemas.microsoft.com/office/drawing/2010/main" val="0"/>
              </a:ext>
            </a:extLst>
          </a:blip>
          <a:srcRect l="14759"/>
          <a:stretch/>
        </p:blipFill>
        <p:spPr bwMode="auto">
          <a:xfrm>
            <a:off x="5954486" y="2647130"/>
            <a:ext cx="2987870" cy="1226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074150" y="3167368"/>
            <a:ext cx="4828073" cy="1492716"/>
          </a:xfrm>
          <a:prstGeom prst="rect">
            <a:avLst/>
          </a:prstGeom>
        </p:spPr>
        <p:txBody>
          <a:bodyPr wrap="square" lIns="91440" tIns="45720" rIns="91440" bIns="45720" anchor="t">
            <a:spAutoFit/>
          </a:bodyPr>
          <a:lstStyle/>
          <a:p>
            <a:pPr lvl="1"/>
            <a:r>
              <a:rPr lang="es-ES" sz="1300" dirty="0">
                <a:latin typeface="Muli"/>
              </a:rPr>
              <a:t>Dado que las capas están impresas como un óvalo, las juntas entre cada capa son en realidad pequeños valles. Esto crea una </a:t>
            </a:r>
            <a:r>
              <a:rPr lang="es-ES" sz="1300" b="1" dirty="0">
                <a:latin typeface="Muli"/>
              </a:rPr>
              <a:t>concentración de tensión </a:t>
            </a:r>
            <a:r>
              <a:rPr lang="es-ES" sz="1300" dirty="0">
                <a:latin typeface="Muli"/>
              </a:rPr>
              <a:t>en la que se puede formar una grieta cuando se somete a una carga y conduce al </a:t>
            </a:r>
            <a:r>
              <a:rPr lang="es-ES" sz="1300" b="1" dirty="0">
                <a:latin typeface="Muli"/>
              </a:rPr>
              <a:t>comportamiento anisotrópico inherente </a:t>
            </a:r>
            <a:r>
              <a:rPr lang="es-ES" sz="1300" dirty="0">
                <a:latin typeface="Muli"/>
              </a:rPr>
              <a:t>y al </a:t>
            </a:r>
            <a:r>
              <a:rPr lang="es-ES" sz="1300" b="1" dirty="0">
                <a:latin typeface="Muli"/>
              </a:rPr>
              <a:t>acabado superficial más rugoso </a:t>
            </a:r>
            <a:r>
              <a:rPr lang="es-ES" sz="1300" dirty="0">
                <a:latin typeface="Muli"/>
              </a:rPr>
              <a:t>de las piezas impresas con MEX, así como a la apariencia en capas.</a:t>
            </a:r>
            <a:endParaRPr lang="en-US" sz="1300" dirty="0">
              <a:latin typeface="Muli"/>
            </a:endParaRPr>
          </a:p>
        </p:txBody>
      </p:sp>
    </p:spTree>
    <p:extLst>
      <p:ext uri="{BB962C8B-B14F-4D97-AF65-F5344CB8AC3E}">
        <p14:creationId xmlns:p14="http://schemas.microsoft.com/office/powerpoint/2010/main" val="2308648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820442" y="603657"/>
            <a:ext cx="4395991"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dirty="0"/>
              <a:t>Introducción</a:t>
            </a:r>
            <a:endParaRPr sz="2700" dirty="0"/>
          </a:p>
        </p:txBody>
      </p:sp>
      <p:sp>
        <p:nvSpPr>
          <p:cNvPr id="1029" name="Google Shape;1029;p44"/>
          <p:cNvSpPr txBox="1">
            <a:spLocks noGrp="1"/>
          </p:cNvSpPr>
          <p:nvPr>
            <p:ph type="subTitle" idx="1"/>
          </p:nvPr>
        </p:nvSpPr>
        <p:spPr>
          <a:xfrm>
            <a:off x="71278" y="1189664"/>
            <a:ext cx="5495925" cy="2657507"/>
          </a:xfrm>
          <a:prstGeom prst="rect">
            <a:avLst/>
          </a:prstGeom>
        </p:spPr>
        <p:txBody>
          <a:bodyPr spcFirstLastPara="1" wrap="square" lIns="91425" tIns="91425" rIns="91425" bIns="91425" anchor="t" anchorCtr="0">
            <a:noAutofit/>
          </a:bodyPr>
          <a:lstStyle/>
          <a:p>
            <a:pPr marL="0" lvl="0" indent="0">
              <a:spcBef>
                <a:spcPts val="600"/>
              </a:spcBef>
              <a:spcAft>
                <a:spcPts val="600"/>
              </a:spcAft>
            </a:pPr>
            <a:r>
              <a:rPr lang="es-ES" dirty="0">
                <a:solidFill>
                  <a:schemeClr val="tx1"/>
                </a:solidFill>
              </a:rPr>
              <a:t>La impresión 3D nos ofrece un conjunto único de ventajas en comparación con los métodos de fabricación tradicionales, a saber:</a:t>
            </a:r>
          </a:p>
          <a:p>
            <a:pPr marL="285750" lvl="0" indent="-285750">
              <a:buFont typeface="Wingdings" panose="05000000000000000000" pitchFamily="2" charset="2"/>
              <a:buChar char="v"/>
            </a:pPr>
            <a:r>
              <a:rPr lang="es-ES" dirty="0">
                <a:solidFill>
                  <a:schemeClr val="tx1"/>
                </a:solidFill>
              </a:rPr>
              <a:t>Libertad de diseño</a:t>
            </a:r>
          </a:p>
          <a:p>
            <a:pPr marL="285750" lvl="0" indent="-285750">
              <a:buFont typeface="Wingdings" panose="05000000000000000000" pitchFamily="2" charset="2"/>
              <a:buChar char="v"/>
            </a:pPr>
            <a:r>
              <a:rPr lang="es-ES" dirty="0">
                <a:solidFill>
                  <a:schemeClr val="tx1"/>
                </a:solidFill>
              </a:rPr>
              <a:t>Productos personalizados</a:t>
            </a:r>
          </a:p>
          <a:p>
            <a:pPr marL="285750" lvl="0" indent="-285750">
              <a:buFont typeface="Wingdings" panose="05000000000000000000" pitchFamily="2" charset="2"/>
              <a:buChar char="v"/>
            </a:pPr>
            <a:r>
              <a:rPr lang="es-ES" dirty="0">
                <a:solidFill>
                  <a:schemeClr val="tx1"/>
                </a:solidFill>
              </a:rPr>
              <a:t>Complejidad de diseño y consolidación de piezas</a:t>
            </a:r>
          </a:p>
          <a:p>
            <a:pPr marL="285750" lvl="0" indent="-285750">
              <a:buFont typeface="Wingdings" panose="05000000000000000000" pitchFamily="2" charset="2"/>
              <a:buChar char="v"/>
            </a:pPr>
            <a:r>
              <a:rPr lang="es-ES" dirty="0">
                <a:solidFill>
                  <a:schemeClr val="tx1"/>
                </a:solidFill>
              </a:rPr>
              <a:t>Fabricación bajo demanda</a:t>
            </a:r>
          </a:p>
          <a:p>
            <a:pPr marL="285750" lvl="0" indent="-285750">
              <a:buFont typeface="Wingdings" panose="05000000000000000000" pitchFamily="2" charset="2"/>
              <a:buChar char="v"/>
            </a:pPr>
            <a:r>
              <a:rPr lang="es-ES" dirty="0">
                <a:solidFill>
                  <a:schemeClr val="tx1"/>
                </a:solidFill>
              </a:rPr>
              <a:t>Sostenibilidad</a:t>
            </a:r>
          </a:p>
          <a:p>
            <a:pPr marL="285750" lvl="0" indent="-285750">
              <a:buFont typeface="Wingdings" panose="05000000000000000000" pitchFamily="2" charset="2"/>
              <a:buChar char="v"/>
            </a:pPr>
            <a:r>
              <a:rPr lang="es-ES" dirty="0">
                <a:solidFill>
                  <a:schemeClr val="tx1"/>
                </a:solidFill>
              </a:rPr>
              <a:t>Diseño orientado a funciones</a:t>
            </a:r>
          </a:p>
          <a:p>
            <a:pPr marL="285750" lvl="0" indent="-285750">
              <a:buFont typeface="Wingdings" panose="05000000000000000000" pitchFamily="2" charset="2"/>
              <a:buChar char="v"/>
            </a:pPr>
            <a:r>
              <a:rPr lang="es-ES" dirty="0">
                <a:solidFill>
                  <a:schemeClr val="tx1"/>
                </a:solidFill>
              </a:rPr>
              <a:t>Funcionalidad mejorada</a:t>
            </a:r>
          </a:p>
          <a:p>
            <a:pPr marL="0" lvl="0" indent="0">
              <a:spcBef>
                <a:spcPts val="600"/>
              </a:spcBef>
              <a:spcAft>
                <a:spcPts val="600"/>
              </a:spcAft>
            </a:pPr>
            <a:r>
              <a:rPr lang="es-ES" dirty="0">
                <a:solidFill>
                  <a:schemeClr val="tx1"/>
                </a:solidFill>
              </a:rPr>
              <a:t>Al diseñar para impresión 3D, se requiere una nueva forma de pensar para aprovechar al máximo esta nueva tecnología.</a:t>
            </a:r>
            <a:endParaRPr lang="en-US" dirty="0">
              <a:solidFill>
                <a:schemeClr val="tx1"/>
              </a:solidFill>
            </a:endParaRPr>
          </a:p>
          <a:p>
            <a:pPr marL="0" lvl="0" indent="0"/>
            <a:endParaRPr lang="en-US" dirty="0">
              <a:solidFill>
                <a:schemeClr val="tx1"/>
              </a:solidFill>
              <a:latin typeface="Muli" pitchFamily="2" charset="0"/>
            </a:endParaRPr>
          </a:p>
          <a:p>
            <a:pPr marL="0" lvl="0" indent="0"/>
            <a:endParaRPr lang="en" dirty="0">
              <a:solidFill>
                <a:schemeClr val="tx1"/>
              </a:solidFill>
              <a:latin typeface="Muli" pitchFamily="2" charset="0"/>
            </a:endParaRPr>
          </a:p>
          <a:p>
            <a:pPr marL="0" lvl="0" indent="0"/>
            <a:endParaRPr lang="en" dirty="0">
              <a:solidFill>
                <a:schemeClr val="tx1"/>
              </a:solidFill>
              <a:latin typeface="Muli" pitchFamily="2" charset="0"/>
            </a:endParaRPr>
          </a:p>
        </p:txBody>
      </p:sp>
      <p:sp>
        <p:nvSpPr>
          <p:cNvPr id="1030" name="Google Shape;1030;p44"/>
          <p:cNvSpPr/>
          <p:nvPr/>
        </p:nvSpPr>
        <p:spPr>
          <a:xfrm>
            <a:off x="6116705" y="1330092"/>
            <a:ext cx="2640402" cy="3035104"/>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7539280" y="-16482"/>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6266707" y="4822684"/>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8800269" y="4815807"/>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Rectangle 4"/>
          <p:cNvSpPr/>
          <p:nvPr/>
        </p:nvSpPr>
        <p:spPr>
          <a:xfrm>
            <a:off x="1109486" y="4116887"/>
            <a:ext cx="5007219" cy="954107"/>
          </a:xfrm>
          <a:prstGeom prst="rect">
            <a:avLst/>
          </a:prstGeom>
        </p:spPr>
        <p:txBody>
          <a:bodyPr wrap="square" lIns="91440" tIns="45720" rIns="91440" bIns="45720" anchor="t">
            <a:spAutoFit/>
          </a:bodyPr>
          <a:lstStyle/>
          <a:p>
            <a:r>
              <a:rPr lang="es-ES" dirty="0">
                <a:solidFill>
                  <a:schemeClr val="tx1"/>
                </a:solidFill>
                <a:latin typeface="Muli"/>
              </a:rPr>
              <a:t>Esta nueva forma se llama </a:t>
            </a:r>
            <a:r>
              <a:rPr lang="es-ES" b="1" dirty="0" err="1">
                <a:solidFill>
                  <a:schemeClr val="tx1"/>
                </a:solidFill>
                <a:latin typeface="Muli"/>
              </a:rPr>
              <a:t>Thinking</a:t>
            </a:r>
            <a:r>
              <a:rPr lang="es-ES" b="1" dirty="0">
                <a:solidFill>
                  <a:schemeClr val="tx1"/>
                </a:solidFill>
                <a:latin typeface="Muli"/>
              </a:rPr>
              <a:t> </a:t>
            </a:r>
            <a:r>
              <a:rPr lang="es-ES" b="1" dirty="0" err="1">
                <a:solidFill>
                  <a:schemeClr val="tx1"/>
                </a:solidFill>
                <a:latin typeface="Muli"/>
              </a:rPr>
              <a:t>Additively</a:t>
            </a:r>
            <a:r>
              <a:rPr lang="es-ES" b="1" dirty="0">
                <a:solidFill>
                  <a:schemeClr val="tx1"/>
                </a:solidFill>
                <a:latin typeface="Muli"/>
              </a:rPr>
              <a:t>/Pensar Aditivamente </a:t>
            </a:r>
            <a:r>
              <a:rPr lang="es-ES" dirty="0">
                <a:solidFill>
                  <a:schemeClr val="tx1"/>
                </a:solidFill>
                <a:latin typeface="Muli"/>
              </a:rPr>
              <a:t>(pensar una capa a la vez con un enfoque ascendente) y nos permite beneficiarnos de todas las ventajas que ofrece la impresión 3D.</a:t>
            </a:r>
            <a:endParaRPr lang="en-US" dirty="0">
              <a:solidFill>
                <a:schemeClr val="tx1"/>
              </a:solidFill>
              <a:latin typeface="Muli"/>
            </a:endParaRPr>
          </a:p>
        </p:txBody>
      </p:sp>
      <p:pic>
        <p:nvPicPr>
          <p:cNvPr id="32" name="Imagen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8039" y="935474"/>
            <a:ext cx="3736856" cy="3188214"/>
          </a:xfrm>
          <a:prstGeom prst="rect">
            <a:avLst/>
          </a:prstGeom>
        </p:spPr>
      </p:pic>
    </p:spTree>
    <p:extLst>
      <p:ext uri="{BB962C8B-B14F-4D97-AF65-F5344CB8AC3E}">
        <p14:creationId xmlns:p14="http://schemas.microsoft.com/office/powerpoint/2010/main" val="11866047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533400" y="491897"/>
            <a:ext cx="4683033"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dirty="0"/>
              <a:t>Contracción &amp; Deformación</a:t>
            </a:r>
            <a:endParaRPr sz="2700" dirty="0"/>
          </a:p>
        </p:txBody>
      </p:sp>
      <p:sp>
        <p:nvSpPr>
          <p:cNvPr id="1029" name="Google Shape;1029;p44"/>
          <p:cNvSpPr txBox="1">
            <a:spLocks noGrp="1"/>
          </p:cNvSpPr>
          <p:nvPr>
            <p:ph type="subTitle" idx="1"/>
          </p:nvPr>
        </p:nvSpPr>
        <p:spPr>
          <a:xfrm>
            <a:off x="173183" y="1061591"/>
            <a:ext cx="5027468" cy="2846994"/>
          </a:xfrm>
          <a:prstGeom prst="rect">
            <a:avLst/>
          </a:prstGeom>
        </p:spPr>
        <p:txBody>
          <a:bodyPr spcFirstLastPara="1" wrap="square" lIns="91425" tIns="91425" rIns="91425" bIns="91425" anchor="t" anchorCtr="0">
            <a:noAutofit/>
          </a:bodyPr>
          <a:lstStyle/>
          <a:p>
            <a:pPr marL="0" indent="0"/>
            <a:r>
              <a:rPr lang="es-ES" dirty="0">
                <a:solidFill>
                  <a:schemeClr val="accent3"/>
                </a:solidFill>
              </a:rPr>
              <a:t>Al imprimir en 3D, los materiales utilizados </a:t>
            </a:r>
            <a:r>
              <a:rPr lang="es-ES" b="1" dirty="0">
                <a:solidFill>
                  <a:schemeClr val="accent3"/>
                </a:solidFill>
              </a:rPr>
              <a:t>sufren un cambio físico</a:t>
            </a:r>
            <a:r>
              <a:rPr lang="es-ES" dirty="0">
                <a:solidFill>
                  <a:schemeClr val="accent3"/>
                </a:solidFill>
              </a:rPr>
              <a:t>: se funden en líquido para que puedan depositarse, luego se enfrían y finalmente se solidifican.</a:t>
            </a:r>
          </a:p>
          <a:p>
            <a:pPr marL="0" indent="0"/>
            <a:endParaRPr lang="es-ES" dirty="0">
              <a:solidFill>
                <a:schemeClr val="accent3"/>
              </a:solidFill>
            </a:endParaRPr>
          </a:p>
          <a:p>
            <a:pPr marL="0" indent="0"/>
            <a:r>
              <a:rPr lang="es-ES" dirty="0">
                <a:solidFill>
                  <a:schemeClr val="accent3"/>
                </a:solidFill>
              </a:rPr>
              <a:t>Los termoplásticos se </a:t>
            </a:r>
            <a:r>
              <a:rPr lang="es-ES" b="1" dirty="0">
                <a:solidFill>
                  <a:schemeClr val="accent3"/>
                </a:solidFill>
              </a:rPr>
              <a:t>encogen</a:t>
            </a:r>
            <a:r>
              <a:rPr lang="es-ES" dirty="0">
                <a:solidFill>
                  <a:schemeClr val="accent3"/>
                </a:solidFill>
              </a:rPr>
              <a:t> a medida que se enfrían y cuanto mayor es la temperatura de impresión, más se encogen (por ejemplo, el ABS se encoge alrededor del 1 %, mientras que el PLA alrededor del 0,25 %).</a:t>
            </a:r>
          </a:p>
          <a:p>
            <a:pPr marL="0" indent="0"/>
            <a:endParaRPr lang="es-ES" dirty="0">
              <a:solidFill>
                <a:schemeClr val="accent3"/>
              </a:solidFill>
            </a:endParaRPr>
          </a:p>
          <a:p>
            <a:pPr marL="0" indent="0"/>
            <a:r>
              <a:rPr lang="es-ES" u="sng" dirty="0">
                <a:solidFill>
                  <a:schemeClr val="accent3"/>
                </a:solidFill>
              </a:rPr>
              <a:t>La contracción suele ser bastante uniforme</a:t>
            </a:r>
            <a:r>
              <a:rPr lang="es-ES" dirty="0">
                <a:solidFill>
                  <a:schemeClr val="accent3"/>
                </a:solidFill>
              </a:rPr>
              <a:t>, especialmente en el plano x-y, y se puede mitigar fácilmente con algo de calibración y escalado.</a:t>
            </a:r>
            <a:endParaRPr lang="en-US" dirty="0">
              <a:solidFill>
                <a:schemeClr val="accent3"/>
              </a:solidFill>
            </a:endParaRPr>
          </a:p>
        </p:txBody>
      </p:sp>
      <p:sp>
        <p:nvSpPr>
          <p:cNvPr id="1030" name="Google Shape;1030;p44"/>
          <p:cNvSpPr/>
          <p:nvPr/>
        </p:nvSpPr>
        <p:spPr>
          <a:xfrm>
            <a:off x="5338529" y="1191935"/>
            <a:ext cx="3089200" cy="3035104"/>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7539280" y="-16482"/>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5365062" y="1191935"/>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5676282" y="4452032"/>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29;p44"/>
          <p:cNvSpPr txBox="1">
            <a:spLocks/>
          </p:cNvSpPr>
          <p:nvPr/>
        </p:nvSpPr>
        <p:spPr>
          <a:xfrm>
            <a:off x="1057491" y="3672170"/>
            <a:ext cx="4509725" cy="123070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9pPr>
          </a:lstStyle>
          <a:p>
            <a:pPr marL="0" indent="0"/>
            <a:r>
              <a:rPr lang="es-ES" dirty="0">
                <a:solidFill>
                  <a:schemeClr val="accent3"/>
                </a:solidFill>
              </a:rPr>
              <a:t>Cuando las impresiones se enfrían, se produce una contracción debido al encogimiento y esta contracción provoca </a:t>
            </a:r>
            <a:r>
              <a:rPr lang="es-ES" b="1" dirty="0">
                <a:solidFill>
                  <a:schemeClr val="accent3"/>
                </a:solidFill>
              </a:rPr>
              <a:t>tensión</a:t>
            </a:r>
            <a:r>
              <a:rPr lang="es-ES" dirty="0">
                <a:solidFill>
                  <a:schemeClr val="accent3"/>
                </a:solidFill>
              </a:rPr>
              <a:t> a lo largo de las superficies laterales del objeto.</a:t>
            </a:r>
            <a:r>
              <a:rPr lang="es-ES" u="sng" dirty="0">
                <a:solidFill>
                  <a:schemeClr val="accent3"/>
                </a:solidFill>
              </a:rPr>
              <a:t> Cuanto más rápida sea la velocidad de enfriamiento, mayor será el estrés causado.</a:t>
            </a:r>
            <a:endParaRPr lang="en-US" u="sng" dirty="0">
              <a:solidFill>
                <a:schemeClr val="accent3"/>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0607" r="3538" b="10985"/>
          <a:stretch/>
        </p:blipFill>
        <p:spPr>
          <a:xfrm>
            <a:off x="6020559" y="1575473"/>
            <a:ext cx="2843407" cy="2007627"/>
          </a:xfrm>
          <a:prstGeom prst="rect">
            <a:avLst/>
          </a:prstGeom>
        </p:spPr>
      </p:pic>
      <p:sp>
        <p:nvSpPr>
          <p:cNvPr id="3" name="Rectangle 2"/>
          <p:cNvSpPr/>
          <p:nvPr/>
        </p:nvSpPr>
        <p:spPr>
          <a:xfrm>
            <a:off x="6347729" y="3642263"/>
            <a:ext cx="2189065" cy="646331"/>
          </a:xfrm>
          <a:prstGeom prst="rect">
            <a:avLst/>
          </a:prstGeom>
        </p:spPr>
        <p:txBody>
          <a:bodyPr wrap="square">
            <a:spAutoFit/>
          </a:bodyPr>
          <a:lstStyle/>
          <a:p>
            <a:pPr algn="ctr"/>
            <a:r>
              <a:rPr lang="es-ES" sz="1200" dirty="0">
                <a:solidFill>
                  <a:schemeClr val="bg1"/>
                </a:solidFill>
                <a:latin typeface="Muli" panose="02000503000000000000" pitchFamily="2" charset="0"/>
              </a:rPr>
              <a:t>Borde deformado y agrietado en una impresión</a:t>
            </a:r>
            <a:endParaRPr lang="en-US" sz="1200" dirty="0">
              <a:solidFill>
                <a:schemeClr val="bg1"/>
              </a:solidFill>
              <a:latin typeface="Muli" panose="02000503000000000000" pitchFamily="2" charset="0"/>
            </a:endParaRPr>
          </a:p>
        </p:txBody>
      </p:sp>
    </p:spTree>
    <p:extLst>
      <p:ext uri="{BB962C8B-B14F-4D97-AF65-F5344CB8AC3E}">
        <p14:creationId xmlns:p14="http://schemas.microsoft.com/office/powerpoint/2010/main" val="12638441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30" name="Google Shape;1030;p44"/>
          <p:cNvSpPr/>
          <p:nvPr/>
        </p:nvSpPr>
        <p:spPr>
          <a:xfrm>
            <a:off x="5112275" y="224973"/>
            <a:ext cx="3255733" cy="5242378"/>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4"/>
          <p:cNvSpPr txBox="1">
            <a:spLocks noGrp="1"/>
          </p:cNvSpPr>
          <p:nvPr>
            <p:ph type="title"/>
          </p:nvPr>
        </p:nvSpPr>
        <p:spPr>
          <a:xfrm>
            <a:off x="533400" y="467132"/>
            <a:ext cx="4683033"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dirty="0"/>
              <a:t>Warping o deformación</a:t>
            </a:r>
            <a:endParaRPr sz="2700" dirty="0"/>
          </a:p>
        </p:txBody>
      </p:sp>
      <p:sp>
        <p:nvSpPr>
          <p:cNvPr id="1029" name="Google Shape;1029;p44"/>
          <p:cNvSpPr txBox="1">
            <a:spLocks noGrp="1"/>
          </p:cNvSpPr>
          <p:nvPr>
            <p:ph type="subTitle" idx="1"/>
          </p:nvPr>
        </p:nvSpPr>
        <p:spPr>
          <a:xfrm>
            <a:off x="1" y="1000631"/>
            <a:ext cx="5396344" cy="2846994"/>
          </a:xfrm>
          <a:prstGeom prst="rect">
            <a:avLst/>
          </a:prstGeom>
        </p:spPr>
        <p:txBody>
          <a:bodyPr spcFirstLastPara="1" wrap="square" lIns="91425" tIns="91425" rIns="91425" bIns="91425" anchor="t" anchorCtr="0">
            <a:noAutofit/>
          </a:bodyPr>
          <a:lstStyle/>
          <a:p>
            <a:pPr marL="0" indent="0"/>
            <a:r>
              <a:rPr lang="es-ES" b="1" dirty="0"/>
              <a:t>La velocidad de enfriamiento generalmente </a:t>
            </a:r>
            <a:r>
              <a:rPr lang="es-ES" b="1" u="sng" dirty="0"/>
              <a:t>no es uniforme</a:t>
            </a:r>
            <a:r>
              <a:rPr lang="es-ES" dirty="0"/>
              <a:t>: a medida que depositamos nuevas capas de material, las capas nuevas y más calientes tiran de las capas subyacentes. Además, las masas grandes tienden a enfriarse más lentamente que las piezas pequeñas.</a:t>
            </a:r>
          </a:p>
          <a:p>
            <a:pPr marL="0" indent="0"/>
            <a:endParaRPr lang="es-ES" sz="900" dirty="0"/>
          </a:p>
          <a:p>
            <a:pPr marL="0" indent="0"/>
            <a:r>
              <a:rPr lang="es-ES" dirty="0"/>
              <a:t>Este enfriamiento desigual puede causar un fenómeno conocido como </a:t>
            </a:r>
            <a:r>
              <a:rPr lang="es-ES" b="1" dirty="0"/>
              <a:t>deformación o </a:t>
            </a:r>
            <a:r>
              <a:rPr lang="es-ES" b="1" dirty="0" err="1"/>
              <a:t>warping</a:t>
            </a:r>
            <a:r>
              <a:rPr lang="es-ES" dirty="0"/>
              <a:t>: </a:t>
            </a:r>
            <a:r>
              <a:rPr lang="es-ES" u="sng" dirty="0"/>
              <a:t>la flexión no deseada de piezas de nuestra impresión.</a:t>
            </a:r>
          </a:p>
          <a:p>
            <a:pPr marL="0" indent="0"/>
            <a:endParaRPr lang="es-ES" sz="900" dirty="0"/>
          </a:p>
          <a:p>
            <a:pPr marL="0" indent="0"/>
            <a:r>
              <a:rPr lang="es-ES" dirty="0"/>
              <a:t>En algunos casos, las esquinas de la impresión (donde la tensión es mayor) podrían incluso </a:t>
            </a:r>
            <a:r>
              <a:rPr lang="es-ES" b="1" dirty="0"/>
              <a:t>levantarse y desprenderse </a:t>
            </a:r>
            <a:r>
              <a:rPr lang="es-ES" dirty="0"/>
              <a:t>de la placa de construcción, arruinando nuestra impresión. En algunos casos más extremos, ¡las piezas incluso  podrían </a:t>
            </a:r>
            <a:r>
              <a:rPr lang="es-ES" b="1" dirty="0"/>
              <a:t>romperse</a:t>
            </a:r>
            <a:r>
              <a:rPr lang="es-ES" dirty="0"/>
              <a:t>!</a:t>
            </a:r>
            <a:endParaRPr lang="en-US" dirty="0"/>
          </a:p>
        </p:txBody>
      </p:sp>
      <p:grpSp>
        <p:nvGrpSpPr>
          <p:cNvPr id="1032" name="Google Shape;1032;p44"/>
          <p:cNvGrpSpPr/>
          <p:nvPr/>
        </p:nvGrpSpPr>
        <p:grpSpPr>
          <a:xfrm>
            <a:off x="7539280" y="-16482"/>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5281712" y="812996"/>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5809124" y="4535327"/>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5577651" y="2107498"/>
            <a:ext cx="3337583" cy="830997"/>
          </a:xfrm>
          <a:prstGeom prst="rect">
            <a:avLst/>
          </a:prstGeom>
        </p:spPr>
        <p:txBody>
          <a:bodyPr wrap="square">
            <a:spAutoFit/>
          </a:bodyPr>
          <a:lstStyle/>
          <a:p>
            <a:pPr algn="ctr"/>
            <a:r>
              <a:rPr lang="es-ES" sz="1200" dirty="0">
                <a:solidFill>
                  <a:schemeClr val="bg1"/>
                </a:solidFill>
                <a:latin typeface="Muli" panose="02000503000000000000" pitchFamily="2" charset="0"/>
              </a:rPr>
              <a:t>A medida que las capas recién depositadas se enfrían, se encogen y tiran de la capa subyacente hacia arriba, lo que provoca la deformación o </a:t>
            </a:r>
            <a:r>
              <a:rPr lang="es-ES" sz="1200" dirty="0" err="1">
                <a:solidFill>
                  <a:schemeClr val="bg1"/>
                </a:solidFill>
                <a:latin typeface="Muli" panose="02000503000000000000" pitchFamily="2" charset="0"/>
              </a:rPr>
              <a:t>warping</a:t>
            </a:r>
            <a:r>
              <a:rPr lang="es-ES" sz="1200" dirty="0">
                <a:solidFill>
                  <a:schemeClr val="bg1"/>
                </a:solidFill>
                <a:latin typeface="Muli" panose="02000503000000000000" pitchFamily="2" charset="0"/>
              </a:rPr>
              <a:t>.</a:t>
            </a:r>
            <a:endParaRPr lang="en-US" sz="1200" dirty="0">
              <a:solidFill>
                <a:schemeClr val="bg1"/>
              </a:solidFill>
              <a:latin typeface="Muli" panose="02000503000000000000" pitchFamily="2" charset="0"/>
            </a:endParaRPr>
          </a:p>
        </p:txBody>
      </p:sp>
      <p:pic>
        <p:nvPicPr>
          <p:cNvPr id="32" name="Picture 31"/>
          <p:cNvPicPr/>
          <p:nvPr/>
        </p:nvPicPr>
        <p:blipFill rotWithShape="1">
          <a:blip r:embed="rId3">
            <a:extLst>
              <a:ext uri="{28A0092B-C50C-407E-A947-70E740481C1C}">
                <a14:useLocalDpi xmlns:a14="http://schemas.microsoft.com/office/drawing/2010/main" val="0"/>
              </a:ext>
            </a:extLst>
          </a:blip>
          <a:srcRect l="9421" t="50613" r="6809" b="28843"/>
          <a:stretch/>
        </p:blipFill>
        <p:spPr>
          <a:xfrm>
            <a:off x="5556251" y="3071611"/>
            <a:ext cx="3373166" cy="1073457"/>
          </a:xfrm>
          <a:prstGeom prst="rect">
            <a:avLst/>
          </a:prstGeom>
        </p:spPr>
      </p:pic>
      <p:pic>
        <p:nvPicPr>
          <p:cNvPr id="33" name="Picture 32"/>
          <p:cNvPicPr/>
          <p:nvPr/>
        </p:nvPicPr>
        <p:blipFill rotWithShape="1">
          <a:blip r:embed="rId3">
            <a:extLst>
              <a:ext uri="{28A0092B-C50C-407E-A947-70E740481C1C}">
                <a14:useLocalDpi xmlns:a14="http://schemas.microsoft.com/office/drawing/2010/main" val="0"/>
              </a:ext>
            </a:extLst>
          </a:blip>
          <a:srcRect l="6274" t="14537" r="4754" b="70512"/>
          <a:stretch/>
        </p:blipFill>
        <p:spPr>
          <a:xfrm>
            <a:off x="5556251" y="1223492"/>
            <a:ext cx="3415966" cy="884006"/>
          </a:xfrm>
          <a:prstGeom prst="rect">
            <a:avLst/>
          </a:prstGeom>
        </p:spPr>
      </p:pic>
      <p:sp>
        <p:nvSpPr>
          <p:cNvPr id="3" name="Rectangle 2"/>
          <p:cNvSpPr/>
          <p:nvPr/>
        </p:nvSpPr>
        <p:spPr>
          <a:xfrm>
            <a:off x="979396" y="4190650"/>
            <a:ext cx="4710961" cy="954107"/>
          </a:xfrm>
          <a:prstGeom prst="rect">
            <a:avLst/>
          </a:prstGeom>
        </p:spPr>
        <p:txBody>
          <a:bodyPr wrap="square">
            <a:spAutoFit/>
          </a:bodyPr>
          <a:lstStyle/>
          <a:p>
            <a:pPr marL="0" indent="0"/>
            <a:r>
              <a:rPr lang="es-ES" dirty="0">
                <a:solidFill>
                  <a:schemeClr val="accent3"/>
                </a:solidFill>
                <a:latin typeface="Muli"/>
              </a:rPr>
              <a:t>Afortunadamente para nosotros, existen muchos métodos diferentes para lidiar con la deformación o </a:t>
            </a:r>
            <a:r>
              <a:rPr lang="es-ES" dirty="0" err="1">
                <a:solidFill>
                  <a:schemeClr val="accent3"/>
                </a:solidFill>
                <a:latin typeface="Muli"/>
              </a:rPr>
              <a:t>warping</a:t>
            </a:r>
            <a:r>
              <a:rPr lang="es-ES" dirty="0">
                <a:solidFill>
                  <a:schemeClr val="accent3"/>
                </a:solidFill>
                <a:latin typeface="Muli"/>
              </a:rPr>
              <a:t>: a través del diseño, los parámetros de impresión, el uso de camas calientes, etc. </a:t>
            </a:r>
            <a:endParaRPr lang="en-US" u="sng" dirty="0">
              <a:solidFill>
                <a:schemeClr val="accent3"/>
              </a:solidFill>
              <a:latin typeface="Muli"/>
            </a:endParaRPr>
          </a:p>
        </p:txBody>
      </p:sp>
    </p:spTree>
    <p:extLst>
      <p:ext uri="{BB962C8B-B14F-4D97-AF65-F5344CB8AC3E}">
        <p14:creationId xmlns:p14="http://schemas.microsoft.com/office/powerpoint/2010/main" val="5082505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614"/>
        <p:cNvGrpSpPr/>
        <p:nvPr/>
      </p:nvGrpSpPr>
      <p:grpSpPr>
        <a:xfrm>
          <a:off x="0" y="0"/>
          <a:ext cx="0" cy="0"/>
          <a:chOff x="0" y="0"/>
          <a:chExt cx="0" cy="0"/>
        </a:xfrm>
      </p:grpSpPr>
      <p:sp>
        <p:nvSpPr>
          <p:cNvPr id="3615" name="Google Shape;3615;p59"/>
          <p:cNvSpPr txBox="1">
            <a:spLocks noGrp="1"/>
          </p:cNvSpPr>
          <p:nvPr>
            <p:ph type="title"/>
          </p:nvPr>
        </p:nvSpPr>
        <p:spPr>
          <a:xfrm>
            <a:off x="720000" y="938850"/>
            <a:ext cx="2724900" cy="1244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Warping ilustrado</a:t>
            </a:r>
            <a:endParaRPr dirty="0"/>
          </a:p>
        </p:txBody>
      </p:sp>
      <p:pic>
        <p:nvPicPr>
          <p:cNvPr id="13" name="warping illustrate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32200" y="1018380"/>
            <a:ext cx="5346700" cy="3020220"/>
          </a:xfrm>
          <a:prstGeom prst="rect">
            <a:avLst/>
          </a:prstGeom>
        </p:spPr>
      </p:pic>
    </p:spTree>
    <p:extLst>
      <p:ext uri="{BB962C8B-B14F-4D97-AF65-F5344CB8AC3E}">
        <p14:creationId xmlns:p14="http://schemas.microsoft.com/office/powerpoint/2010/main" val="4358612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vol="80000">
                <p:cTn id="7" fill="hold" display="0">
                  <p:stCondLst>
                    <p:cond delay="indefinite"/>
                  </p:stCondLst>
                </p:cTn>
                <p:tgtEl>
                  <p:spTgt spid="13"/>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892154" y="305330"/>
            <a:ext cx="6995700" cy="566400"/>
          </a:xfrm>
        </p:spPr>
        <p:txBody>
          <a:bodyPr/>
          <a:lstStyle/>
          <a:p>
            <a:r>
              <a:rPr lang="en-US" dirty="0" err="1"/>
              <a:t>Mitigar</a:t>
            </a:r>
            <a:r>
              <a:rPr lang="en-US" dirty="0"/>
              <a:t> la </a:t>
            </a:r>
            <a:r>
              <a:rPr lang="en-US" dirty="0" err="1"/>
              <a:t>deformación</a:t>
            </a:r>
            <a:endParaRPr lang="en-US" dirty="0"/>
          </a:p>
        </p:txBody>
      </p:sp>
      <p:sp>
        <p:nvSpPr>
          <p:cNvPr id="6" name="Google Shape;1029;p44"/>
          <p:cNvSpPr txBox="1">
            <a:spLocks/>
          </p:cNvSpPr>
          <p:nvPr/>
        </p:nvSpPr>
        <p:spPr>
          <a:xfrm>
            <a:off x="806758" y="871730"/>
            <a:ext cx="8034751" cy="28738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600"/>
              </a:spcAft>
            </a:pPr>
            <a:r>
              <a:rPr lang="es-ES" dirty="0">
                <a:latin typeface="Muli"/>
              </a:rPr>
              <a:t>Como mencionamos, las áreas más propensas a un enfriamiento desigual y esta deformación son:</a:t>
            </a:r>
          </a:p>
          <a:p>
            <a:pPr marL="285750" indent="-285750">
              <a:spcAft>
                <a:spcPts val="600"/>
              </a:spcAft>
              <a:buFont typeface="Arial" panose="020B0604020202020204" pitchFamily="34" charset="0"/>
              <a:buChar char="•"/>
            </a:pPr>
            <a:r>
              <a:rPr lang="es-ES" dirty="0">
                <a:latin typeface="Muli"/>
              </a:rPr>
              <a:t>la interrelación entre la </a:t>
            </a:r>
            <a:r>
              <a:rPr lang="es-ES" u="sng" dirty="0">
                <a:latin typeface="Muli"/>
              </a:rPr>
              <a:t>cama de impresión y nuestra pieza</a:t>
            </a:r>
          </a:p>
          <a:p>
            <a:pPr marL="285750" indent="-285750">
              <a:spcAft>
                <a:spcPts val="600"/>
              </a:spcAft>
              <a:buFont typeface="Arial" panose="020B0604020202020204" pitchFamily="34" charset="0"/>
              <a:buChar char="•"/>
            </a:pPr>
            <a:r>
              <a:rPr lang="es-ES" dirty="0">
                <a:latin typeface="Muli"/>
              </a:rPr>
              <a:t>donde las </a:t>
            </a:r>
            <a:r>
              <a:rPr lang="es-ES" u="sng" dirty="0">
                <a:latin typeface="Muli"/>
              </a:rPr>
              <a:t>masas grandes </a:t>
            </a:r>
            <a:r>
              <a:rPr lang="es-ES" dirty="0">
                <a:latin typeface="Muli"/>
              </a:rPr>
              <a:t>(áreas gruesas de una pieza) están conectadas a </a:t>
            </a:r>
            <a:r>
              <a:rPr lang="es-ES" u="sng" dirty="0">
                <a:latin typeface="Muli"/>
              </a:rPr>
              <a:t>características delgadas</a:t>
            </a:r>
            <a:r>
              <a:rPr lang="es-ES" dirty="0">
                <a:latin typeface="Muli"/>
              </a:rPr>
              <a:t>.</a:t>
            </a:r>
          </a:p>
          <a:p>
            <a:pPr>
              <a:spcAft>
                <a:spcPts val="600"/>
              </a:spcAft>
            </a:pPr>
            <a:r>
              <a:rPr lang="es-ES" b="1" dirty="0">
                <a:solidFill>
                  <a:schemeClr val="accent1"/>
                </a:solidFill>
                <a:latin typeface="Muli"/>
              </a:rPr>
              <a:t>Guía de diseño:</a:t>
            </a:r>
          </a:p>
          <a:p>
            <a:pPr marL="285750" indent="-285750">
              <a:spcAft>
                <a:spcPts val="600"/>
              </a:spcAft>
              <a:buFont typeface="Wingdings" panose="05000000000000000000" pitchFamily="2" charset="2"/>
              <a:buChar char="q"/>
            </a:pPr>
            <a:r>
              <a:rPr lang="es-ES" dirty="0">
                <a:latin typeface="Muli"/>
              </a:rPr>
              <a:t>Garantizar un espesor de pared uniforme en toda nuestra pieza minimizará las interrelaciones entre las características delgadas y gruesas de nuestra pieza.</a:t>
            </a:r>
          </a:p>
          <a:p>
            <a:pPr marL="285750" indent="-285750">
              <a:spcAft>
                <a:spcPts val="600"/>
              </a:spcAft>
              <a:buFont typeface="Wingdings" panose="05000000000000000000" pitchFamily="2" charset="2"/>
              <a:buChar char="q"/>
            </a:pPr>
            <a:r>
              <a:rPr lang="es-ES" dirty="0">
                <a:latin typeface="Muli"/>
              </a:rPr>
              <a:t>Las esquinas se pueden redondear para ayudar con la concentración de la tensión.</a:t>
            </a:r>
          </a:p>
          <a:p>
            <a:pPr marL="285750" indent="-285750">
              <a:spcAft>
                <a:spcPts val="600"/>
              </a:spcAft>
              <a:buFont typeface="Wingdings" panose="05000000000000000000" pitchFamily="2" charset="2"/>
              <a:buChar char="q"/>
            </a:pPr>
            <a:r>
              <a:rPr lang="es-ES" dirty="0">
                <a:latin typeface="Muli"/>
              </a:rPr>
              <a:t>Deben evitarse las superficies planas grandes o las paredes altas y delgadas; de lo contrario, agregar nervaduras de soporte puede ayudar con la deformación.</a:t>
            </a:r>
            <a:endParaRPr lang="en-US" dirty="0">
              <a:latin typeface="Muli"/>
            </a:endParaRPr>
          </a:p>
          <a:p>
            <a:pPr>
              <a:spcAft>
                <a:spcPts val="600"/>
              </a:spcAft>
            </a:pPr>
            <a:endParaRPr lang="en-US" dirty="0">
              <a:latin typeface="Muli"/>
            </a:endParaRPr>
          </a:p>
          <a:p>
            <a:pPr>
              <a:spcAft>
                <a:spcPts val="600"/>
              </a:spcAft>
            </a:pPr>
            <a:endParaRPr lang="en-US" dirty="0">
              <a:latin typeface="Muli"/>
            </a:endParaRPr>
          </a:p>
        </p:txBody>
      </p:sp>
      <p:sp>
        <p:nvSpPr>
          <p:cNvPr id="2" name="Rectangle 1"/>
          <p:cNvSpPr/>
          <p:nvPr/>
        </p:nvSpPr>
        <p:spPr>
          <a:xfrm>
            <a:off x="1078345" y="3870090"/>
            <a:ext cx="6809509" cy="1169551"/>
          </a:xfrm>
          <a:prstGeom prst="rect">
            <a:avLst/>
          </a:prstGeom>
        </p:spPr>
        <p:txBody>
          <a:bodyPr wrap="square">
            <a:spAutoFit/>
          </a:bodyPr>
          <a:lstStyle/>
          <a:p>
            <a:pPr marL="285750" indent="-285750">
              <a:spcAft>
                <a:spcPts val="600"/>
              </a:spcAft>
              <a:buFont typeface="Wingdings" pitchFamily="2" charset="2"/>
              <a:buChar char="q"/>
            </a:pPr>
            <a:r>
              <a:rPr lang="es-ES" dirty="0">
                <a:solidFill>
                  <a:schemeClr val="accent3"/>
                </a:solidFill>
                <a:latin typeface="Muli"/>
              </a:rPr>
              <a:t>Cuando no se pueden evitar las características de diseño anteriores, el uso de </a:t>
            </a:r>
            <a:r>
              <a:rPr lang="es-ES" b="1" dirty="0">
                <a:solidFill>
                  <a:schemeClr val="accent3"/>
                </a:solidFill>
                <a:latin typeface="Muli"/>
              </a:rPr>
              <a:t>características de soporte adicionales </a:t>
            </a:r>
            <a:r>
              <a:rPr lang="es-ES" dirty="0">
                <a:solidFill>
                  <a:schemeClr val="accent3"/>
                </a:solidFill>
                <a:latin typeface="Muli"/>
              </a:rPr>
              <a:t>como bordes o balsas puede ayudar especialmente en la interrelación entre la cama de impresión y nuestra pieza, ya que aumenta el área de contacto entre la pieza y la cama de impresión y ayuda a anclar la pieza.</a:t>
            </a:r>
            <a:endParaRPr lang="en-US" dirty="0">
              <a:solidFill>
                <a:schemeClr val="accent3"/>
              </a:solidFill>
              <a:latin typeface="Muli"/>
            </a:endParaRPr>
          </a:p>
        </p:txBody>
      </p:sp>
    </p:spTree>
    <p:extLst>
      <p:ext uri="{BB962C8B-B14F-4D97-AF65-F5344CB8AC3E}">
        <p14:creationId xmlns:p14="http://schemas.microsoft.com/office/powerpoint/2010/main" val="38526224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p48"/>
          <p:cNvSpPr txBox="1">
            <a:spLocks noGrp="1"/>
          </p:cNvSpPr>
          <p:nvPr>
            <p:ph type="title"/>
          </p:nvPr>
        </p:nvSpPr>
        <p:spPr>
          <a:xfrm>
            <a:off x="1083115" y="428428"/>
            <a:ext cx="6995700" cy="559800"/>
          </a:xfrm>
          <a:prstGeom prst="rect">
            <a:avLst/>
          </a:prstGeom>
        </p:spPr>
        <p:txBody>
          <a:bodyPr spcFirstLastPara="1" wrap="square" lIns="91425" tIns="91425" rIns="91425" bIns="91425" anchor="t" anchorCtr="0">
            <a:noAutofit/>
          </a:bodyPr>
          <a:lstStyle/>
          <a:p>
            <a:pPr lvl="0"/>
            <a:r>
              <a:rPr lang="en-US" dirty="0" err="1"/>
              <a:t>Mitigar</a:t>
            </a:r>
            <a:r>
              <a:rPr lang="en-US" dirty="0"/>
              <a:t> la </a:t>
            </a:r>
            <a:r>
              <a:rPr lang="en-US" dirty="0" err="1"/>
              <a:t>deformación</a:t>
            </a:r>
            <a:endParaRPr lang="en-US" dirty="0"/>
          </a:p>
        </p:txBody>
      </p:sp>
      <p:sp>
        <p:nvSpPr>
          <p:cNvPr id="2" name="Rectangle 1"/>
          <p:cNvSpPr/>
          <p:nvPr/>
        </p:nvSpPr>
        <p:spPr>
          <a:xfrm>
            <a:off x="932613" y="1056080"/>
            <a:ext cx="7613509" cy="3416320"/>
          </a:xfrm>
          <a:prstGeom prst="rect">
            <a:avLst/>
          </a:prstGeom>
        </p:spPr>
        <p:txBody>
          <a:bodyPr wrap="square">
            <a:spAutoFit/>
          </a:bodyPr>
          <a:lstStyle/>
          <a:p>
            <a:pPr lvl="0">
              <a:spcAft>
                <a:spcPts val="600"/>
              </a:spcAft>
            </a:pPr>
            <a:r>
              <a:rPr lang="es-ES" b="1" dirty="0">
                <a:solidFill>
                  <a:schemeClr val="tx1"/>
                </a:solidFill>
                <a:latin typeface="Muli"/>
              </a:rPr>
              <a:t>Control de la temperatura:</a:t>
            </a:r>
          </a:p>
          <a:p>
            <a:pPr marL="285750" lvl="0" indent="-285750">
              <a:spcAft>
                <a:spcPts val="600"/>
              </a:spcAft>
              <a:buFont typeface="Wingdings" pitchFamily="2" charset="2"/>
              <a:buChar char="v"/>
            </a:pPr>
            <a:r>
              <a:rPr lang="es-ES" dirty="0">
                <a:solidFill>
                  <a:schemeClr val="tx1"/>
                </a:solidFill>
                <a:latin typeface="Muli"/>
              </a:rPr>
              <a:t>Otra forma de contrarrestar la deformación es imprimir piezas en un entorno de </a:t>
            </a:r>
            <a:r>
              <a:rPr lang="es-ES" b="1" dirty="0">
                <a:solidFill>
                  <a:schemeClr val="tx1"/>
                </a:solidFill>
                <a:latin typeface="Muli"/>
              </a:rPr>
              <a:t>construcción con temperatura controlada, </a:t>
            </a:r>
            <a:r>
              <a:rPr lang="es-ES" dirty="0">
                <a:solidFill>
                  <a:schemeClr val="tx1"/>
                </a:solidFill>
                <a:latin typeface="Muli"/>
              </a:rPr>
              <a:t>como un recinto que evita la circulación de aire y aumenta la temperatura ambiente para reducir el tiempo de enfriamiento o mediante el uso de una cama caliente.</a:t>
            </a:r>
          </a:p>
          <a:p>
            <a:pPr marL="285750" lvl="0" indent="-285750">
              <a:spcAft>
                <a:spcPts val="600"/>
              </a:spcAft>
              <a:buFont typeface="Wingdings" pitchFamily="2" charset="2"/>
              <a:buChar char="v"/>
            </a:pPr>
            <a:r>
              <a:rPr lang="es-ES" b="1" dirty="0">
                <a:solidFill>
                  <a:schemeClr val="tx1"/>
                </a:solidFill>
                <a:latin typeface="Muli"/>
              </a:rPr>
              <a:t>Reducir la velocidad de impresión </a:t>
            </a:r>
            <a:r>
              <a:rPr lang="es-ES" dirty="0">
                <a:solidFill>
                  <a:schemeClr val="tx1"/>
                </a:solidFill>
                <a:latin typeface="Muli"/>
              </a:rPr>
              <a:t>y al mismo tiempo bajar la temperatura de la boquilla también puede ayudar.</a:t>
            </a:r>
          </a:p>
          <a:p>
            <a:pPr marL="285750" lvl="0" indent="-285750">
              <a:spcAft>
                <a:spcPts val="600"/>
              </a:spcAft>
              <a:buFont typeface="Wingdings" pitchFamily="2" charset="2"/>
              <a:buChar char="v"/>
            </a:pPr>
            <a:r>
              <a:rPr lang="es-ES" dirty="0">
                <a:solidFill>
                  <a:schemeClr val="tx1"/>
                </a:solidFill>
                <a:latin typeface="Muli"/>
              </a:rPr>
              <a:t>Otra forma de </a:t>
            </a:r>
            <a:r>
              <a:rPr lang="es-ES" b="1" dirty="0">
                <a:solidFill>
                  <a:schemeClr val="tx1"/>
                </a:solidFill>
                <a:latin typeface="Muli"/>
              </a:rPr>
              <a:t>mejorar la adherencia de la cama </a:t>
            </a:r>
            <a:r>
              <a:rPr lang="es-ES" dirty="0">
                <a:solidFill>
                  <a:schemeClr val="tx1"/>
                </a:solidFill>
                <a:latin typeface="Muli"/>
              </a:rPr>
              <a:t>y así evitar deformaciones en las primeras capas críticas, es utilizando materiales para cubrir la cama y adhesivos como laca para el cabello y cola de PVA, que sean compatibles con el material que estamos imprimiendo.</a:t>
            </a:r>
          </a:p>
          <a:p>
            <a:pPr marL="285750" lvl="0" indent="-285750">
              <a:spcAft>
                <a:spcPts val="600"/>
              </a:spcAft>
              <a:buFont typeface="Wingdings" pitchFamily="2" charset="2"/>
              <a:buChar char="v"/>
            </a:pPr>
            <a:r>
              <a:rPr lang="es-ES" dirty="0">
                <a:solidFill>
                  <a:schemeClr val="tx1"/>
                </a:solidFill>
                <a:latin typeface="Muli"/>
              </a:rPr>
              <a:t>Finalmente, reemplazar nuestra cama de impresión con </a:t>
            </a:r>
            <a:r>
              <a:rPr lang="es-ES" b="1" dirty="0">
                <a:solidFill>
                  <a:schemeClr val="tx1"/>
                </a:solidFill>
                <a:latin typeface="Muli"/>
              </a:rPr>
              <a:t>superficies de impresión </a:t>
            </a:r>
            <a:r>
              <a:rPr lang="es-ES" dirty="0">
                <a:solidFill>
                  <a:schemeClr val="tx1"/>
                </a:solidFill>
                <a:latin typeface="Muli"/>
              </a:rPr>
              <a:t>especiales hechas de vidrio, materiales flexibles, láminas de polipropileno y otros también puede ayudar con la adhesión de la cama.</a:t>
            </a:r>
            <a:endParaRPr lang="en-US" dirty="0">
              <a:solidFill>
                <a:schemeClr val="tx1"/>
              </a:solidFill>
              <a:latin typeface="Muli"/>
            </a:endParaRPr>
          </a:p>
        </p:txBody>
      </p:sp>
    </p:spTree>
    <p:extLst>
      <p:ext uri="{BB962C8B-B14F-4D97-AF65-F5344CB8AC3E}">
        <p14:creationId xmlns:p14="http://schemas.microsoft.com/office/powerpoint/2010/main" val="4901566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074150" y="430230"/>
            <a:ext cx="6995700" cy="566400"/>
          </a:xfrm>
        </p:spPr>
        <p:txBody>
          <a:bodyPr/>
          <a:lstStyle/>
          <a:p>
            <a:r>
              <a:rPr lang="en-US" dirty="0" err="1"/>
              <a:t>Mitigar</a:t>
            </a:r>
            <a:r>
              <a:rPr lang="en-US" dirty="0"/>
              <a:t> la </a:t>
            </a:r>
            <a:r>
              <a:rPr lang="en-US" dirty="0" err="1"/>
              <a:t>deformación</a:t>
            </a:r>
            <a:r>
              <a:rPr lang="en-US" dirty="0"/>
              <a:t>. Caso de </a:t>
            </a:r>
            <a:r>
              <a:rPr lang="en-US" dirty="0" err="1"/>
              <a:t>estudio</a:t>
            </a:r>
            <a:endParaRPr lang="en-US" dirty="0"/>
          </a:p>
        </p:txBody>
      </p:sp>
      <p:sp>
        <p:nvSpPr>
          <p:cNvPr id="6" name="Google Shape;1029;p44"/>
          <p:cNvSpPr txBox="1">
            <a:spLocks/>
          </p:cNvSpPr>
          <p:nvPr/>
        </p:nvSpPr>
        <p:spPr>
          <a:xfrm>
            <a:off x="765194" y="996630"/>
            <a:ext cx="7782021" cy="25628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dirty="0">
                <a:solidFill>
                  <a:schemeClr val="accent3"/>
                </a:solidFill>
                <a:latin typeface="Muli" pitchFamily="2" charset="0"/>
              </a:rPr>
              <a:t>A continuación, podemos ver algunos enfoques de diseño diferentes para mitigar la deformación en una pieza grande.</a:t>
            </a:r>
          </a:p>
          <a:p>
            <a:pPr marL="342900" indent="-342900">
              <a:buFont typeface="+mj-lt"/>
              <a:buAutoNum type="alphaLcParenR"/>
            </a:pPr>
            <a:r>
              <a:rPr lang="es-ES" dirty="0">
                <a:solidFill>
                  <a:schemeClr val="accent3"/>
                </a:solidFill>
                <a:latin typeface="Muli" pitchFamily="2" charset="0"/>
              </a:rPr>
              <a:t>Se agregaron </a:t>
            </a:r>
            <a:r>
              <a:rPr lang="es-ES" b="1" dirty="0">
                <a:solidFill>
                  <a:schemeClr val="accent3"/>
                </a:solidFill>
                <a:latin typeface="Muli" pitchFamily="2" charset="0"/>
              </a:rPr>
              <a:t>características de soporte adicionales </a:t>
            </a:r>
            <a:r>
              <a:rPr lang="es-ES" dirty="0">
                <a:solidFill>
                  <a:schemeClr val="accent3"/>
                </a:solidFill>
                <a:latin typeface="Muli" pitchFamily="2" charset="0"/>
              </a:rPr>
              <a:t>(“mouse </a:t>
            </a:r>
            <a:r>
              <a:rPr lang="es-ES" dirty="0" err="1">
                <a:solidFill>
                  <a:schemeClr val="accent3"/>
                </a:solidFill>
                <a:latin typeface="Muli" pitchFamily="2" charset="0"/>
              </a:rPr>
              <a:t>ears</a:t>
            </a:r>
            <a:r>
              <a:rPr lang="es-ES" dirty="0">
                <a:solidFill>
                  <a:schemeClr val="accent3"/>
                </a:solidFill>
                <a:latin typeface="Muli" pitchFamily="2" charset="0"/>
              </a:rPr>
              <a:t>”) para mantener los extremos hacia abajo.</a:t>
            </a:r>
          </a:p>
          <a:p>
            <a:pPr marL="342900" indent="-342900">
              <a:buFont typeface="+mj-lt"/>
              <a:buAutoNum type="alphaLcParenR"/>
            </a:pPr>
            <a:r>
              <a:rPr lang="es-ES" dirty="0">
                <a:solidFill>
                  <a:schemeClr val="accent3"/>
                </a:solidFill>
                <a:latin typeface="Muli" pitchFamily="2" charset="0"/>
              </a:rPr>
              <a:t>Se rediseñó la viga y se eliminaron grandes masas del centro de la pieza para reducir las tensiones de alabeo.</a:t>
            </a:r>
          </a:p>
          <a:p>
            <a:pPr marL="342900" indent="-342900">
              <a:buFont typeface="+mj-lt"/>
              <a:buAutoNum type="alphaLcParenR"/>
            </a:pPr>
            <a:r>
              <a:rPr lang="es-ES" dirty="0">
                <a:solidFill>
                  <a:schemeClr val="accent3"/>
                </a:solidFill>
                <a:latin typeface="Muli" pitchFamily="2" charset="0"/>
              </a:rPr>
              <a:t>La viga se </a:t>
            </a:r>
            <a:r>
              <a:rPr lang="es-ES" b="1" dirty="0">
                <a:solidFill>
                  <a:schemeClr val="accent3"/>
                </a:solidFill>
                <a:latin typeface="Muli" pitchFamily="2" charset="0"/>
              </a:rPr>
              <a:t>rediseñó</a:t>
            </a:r>
            <a:r>
              <a:rPr lang="es-ES" dirty="0">
                <a:solidFill>
                  <a:schemeClr val="accent3"/>
                </a:solidFill>
                <a:latin typeface="Muli" pitchFamily="2" charset="0"/>
              </a:rPr>
              <a:t> para que se estrechara hacia los bordes, lo que redujo en gran medida el momento de elevación de la tensión interna.</a:t>
            </a:r>
            <a:endParaRPr lang="en-US" dirty="0">
              <a:solidFill>
                <a:schemeClr val="accent3"/>
              </a:solidFill>
              <a:latin typeface="Muli" pitchFamily="2" charset="0"/>
            </a:endParaRPr>
          </a:p>
        </p:txBody>
      </p:sp>
      <p:pic>
        <p:nvPicPr>
          <p:cNvPr id="7" name="Picture 6"/>
          <p:cNvPicPr/>
          <p:nvPr/>
        </p:nvPicPr>
        <p:blipFill rotWithShape="1">
          <a:blip r:embed="rId3">
            <a:extLst>
              <a:ext uri="{28A0092B-C50C-407E-A947-70E740481C1C}">
                <a14:useLocalDpi xmlns:a14="http://schemas.microsoft.com/office/drawing/2010/main" val="0"/>
              </a:ext>
            </a:extLst>
          </a:blip>
          <a:srcRect l="1" r="2214" b="4119"/>
          <a:stretch/>
        </p:blipFill>
        <p:spPr bwMode="auto">
          <a:xfrm>
            <a:off x="2522173" y="2949031"/>
            <a:ext cx="4268064" cy="2125980"/>
          </a:xfrm>
          <a:prstGeom prst="rect">
            <a:avLst/>
          </a:prstGeom>
          <a:noFill/>
          <a:ln>
            <a:noFill/>
          </a:ln>
        </p:spPr>
      </p:pic>
    </p:spTree>
    <p:extLst>
      <p:ext uri="{BB962C8B-B14F-4D97-AF65-F5344CB8AC3E}">
        <p14:creationId xmlns:p14="http://schemas.microsoft.com/office/powerpoint/2010/main" val="22672554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50"/>
          <p:cNvSpPr txBox="1">
            <a:spLocks noGrp="1"/>
          </p:cNvSpPr>
          <p:nvPr>
            <p:ph type="title"/>
          </p:nvPr>
        </p:nvSpPr>
        <p:spPr>
          <a:xfrm>
            <a:off x="5066231" y="119298"/>
            <a:ext cx="3348300" cy="83020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Piensa sobre esto…</a:t>
            </a:r>
            <a:endParaRPr dirty="0"/>
          </a:p>
        </p:txBody>
      </p:sp>
      <p:sp>
        <p:nvSpPr>
          <p:cNvPr id="1168" name="Google Shape;1168;p50"/>
          <p:cNvSpPr/>
          <p:nvPr/>
        </p:nvSpPr>
        <p:spPr>
          <a:xfrm>
            <a:off x="91478" y="48099"/>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 name="Picture 33"/>
          <p:cNvPicPr/>
          <p:nvPr/>
        </p:nvPicPr>
        <p:blipFill rotWithShape="1">
          <a:blip r:embed="rId3">
            <a:extLst>
              <a:ext uri="{28A0092B-C50C-407E-A947-70E740481C1C}">
                <a14:useLocalDpi xmlns:a14="http://schemas.microsoft.com/office/drawing/2010/main" val="0"/>
              </a:ext>
            </a:extLst>
          </a:blip>
          <a:srcRect l="6883" t="3309" r="3953" b="54218"/>
          <a:stretch/>
        </p:blipFill>
        <p:spPr>
          <a:xfrm>
            <a:off x="6675934" y="1069442"/>
            <a:ext cx="1536700" cy="1354931"/>
          </a:xfrm>
          <a:prstGeom prst="rect">
            <a:avLst/>
          </a:prstGeom>
        </p:spPr>
      </p:pic>
      <p:pic>
        <p:nvPicPr>
          <p:cNvPr id="35" name="Picture 34"/>
          <p:cNvPicPr/>
          <p:nvPr/>
        </p:nvPicPr>
        <p:blipFill rotWithShape="1">
          <a:blip r:embed="rId4">
            <a:extLst>
              <a:ext uri="{28A0092B-C50C-407E-A947-70E740481C1C}">
                <a14:useLocalDpi xmlns:a14="http://schemas.microsoft.com/office/drawing/2010/main" val="0"/>
              </a:ext>
            </a:extLst>
          </a:blip>
          <a:srcRect l="5374" t="53431" r="3930" b="3104"/>
          <a:stretch/>
        </p:blipFill>
        <p:spPr>
          <a:xfrm>
            <a:off x="6675934" y="2621848"/>
            <a:ext cx="1536700" cy="1382316"/>
          </a:xfrm>
          <a:prstGeom prst="rect">
            <a:avLst/>
          </a:prstGeom>
        </p:spPr>
      </p:pic>
      <p:pic>
        <p:nvPicPr>
          <p:cNvPr id="36" name="Picture 35"/>
          <p:cNvPicPr/>
          <p:nvPr/>
        </p:nvPicPr>
        <p:blipFill rotWithShape="1">
          <a:blip r:embed="rId3">
            <a:extLst>
              <a:ext uri="{28A0092B-C50C-407E-A947-70E740481C1C}">
                <a14:useLocalDpi xmlns:a14="http://schemas.microsoft.com/office/drawing/2010/main" val="0"/>
              </a:ext>
            </a:extLst>
          </a:blip>
          <a:srcRect l="7205" t="54905" r="3798" b="2893"/>
          <a:stretch/>
        </p:blipFill>
        <p:spPr>
          <a:xfrm>
            <a:off x="4923960" y="1047670"/>
            <a:ext cx="1434214" cy="1354930"/>
          </a:xfrm>
          <a:prstGeom prst="rect">
            <a:avLst/>
          </a:prstGeom>
        </p:spPr>
      </p:pic>
      <p:pic>
        <p:nvPicPr>
          <p:cNvPr id="37" name="Picture 36"/>
          <p:cNvPicPr/>
          <p:nvPr/>
        </p:nvPicPr>
        <p:blipFill rotWithShape="1">
          <a:blip r:embed="rId4">
            <a:extLst>
              <a:ext uri="{28A0092B-C50C-407E-A947-70E740481C1C}">
                <a14:useLocalDpi xmlns:a14="http://schemas.microsoft.com/office/drawing/2010/main" val="0"/>
              </a:ext>
            </a:extLst>
          </a:blip>
          <a:srcRect l="4988" t="2512" r="4988" b="53800"/>
          <a:stretch/>
        </p:blipFill>
        <p:spPr>
          <a:xfrm>
            <a:off x="4926248" y="2610962"/>
            <a:ext cx="1431926" cy="1409700"/>
          </a:xfrm>
          <a:prstGeom prst="rect">
            <a:avLst/>
          </a:prstGeom>
        </p:spPr>
      </p:pic>
      <p:pic>
        <p:nvPicPr>
          <p:cNvPr id="42" name="Google Shape;1170;p50"/>
          <p:cNvPicPr preferRelativeResize="0"/>
          <p:nvPr/>
        </p:nvPicPr>
        <p:blipFill>
          <a:blip r:embed="rId5">
            <a:extLst>
              <a:ext uri="{28A0092B-C50C-407E-A947-70E740481C1C}">
                <a14:useLocalDpi xmlns:a14="http://schemas.microsoft.com/office/drawing/2010/main" val="0"/>
              </a:ext>
            </a:extLst>
          </a:blip>
          <a:stretch>
            <a:fillRect/>
          </a:stretch>
        </p:blipFill>
        <p:spPr>
          <a:xfrm>
            <a:off x="298307" y="1067438"/>
            <a:ext cx="3777640" cy="2886348"/>
          </a:xfrm>
          <a:prstGeom prst="roundRect">
            <a:avLst>
              <a:gd name="adj" fmla="val 16667"/>
            </a:avLst>
          </a:prstGeom>
          <a:noFill/>
          <a:ln>
            <a:noFill/>
          </a:ln>
        </p:spPr>
      </p:pic>
      <p:sp>
        <p:nvSpPr>
          <p:cNvPr id="2" name="TextBox 1"/>
          <p:cNvSpPr txBox="1"/>
          <p:nvPr/>
        </p:nvSpPr>
        <p:spPr>
          <a:xfrm>
            <a:off x="4681193" y="4150534"/>
            <a:ext cx="3102093" cy="738664"/>
          </a:xfrm>
          <a:prstGeom prst="rect">
            <a:avLst/>
          </a:prstGeom>
          <a:noFill/>
        </p:spPr>
        <p:txBody>
          <a:bodyPr wrap="square" rtlCol="0">
            <a:spAutoFit/>
          </a:bodyPr>
          <a:lstStyle/>
          <a:p>
            <a:r>
              <a:rPr lang="en-US" b="1" dirty="0" err="1">
                <a:latin typeface="Muli" pitchFamily="2" charset="0"/>
              </a:rPr>
              <a:t>Nombra</a:t>
            </a:r>
            <a:r>
              <a:rPr lang="en-US" b="1" dirty="0">
                <a:latin typeface="Muli" pitchFamily="2" charset="0"/>
              </a:rPr>
              <a:t> </a:t>
            </a:r>
            <a:r>
              <a:rPr lang="en-US" b="1" dirty="0" err="1">
                <a:latin typeface="Muli" pitchFamily="2" charset="0"/>
              </a:rPr>
              <a:t>los</a:t>
            </a:r>
            <a:r>
              <a:rPr lang="en-US" b="1" dirty="0">
                <a:latin typeface="Muli" pitchFamily="2" charset="0"/>
              </a:rPr>
              <a:t> </a:t>
            </a:r>
            <a:r>
              <a:rPr lang="en-US" b="1" dirty="0" err="1">
                <a:latin typeface="Muli" pitchFamily="2" charset="0"/>
              </a:rPr>
              <a:t>patrones</a:t>
            </a:r>
            <a:r>
              <a:rPr lang="en-US" b="1" dirty="0">
                <a:latin typeface="Muli" pitchFamily="2" charset="0"/>
              </a:rPr>
              <a:t> de relleno:</a:t>
            </a:r>
          </a:p>
          <a:p>
            <a:r>
              <a:rPr lang="en-US" dirty="0">
                <a:solidFill>
                  <a:srgbClr val="C00000"/>
                </a:solidFill>
                <a:latin typeface="Muli" pitchFamily="2" charset="0"/>
              </a:rPr>
              <a:t>Respuesta:</a:t>
            </a:r>
            <a:r>
              <a:rPr lang="en-US" i="1" dirty="0">
                <a:solidFill>
                  <a:srgbClr val="C00000"/>
                </a:solidFill>
                <a:latin typeface="Muli" pitchFamily="2" charset="0"/>
              </a:rPr>
              <a:t> Triangular, Rectangular, Wiggle o </a:t>
            </a:r>
            <a:r>
              <a:rPr lang="en-US" i="1" dirty="0" err="1">
                <a:solidFill>
                  <a:srgbClr val="C00000"/>
                </a:solidFill>
                <a:latin typeface="Muli" pitchFamily="2" charset="0"/>
              </a:rPr>
              <a:t>Serpenteante</a:t>
            </a:r>
            <a:r>
              <a:rPr lang="en-US" i="1" dirty="0">
                <a:solidFill>
                  <a:srgbClr val="C00000"/>
                </a:solidFill>
                <a:latin typeface="Muli" pitchFamily="2" charset="0"/>
              </a:rPr>
              <a:t>, </a:t>
            </a:r>
            <a:r>
              <a:rPr lang="en-US" i="1" dirty="0" err="1">
                <a:solidFill>
                  <a:srgbClr val="C00000"/>
                </a:solidFill>
                <a:latin typeface="Muli" pitchFamily="2" charset="0"/>
              </a:rPr>
              <a:t>Panal</a:t>
            </a:r>
            <a:endParaRPr lang="en-US" i="1" dirty="0">
              <a:solidFill>
                <a:srgbClr val="C00000"/>
              </a:solidFill>
              <a:latin typeface="Muli" pitchFamily="2" charset="0"/>
            </a:endParaRPr>
          </a:p>
        </p:txBody>
      </p:sp>
    </p:spTree>
    <p:extLst>
      <p:ext uri="{BB962C8B-B14F-4D97-AF65-F5344CB8AC3E}">
        <p14:creationId xmlns:p14="http://schemas.microsoft.com/office/powerpoint/2010/main" val="19339016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556"/>
        <p:cNvGrpSpPr/>
        <p:nvPr/>
      </p:nvGrpSpPr>
      <p:grpSpPr>
        <a:xfrm>
          <a:off x="0" y="0"/>
          <a:ext cx="0" cy="0"/>
          <a:chOff x="0" y="0"/>
          <a:chExt cx="0" cy="0"/>
        </a:xfrm>
      </p:grpSpPr>
      <p:sp>
        <p:nvSpPr>
          <p:cNvPr id="3557" name="Google Shape;3557;p57"/>
          <p:cNvSpPr txBox="1">
            <a:spLocks noGrp="1"/>
          </p:cNvSpPr>
          <p:nvPr>
            <p:ph type="title"/>
          </p:nvPr>
        </p:nvSpPr>
        <p:spPr>
          <a:xfrm>
            <a:off x="2417724" y="2283452"/>
            <a:ext cx="6726275" cy="1035300"/>
          </a:xfrm>
          <a:prstGeom prst="rect">
            <a:avLst/>
          </a:prstGeom>
        </p:spPr>
        <p:txBody>
          <a:bodyPr spcFirstLastPara="1" wrap="square" lIns="91425" tIns="91425" rIns="91425" bIns="91425" anchor="ctr" anchorCtr="0">
            <a:noAutofit/>
          </a:bodyPr>
          <a:lstStyle/>
          <a:p>
            <a:pPr lvl="0"/>
            <a:r>
              <a:rPr lang="en-US" dirty="0" err="1"/>
              <a:t>Diseño</a:t>
            </a:r>
            <a:r>
              <a:rPr lang="en-US" dirty="0"/>
              <a:t> para MEX</a:t>
            </a:r>
            <a:endParaRPr dirty="0"/>
          </a:p>
        </p:txBody>
      </p:sp>
      <p:sp>
        <p:nvSpPr>
          <p:cNvPr id="3558" name="Google Shape;3558;p57"/>
          <p:cNvSpPr txBox="1">
            <a:spLocks noGrp="1"/>
          </p:cNvSpPr>
          <p:nvPr>
            <p:ph type="subTitle" idx="1"/>
          </p:nvPr>
        </p:nvSpPr>
        <p:spPr>
          <a:xfrm>
            <a:off x="2417724" y="3716890"/>
            <a:ext cx="5679300" cy="7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Principios de Diseño, Lineamientos, Estrategias y Técnicas de Optimización Específicos para el proceso de diseño de MEX.</a:t>
            </a:r>
            <a:endParaRPr dirty="0"/>
          </a:p>
        </p:txBody>
      </p:sp>
      <p:sp>
        <p:nvSpPr>
          <p:cNvPr id="3559" name="Google Shape;3559;p57"/>
          <p:cNvSpPr txBox="1">
            <a:spLocks noGrp="1"/>
          </p:cNvSpPr>
          <p:nvPr>
            <p:ph type="title" idx="2"/>
          </p:nvPr>
        </p:nvSpPr>
        <p:spPr>
          <a:xfrm>
            <a:off x="2417725" y="1355975"/>
            <a:ext cx="5679300" cy="79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03</a:t>
            </a:r>
            <a:endParaRPr/>
          </a:p>
        </p:txBody>
      </p:sp>
    </p:spTree>
    <p:extLst>
      <p:ext uri="{BB962C8B-B14F-4D97-AF65-F5344CB8AC3E}">
        <p14:creationId xmlns:p14="http://schemas.microsoft.com/office/powerpoint/2010/main" val="5436220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743950" y="257048"/>
            <a:ext cx="6995700" cy="566400"/>
          </a:xfrm>
        </p:spPr>
        <p:txBody>
          <a:bodyPr/>
          <a:lstStyle/>
          <a:p>
            <a:r>
              <a:rPr lang="en-US" dirty="0" err="1">
                <a:latin typeface="Muli" pitchFamily="2" charset="0"/>
              </a:rPr>
              <a:t>Diseño</a:t>
            </a:r>
            <a:r>
              <a:rPr lang="en-US" dirty="0">
                <a:latin typeface="Muli" pitchFamily="2" charset="0"/>
              </a:rPr>
              <a:t> para MEX</a:t>
            </a:r>
          </a:p>
        </p:txBody>
      </p:sp>
      <p:sp>
        <p:nvSpPr>
          <p:cNvPr id="4" name="Rectangle 3"/>
          <p:cNvSpPr/>
          <p:nvPr/>
        </p:nvSpPr>
        <p:spPr>
          <a:xfrm>
            <a:off x="838200" y="913597"/>
            <a:ext cx="7531100" cy="1169551"/>
          </a:xfrm>
          <a:prstGeom prst="rect">
            <a:avLst/>
          </a:prstGeom>
        </p:spPr>
        <p:txBody>
          <a:bodyPr wrap="square" lIns="91440" tIns="45720" rIns="91440" bIns="45720" anchor="t">
            <a:spAutoFit/>
          </a:bodyPr>
          <a:lstStyle/>
          <a:p>
            <a:pPr>
              <a:spcBef>
                <a:spcPts val="450"/>
              </a:spcBef>
              <a:buClrTx/>
              <a:defRPr/>
            </a:pPr>
            <a:r>
              <a:rPr lang="es-ES" b="1" dirty="0">
                <a:solidFill>
                  <a:schemeClr val="tx1"/>
                </a:solidFill>
                <a:latin typeface="Muli"/>
              </a:rPr>
              <a:t>Diseño para MEX </a:t>
            </a:r>
            <a:r>
              <a:rPr lang="es-ES" dirty="0">
                <a:solidFill>
                  <a:schemeClr val="tx1"/>
                </a:solidFill>
                <a:latin typeface="Muli"/>
              </a:rPr>
              <a:t>es la </a:t>
            </a:r>
            <a:r>
              <a:rPr lang="es-ES" b="1" dirty="0">
                <a:solidFill>
                  <a:schemeClr val="tx1"/>
                </a:solidFill>
                <a:latin typeface="Muli"/>
              </a:rPr>
              <a:t>metodología de diseño </a:t>
            </a:r>
            <a:r>
              <a:rPr lang="es-ES" dirty="0">
                <a:solidFill>
                  <a:schemeClr val="tx1"/>
                </a:solidFill>
                <a:latin typeface="Muli"/>
              </a:rPr>
              <a:t>que aprovecha las capacidades únicas de la impresión 3D de MEX, al tiempo que se adhiere a las </a:t>
            </a:r>
            <a:r>
              <a:rPr lang="es-ES" b="1" dirty="0">
                <a:solidFill>
                  <a:schemeClr val="tx1"/>
                </a:solidFill>
                <a:latin typeface="Muli"/>
              </a:rPr>
              <a:t>limitaciones específicas </a:t>
            </a:r>
            <a:r>
              <a:rPr lang="es-ES" dirty="0">
                <a:solidFill>
                  <a:schemeClr val="tx1"/>
                </a:solidFill>
                <a:latin typeface="Muli"/>
              </a:rPr>
              <a:t>del proceso, con el objetivo de minimizar el tiempo de impresión, el costo, el riesgo de fallo y maximizar la funcionalidad y calidad de la pieza, para los requisitos específicos de la misma.</a:t>
            </a:r>
            <a:endParaRPr lang="en-US" dirty="0">
              <a:solidFill>
                <a:schemeClr val="tx1"/>
              </a:solidFill>
              <a:latin typeface="Muli" pitchFamily="2" charset="0"/>
            </a:endParaRPr>
          </a:p>
        </p:txBody>
      </p:sp>
      <p:graphicFrame>
        <p:nvGraphicFramePr>
          <p:cNvPr id="9" name="Diagram 8"/>
          <p:cNvGraphicFramePr/>
          <p:nvPr>
            <p:extLst>
              <p:ext uri="{D42A27DB-BD31-4B8C-83A1-F6EECF244321}">
                <p14:modId xmlns:p14="http://schemas.microsoft.com/office/powerpoint/2010/main" val="3699290652"/>
              </p:ext>
            </p:extLst>
          </p:nvPr>
        </p:nvGraphicFramePr>
        <p:xfrm>
          <a:off x="5176428" y="1867704"/>
          <a:ext cx="3479800" cy="2508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1"/>
          <p:cNvSpPr/>
          <p:nvPr/>
        </p:nvSpPr>
        <p:spPr>
          <a:xfrm>
            <a:off x="1083482" y="2146319"/>
            <a:ext cx="4092946" cy="2893100"/>
          </a:xfrm>
          <a:prstGeom prst="rect">
            <a:avLst/>
          </a:prstGeom>
        </p:spPr>
        <p:txBody>
          <a:bodyPr wrap="square" lIns="91440" tIns="45720" rIns="91440" bIns="45720" anchor="t">
            <a:spAutoFit/>
          </a:bodyPr>
          <a:lstStyle/>
          <a:p>
            <a:pPr>
              <a:spcBef>
                <a:spcPts val="450"/>
              </a:spcBef>
              <a:buClrTx/>
              <a:defRPr/>
            </a:pPr>
            <a:r>
              <a:rPr lang="es-ES" dirty="0">
                <a:solidFill>
                  <a:schemeClr val="tx1"/>
                </a:solidFill>
                <a:latin typeface="Muli"/>
              </a:rPr>
              <a:t>Esta metodología destaca el requisito de ampliar los límites de la tecnología para lograr piezas de mayor rendimiento y, al mismo tiempo, garantizar que se mitiguen los riesgos de error.  La metodología </a:t>
            </a:r>
            <a:r>
              <a:rPr lang="es-ES" b="1" dirty="0" err="1">
                <a:solidFill>
                  <a:schemeClr val="tx1"/>
                </a:solidFill>
                <a:latin typeface="Muli"/>
              </a:rPr>
              <a:t>DfMEX</a:t>
            </a:r>
            <a:r>
              <a:rPr lang="es-ES" dirty="0">
                <a:solidFill>
                  <a:schemeClr val="tx1"/>
                </a:solidFill>
                <a:latin typeface="Muli"/>
              </a:rPr>
              <a:t> (</a:t>
            </a:r>
            <a:r>
              <a:rPr lang="es-ES" dirty="0" err="1">
                <a:solidFill>
                  <a:schemeClr val="tx1"/>
                </a:solidFill>
                <a:latin typeface="Muli"/>
              </a:rPr>
              <a:t>Design</a:t>
            </a:r>
            <a:r>
              <a:rPr lang="es-ES" dirty="0">
                <a:solidFill>
                  <a:schemeClr val="tx1"/>
                </a:solidFill>
                <a:latin typeface="Muli"/>
              </a:rPr>
              <a:t> </a:t>
            </a:r>
            <a:r>
              <a:rPr lang="es-ES" dirty="0" err="1">
                <a:solidFill>
                  <a:schemeClr val="tx1"/>
                </a:solidFill>
                <a:latin typeface="Muli"/>
              </a:rPr>
              <a:t>for</a:t>
            </a:r>
            <a:r>
              <a:rPr lang="es-ES" dirty="0">
                <a:solidFill>
                  <a:schemeClr val="tx1"/>
                </a:solidFill>
                <a:latin typeface="Muli"/>
              </a:rPr>
              <a:t> Material </a:t>
            </a:r>
            <a:r>
              <a:rPr lang="es-ES" dirty="0" err="1">
                <a:solidFill>
                  <a:schemeClr val="tx1"/>
                </a:solidFill>
                <a:latin typeface="Muli"/>
              </a:rPr>
              <a:t>Extrusion</a:t>
            </a:r>
            <a:r>
              <a:rPr lang="es-ES" dirty="0">
                <a:solidFill>
                  <a:schemeClr val="tx1"/>
                </a:solidFill>
                <a:latin typeface="Muli"/>
              </a:rPr>
              <a:t>) se da en un ciclo de retroalimentación que incluye no solo el proceso de extrusión de material específico, sino también las r</a:t>
            </a:r>
            <a:r>
              <a:rPr lang="es-ES" b="1" dirty="0">
                <a:solidFill>
                  <a:schemeClr val="tx1"/>
                </a:solidFill>
                <a:latin typeface="Muli"/>
              </a:rPr>
              <a:t>estricciones del material, los parámetros de la máquina, las necesidades de </a:t>
            </a:r>
            <a:r>
              <a:rPr lang="es-ES" b="1" dirty="0" err="1">
                <a:solidFill>
                  <a:schemeClr val="tx1"/>
                </a:solidFill>
                <a:latin typeface="Muli"/>
              </a:rPr>
              <a:t>postproceso</a:t>
            </a:r>
            <a:r>
              <a:rPr lang="es-ES" b="1" dirty="0">
                <a:solidFill>
                  <a:schemeClr val="tx1"/>
                </a:solidFill>
                <a:latin typeface="Muli"/>
              </a:rPr>
              <a:t> y las propiedades esenciales y la función </a:t>
            </a:r>
            <a:r>
              <a:rPr lang="es-ES" dirty="0">
                <a:solidFill>
                  <a:schemeClr val="tx1"/>
                </a:solidFill>
                <a:latin typeface="Muli"/>
              </a:rPr>
              <a:t>de una pieza.</a:t>
            </a:r>
            <a:endParaRPr lang="en-US" dirty="0">
              <a:solidFill>
                <a:schemeClr val="tx1"/>
              </a:solidFill>
              <a:latin typeface="Muli"/>
            </a:endParaRPr>
          </a:p>
        </p:txBody>
      </p:sp>
      <p:sp>
        <p:nvSpPr>
          <p:cNvPr id="10" name="Rectangle 9"/>
          <p:cNvSpPr/>
          <p:nvPr/>
        </p:nvSpPr>
        <p:spPr>
          <a:xfrm>
            <a:off x="5087528" y="2343090"/>
            <a:ext cx="1178308" cy="692497"/>
          </a:xfrm>
          <a:prstGeom prst="rect">
            <a:avLst/>
          </a:prstGeom>
        </p:spPr>
        <p:txBody>
          <a:bodyPr wrap="square">
            <a:spAutoFit/>
          </a:bodyPr>
          <a:lstStyle/>
          <a:p>
            <a:pPr lvl="0" algn="ctr"/>
            <a:r>
              <a:rPr lang="en-US" sz="1300" dirty="0" err="1"/>
              <a:t>Necesidades</a:t>
            </a:r>
            <a:r>
              <a:rPr lang="en-US" sz="1300" dirty="0"/>
              <a:t> de post </a:t>
            </a:r>
            <a:r>
              <a:rPr lang="en-US" sz="1300" dirty="0" err="1"/>
              <a:t>proceso</a:t>
            </a:r>
            <a:endParaRPr lang="en-US" sz="1300" dirty="0">
              <a:solidFill>
                <a:schemeClr val="tx1"/>
              </a:solidFill>
            </a:endParaRPr>
          </a:p>
        </p:txBody>
      </p:sp>
      <p:sp>
        <p:nvSpPr>
          <p:cNvPr id="11" name="Rectangle 10"/>
          <p:cNvSpPr/>
          <p:nvPr/>
        </p:nvSpPr>
        <p:spPr>
          <a:xfrm>
            <a:off x="6403277" y="4403060"/>
            <a:ext cx="1178308" cy="492443"/>
          </a:xfrm>
          <a:prstGeom prst="rect">
            <a:avLst/>
          </a:prstGeom>
        </p:spPr>
        <p:txBody>
          <a:bodyPr wrap="square">
            <a:spAutoFit/>
          </a:bodyPr>
          <a:lstStyle/>
          <a:p>
            <a:pPr lvl="0" algn="ctr"/>
            <a:r>
              <a:rPr lang="en-US" sz="1300" dirty="0" err="1"/>
              <a:t>Parámetros</a:t>
            </a:r>
            <a:r>
              <a:rPr lang="en-US" sz="1300" dirty="0"/>
              <a:t> de </a:t>
            </a:r>
            <a:r>
              <a:rPr lang="en-US" sz="1300" dirty="0" err="1"/>
              <a:t>máquina</a:t>
            </a:r>
            <a:endParaRPr lang="en-US" sz="1300" dirty="0"/>
          </a:p>
        </p:txBody>
      </p:sp>
      <p:sp>
        <p:nvSpPr>
          <p:cNvPr id="12" name="Rectangle 11"/>
          <p:cNvSpPr/>
          <p:nvPr/>
        </p:nvSpPr>
        <p:spPr>
          <a:xfrm>
            <a:off x="7556986" y="2462311"/>
            <a:ext cx="1478154" cy="492443"/>
          </a:xfrm>
          <a:prstGeom prst="rect">
            <a:avLst/>
          </a:prstGeom>
        </p:spPr>
        <p:txBody>
          <a:bodyPr wrap="square">
            <a:spAutoFit/>
          </a:bodyPr>
          <a:lstStyle/>
          <a:p>
            <a:pPr lvl="0" algn="ctr"/>
            <a:r>
              <a:rPr lang="en-US" sz="1300" dirty="0" err="1">
                <a:solidFill>
                  <a:schemeClr val="tx1"/>
                </a:solidFill>
              </a:rPr>
              <a:t>Restricciones</a:t>
            </a:r>
            <a:r>
              <a:rPr lang="en-US" sz="1300" dirty="0">
                <a:solidFill>
                  <a:schemeClr val="tx1"/>
                </a:solidFill>
              </a:rPr>
              <a:t> de material</a:t>
            </a:r>
          </a:p>
        </p:txBody>
      </p:sp>
      <p:sp>
        <p:nvSpPr>
          <p:cNvPr id="6" name="Oval 5"/>
          <p:cNvSpPr/>
          <p:nvPr/>
        </p:nvSpPr>
        <p:spPr>
          <a:xfrm>
            <a:off x="6360145" y="2688883"/>
            <a:ext cx="1228545" cy="921349"/>
          </a:xfrm>
          <a:prstGeom prst="ellipse">
            <a:avLst/>
          </a:prstGeom>
          <a:solidFill>
            <a:schemeClr val="accent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err="1">
                <a:solidFill>
                  <a:schemeClr val="tx1"/>
                </a:solidFill>
              </a:rPr>
              <a:t>DfMEX</a:t>
            </a:r>
          </a:p>
        </p:txBody>
      </p:sp>
    </p:spTree>
    <p:extLst>
      <p:ext uri="{BB962C8B-B14F-4D97-AF65-F5344CB8AC3E}">
        <p14:creationId xmlns:p14="http://schemas.microsoft.com/office/powerpoint/2010/main" val="34575889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074150" y="257048"/>
            <a:ext cx="6995700" cy="566400"/>
          </a:xfrm>
        </p:spPr>
        <p:txBody>
          <a:bodyPr/>
          <a:lstStyle/>
          <a:p>
            <a:r>
              <a:rPr lang="en-US" dirty="0" err="1">
                <a:latin typeface="Muli" pitchFamily="2" charset="0"/>
              </a:rPr>
              <a:t>Requerimientos</a:t>
            </a:r>
            <a:r>
              <a:rPr lang="en-US" dirty="0">
                <a:latin typeface="Muli" pitchFamily="2" charset="0"/>
              </a:rPr>
              <a:t> de </a:t>
            </a:r>
            <a:r>
              <a:rPr lang="en-US" dirty="0" err="1">
                <a:latin typeface="Muli" pitchFamily="2" charset="0"/>
              </a:rPr>
              <a:t>pieza</a:t>
            </a:r>
            <a:endParaRPr lang="en-US" dirty="0">
              <a:latin typeface="Muli" pitchFamily="2" charset="0"/>
            </a:endParaRPr>
          </a:p>
        </p:txBody>
      </p:sp>
      <p:sp>
        <p:nvSpPr>
          <p:cNvPr id="7" name="Rectangle 6"/>
          <p:cNvSpPr/>
          <p:nvPr/>
        </p:nvSpPr>
        <p:spPr>
          <a:xfrm>
            <a:off x="1168400" y="1028700"/>
            <a:ext cx="2438400" cy="1028700"/>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Entorno operativo </a:t>
            </a:r>
          </a:p>
          <a:p>
            <a:pPr marL="171450" indent="-171450" algn="ctr">
              <a:buFont typeface="Arial" pitchFamily="34" charset="0"/>
              <a:buChar char="•"/>
            </a:pPr>
            <a:r>
              <a:rPr lang="es-ES" sz="1200" dirty="0"/>
              <a:t>¿Exposición a la luz solar, altas temperaturas? </a:t>
            </a:r>
          </a:p>
          <a:p>
            <a:pPr marL="171450" indent="-171450" algn="ctr">
              <a:buFont typeface="Arial" pitchFamily="34" charset="0"/>
              <a:buChar char="•"/>
            </a:pPr>
            <a:r>
              <a:rPr lang="es-ES" sz="1200" dirty="0"/>
              <a:t>¿Contacto con productos químicos?</a:t>
            </a:r>
            <a:endParaRPr lang="en-US" sz="1200" dirty="0"/>
          </a:p>
        </p:txBody>
      </p:sp>
      <p:sp>
        <p:nvSpPr>
          <p:cNvPr id="8" name="Rectangle 7"/>
          <p:cNvSpPr/>
          <p:nvPr/>
        </p:nvSpPr>
        <p:spPr>
          <a:xfrm>
            <a:off x="3759200" y="3479800"/>
            <a:ext cx="2540000" cy="1028700"/>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Estética</a:t>
            </a:r>
            <a:r>
              <a:rPr lang="es-ES" sz="1200" dirty="0"/>
              <a:t> </a:t>
            </a:r>
          </a:p>
          <a:p>
            <a:pPr marL="171450" indent="-171450" algn="ctr">
              <a:buFont typeface="Arial" pitchFamily="34" charset="0"/>
              <a:buChar char="•"/>
            </a:pPr>
            <a:r>
              <a:rPr lang="es-ES" sz="1200" dirty="0"/>
              <a:t>¿Pieza visible? </a:t>
            </a:r>
          </a:p>
          <a:p>
            <a:pPr marL="171450" indent="-171450" algn="ctr">
              <a:buFont typeface="Arial" pitchFamily="34" charset="0"/>
              <a:buChar char="•"/>
            </a:pPr>
            <a:r>
              <a:rPr lang="es-ES" sz="1200" dirty="0"/>
              <a:t>¿La calidad de la superficie es importante? </a:t>
            </a:r>
          </a:p>
          <a:p>
            <a:pPr marL="171450" indent="-171450" algn="ctr">
              <a:buFont typeface="Arial" pitchFamily="34" charset="0"/>
              <a:buChar char="•"/>
            </a:pPr>
            <a:r>
              <a:rPr lang="es-ES" sz="1200" dirty="0"/>
              <a:t>¿Se pintará/recubrirá la pieza?</a:t>
            </a:r>
            <a:endParaRPr lang="en-US" sz="1200" dirty="0"/>
          </a:p>
        </p:txBody>
      </p:sp>
      <p:sp>
        <p:nvSpPr>
          <p:cNvPr id="9" name="Rectangle 8"/>
          <p:cNvSpPr/>
          <p:nvPr/>
        </p:nvSpPr>
        <p:spPr>
          <a:xfrm>
            <a:off x="1168400" y="2273300"/>
            <a:ext cx="2438400" cy="1028700"/>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Precisión</a:t>
            </a:r>
            <a:r>
              <a:rPr lang="es-ES" dirty="0"/>
              <a:t> </a:t>
            </a:r>
          </a:p>
          <a:p>
            <a:pPr marL="171450" indent="-171450" algn="ctr">
              <a:buFont typeface="Arial" pitchFamily="34" charset="0"/>
              <a:buChar char="•"/>
            </a:pPr>
            <a:r>
              <a:rPr lang="es-ES" sz="1200" dirty="0"/>
              <a:t>¿Dimensiones mínimas de las características? </a:t>
            </a:r>
          </a:p>
          <a:p>
            <a:pPr marL="171450" indent="-171450" algn="ctr">
              <a:buFont typeface="Arial" pitchFamily="34" charset="0"/>
              <a:buChar char="•"/>
            </a:pPr>
            <a:r>
              <a:rPr lang="en-US" sz="1200" dirty="0"/>
              <a:t>¿</a:t>
            </a:r>
            <a:r>
              <a:rPr lang="en-US" sz="1200" dirty="0" err="1"/>
              <a:t>Pieza</a:t>
            </a:r>
            <a:r>
              <a:rPr lang="en-US" sz="1200" dirty="0"/>
              <a:t> de </a:t>
            </a:r>
            <a:r>
              <a:rPr lang="en-US" sz="1200" dirty="0" err="1"/>
              <a:t>ensamblaje</a:t>
            </a:r>
            <a:r>
              <a:rPr lang="en-US" sz="1200" dirty="0"/>
              <a:t>?</a:t>
            </a:r>
          </a:p>
        </p:txBody>
      </p:sp>
      <p:sp>
        <p:nvSpPr>
          <p:cNvPr id="10" name="Rectangle 9"/>
          <p:cNvSpPr/>
          <p:nvPr/>
        </p:nvSpPr>
        <p:spPr>
          <a:xfrm>
            <a:off x="3759200" y="1028700"/>
            <a:ext cx="2540000" cy="1028700"/>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Fuerza</a:t>
            </a:r>
            <a:r>
              <a:rPr lang="es-ES" sz="1200" dirty="0"/>
              <a:t> </a:t>
            </a:r>
          </a:p>
          <a:p>
            <a:pPr marL="171450" indent="-171450" algn="ctr">
              <a:buFont typeface="Arial" pitchFamily="34" charset="0"/>
              <a:buChar char="•"/>
            </a:pPr>
            <a:r>
              <a:rPr lang="es-ES" sz="1200" dirty="0"/>
              <a:t>¿Sujeto a cargas? </a:t>
            </a:r>
          </a:p>
          <a:p>
            <a:pPr marL="171450" indent="-171450" algn="ctr">
              <a:buFont typeface="Arial" pitchFamily="34" charset="0"/>
              <a:buChar char="•"/>
            </a:pPr>
            <a:r>
              <a:rPr lang="es-ES" sz="1200" dirty="0"/>
              <a:t>¿Desgaste por uso? </a:t>
            </a:r>
          </a:p>
          <a:p>
            <a:pPr marL="171450" indent="-171450" algn="ctr">
              <a:buFont typeface="Arial" pitchFamily="34" charset="0"/>
              <a:buChar char="•"/>
            </a:pPr>
            <a:r>
              <a:rPr lang="es-ES" sz="1200" dirty="0"/>
              <a:t>¿Es el fracaso crítico?</a:t>
            </a:r>
            <a:endParaRPr lang="en-US" sz="1200" dirty="0"/>
          </a:p>
        </p:txBody>
      </p:sp>
      <p:sp>
        <p:nvSpPr>
          <p:cNvPr id="11" name="Rectangle 10"/>
          <p:cNvSpPr/>
          <p:nvPr/>
        </p:nvSpPr>
        <p:spPr>
          <a:xfrm>
            <a:off x="1168400" y="3479800"/>
            <a:ext cx="2438400" cy="1028700"/>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err="1"/>
              <a:t>Postproceso</a:t>
            </a:r>
            <a:endParaRPr lang="es-ES" b="1" dirty="0"/>
          </a:p>
          <a:p>
            <a:pPr marL="171450" indent="-171450" algn="ctr">
              <a:buFont typeface="Arial" pitchFamily="34" charset="0"/>
              <a:buChar char="•"/>
            </a:pPr>
            <a:r>
              <a:rPr lang="es-ES" sz="1200" dirty="0"/>
              <a:t>¿Accesible para el procesamiento posterior? ¿Qué método de </a:t>
            </a:r>
            <a:r>
              <a:rPr lang="es-ES" sz="1200" dirty="0" err="1"/>
              <a:t>postproceso</a:t>
            </a:r>
            <a:r>
              <a:rPr lang="es-ES" sz="1200" dirty="0"/>
              <a:t> se requiere?</a:t>
            </a:r>
            <a:endParaRPr lang="en-US" sz="1200" dirty="0"/>
          </a:p>
        </p:txBody>
      </p:sp>
      <p:sp>
        <p:nvSpPr>
          <p:cNvPr id="12" name="Rectangle 11"/>
          <p:cNvSpPr/>
          <p:nvPr/>
        </p:nvSpPr>
        <p:spPr>
          <a:xfrm>
            <a:off x="3759200" y="2273300"/>
            <a:ext cx="2540000" cy="1028700"/>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t>Ensamblaje</a:t>
            </a:r>
            <a:endParaRPr lang="en-US" b="1" dirty="0"/>
          </a:p>
          <a:p>
            <a:pPr marL="171450" indent="-171450" algn="ctr">
              <a:buFont typeface="Arial" pitchFamily="34" charset="0"/>
              <a:buChar char="•"/>
            </a:pPr>
            <a:r>
              <a:rPr lang="es-ES" sz="1100" dirty="0"/>
              <a:t>¿Una o muchas piezas? </a:t>
            </a:r>
          </a:p>
          <a:p>
            <a:pPr marL="171450" indent="-171450" algn="ctr">
              <a:buFont typeface="Arial" pitchFamily="34" charset="0"/>
              <a:buChar char="•"/>
            </a:pPr>
            <a:r>
              <a:rPr lang="es-ES" sz="1100" dirty="0"/>
              <a:t>¿El tamaño de la pieza es mayor que el volumen de construcción? </a:t>
            </a:r>
          </a:p>
          <a:p>
            <a:pPr marL="171450" indent="-171450" algn="ctr">
              <a:buFont typeface="Arial" pitchFamily="34" charset="0"/>
              <a:buChar char="•"/>
            </a:pPr>
            <a:r>
              <a:rPr lang="es-ES" sz="1100" dirty="0"/>
              <a:t>¿Se necesitan otras herramientas?</a:t>
            </a:r>
            <a:endParaRPr lang="en-US" sz="1100" dirty="0"/>
          </a:p>
        </p:txBody>
      </p:sp>
      <p:sp>
        <p:nvSpPr>
          <p:cNvPr id="13" name="Right Brace 12"/>
          <p:cNvSpPr/>
          <p:nvPr/>
        </p:nvSpPr>
        <p:spPr>
          <a:xfrm>
            <a:off x="6515100" y="1543050"/>
            <a:ext cx="203200" cy="2622550"/>
          </a:xfrm>
          <a:prstGeom prst="rightBrace">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angle 13"/>
          <p:cNvSpPr/>
          <p:nvPr/>
        </p:nvSpPr>
        <p:spPr>
          <a:xfrm>
            <a:off x="6934200" y="3016249"/>
            <a:ext cx="1968500" cy="723901"/>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rPr>
              <a:t>Requerimientos</a:t>
            </a:r>
            <a:r>
              <a:rPr lang="en-US" b="1" dirty="0">
                <a:solidFill>
                  <a:schemeClr val="tx1"/>
                </a:solidFill>
              </a:rPr>
              <a:t> de </a:t>
            </a:r>
            <a:r>
              <a:rPr lang="en-US" b="1" dirty="0" err="1">
                <a:solidFill>
                  <a:schemeClr val="tx1"/>
                </a:solidFill>
              </a:rPr>
              <a:t>pieza</a:t>
            </a:r>
            <a:r>
              <a:rPr lang="en-US" b="1" dirty="0">
                <a:solidFill>
                  <a:schemeClr val="tx1"/>
                </a:solidFill>
              </a:rPr>
              <a:t> final</a:t>
            </a:r>
            <a:endParaRPr lang="en-US" sz="1200" dirty="0">
              <a:solidFill>
                <a:schemeClr val="tx1"/>
              </a:solidFill>
            </a:endParaRPr>
          </a:p>
        </p:txBody>
      </p:sp>
      <p:pic>
        <p:nvPicPr>
          <p:cNvPr id="1026" name="Picture 2" descr="17 Cool and Useful Things to 3D Print Around Your Home"/>
          <p:cNvPicPr>
            <a:picLocks noChangeAspect="1" noChangeArrowheads="1"/>
          </p:cNvPicPr>
          <p:nvPr/>
        </p:nvPicPr>
        <p:blipFill rotWithShape="1">
          <a:blip r:embed="rId3">
            <a:extLst>
              <a:ext uri="{28A0092B-C50C-407E-A947-70E740481C1C}">
                <a14:useLocalDpi xmlns:a14="http://schemas.microsoft.com/office/drawing/2010/main" val="0"/>
              </a:ext>
            </a:extLst>
          </a:blip>
          <a:srcRect l="6201" t="11499" r="9044" b="10465"/>
          <a:stretch/>
        </p:blipFill>
        <p:spPr bwMode="auto">
          <a:xfrm>
            <a:off x="7073900" y="1311817"/>
            <a:ext cx="1689100" cy="1555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25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417850"/>
            <a:ext cx="6995700" cy="566400"/>
          </a:xfrm>
        </p:spPr>
        <p:txBody>
          <a:bodyPr/>
          <a:lstStyle/>
          <a:p>
            <a:r>
              <a:rPr lang="en-US" dirty="0"/>
              <a:t>Libertad de </a:t>
            </a:r>
            <a:r>
              <a:rPr lang="en-US" dirty="0" err="1"/>
              <a:t>Diseño</a:t>
            </a:r>
            <a:r>
              <a:rPr lang="en-US" dirty="0"/>
              <a:t> &amp; </a:t>
            </a:r>
            <a:r>
              <a:rPr lang="en-US" dirty="0" err="1"/>
              <a:t>Complejidad</a:t>
            </a:r>
            <a:endParaRPr lang="en-US" dirty="0"/>
          </a:p>
        </p:txBody>
      </p:sp>
      <p:pic>
        <p:nvPicPr>
          <p:cNvPr id="3" name="Picture 2"/>
          <p:cNvPicPr/>
          <p:nvPr/>
        </p:nvPicPr>
        <p:blipFill rotWithShape="1">
          <a:blip r:embed="rId3">
            <a:extLst>
              <a:ext uri="{28A0092B-C50C-407E-A947-70E740481C1C}">
                <a14:useLocalDpi xmlns:a14="http://schemas.microsoft.com/office/drawing/2010/main" val="0"/>
              </a:ext>
            </a:extLst>
          </a:blip>
          <a:srcRect l="8594" t="4742" r="8594" b="12629"/>
          <a:stretch/>
        </p:blipFill>
        <p:spPr>
          <a:xfrm>
            <a:off x="5397500" y="1269999"/>
            <a:ext cx="3340100" cy="2235201"/>
          </a:xfrm>
          <a:prstGeom prst="rect">
            <a:avLst/>
          </a:prstGeom>
        </p:spPr>
      </p:pic>
      <p:sp>
        <p:nvSpPr>
          <p:cNvPr id="4" name="TextBox 3"/>
          <p:cNvSpPr txBox="1"/>
          <p:nvPr/>
        </p:nvSpPr>
        <p:spPr>
          <a:xfrm>
            <a:off x="749300" y="1047750"/>
            <a:ext cx="4546600" cy="2893100"/>
          </a:xfrm>
          <a:prstGeom prst="rect">
            <a:avLst/>
          </a:prstGeom>
          <a:noFill/>
        </p:spPr>
        <p:txBody>
          <a:bodyPr wrap="square" lIns="91440" tIns="45720" rIns="91440" bIns="45720" rtlCol="0" anchor="t">
            <a:spAutoFit/>
          </a:bodyPr>
          <a:lstStyle/>
          <a:p>
            <a:r>
              <a:rPr lang="es-ES" dirty="0">
                <a:solidFill>
                  <a:schemeClr val="tx1"/>
                </a:solidFill>
                <a:latin typeface="Muli"/>
              </a:rPr>
              <a:t>La impresión 3D ofrece una </a:t>
            </a:r>
            <a:r>
              <a:rPr lang="es-ES" b="1" dirty="0">
                <a:solidFill>
                  <a:schemeClr val="tx1"/>
                </a:solidFill>
                <a:latin typeface="Muli"/>
              </a:rPr>
              <a:t>libertad</a:t>
            </a:r>
            <a:r>
              <a:rPr lang="es-ES" dirty="0">
                <a:solidFill>
                  <a:schemeClr val="tx1"/>
                </a:solidFill>
                <a:latin typeface="Muli"/>
              </a:rPr>
              <a:t> de diseño </a:t>
            </a:r>
            <a:r>
              <a:rPr lang="es-ES" b="1" dirty="0">
                <a:solidFill>
                  <a:schemeClr val="tx1"/>
                </a:solidFill>
                <a:latin typeface="Muli"/>
              </a:rPr>
              <a:t>sin precedentes</a:t>
            </a:r>
            <a:r>
              <a:rPr lang="es-ES" dirty="0">
                <a:solidFill>
                  <a:schemeClr val="tx1"/>
                </a:solidFill>
                <a:latin typeface="Muli"/>
              </a:rPr>
              <a:t>, casi ilimitada. Como diseñador, puede transformar todas sus ideas en </a:t>
            </a:r>
            <a:r>
              <a:rPr lang="es-ES" b="1" dirty="0">
                <a:solidFill>
                  <a:schemeClr val="tx1"/>
                </a:solidFill>
                <a:latin typeface="Muli"/>
              </a:rPr>
              <a:t>objetos físicos reales</a:t>
            </a:r>
            <a:r>
              <a:rPr lang="es-ES" dirty="0">
                <a:solidFill>
                  <a:schemeClr val="tx1"/>
                </a:solidFill>
                <a:latin typeface="Muli"/>
              </a:rPr>
              <a:t>, sin importar cuán complejos o intrincados sean.</a:t>
            </a:r>
          </a:p>
          <a:p>
            <a:endParaRPr lang="es-ES" dirty="0">
              <a:solidFill>
                <a:schemeClr val="tx1"/>
              </a:solidFill>
              <a:latin typeface="Muli"/>
            </a:endParaRPr>
          </a:p>
          <a:p>
            <a:r>
              <a:rPr lang="es-ES" dirty="0">
                <a:solidFill>
                  <a:schemeClr val="tx1"/>
                </a:solidFill>
                <a:latin typeface="Muli"/>
              </a:rPr>
              <a:t>Ya no tenemos que diseñar centrándonos en las limitaciones de fabricación, sino que podemos concentrarnos en la </a:t>
            </a:r>
            <a:r>
              <a:rPr lang="es-ES" b="1" dirty="0">
                <a:solidFill>
                  <a:schemeClr val="tx1"/>
                </a:solidFill>
                <a:latin typeface="Muli"/>
              </a:rPr>
              <a:t>funcionalidad</a:t>
            </a:r>
            <a:r>
              <a:rPr lang="es-ES" dirty="0">
                <a:solidFill>
                  <a:schemeClr val="tx1"/>
                </a:solidFill>
                <a:latin typeface="Muli"/>
              </a:rPr>
              <a:t>, lo que nos permite </a:t>
            </a:r>
            <a:r>
              <a:rPr lang="es-ES" b="1" dirty="0">
                <a:solidFill>
                  <a:schemeClr val="tx1"/>
                </a:solidFill>
                <a:latin typeface="Muli"/>
              </a:rPr>
              <a:t>innovar</a:t>
            </a:r>
            <a:r>
              <a:rPr lang="es-ES" dirty="0">
                <a:solidFill>
                  <a:schemeClr val="tx1"/>
                </a:solidFill>
                <a:latin typeface="Muli"/>
              </a:rPr>
              <a:t> de una manera que antes no era posible. ¡Imagina tratar de hacer estas intrincadas unidades flash USB utilizando métodos de fabricación convencionales!</a:t>
            </a:r>
            <a:endParaRPr lang="en-US" dirty="0">
              <a:solidFill>
                <a:schemeClr val="tx1"/>
              </a:solidFill>
              <a:latin typeface="Muli"/>
            </a:endParaRPr>
          </a:p>
          <a:p>
            <a:endParaRPr lang="en-US" dirty="0">
              <a:solidFill>
                <a:schemeClr val="tx1"/>
              </a:solidFill>
              <a:latin typeface="Muli" pitchFamily="2" charset="0"/>
            </a:endParaRPr>
          </a:p>
          <a:p>
            <a:endParaRPr lang="en-US" dirty="0">
              <a:solidFill>
                <a:schemeClr val="tx1"/>
              </a:solidFill>
              <a:latin typeface="Muli" pitchFamily="2" charset="0"/>
            </a:endParaRPr>
          </a:p>
        </p:txBody>
      </p:sp>
      <p:sp>
        <p:nvSpPr>
          <p:cNvPr id="5" name="Rectangle 4"/>
          <p:cNvSpPr/>
          <p:nvPr/>
        </p:nvSpPr>
        <p:spPr>
          <a:xfrm>
            <a:off x="1114966" y="3740423"/>
            <a:ext cx="6632033" cy="1169551"/>
          </a:xfrm>
          <a:prstGeom prst="rect">
            <a:avLst/>
          </a:prstGeom>
        </p:spPr>
        <p:txBody>
          <a:bodyPr wrap="square" lIns="91440" tIns="45720" rIns="91440" bIns="45720" anchor="t">
            <a:spAutoFit/>
          </a:bodyPr>
          <a:lstStyle/>
          <a:p>
            <a:r>
              <a:rPr lang="es-ES" dirty="0">
                <a:solidFill>
                  <a:schemeClr val="tx1"/>
                </a:solidFill>
                <a:latin typeface="Muli" pitchFamily="2" charset="0"/>
              </a:rPr>
              <a:t>Por supuesto, </a:t>
            </a:r>
            <a:r>
              <a:rPr lang="es-ES" b="1" dirty="0">
                <a:solidFill>
                  <a:schemeClr val="tx1"/>
                </a:solidFill>
                <a:latin typeface="Muli" pitchFamily="2" charset="0"/>
              </a:rPr>
              <a:t>existen ciertas limitaciones </a:t>
            </a:r>
            <a:r>
              <a:rPr lang="es-ES" dirty="0">
                <a:solidFill>
                  <a:schemeClr val="tx1"/>
                </a:solidFill>
                <a:latin typeface="Muli" pitchFamily="2" charset="0"/>
              </a:rPr>
              <a:t>(como la necesidad de utilizar material de apoyo o límites en el volumen de construcción y la precisión de las piezas), pero son mucho menos restrictivas que los métodos de fabricación tradicionales. Además, son más fáciles de entender y cumplir para los diseñadores, sin afectar la intención del diseño de manera importante.</a:t>
            </a:r>
            <a:endParaRPr lang="en-US" dirty="0">
              <a:solidFill>
                <a:schemeClr val="tx1"/>
              </a:solidFill>
              <a:latin typeface="Muli" pitchFamily="2" charset="0"/>
            </a:endParaRPr>
          </a:p>
        </p:txBody>
      </p:sp>
    </p:spTree>
    <p:extLst>
      <p:ext uri="{BB962C8B-B14F-4D97-AF65-F5344CB8AC3E}">
        <p14:creationId xmlns:p14="http://schemas.microsoft.com/office/powerpoint/2010/main" val="19326217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grpSp>
        <p:nvGrpSpPr>
          <p:cNvPr id="1225" name="Google Shape;1225;p51"/>
          <p:cNvGrpSpPr/>
          <p:nvPr/>
        </p:nvGrpSpPr>
        <p:grpSpPr>
          <a:xfrm>
            <a:off x="-586232" y="4304517"/>
            <a:ext cx="1695779" cy="1696188"/>
            <a:chOff x="1347125" y="349025"/>
            <a:chExt cx="4978800" cy="4980000"/>
          </a:xfrm>
        </p:grpSpPr>
        <p:sp>
          <p:nvSpPr>
            <p:cNvPr id="1226" name="Google Shape;1226;p5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Título 4"/>
          <p:cNvSpPr>
            <a:spLocks noGrp="1"/>
          </p:cNvSpPr>
          <p:nvPr>
            <p:ph type="title"/>
          </p:nvPr>
        </p:nvSpPr>
        <p:spPr>
          <a:xfrm>
            <a:off x="1137650" y="257048"/>
            <a:ext cx="6995700" cy="566400"/>
          </a:xfrm>
        </p:spPr>
        <p:txBody>
          <a:bodyPr/>
          <a:lstStyle/>
          <a:p>
            <a:r>
              <a:rPr lang="en-US"/>
              <a:t>Accuracy &amp; Min. Feature Size</a:t>
            </a:r>
            <a:endParaRPr lang="en-US">
              <a:latin typeface="Muli" pitchFamily="2" charset="0"/>
            </a:endParaRPr>
          </a:p>
        </p:txBody>
      </p:sp>
      <p:sp>
        <p:nvSpPr>
          <p:cNvPr id="65" name="Google Shape;1029;p44"/>
          <p:cNvSpPr txBox="1">
            <a:spLocks/>
          </p:cNvSpPr>
          <p:nvPr/>
        </p:nvSpPr>
        <p:spPr>
          <a:xfrm>
            <a:off x="719620" y="2595870"/>
            <a:ext cx="5233504" cy="183814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034EA2"/>
              </a:buClr>
            </a:pPr>
            <a:r>
              <a:rPr lang="es-ES" b="1" dirty="0">
                <a:latin typeface="Muli" pitchFamily="2" charset="0"/>
              </a:rPr>
              <a:t>Tamaño mínimo: 2 mm</a:t>
            </a:r>
          </a:p>
          <a:p>
            <a:pPr>
              <a:buClr>
                <a:srgbClr val="034EA2"/>
              </a:buClr>
            </a:pPr>
            <a:r>
              <a:rPr lang="es-ES" dirty="0">
                <a:latin typeface="Muli" pitchFamily="2" charset="0"/>
              </a:rPr>
              <a:t>La característica imprimible más pequeña de un modelo 3D está determinada por el diámetro de la boquilla y los motores que utiliza la impresora 3D.Debido a la forma cilíndrica del material extruido, la característica mínima puede ser un cilindro.</a:t>
            </a:r>
          </a:p>
          <a:p>
            <a:pPr>
              <a:buClr>
                <a:srgbClr val="034EA2"/>
              </a:buClr>
            </a:pPr>
            <a:endParaRPr lang="es-ES" dirty="0">
              <a:latin typeface="Muli" pitchFamily="2" charset="0"/>
            </a:endParaRPr>
          </a:p>
          <a:p>
            <a:pPr>
              <a:buClr>
                <a:srgbClr val="034EA2"/>
              </a:buClr>
            </a:pPr>
            <a:r>
              <a:rPr lang="es-ES" dirty="0">
                <a:latin typeface="Muli" pitchFamily="2" charset="0"/>
              </a:rPr>
              <a:t>En cuanto a la característica mínima a lo largo de la altura de la pieza, se determina a partir de la altura de la capa más baja.</a:t>
            </a:r>
            <a:endParaRPr lang="en-US" dirty="0">
              <a:latin typeface="Muli" pitchFamily="2" charset="0"/>
            </a:endParaRPr>
          </a:p>
        </p:txBody>
      </p:sp>
      <p:pic>
        <p:nvPicPr>
          <p:cNvPr id="29" name="Picture 28" descr="https://wikifactory.com/files/RmlsZTo0MzE2NTQ="/>
          <p:cNvPicPr/>
          <p:nvPr/>
        </p:nvPicPr>
        <p:blipFill rotWithShape="1">
          <a:blip r:embed="rId3" cstate="print">
            <a:extLst>
              <a:ext uri="{28A0092B-C50C-407E-A947-70E740481C1C}">
                <a14:useLocalDpi xmlns:a14="http://schemas.microsoft.com/office/drawing/2010/main" val="0"/>
              </a:ext>
            </a:extLst>
          </a:blip>
          <a:srcRect l="12814" t="6102" r="11273" b="6112"/>
          <a:stretch/>
        </p:blipFill>
        <p:spPr bwMode="auto">
          <a:xfrm>
            <a:off x="6045200" y="2858638"/>
            <a:ext cx="2565400" cy="2006600"/>
          </a:xfrm>
          <a:prstGeom prst="rect">
            <a:avLst/>
          </a:prstGeom>
          <a:noFill/>
          <a:ln>
            <a:noFill/>
          </a:ln>
        </p:spPr>
      </p:pic>
      <p:sp>
        <p:nvSpPr>
          <p:cNvPr id="3" name="Rectangle 2"/>
          <p:cNvSpPr/>
          <p:nvPr/>
        </p:nvSpPr>
        <p:spPr>
          <a:xfrm>
            <a:off x="391225" y="838308"/>
            <a:ext cx="5561899" cy="1815882"/>
          </a:xfrm>
          <a:prstGeom prst="rect">
            <a:avLst/>
          </a:prstGeom>
        </p:spPr>
        <p:txBody>
          <a:bodyPr wrap="square">
            <a:spAutoFit/>
          </a:bodyPr>
          <a:lstStyle/>
          <a:p>
            <a:pPr marL="285750" indent="-285750">
              <a:buFont typeface="Wingdings" pitchFamily="2" charset="2"/>
              <a:buChar char="v"/>
            </a:pPr>
            <a:r>
              <a:rPr lang="es-ES" b="1" dirty="0">
                <a:latin typeface="Muli" pitchFamily="2" charset="0"/>
              </a:rPr>
              <a:t>Precisión/tolerancia dimensional: ±0,5 % </a:t>
            </a:r>
            <a:r>
              <a:rPr lang="es-ES" dirty="0">
                <a:latin typeface="Muli" pitchFamily="2" charset="0"/>
              </a:rPr>
              <a:t>(con un límite inferior de 0,5 mm)</a:t>
            </a:r>
          </a:p>
          <a:p>
            <a:pPr marL="285750" indent="-285750">
              <a:buFont typeface="Wingdings" pitchFamily="2" charset="2"/>
              <a:buChar char="v"/>
            </a:pPr>
            <a:r>
              <a:rPr lang="es-ES" dirty="0">
                <a:latin typeface="Muli" pitchFamily="2" charset="0"/>
              </a:rPr>
              <a:t>La tolerancia de la pieza para </a:t>
            </a:r>
            <a:r>
              <a:rPr lang="es-ES" u="sng" dirty="0">
                <a:latin typeface="Muli" pitchFamily="2" charset="0"/>
              </a:rPr>
              <a:t>grandes dimensiones </a:t>
            </a:r>
            <a:r>
              <a:rPr lang="es-ES" dirty="0">
                <a:latin typeface="Muli" pitchFamily="2" charset="0"/>
              </a:rPr>
              <a:t>suele estar restringida por la contracción del material durante el proceso de enfriamiento.</a:t>
            </a:r>
          </a:p>
          <a:p>
            <a:pPr marL="285750" indent="-285750">
              <a:buFont typeface="Wingdings" pitchFamily="2" charset="2"/>
              <a:buChar char="v"/>
            </a:pPr>
            <a:r>
              <a:rPr lang="es-ES" dirty="0">
                <a:latin typeface="Muli" pitchFamily="2" charset="0"/>
              </a:rPr>
              <a:t>La tolerancia de la pieza para </a:t>
            </a:r>
            <a:r>
              <a:rPr lang="es-ES" u="sng" dirty="0">
                <a:latin typeface="Muli" pitchFamily="2" charset="0"/>
              </a:rPr>
              <a:t>dimensiones pequeñas </a:t>
            </a:r>
            <a:r>
              <a:rPr lang="es-ES" dirty="0">
                <a:latin typeface="Muli" pitchFamily="2" charset="0"/>
              </a:rPr>
              <a:t>generalmente se ve afectada por las vibraciones de la máquina, el control de flujo en la boquilla y es de ±0,5 </a:t>
            </a:r>
            <a:r>
              <a:rPr lang="es-ES" dirty="0" err="1">
                <a:latin typeface="Muli" pitchFamily="2" charset="0"/>
              </a:rPr>
              <a:t>mm.</a:t>
            </a:r>
            <a:endParaRPr lang="en-US" dirty="0">
              <a:latin typeface="Muli" pitchFamily="2" charset="0"/>
            </a:endParaRPr>
          </a:p>
        </p:txBody>
      </p:sp>
      <p:pic>
        <p:nvPicPr>
          <p:cNvPr id="31" name="Εικόνα 7">
            <a:extLst>
              <a:ext uri="{FF2B5EF4-FFF2-40B4-BE49-F238E27FC236}">
                <a16:creationId xmlns:a16="http://schemas.microsoft.com/office/drawing/2014/main" id="{EFE42A99-DF5C-4422-BD12-A82D8037483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46800" y="967217"/>
            <a:ext cx="1841471" cy="1788858"/>
          </a:xfrm>
          <a:prstGeom prst="rect">
            <a:avLst/>
          </a:prstGeom>
        </p:spPr>
      </p:pic>
    </p:spTree>
    <p:extLst>
      <p:ext uri="{BB962C8B-B14F-4D97-AF65-F5344CB8AC3E}">
        <p14:creationId xmlns:p14="http://schemas.microsoft.com/office/powerpoint/2010/main" val="9101698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grpSp>
        <p:nvGrpSpPr>
          <p:cNvPr id="1225" name="Google Shape;1225;p51"/>
          <p:cNvGrpSpPr/>
          <p:nvPr/>
        </p:nvGrpSpPr>
        <p:grpSpPr>
          <a:xfrm>
            <a:off x="-586232" y="4304517"/>
            <a:ext cx="1695779" cy="1696188"/>
            <a:chOff x="1347125" y="349025"/>
            <a:chExt cx="4978800" cy="4980000"/>
          </a:xfrm>
        </p:grpSpPr>
        <p:sp>
          <p:nvSpPr>
            <p:cNvPr id="1226" name="Google Shape;1226;p5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Título 4"/>
          <p:cNvSpPr>
            <a:spLocks noGrp="1"/>
          </p:cNvSpPr>
          <p:nvPr>
            <p:ph type="title"/>
          </p:nvPr>
        </p:nvSpPr>
        <p:spPr>
          <a:xfrm>
            <a:off x="1922049" y="186256"/>
            <a:ext cx="6333914" cy="566400"/>
          </a:xfrm>
        </p:spPr>
        <p:txBody>
          <a:bodyPr/>
          <a:lstStyle/>
          <a:p>
            <a:r>
              <a:rPr lang="en-US" dirty="0" err="1"/>
              <a:t>Texto</a:t>
            </a:r>
            <a:r>
              <a:rPr lang="en-US" dirty="0"/>
              <a:t>, </a:t>
            </a:r>
            <a:r>
              <a:rPr lang="es-ES" dirty="0"/>
              <a:t>Detalles en relieve y grabados</a:t>
            </a:r>
            <a:endParaRPr lang="en-US" dirty="0"/>
          </a:p>
        </p:txBody>
      </p:sp>
      <p:sp>
        <p:nvSpPr>
          <p:cNvPr id="30" name="Google Shape;1029;p44"/>
          <p:cNvSpPr txBox="1">
            <a:spLocks/>
          </p:cNvSpPr>
          <p:nvPr/>
        </p:nvSpPr>
        <p:spPr>
          <a:xfrm>
            <a:off x="496424" y="789398"/>
            <a:ext cx="4263699" cy="291524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dirty="0">
                <a:solidFill>
                  <a:schemeClr val="accent3"/>
                </a:solidFill>
                <a:latin typeface="Muli" pitchFamily="2" charset="0"/>
              </a:rPr>
              <a:t>Para detalles en relieve y grabados, se </a:t>
            </a:r>
            <a:r>
              <a:rPr lang="es-ES" u="sng" dirty="0">
                <a:solidFill>
                  <a:schemeClr val="accent3"/>
                </a:solidFill>
                <a:latin typeface="Muli" pitchFamily="2" charset="0"/>
              </a:rPr>
              <a:t>recomiendan anchos de al menos tres veces el tamaño de la boquilla </a:t>
            </a:r>
            <a:r>
              <a:rPr lang="es-ES" dirty="0">
                <a:solidFill>
                  <a:schemeClr val="accent3"/>
                </a:solidFill>
                <a:latin typeface="Muli" pitchFamily="2" charset="0"/>
              </a:rPr>
              <a:t>a un mínimo de profundidad igual al tamaño de la boquilla.</a:t>
            </a:r>
            <a:endParaRPr lang="en-US" dirty="0">
              <a:solidFill>
                <a:schemeClr val="accent3"/>
              </a:solidFill>
              <a:latin typeface="Muli" pitchFamily="2" charset="0"/>
            </a:endParaRPr>
          </a:p>
        </p:txBody>
      </p:sp>
      <p:sp>
        <p:nvSpPr>
          <p:cNvPr id="32" name="Rectangle 31"/>
          <p:cNvSpPr/>
          <p:nvPr/>
        </p:nvSpPr>
        <p:spPr>
          <a:xfrm>
            <a:off x="498868" y="1936750"/>
            <a:ext cx="4509178" cy="2677656"/>
          </a:xfrm>
          <a:prstGeom prst="rect">
            <a:avLst/>
          </a:prstGeom>
        </p:spPr>
        <p:txBody>
          <a:bodyPr wrap="square">
            <a:spAutoFit/>
          </a:bodyPr>
          <a:lstStyle/>
          <a:p>
            <a:r>
              <a:rPr lang="es-ES" dirty="0">
                <a:solidFill>
                  <a:schemeClr val="tx1"/>
                </a:solidFill>
                <a:latin typeface="Muli" pitchFamily="2" charset="0"/>
              </a:rPr>
              <a:t>En cuanto al texto, no todas las fuentes y tamaños serán legibles, especialmente si son de tamaño pequeño.</a:t>
            </a:r>
          </a:p>
          <a:p>
            <a:pPr marL="285750" indent="-285750">
              <a:buFont typeface="Arial" panose="020B0604020202020204" pitchFamily="34" charset="0"/>
              <a:buChar char="•"/>
            </a:pPr>
            <a:r>
              <a:rPr lang="es-ES" dirty="0">
                <a:solidFill>
                  <a:schemeClr val="tx1"/>
                </a:solidFill>
                <a:latin typeface="Muli" pitchFamily="2" charset="0"/>
              </a:rPr>
              <a:t>Cambia el tamaño del texto para que todos los trazos tengan </a:t>
            </a:r>
            <a:r>
              <a:rPr lang="es-ES" b="1" dirty="0">
                <a:solidFill>
                  <a:schemeClr val="tx1"/>
                </a:solidFill>
                <a:latin typeface="Muli" pitchFamily="2" charset="0"/>
              </a:rPr>
              <a:t>un grosor de al menos 0,8 </a:t>
            </a:r>
            <a:r>
              <a:rPr lang="es-ES" b="1" dirty="0" err="1">
                <a:solidFill>
                  <a:schemeClr val="tx1"/>
                </a:solidFill>
                <a:latin typeface="Muli" pitchFamily="2" charset="0"/>
              </a:rPr>
              <a:t>mm.</a:t>
            </a:r>
            <a:endParaRPr lang="es-ES" b="1" dirty="0">
              <a:solidFill>
                <a:schemeClr val="tx1"/>
              </a:solidFill>
              <a:latin typeface="Muli" pitchFamily="2" charset="0"/>
            </a:endParaRPr>
          </a:p>
          <a:p>
            <a:pPr marL="285750" indent="-285750">
              <a:buFont typeface="Arial" panose="020B0604020202020204" pitchFamily="34" charset="0"/>
              <a:buChar char="•"/>
            </a:pPr>
            <a:r>
              <a:rPr lang="es-ES" b="1" dirty="0">
                <a:solidFill>
                  <a:schemeClr val="tx1"/>
                </a:solidFill>
                <a:latin typeface="Muli" pitchFamily="2" charset="0"/>
              </a:rPr>
              <a:t>Usa fuentes </a:t>
            </a:r>
            <a:r>
              <a:rPr lang="es-ES" b="1" dirty="0" err="1">
                <a:solidFill>
                  <a:schemeClr val="tx1"/>
                </a:solidFill>
                <a:latin typeface="Muli" pitchFamily="2" charset="0"/>
              </a:rPr>
              <a:t>sans</a:t>
            </a:r>
            <a:r>
              <a:rPr lang="es-ES" b="1" dirty="0">
                <a:solidFill>
                  <a:schemeClr val="tx1"/>
                </a:solidFill>
                <a:latin typeface="Muli" pitchFamily="2" charset="0"/>
              </a:rPr>
              <a:t> </a:t>
            </a:r>
            <a:r>
              <a:rPr lang="es-ES" b="1" dirty="0" err="1">
                <a:solidFill>
                  <a:schemeClr val="tx1"/>
                </a:solidFill>
                <a:latin typeface="Muli" pitchFamily="2" charset="0"/>
              </a:rPr>
              <a:t>serif</a:t>
            </a:r>
            <a:r>
              <a:rPr lang="es-ES" b="1" dirty="0">
                <a:solidFill>
                  <a:schemeClr val="tx1"/>
                </a:solidFill>
                <a:latin typeface="Muli" pitchFamily="2" charset="0"/>
              </a:rPr>
              <a:t> </a:t>
            </a:r>
            <a:r>
              <a:rPr lang="es-ES" dirty="0">
                <a:solidFill>
                  <a:schemeClr val="tx1"/>
                </a:solidFill>
                <a:latin typeface="Muli" pitchFamily="2" charset="0"/>
              </a:rPr>
              <a:t>como Arial, Montserrat o </a:t>
            </a:r>
            <a:r>
              <a:rPr lang="es-ES" dirty="0" err="1">
                <a:solidFill>
                  <a:schemeClr val="tx1"/>
                </a:solidFill>
                <a:latin typeface="Muli" pitchFamily="2" charset="0"/>
              </a:rPr>
              <a:t>Helvetica</a:t>
            </a:r>
            <a:r>
              <a:rPr lang="es-ES" dirty="0">
                <a:solidFill>
                  <a:schemeClr val="tx1"/>
                </a:solidFill>
                <a:latin typeface="Muli" pitchFamily="2" charset="0"/>
              </a:rPr>
              <a:t> ya que los trazos tienen un grosor constante.</a:t>
            </a:r>
          </a:p>
          <a:p>
            <a:pPr marL="285750" indent="-285750">
              <a:buFont typeface="Arial" panose="020B0604020202020204" pitchFamily="34" charset="0"/>
              <a:buChar char="•"/>
            </a:pPr>
            <a:r>
              <a:rPr lang="es-ES" dirty="0">
                <a:solidFill>
                  <a:schemeClr val="tx1"/>
                </a:solidFill>
                <a:latin typeface="Muli" pitchFamily="2" charset="0"/>
              </a:rPr>
              <a:t>Puedes repujar o grabar el texto, pero la </a:t>
            </a:r>
            <a:r>
              <a:rPr lang="es-ES" b="1" dirty="0">
                <a:solidFill>
                  <a:schemeClr val="tx1"/>
                </a:solidFill>
                <a:latin typeface="Muli" pitchFamily="2" charset="0"/>
              </a:rPr>
              <a:t>profundidad recomendada </a:t>
            </a:r>
            <a:r>
              <a:rPr lang="es-ES" dirty="0">
                <a:solidFill>
                  <a:schemeClr val="tx1"/>
                </a:solidFill>
                <a:latin typeface="Muli" pitchFamily="2" charset="0"/>
              </a:rPr>
              <a:t>es la misma: </a:t>
            </a:r>
            <a:r>
              <a:rPr lang="es-ES" b="1" dirty="0">
                <a:solidFill>
                  <a:schemeClr val="tx1"/>
                </a:solidFill>
                <a:latin typeface="Muli" pitchFamily="2" charset="0"/>
              </a:rPr>
              <a:t>0,4 mm o el diámetro de la boquilla.</a:t>
            </a:r>
            <a:endParaRPr lang="en-US" b="1" dirty="0">
              <a:solidFill>
                <a:schemeClr val="tx1"/>
              </a:solidFill>
              <a:latin typeface="Muli" pitchFamily="2" charset="0"/>
            </a:endParaRPr>
          </a:p>
        </p:txBody>
      </p:sp>
      <p:pic>
        <p:nvPicPr>
          <p:cNvPr id="33" name="Picture 32"/>
          <p:cNvPicPr/>
          <p:nvPr/>
        </p:nvPicPr>
        <p:blipFill rotWithShape="1">
          <a:blip r:embed="rId3">
            <a:extLst>
              <a:ext uri="{28A0092B-C50C-407E-A947-70E740481C1C}">
                <a14:useLocalDpi xmlns:a14="http://schemas.microsoft.com/office/drawing/2010/main" val="0"/>
              </a:ext>
            </a:extLst>
          </a:blip>
          <a:srcRect t="9539"/>
          <a:stretch/>
        </p:blipFill>
        <p:spPr>
          <a:xfrm>
            <a:off x="5232399" y="2730500"/>
            <a:ext cx="3305175" cy="2038645"/>
          </a:xfrm>
          <a:prstGeom prst="rect">
            <a:avLst/>
          </a:prstGeom>
        </p:spPr>
      </p:pic>
      <p:pic>
        <p:nvPicPr>
          <p:cNvPr id="34" name="Picture 33" descr="https://wikifactory.com/files/RmlsZTo0MzE2NDg="/>
          <p:cNvPicPr/>
          <p:nvPr/>
        </p:nvPicPr>
        <p:blipFill rotWithShape="1">
          <a:blip r:embed="rId4" cstate="print">
            <a:extLst>
              <a:ext uri="{28A0092B-C50C-407E-A947-70E740481C1C}">
                <a14:useLocalDpi xmlns:a14="http://schemas.microsoft.com/office/drawing/2010/main" val="0"/>
              </a:ext>
            </a:extLst>
          </a:blip>
          <a:srcRect l="5463" t="16671" r="3775" b="11048"/>
          <a:stretch/>
        </p:blipFill>
        <p:spPr bwMode="auto">
          <a:xfrm>
            <a:off x="5257799" y="1054100"/>
            <a:ext cx="3087687" cy="1542170"/>
          </a:xfrm>
          <a:prstGeom prst="rect">
            <a:avLst/>
          </a:prstGeom>
          <a:noFill/>
          <a:ln>
            <a:noFill/>
          </a:ln>
        </p:spPr>
      </p:pic>
    </p:spTree>
    <p:extLst>
      <p:ext uri="{BB962C8B-B14F-4D97-AF65-F5344CB8AC3E}">
        <p14:creationId xmlns:p14="http://schemas.microsoft.com/office/powerpoint/2010/main" val="20387603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3">
            <a:extLst>
              <a:ext uri="{28A0092B-C50C-407E-A947-70E740481C1C}">
                <a14:useLocalDpi xmlns:a14="http://schemas.microsoft.com/office/drawing/2010/main" val="0"/>
              </a:ext>
            </a:extLst>
          </a:blip>
          <a:srcRect l="13562" r="9686" b="22243"/>
          <a:stretch/>
        </p:blipFill>
        <p:spPr>
          <a:xfrm>
            <a:off x="6567804" y="3179564"/>
            <a:ext cx="1509396" cy="1513086"/>
          </a:xfrm>
          <a:prstGeom prst="rect">
            <a:avLst/>
          </a:prstGeom>
        </p:spPr>
      </p:pic>
      <p:sp>
        <p:nvSpPr>
          <p:cNvPr id="2" name="Title 1"/>
          <p:cNvSpPr>
            <a:spLocks noGrp="1"/>
          </p:cNvSpPr>
          <p:nvPr>
            <p:ph type="title"/>
          </p:nvPr>
        </p:nvSpPr>
        <p:spPr>
          <a:xfrm>
            <a:off x="778875" y="459939"/>
            <a:ext cx="7298325" cy="566400"/>
          </a:xfrm>
        </p:spPr>
        <p:txBody>
          <a:bodyPr/>
          <a:lstStyle/>
          <a:p>
            <a:r>
              <a:rPr lang="en-US" dirty="0" err="1"/>
              <a:t>Consideración</a:t>
            </a:r>
            <a:r>
              <a:rPr lang="en-US" dirty="0"/>
              <a:t> de </a:t>
            </a:r>
            <a:r>
              <a:rPr lang="en-US" dirty="0" err="1"/>
              <a:t>diseño</a:t>
            </a:r>
            <a:r>
              <a:rPr lang="en-US" dirty="0"/>
              <a:t>: </a:t>
            </a:r>
            <a:r>
              <a:rPr lang="en-US" dirty="0" err="1"/>
              <a:t>Espesor</a:t>
            </a:r>
            <a:r>
              <a:rPr lang="en-US" dirty="0"/>
              <a:t> de la pared</a:t>
            </a:r>
          </a:p>
        </p:txBody>
      </p:sp>
      <p:sp>
        <p:nvSpPr>
          <p:cNvPr id="3" name="TextBox 2"/>
          <p:cNvSpPr txBox="1"/>
          <p:nvPr/>
        </p:nvSpPr>
        <p:spPr>
          <a:xfrm>
            <a:off x="825500" y="1113314"/>
            <a:ext cx="4191000" cy="4185761"/>
          </a:xfrm>
          <a:prstGeom prst="rect">
            <a:avLst/>
          </a:prstGeom>
          <a:noFill/>
        </p:spPr>
        <p:txBody>
          <a:bodyPr wrap="square" rtlCol="0">
            <a:spAutoFit/>
          </a:bodyPr>
          <a:lstStyle/>
          <a:p>
            <a:r>
              <a:rPr lang="es-ES" b="1" dirty="0">
                <a:solidFill>
                  <a:schemeClr val="tx1"/>
                </a:solidFill>
                <a:latin typeface="Muli" pitchFamily="2" charset="0"/>
              </a:rPr>
              <a:t>Espesor mínimo de la pared</a:t>
            </a:r>
            <a:r>
              <a:rPr lang="es-ES" dirty="0">
                <a:solidFill>
                  <a:schemeClr val="tx1"/>
                </a:solidFill>
                <a:latin typeface="Muli" pitchFamily="2" charset="0"/>
              </a:rPr>
              <a:t>: al menos 2 veces el diámetro de la boquilla (por lo tanto, para una boquilla de 0,4 mm de diámetro, el espesor mínimo de la pared es de 0,8 mm)</a:t>
            </a:r>
          </a:p>
          <a:p>
            <a:endParaRPr lang="es-ES" dirty="0">
              <a:solidFill>
                <a:schemeClr val="tx1"/>
              </a:solidFill>
              <a:latin typeface="Muli" pitchFamily="2" charset="0"/>
            </a:endParaRPr>
          </a:p>
          <a:p>
            <a:r>
              <a:rPr lang="es-ES" b="1" dirty="0">
                <a:solidFill>
                  <a:schemeClr val="tx1"/>
                </a:solidFill>
                <a:latin typeface="Muli" pitchFamily="2" charset="0"/>
              </a:rPr>
              <a:t>Consideraciones adicionales de diseño:</a:t>
            </a:r>
          </a:p>
          <a:p>
            <a:pPr marL="285750" indent="-285750">
              <a:buFont typeface="Arial" panose="020B0604020202020204" pitchFamily="34" charset="0"/>
              <a:buChar char="•"/>
            </a:pPr>
            <a:r>
              <a:rPr lang="es-ES" b="1" dirty="0">
                <a:solidFill>
                  <a:schemeClr val="tx1"/>
                </a:solidFill>
                <a:latin typeface="Muli" pitchFamily="2" charset="0"/>
              </a:rPr>
              <a:t>Filetes y chaflanes. </a:t>
            </a:r>
            <a:r>
              <a:rPr lang="es-ES" dirty="0">
                <a:solidFill>
                  <a:schemeClr val="tx1"/>
                </a:solidFill>
                <a:latin typeface="Muli" pitchFamily="2" charset="0"/>
              </a:rPr>
              <a:t>Es aconsejable añadir filetes o chaflanes a la base para aumentar la sección y reducir la concentración de tensiones.</a:t>
            </a:r>
          </a:p>
          <a:p>
            <a:pPr marL="285750" indent="-285750">
              <a:buFont typeface="Arial" panose="020B0604020202020204" pitchFamily="34" charset="0"/>
              <a:buChar char="•"/>
            </a:pPr>
            <a:r>
              <a:rPr lang="es-ES" b="1" dirty="0">
                <a:solidFill>
                  <a:schemeClr val="tx1"/>
                </a:solidFill>
                <a:latin typeface="Muli" pitchFamily="2" charset="0"/>
              </a:rPr>
              <a:t>Costillas</a:t>
            </a:r>
            <a:r>
              <a:rPr lang="es-ES" dirty="0">
                <a:solidFill>
                  <a:schemeClr val="tx1"/>
                </a:solidFill>
                <a:latin typeface="Muli" pitchFamily="2" charset="0"/>
              </a:rPr>
              <a:t>: las paredes grandes y delgadas pueden ser propensas a deformarse, agregar nervaduras o aumentar el grosor</a:t>
            </a:r>
          </a:p>
          <a:p>
            <a:pPr marL="285750" indent="-285750">
              <a:buFont typeface="Arial" panose="020B0604020202020204" pitchFamily="34" charset="0"/>
              <a:buChar char="•"/>
            </a:pPr>
            <a:r>
              <a:rPr lang="es-ES" dirty="0">
                <a:solidFill>
                  <a:schemeClr val="tx1"/>
                </a:solidFill>
                <a:latin typeface="Muli" pitchFamily="2" charset="0"/>
              </a:rPr>
              <a:t>Cuando se desee </a:t>
            </a:r>
            <a:r>
              <a:rPr lang="es-ES" b="1" dirty="0">
                <a:solidFill>
                  <a:schemeClr val="tx1"/>
                </a:solidFill>
                <a:latin typeface="Muli" pitchFamily="2" charset="0"/>
              </a:rPr>
              <a:t>impermeabilidad</a:t>
            </a:r>
            <a:r>
              <a:rPr lang="es-ES" dirty="0">
                <a:solidFill>
                  <a:schemeClr val="tx1"/>
                </a:solidFill>
                <a:latin typeface="Muli" pitchFamily="2" charset="0"/>
              </a:rPr>
              <a:t>, use </a:t>
            </a:r>
            <a:r>
              <a:rPr lang="es-ES" b="1" dirty="0">
                <a:solidFill>
                  <a:schemeClr val="tx1"/>
                </a:solidFill>
                <a:latin typeface="Muli" pitchFamily="2" charset="0"/>
              </a:rPr>
              <a:t>3-4</a:t>
            </a:r>
            <a:r>
              <a:rPr lang="es-ES" dirty="0">
                <a:solidFill>
                  <a:schemeClr val="tx1"/>
                </a:solidFill>
                <a:latin typeface="Muli" pitchFamily="2" charset="0"/>
              </a:rPr>
              <a:t> capas (carcasas) tanto en las "capas sólidas" (superficies superior e inferior) como en los "perímetros" (grosor de la pared)</a:t>
            </a:r>
            <a:endParaRPr lang="en-US" dirty="0">
              <a:solidFill>
                <a:schemeClr val="tx1"/>
              </a:solidFill>
              <a:latin typeface="Muli" pitchFamily="2" charset="0"/>
            </a:endParaRPr>
          </a:p>
          <a:p>
            <a:endParaRPr lang="en-US" dirty="0">
              <a:solidFill>
                <a:schemeClr val="tx1"/>
              </a:solidFill>
              <a:latin typeface="Muli" pitchFamily="2" charset="0"/>
            </a:endParaRPr>
          </a:p>
        </p:txBody>
      </p:sp>
      <p:pic>
        <p:nvPicPr>
          <p:cNvPr id="4" name="Picture 3" descr="https://wikifactory.com/files/RmlsZTo0MzE2MzA="/>
          <p:cNvPicPr/>
          <p:nvPr/>
        </p:nvPicPr>
        <p:blipFill rotWithShape="1">
          <a:blip r:embed="rId4" cstate="print">
            <a:extLst>
              <a:ext uri="{28A0092B-C50C-407E-A947-70E740481C1C}">
                <a14:useLocalDpi xmlns:a14="http://schemas.microsoft.com/office/drawing/2010/main" val="0"/>
              </a:ext>
            </a:extLst>
          </a:blip>
          <a:srcRect t="17840" r="21404" b="11103"/>
          <a:stretch/>
        </p:blipFill>
        <p:spPr bwMode="auto">
          <a:xfrm>
            <a:off x="5357812" y="1113314"/>
            <a:ext cx="3455987" cy="1892299"/>
          </a:xfrm>
          <a:prstGeom prst="rect">
            <a:avLst/>
          </a:prstGeom>
          <a:noFill/>
          <a:ln>
            <a:noFill/>
          </a:ln>
        </p:spPr>
      </p:pic>
      <p:pic>
        <p:nvPicPr>
          <p:cNvPr id="5" name="Picture 4"/>
          <p:cNvPicPr/>
          <p:nvPr/>
        </p:nvPicPr>
        <p:blipFill rotWithShape="1">
          <a:blip r:embed="rId5">
            <a:extLst>
              <a:ext uri="{28A0092B-C50C-407E-A947-70E740481C1C}">
                <a14:useLocalDpi xmlns:a14="http://schemas.microsoft.com/office/drawing/2010/main" val="0"/>
              </a:ext>
            </a:extLst>
          </a:blip>
          <a:srcRect l="15594" r="7796" b="28108"/>
          <a:stretch/>
        </p:blipFill>
        <p:spPr>
          <a:xfrm>
            <a:off x="5257800" y="3133526"/>
            <a:ext cx="1435100" cy="1605161"/>
          </a:xfrm>
          <a:prstGeom prst="rect">
            <a:avLst/>
          </a:prstGeom>
        </p:spPr>
      </p:pic>
    </p:spTree>
    <p:extLst>
      <p:ext uri="{BB962C8B-B14F-4D97-AF65-F5344CB8AC3E}">
        <p14:creationId xmlns:p14="http://schemas.microsoft.com/office/powerpoint/2010/main" val="22915751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p48"/>
          <p:cNvSpPr txBox="1">
            <a:spLocks noGrp="1"/>
          </p:cNvSpPr>
          <p:nvPr>
            <p:ph type="title"/>
          </p:nvPr>
        </p:nvSpPr>
        <p:spPr>
          <a:xfrm>
            <a:off x="1083115" y="314128"/>
            <a:ext cx="6995700" cy="55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err="1"/>
              <a:t>Consideraciones</a:t>
            </a:r>
            <a:r>
              <a:rPr lang="en-US" dirty="0"/>
              <a:t> de </a:t>
            </a:r>
            <a:r>
              <a:rPr lang="en-US" dirty="0" err="1"/>
              <a:t>relleno</a:t>
            </a:r>
            <a:endParaRPr lang="en-US" dirty="0"/>
          </a:p>
        </p:txBody>
      </p:sp>
      <p:sp>
        <p:nvSpPr>
          <p:cNvPr id="2" name="Rectangle 1"/>
          <p:cNvSpPr/>
          <p:nvPr/>
        </p:nvSpPr>
        <p:spPr>
          <a:xfrm>
            <a:off x="932613" y="909395"/>
            <a:ext cx="7613509" cy="2677656"/>
          </a:xfrm>
          <a:prstGeom prst="rect">
            <a:avLst/>
          </a:prstGeom>
        </p:spPr>
        <p:txBody>
          <a:bodyPr wrap="square">
            <a:spAutoFit/>
          </a:bodyPr>
          <a:lstStyle/>
          <a:p>
            <a:pPr marL="0" lvl="0" indent="0"/>
            <a:r>
              <a:rPr lang="es-ES" b="1" dirty="0">
                <a:solidFill>
                  <a:schemeClr val="accent3"/>
                </a:solidFill>
                <a:latin typeface="Muli"/>
              </a:rPr>
              <a:t>Configuraciones recomendadas</a:t>
            </a:r>
          </a:p>
          <a:p>
            <a:pPr marL="285750" lvl="0" indent="-285750">
              <a:buFont typeface="Arial" panose="020B0604020202020204" pitchFamily="34" charset="0"/>
              <a:buChar char="•"/>
            </a:pPr>
            <a:r>
              <a:rPr lang="es-ES" dirty="0">
                <a:solidFill>
                  <a:schemeClr val="accent3"/>
                </a:solidFill>
                <a:latin typeface="Muli"/>
              </a:rPr>
              <a:t>La mayoría de las impresiones estándar: 15 - 50 %, siendo el </a:t>
            </a:r>
            <a:r>
              <a:rPr lang="es-ES" b="1" dirty="0">
                <a:solidFill>
                  <a:schemeClr val="accent3"/>
                </a:solidFill>
                <a:latin typeface="Muli"/>
              </a:rPr>
              <a:t>20</a:t>
            </a:r>
            <a:r>
              <a:rPr lang="es-ES" dirty="0">
                <a:solidFill>
                  <a:schemeClr val="accent3"/>
                </a:solidFill>
                <a:latin typeface="Muli"/>
              </a:rPr>
              <a:t> % el más común</a:t>
            </a:r>
          </a:p>
          <a:p>
            <a:pPr marL="285750" lvl="0" indent="-285750">
              <a:buFont typeface="Arial" panose="020B0604020202020204" pitchFamily="34" charset="0"/>
              <a:buChar char="•"/>
            </a:pPr>
            <a:r>
              <a:rPr lang="es-ES" dirty="0">
                <a:solidFill>
                  <a:schemeClr val="accent3"/>
                </a:solidFill>
                <a:latin typeface="Muli"/>
              </a:rPr>
              <a:t>Impresiones funcionales: cuando se requiere un poco de fuerza extra </a:t>
            </a:r>
            <a:r>
              <a:rPr lang="es-ES" b="1" dirty="0">
                <a:solidFill>
                  <a:schemeClr val="accent3"/>
                </a:solidFill>
                <a:latin typeface="Muli"/>
              </a:rPr>
              <a:t>50-80%</a:t>
            </a:r>
          </a:p>
          <a:p>
            <a:pPr marL="285750" lvl="0" indent="-285750">
              <a:buFont typeface="Arial" panose="020B0604020202020204" pitchFamily="34" charset="0"/>
              <a:buChar char="•"/>
            </a:pPr>
            <a:r>
              <a:rPr lang="es-ES" dirty="0">
                <a:solidFill>
                  <a:schemeClr val="accent3"/>
                </a:solidFill>
                <a:latin typeface="Muli"/>
              </a:rPr>
              <a:t>Prototipos rápidos, impresiones no funcionales: </a:t>
            </a:r>
            <a:r>
              <a:rPr lang="es-ES" b="1" dirty="0">
                <a:solidFill>
                  <a:schemeClr val="accent3"/>
                </a:solidFill>
                <a:latin typeface="Muli"/>
              </a:rPr>
              <a:t>0-20 %</a:t>
            </a:r>
          </a:p>
          <a:p>
            <a:pPr marL="285750" lvl="0" indent="-285750">
              <a:buFont typeface="Arial" panose="020B0604020202020204" pitchFamily="34" charset="0"/>
              <a:buChar char="•"/>
            </a:pPr>
            <a:endParaRPr lang="es-ES" dirty="0">
              <a:solidFill>
                <a:schemeClr val="accent3"/>
              </a:solidFill>
              <a:latin typeface="Muli"/>
            </a:endParaRPr>
          </a:p>
          <a:p>
            <a:pPr lvl="0"/>
            <a:r>
              <a:rPr lang="es-ES" b="1" dirty="0">
                <a:solidFill>
                  <a:schemeClr val="accent3"/>
                </a:solidFill>
                <a:latin typeface="Muli"/>
              </a:rPr>
              <a:t>Caso especial: Funciones extendidas/sobresalientes</a:t>
            </a:r>
          </a:p>
          <a:p>
            <a:pPr lvl="0"/>
            <a:r>
              <a:rPr lang="es-ES" dirty="0">
                <a:solidFill>
                  <a:schemeClr val="accent3"/>
                </a:solidFill>
                <a:latin typeface="Muli"/>
              </a:rPr>
              <a:t>En lugares donde se necesita fuerza adicional, p. ej. en las áreas con mayor concentración de tensión y puntos débiles, como los ajustes a presión, elige un relleno de muy alta densidad (</a:t>
            </a:r>
            <a:r>
              <a:rPr lang="es-ES" b="1" dirty="0">
                <a:solidFill>
                  <a:schemeClr val="accent3"/>
                </a:solidFill>
                <a:latin typeface="Muli"/>
              </a:rPr>
              <a:t>hasta el 100 %</a:t>
            </a:r>
            <a:r>
              <a:rPr lang="es-ES" dirty="0">
                <a:solidFill>
                  <a:schemeClr val="accent3"/>
                </a:solidFill>
                <a:latin typeface="Muli"/>
              </a:rPr>
              <a:t>) para evitar fallos potenciales. Luego, se puede imprimir rápidamente un relleno de menor densidad en otros lugares, donde la resistencia o la rigidez no son críticas.</a:t>
            </a:r>
            <a:endParaRPr lang="en-US" dirty="0">
              <a:solidFill>
                <a:schemeClr val="accent3"/>
              </a:solidFill>
              <a:latin typeface="Muli"/>
            </a:endParaRPr>
          </a:p>
          <a:p>
            <a:pPr marL="0" lvl="0" indent="0"/>
            <a:endParaRPr lang="en-US" b="1" dirty="0">
              <a:solidFill>
                <a:schemeClr val="accent3"/>
              </a:solidFill>
              <a:latin typeface="Muli"/>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8820" b="4315"/>
          <a:stretch/>
        </p:blipFill>
        <p:spPr>
          <a:xfrm>
            <a:off x="4999820" y="3398450"/>
            <a:ext cx="2392680" cy="15621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7935" y="3398450"/>
            <a:ext cx="2867025" cy="1590675"/>
          </a:xfrm>
          <a:prstGeom prst="rect">
            <a:avLst/>
          </a:prstGeom>
        </p:spPr>
      </p:pic>
    </p:spTree>
    <p:extLst>
      <p:ext uri="{BB962C8B-B14F-4D97-AF65-F5344CB8AC3E}">
        <p14:creationId xmlns:p14="http://schemas.microsoft.com/office/powerpoint/2010/main" val="7834533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p48"/>
          <p:cNvSpPr txBox="1">
            <a:spLocks noGrp="1"/>
          </p:cNvSpPr>
          <p:nvPr>
            <p:ph type="title"/>
          </p:nvPr>
        </p:nvSpPr>
        <p:spPr>
          <a:xfrm>
            <a:off x="1074150" y="533613"/>
            <a:ext cx="6995700" cy="55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err="1"/>
              <a:t>Consideraciones</a:t>
            </a:r>
            <a:r>
              <a:rPr lang="en-US" dirty="0"/>
              <a:t> </a:t>
            </a:r>
            <a:r>
              <a:rPr lang="en-US" dirty="0" err="1"/>
              <a:t>especiales</a:t>
            </a:r>
            <a:r>
              <a:rPr lang="en-US" dirty="0"/>
              <a:t> de relleno</a:t>
            </a:r>
          </a:p>
        </p:txBody>
      </p:sp>
      <p:sp>
        <p:nvSpPr>
          <p:cNvPr id="2" name="Rectangle 1"/>
          <p:cNvSpPr/>
          <p:nvPr/>
        </p:nvSpPr>
        <p:spPr>
          <a:xfrm>
            <a:off x="932613" y="1058250"/>
            <a:ext cx="7468437" cy="954107"/>
          </a:xfrm>
          <a:prstGeom prst="rect">
            <a:avLst/>
          </a:prstGeom>
        </p:spPr>
        <p:txBody>
          <a:bodyPr wrap="square">
            <a:spAutoFit/>
          </a:bodyPr>
          <a:lstStyle/>
          <a:p>
            <a:pPr marL="0" lvl="0" indent="0"/>
            <a:r>
              <a:rPr lang="es-ES" b="1" dirty="0">
                <a:latin typeface="Muli"/>
              </a:rPr>
              <a:t>Atornillado, roscado o empernado</a:t>
            </a:r>
          </a:p>
          <a:p>
            <a:pPr marL="0" lvl="0" indent="0"/>
            <a:r>
              <a:rPr lang="es-ES" dirty="0">
                <a:latin typeface="Muli"/>
              </a:rPr>
              <a:t>A menudo, una pieza se va a perforar o atornillar para unirla a otra superficie. En este caso, el porcentaje de relleno es muy importante para el éxito de la conexión. </a:t>
            </a:r>
            <a:endParaRPr lang="en-US" dirty="0">
              <a:latin typeface="Muli"/>
            </a:endParaRPr>
          </a:p>
          <a:p>
            <a:pPr marL="0" lvl="0" indent="0"/>
            <a:endParaRPr lang="en-US" b="1" dirty="0">
              <a:latin typeface="Muli"/>
            </a:endParaRPr>
          </a:p>
        </p:txBody>
      </p:sp>
      <p:pic>
        <p:nvPicPr>
          <p:cNvPr id="18" name="Picture 17"/>
          <p:cNvPicPr/>
          <p:nvPr/>
        </p:nvPicPr>
        <p:blipFill rotWithShape="1">
          <a:blip r:embed="rId3">
            <a:extLst>
              <a:ext uri="{28A0092B-C50C-407E-A947-70E740481C1C}">
                <a14:useLocalDpi xmlns:a14="http://schemas.microsoft.com/office/drawing/2010/main" val="0"/>
              </a:ext>
            </a:extLst>
          </a:blip>
          <a:srcRect l="1872" r="2053" b="19372"/>
          <a:stretch/>
        </p:blipFill>
        <p:spPr bwMode="auto">
          <a:xfrm>
            <a:off x="2016370" y="1821473"/>
            <a:ext cx="5111261" cy="1617784"/>
          </a:xfrm>
          <a:prstGeom prst="rect">
            <a:avLst/>
          </a:prstGeom>
          <a:ln>
            <a:noFill/>
          </a:ln>
          <a:extLst>
            <a:ext uri="{53640926-AAD7-44D8-BBD7-CCE9431645EC}">
              <a14:shadowObscured xmlns:a14="http://schemas.microsoft.com/office/drawing/2010/main"/>
            </a:ext>
          </a:extLst>
        </p:spPr>
      </p:pic>
      <p:sp>
        <p:nvSpPr>
          <p:cNvPr id="8" name="Rectangle 7"/>
          <p:cNvSpPr/>
          <p:nvPr/>
        </p:nvSpPr>
        <p:spPr>
          <a:xfrm>
            <a:off x="1333500" y="3468478"/>
            <a:ext cx="6477000" cy="1169551"/>
          </a:xfrm>
          <a:prstGeom prst="rect">
            <a:avLst/>
          </a:prstGeom>
        </p:spPr>
        <p:txBody>
          <a:bodyPr wrap="square">
            <a:spAutoFit/>
          </a:bodyPr>
          <a:lstStyle/>
          <a:p>
            <a:pPr lvl="0"/>
            <a:r>
              <a:rPr lang="es-ES" dirty="0">
                <a:latin typeface="Muli"/>
              </a:rPr>
              <a:t>Soluciones:</a:t>
            </a:r>
          </a:p>
          <a:p>
            <a:pPr marL="285750" lvl="0" indent="-285750">
              <a:buFont typeface="Wingdings" pitchFamily="2" charset="2"/>
              <a:buChar char="ü"/>
            </a:pPr>
            <a:r>
              <a:rPr lang="es-ES" dirty="0">
                <a:latin typeface="Muli"/>
              </a:rPr>
              <a:t>Aumenta el porcentaje de relleno en el área alrededor del tornillo al menos al 50 % o más.</a:t>
            </a:r>
          </a:p>
          <a:p>
            <a:pPr marL="285750" lvl="0" indent="-285750">
              <a:buFont typeface="Wingdings" pitchFamily="2" charset="2"/>
              <a:buChar char="ü"/>
            </a:pPr>
            <a:r>
              <a:rPr lang="es-ES" dirty="0">
                <a:latin typeface="Muli"/>
              </a:rPr>
              <a:t>Alternativamente, aumenta las capas de la capa exterior para mejorar el anclaje.</a:t>
            </a:r>
            <a:endParaRPr lang="en-US" dirty="0">
              <a:latin typeface="Muli"/>
            </a:endParaRPr>
          </a:p>
        </p:txBody>
      </p:sp>
    </p:spTree>
    <p:extLst>
      <p:ext uri="{BB962C8B-B14F-4D97-AF65-F5344CB8AC3E}">
        <p14:creationId xmlns:p14="http://schemas.microsoft.com/office/powerpoint/2010/main" val="39682869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Εικόνα 3">
            <a:extLst>
              <a:ext uri="{FF2B5EF4-FFF2-40B4-BE49-F238E27FC236}">
                <a16:creationId xmlns:a16="http://schemas.microsoft.com/office/drawing/2014/main" id="{23EFB966-691C-4EB3-96E5-715289E2ED8A}"/>
              </a:ext>
            </a:extLst>
          </p:cNvPr>
          <p:cNvPicPr/>
          <p:nvPr/>
        </p:nvPicPr>
        <p:blipFill>
          <a:blip r:embed="rId3"/>
          <a:stretch>
            <a:fillRect/>
          </a:stretch>
        </p:blipFill>
        <p:spPr>
          <a:xfrm>
            <a:off x="4901764" y="3762270"/>
            <a:ext cx="2920365" cy="1173480"/>
          </a:xfrm>
          <a:prstGeom prst="rect">
            <a:avLst/>
          </a:prstGeom>
        </p:spPr>
      </p:pic>
      <p:sp>
        <p:nvSpPr>
          <p:cNvPr id="5" name="Título 4"/>
          <p:cNvSpPr>
            <a:spLocks noGrp="1"/>
          </p:cNvSpPr>
          <p:nvPr>
            <p:ph type="title"/>
          </p:nvPr>
        </p:nvSpPr>
        <p:spPr>
          <a:xfrm>
            <a:off x="1358130" y="186256"/>
            <a:ext cx="5235210" cy="911024"/>
          </a:xfrm>
        </p:spPr>
        <p:txBody>
          <a:bodyPr/>
          <a:lstStyle/>
          <a:p>
            <a:r>
              <a:rPr lang="en-US" dirty="0" err="1"/>
              <a:t>Guía</a:t>
            </a:r>
            <a:r>
              <a:rPr lang="en-US" dirty="0"/>
              <a:t> de </a:t>
            </a:r>
            <a:r>
              <a:rPr lang="en-US" dirty="0" err="1"/>
              <a:t>diseño</a:t>
            </a:r>
            <a:r>
              <a:rPr lang="en-US" dirty="0"/>
              <a:t>: </a:t>
            </a:r>
            <a:br>
              <a:rPr lang="en-US" dirty="0"/>
            </a:br>
            <a:r>
              <a:rPr lang="en-US" dirty="0" err="1"/>
              <a:t>Voladizos</a:t>
            </a:r>
            <a:r>
              <a:rPr lang="en-US" dirty="0"/>
              <a:t> &amp; </a:t>
            </a:r>
            <a:r>
              <a:rPr lang="en-US" dirty="0" err="1"/>
              <a:t>Soportes</a:t>
            </a:r>
            <a:endParaRPr lang="en-US" dirty="0"/>
          </a:p>
        </p:txBody>
      </p:sp>
      <p:sp>
        <p:nvSpPr>
          <p:cNvPr id="6" name="Google Shape;1029;p44"/>
          <p:cNvSpPr txBox="1">
            <a:spLocks/>
          </p:cNvSpPr>
          <p:nvPr/>
        </p:nvSpPr>
        <p:spPr>
          <a:xfrm>
            <a:off x="779047" y="1141276"/>
            <a:ext cx="5420861" cy="25628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Wingdings" pitchFamily="2" charset="2"/>
              <a:buChar char="q"/>
            </a:pPr>
            <a:r>
              <a:rPr lang="es-ES" dirty="0">
                <a:solidFill>
                  <a:schemeClr val="accent3"/>
                </a:solidFill>
                <a:latin typeface="Muli" pitchFamily="2" charset="0"/>
              </a:rPr>
              <a:t>Trata de usar </a:t>
            </a:r>
            <a:r>
              <a:rPr lang="es-ES" b="1" dirty="0">
                <a:solidFill>
                  <a:schemeClr val="accent3"/>
                </a:solidFill>
                <a:latin typeface="Muli" pitchFamily="2" charset="0"/>
              </a:rPr>
              <a:t>características de soporte propio y evita voladizos de más de 45º </a:t>
            </a:r>
            <a:r>
              <a:rPr lang="es-ES" dirty="0">
                <a:solidFill>
                  <a:schemeClr val="accent3"/>
                </a:solidFill>
                <a:latin typeface="Muli" pitchFamily="2" charset="0"/>
              </a:rPr>
              <a:t>en su diseño cuando sea posible</a:t>
            </a:r>
          </a:p>
          <a:p>
            <a:pPr marL="285750" indent="-285750">
              <a:buFont typeface="Wingdings" pitchFamily="2" charset="2"/>
              <a:buChar char="q"/>
            </a:pPr>
            <a:r>
              <a:rPr lang="es-ES" b="1" dirty="0">
                <a:solidFill>
                  <a:schemeClr val="accent3"/>
                </a:solidFill>
                <a:latin typeface="Muli" pitchFamily="2" charset="0"/>
              </a:rPr>
              <a:t>Orienta </a:t>
            </a:r>
            <a:r>
              <a:rPr lang="es-ES" dirty="0">
                <a:solidFill>
                  <a:schemeClr val="accent3"/>
                </a:solidFill>
                <a:latin typeface="Muli" pitchFamily="2" charset="0"/>
              </a:rPr>
              <a:t>tu pieza para minimizar los voladizos/uso de soporte</a:t>
            </a:r>
          </a:p>
          <a:p>
            <a:pPr marL="285750" indent="-285750">
              <a:buFont typeface="Wingdings" pitchFamily="2" charset="2"/>
              <a:buChar char="q"/>
            </a:pPr>
            <a:r>
              <a:rPr lang="es-ES" dirty="0">
                <a:solidFill>
                  <a:schemeClr val="accent3"/>
                </a:solidFill>
                <a:latin typeface="Muli" pitchFamily="2" charset="0"/>
              </a:rPr>
              <a:t>Para los voladizos restantes, use </a:t>
            </a:r>
            <a:r>
              <a:rPr lang="es-ES" b="1" dirty="0">
                <a:solidFill>
                  <a:schemeClr val="accent3"/>
                </a:solidFill>
                <a:latin typeface="Muli" pitchFamily="2" charset="0"/>
              </a:rPr>
              <a:t>soportes </a:t>
            </a:r>
            <a:r>
              <a:rPr lang="es-ES" dirty="0">
                <a:solidFill>
                  <a:schemeClr val="accent3"/>
                </a:solidFill>
                <a:latin typeface="Muli" pitchFamily="2" charset="0"/>
              </a:rPr>
              <a:t>cuando el ángulo de voladizo supere los 45º</a:t>
            </a:r>
          </a:p>
          <a:p>
            <a:pPr marL="285750" indent="-285750">
              <a:buFont typeface="Wingdings" pitchFamily="2" charset="2"/>
              <a:buChar char="q"/>
            </a:pPr>
            <a:r>
              <a:rPr lang="es-ES" dirty="0">
                <a:solidFill>
                  <a:schemeClr val="accent3"/>
                </a:solidFill>
                <a:latin typeface="Muli" pitchFamily="2" charset="0"/>
              </a:rPr>
              <a:t>En el caso de </a:t>
            </a:r>
            <a:r>
              <a:rPr lang="es-ES" b="1" dirty="0">
                <a:solidFill>
                  <a:schemeClr val="accent3"/>
                </a:solidFill>
                <a:latin typeface="Muli" pitchFamily="2" charset="0"/>
              </a:rPr>
              <a:t>geometrías huecas intrincadas con cavidades internas, </a:t>
            </a:r>
            <a:r>
              <a:rPr lang="es-ES" dirty="0">
                <a:solidFill>
                  <a:schemeClr val="accent3"/>
                </a:solidFill>
                <a:latin typeface="Muli" pitchFamily="2" charset="0"/>
              </a:rPr>
              <a:t>usa características autoportantes o soporte soluble</a:t>
            </a:r>
            <a:endParaRPr lang="en-US" dirty="0">
              <a:solidFill>
                <a:schemeClr val="accent3"/>
              </a:solidFill>
              <a:latin typeface="Muli" pitchFamily="2" charset="0"/>
            </a:endParaRPr>
          </a:p>
        </p:txBody>
      </p:sp>
      <p:pic>
        <p:nvPicPr>
          <p:cNvPr id="8" name="Picture 7" descr="https://wikifactory.com/files/RmlsZTo0MzE2MzI="/>
          <p:cNvPicPr/>
          <p:nvPr/>
        </p:nvPicPr>
        <p:blipFill rotWithShape="1">
          <a:blip r:embed="rId4">
            <a:extLst>
              <a:ext uri="{28A0092B-C50C-407E-A947-70E740481C1C}">
                <a14:useLocalDpi xmlns:a14="http://schemas.microsoft.com/office/drawing/2010/main" val="0"/>
              </a:ext>
            </a:extLst>
          </a:blip>
          <a:srcRect l="4911" t="15980" r="50120" b="30477"/>
          <a:stretch/>
        </p:blipFill>
        <p:spPr bwMode="auto">
          <a:xfrm>
            <a:off x="6361948" y="888999"/>
            <a:ext cx="2088381" cy="1301115"/>
          </a:xfrm>
          <a:prstGeom prst="rect">
            <a:avLst/>
          </a:prstGeom>
          <a:noFill/>
          <a:ln w="19050">
            <a:solidFill>
              <a:schemeClr val="tx1"/>
            </a:solidFill>
          </a:ln>
        </p:spPr>
      </p:pic>
      <p:pic>
        <p:nvPicPr>
          <p:cNvPr id="10" name="Picture 9" descr="https://wikifactory.com/files/RmlsZTo0MzE2MzI="/>
          <p:cNvPicPr/>
          <p:nvPr/>
        </p:nvPicPr>
        <p:blipFill rotWithShape="1">
          <a:blip r:embed="rId4">
            <a:extLst>
              <a:ext uri="{28A0092B-C50C-407E-A947-70E740481C1C}">
                <a14:useLocalDpi xmlns:a14="http://schemas.microsoft.com/office/drawing/2010/main" val="0"/>
              </a:ext>
            </a:extLst>
          </a:blip>
          <a:srcRect l="49880" t="15718" r="5150" b="30477"/>
          <a:stretch/>
        </p:blipFill>
        <p:spPr bwMode="auto">
          <a:xfrm>
            <a:off x="6361947" y="2191067"/>
            <a:ext cx="2088381" cy="1307465"/>
          </a:xfrm>
          <a:prstGeom prst="rect">
            <a:avLst/>
          </a:prstGeom>
          <a:noFill/>
          <a:ln w="19050">
            <a:solidFill>
              <a:schemeClr val="tx1"/>
            </a:solidFill>
          </a:ln>
        </p:spPr>
      </p:pic>
      <p:pic>
        <p:nvPicPr>
          <p:cNvPr id="12" name="Εικόνα 6" descr="Εικόνα που περιέχει πορτοκαλί, πατινάζ, υποδήματα&#10;&#10;Περιγραφή που δημιουργήθηκε αυτόματα">
            <a:extLst>
              <a:ext uri="{FF2B5EF4-FFF2-40B4-BE49-F238E27FC236}">
                <a16:creationId xmlns:a16="http://schemas.microsoft.com/office/drawing/2014/main" id="{9F004FC2-9165-4042-AB2B-6194CFBFD8C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360" r="10713" b="15067"/>
          <a:stretch/>
        </p:blipFill>
        <p:spPr>
          <a:xfrm>
            <a:off x="1375708" y="2878641"/>
            <a:ext cx="3018491" cy="1757026"/>
          </a:xfrm>
          <a:prstGeom prst="rect">
            <a:avLst/>
          </a:prstGeom>
        </p:spPr>
      </p:pic>
    </p:spTree>
    <p:extLst>
      <p:ext uri="{BB962C8B-B14F-4D97-AF65-F5344CB8AC3E}">
        <p14:creationId xmlns:p14="http://schemas.microsoft.com/office/powerpoint/2010/main" val="2684232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85250" y="180848"/>
            <a:ext cx="6995700" cy="566400"/>
          </a:xfrm>
        </p:spPr>
        <p:txBody>
          <a:bodyPr/>
          <a:lstStyle/>
          <a:p>
            <a:r>
              <a:rPr lang="en-US" dirty="0" err="1"/>
              <a:t>Guía</a:t>
            </a:r>
            <a:r>
              <a:rPr lang="en-US" dirty="0"/>
              <a:t> de </a:t>
            </a:r>
            <a:r>
              <a:rPr lang="en-US" dirty="0" err="1"/>
              <a:t>diseño</a:t>
            </a:r>
            <a:r>
              <a:rPr lang="en-US" dirty="0"/>
              <a:t>: Bridging</a:t>
            </a:r>
          </a:p>
        </p:txBody>
      </p:sp>
      <p:sp>
        <p:nvSpPr>
          <p:cNvPr id="6" name="Google Shape;1029;p44"/>
          <p:cNvSpPr txBox="1">
            <a:spLocks/>
          </p:cNvSpPr>
          <p:nvPr/>
        </p:nvSpPr>
        <p:spPr>
          <a:xfrm>
            <a:off x="751339" y="1053815"/>
            <a:ext cx="5998941" cy="246334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dirty="0">
                <a:solidFill>
                  <a:schemeClr val="accent3"/>
                </a:solidFill>
                <a:latin typeface="Muli"/>
              </a:rPr>
              <a:t>Para </a:t>
            </a:r>
            <a:r>
              <a:rPr lang="es-ES" b="1" dirty="0">
                <a:solidFill>
                  <a:schemeClr val="accent3"/>
                </a:solidFill>
                <a:latin typeface="Muli"/>
              </a:rPr>
              <a:t>minimizar el combado </a:t>
            </a:r>
            <a:r>
              <a:rPr lang="es-ES" dirty="0">
                <a:solidFill>
                  <a:schemeClr val="accent3"/>
                </a:solidFill>
                <a:latin typeface="Muli"/>
              </a:rPr>
              <a:t>podemos:</a:t>
            </a:r>
          </a:p>
          <a:p>
            <a:pPr marL="285750" indent="-285750">
              <a:buFont typeface="Wingdings" pitchFamily="2" charset="2"/>
              <a:buChar char="q"/>
            </a:pPr>
            <a:r>
              <a:rPr lang="es-ES" dirty="0">
                <a:solidFill>
                  <a:schemeClr val="accent3"/>
                </a:solidFill>
                <a:latin typeface="Muli"/>
              </a:rPr>
              <a:t>Reducir la distancia del puente </a:t>
            </a:r>
            <a:r>
              <a:rPr lang="es-ES" i="1" dirty="0">
                <a:solidFill>
                  <a:schemeClr val="accent3"/>
                </a:solidFill>
                <a:latin typeface="Muli"/>
              </a:rPr>
              <a:t>(si nuestro diseño lo permite)</a:t>
            </a:r>
          </a:p>
          <a:p>
            <a:pPr marL="285750" indent="-285750">
              <a:buFont typeface="Wingdings" pitchFamily="2" charset="2"/>
              <a:buChar char="q"/>
            </a:pPr>
            <a:r>
              <a:rPr lang="es-ES" dirty="0">
                <a:solidFill>
                  <a:schemeClr val="accent3"/>
                </a:solidFill>
                <a:latin typeface="Muli"/>
              </a:rPr>
              <a:t>Utilizar material de soporte </a:t>
            </a:r>
            <a:r>
              <a:rPr lang="es-ES" i="1" dirty="0">
                <a:solidFill>
                  <a:schemeClr val="accent3"/>
                </a:solidFill>
                <a:latin typeface="Muli"/>
              </a:rPr>
              <a:t>(para puentes de más de 10 mm)</a:t>
            </a:r>
          </a:p>
          <a:p>
            <a:pPr marL="285750" indent="-285750">
              <a:buFont typeface="Wingdings" pitchFamily="2" charset="2"/>
              <a:buChar char="q"/>
            </a:pPr>
            <a:r>
              <a:rPr lang="es-ES" dirty="0">
                <a:solidFill>
                  <a:schemeClr val="accent3"/>
                </a:solidFill>
                <a:latin typeface="Muli"/>
              </a:rPr>
              <a:t>Disminuir la temperatura de impresión (el material es menos líquido y no se adhiere tan fácilmente, pero no te excedas o puedes provocar una </a:t>
            </a:r>
            <a:r>
              <a:rPr lang="es-ES" dirty="0" err="1">
                <a:solidFill>
                  <a:schemeClr val="accent3"/>
                </a:solidFill>
                <a:latin typeface="Muli"/>
              </a:rPr>
              <a:t>subextrusión</a:t>
            </a:r>
            <a:r>
              <a:rPr lang="es-ES" dirty="0">
                <a:solidFill>
                  <a:schemeClr val="accent3"/>
                </a:solidFill>
                <a:latin typeface="Muli"/>
              </a:rPr>
              <a:t>)</a:t>
            </a:r>
          </a:p>
          <a:p>
            <a:pPr marL="285750" indent="-285750">
              <a:buFont typeface="Wingdings" pitchFamily="2" charset="2"/>
              <a:buChar char="q"/>
            </a:pPr>
            <a:r>
              <a:rPr lang="es-ES" dirty="0">
                <a:solidFill>
                  <a:schemeClr val="accent3"/>
                </a:solidFill>
                <a:latin typeface="Muli"/>
              </a:rPr>
              <a:t>Aumentar la velocidad de enfriamiento </a:t>
            </a:r>
            <a:r>
              <a:rPr lang="es-ES" i="1" dirty="0">
                <a:solidFill>
                  <a:schemeClr val="accent3"/>
                </a:solidFill>
                <a:latin typeface="Muli"/>
              </a:rPr>
              <a:t>(cuanto más enfriamiento, más rápido se endurece el material)</a:t>
            </a:r>
          </a:p>
          <a:p>
            <a:pPr marL="285750" indent="-285750">
              <a:buFont typeface="Wingdings" pitchFamily="2" charset="2"/>
              <a:buChar char="q"/>
            </a:pPr>
            <a:r>
              <a:rPr lang="es-ES" dirty="0">
                <a:solidFill>
                  <a:schemeClr val="accent3"/>
                </a:solidFill>
                <a:latin typeface="Muli"/>
              </a:rPr>
              <a:t>Bajar un poco la velocidad de impresión </a:t>
            </a:r>
            <a:r>
              <a:rPr lang="es-ES" i="1" dirty="0">
                <a:solidFill>
                  <a:schemeClr val="accent3"/>
                </a:solidFill>
                <a:latin typeface="Muli"/>
              </a:rPr>
              <a:t>(demasiado rápido y el material no se adherirá correctamente al pilar, demasiado bajo y el material no llegará a tiempo al segundo pilar)</a:t>
            </a:r>
            <a:endParaRPr lang="en-US" i="1" dirty="0">
              <a:solidFill>
                <a:schemeClr val="accent3"/>
              </a:solidFill>
              <a:latin typeface="Muli"/>
            </a:endParaRPr>
          </a:p>
          <a:p>
            <a:endParaRPr lang="en-US" dirty="0">
              <a:solidFill>
                <a:schemeClr val="accent3"/>
              </a:solidFill>
              <a:latin typeface="Muli"/>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953" r="7481"/>
          <a:stretch/>
        </p:blipFill>
        <p:spPr>
          <a:xfrm>
            <a:off x="6903720" y="1526672"/>
            <a:ext cx="1417320" cy="1708965"/>
          </a:xfrm>
          <a:prstGeom prst="rect">
            <a:avLst/>
          </a:prstGeom>
        </p:spPr>
      </p:pic>
      <p:sp>
        <p:nvSpPr>
          <p:cNvPr id="7" name="Rectangle 6"/>
          <p:cNvSpPr/>
          <p:nvPr/>
        </p:nvSpPr>
        <p:spPr>
          <a:xfrm>
            <a:off x="7158569" y="3263795"/>
            <a:ext cx="907621" cy="307777"/>
          </a:xfrm>
          <a:prstGeom prst="rect">
            <a:avLst/>
          </a:prstGeom>
        </p:spPr>
        <p:txBody>
          <a:bodyPr wrap="none">
            <a:spAutoFit/>
          </a:bodyPr>
          <a:lstStyle/>
          <a:p>
            <a:r>
              <a:rPr lang="en-US" b="1"/>
              <a:t>&lt;10 mm </a:t>
            </a:r>
            <a:endParaRPr lang="en-US"/>
          </a:p>
        </p:txBody>
      </p:sp>
      <p:sp>
        <p:nvSpPr>
          <p:cNvPr id="9" name="Rectangle 8"/>
          <p:cNvSpPr/>
          <p:nvPr/>
        </p:nvSpPr>
        <p:spPr>
          <a:xfrm>
            <a:off x="1442567" y="3798683"/>
            <a:ext cx="5716002" cy="954107"/>
          </a:xfrm>
          <a:prstGeom prst="rect">
            <a:avLst/>
          </a:prstGeom>
        </p:spPr>
        <p:txBody>
          <a:bodyPr wrap="square">
            <a:spAutoFit/>
          </a:bodyPr>
          <a:lstStyle/>
          <a:p>
            <a:pPr lvl="2"/>
            <a:r>
              <a:rPr lang="es-ES" b="1" dirty="0">
                <a:solidFill>
                  <a:schemeClr val="accent3"/>
                </a:solidFill>
                <a:latin typeface="Muli"/>
              </a:rPr>
              <a:t>Max Distancia de </a:t>
            </a:r>
            <a:r>
              <a:rPr lang="es-ES" b="1" dirty="0" err="1">
                <a:solidFill>
                  <a:schemeClr val="accent3"/>
                </a:solidFill>
                <a:latin typeface="Muli"/>
              </a:rPr>
              <a:t>Bridging</a:t>
            </a:r>
            <a:r>
              <a:rPr lang="es-ES" dirty="0">
                <a:solidFill>
                  <a:schemeClr val="accent3"/>
                </a:solidFill>
                <a:latin typeface="Muli"/>
              </a:rPr>
              <a:t>: la distancia horizontal máxima que se puede imprimir sin necesidad de estructuras de soporte.</a:t>
            </a:r>
          </a:p>
          <a:p>
            <a:pPr marL="285750" lvl="2" indent="-285750">
              <a:buFont typeface="Arial" panose="020B0604020202020204" pitchFamily="34" charset="0"/>
              <a:buChar char="•"/>
            </a:pPr>
            <a:r>
              <a:rPr lang="es-ES" b="1" dirty="0">
                <a:solidFill>
                  <a:schemeClr val="accent3"/>
                </a:solidFill>
                <a:latin typeface="Muli"/>
              </a:rPr>
              <a:t>Sin soporte: &lt;10 mm </a:t>
            </a:r>
            <a:r>
              <a:rPr lang="es-ES" dirty="0">
                <a:solidFill>
                  <a:schemeClr val="accent3"/>
                </a:solidFill>
                <a:latin typeface="Muli"/>
              </a:rPr>
              <a:t>de longitud</a:t>
            </a:r>
          </a:p>
          <a:p>
            <a:pPr marL="285750" lvl="2" indent="-285750">
              <a:buFont typeface="Arial" panose="020B0604020202020204" pitchFamily="34" charset="0"/>
              <a:buChar char="•"/>
            </a:pPr>
            <a:r>
              <a:rPr lang="es-ES" b="1" dirty="0">
                <a:solidFill>
                  <a:schemeClr val="accent3"/>
                </a:solidFill>
                <a:latin typeface="Muli"/>
              </a:rPr>
              <a:t>Combado apenas visible: &lt;5 mm </a:t>
            </a:r>
            <a:r>
              <a:rPr lang="es-ES" dirty="0">
                <a:solidFill>
                  <a:schemeClr val="accent3"/>
                </a:solidFill>
                <a:latin typeface="Muli"/>
              </a:rPr>
              <a:t>de longitud</a:t>
            </a:r>
            <a:endParaRPr lang="en-US" b="1" dirty="0">
              <a:solidFill>
                <a:schemeClr val="accent3"/>
              </a:solidFill>
              <a:latin typeface="Muli"/>
            </a:endParaRPr>
          </a:p>
        </p:txBody>
      </p:sp>
    </p:spTree>
    <p:extLst>
      <p:ext uri="{BB962C8B-B14F-4D97-AF65-F5344CB8AC3E}">
        <p14:creationId xmlns:p14="http://schemas.microsoft.com/office/powerpoint/2010/main" val="24198123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2357454" y="210527"/>
            <a:ext cx="1556455"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dirty="0"/>
              <a:t>Huecos</a:t>
            </a:r>
            <a:endParaRPr sz="2700" dirty="0"/>
          </a:p>
        </p:txBody>
      </p:sp>
      <p:sp>
        <p:nvSpPr>
          <p:cNvPr id="1029" name="Google Shape;1029;p44"/>
          <p:cNvSpPr txBox="1">
            <a:spLocks noGrp="1"/>
          </p:cNvSpPr>
          <p:nvPr>
            <p:ph type="subTitle" idx="1"/>
          </p:nvPr>
        </p:nvSpPr>
        <p:spPr>
          <a:xfrm>
            <a:off x="83476" y="1010145"/>
            <a:ext cx="5569527" cy="2846994"/>
          </a:xfrm>
          <a:prstGeom prst="rect">
            <a:avLst/>
          </a:prstGeom>
        </p:spPr>
        <p:txBody>
          <a:bodyPr spcFirstLastPara="1" wrap="square" lIns="91425" tIns="91425" rIns="91425" bIns="91425" anchor="t" anchorCtr="0">
            <a:noAutofit/>
          </a:bodyPr>
          <a:lstStyle/>
          <a:p>
            <a:pPr marL="0" indent="0"/>
            <a:r>
              <a:rPr lang="es-ES" dirty="0">
                <a:solidFill>
                  <a:schemeClr val="bg2"/>
                </a:solidFill>
              </a:rPr>
              <a:t>Los huecos pueden ser un problema desafiante en la impresión 3D y su </a:t>
            </a:r>
            <a:r>
              <a:rPr lang="es-ES" b="1" dirty="0">
                <a:solidFill>
                  <a:schemeClr val="bg2"/>
                </a:solidFill>
              </a:rPr>
              <a:t>orientación </a:t>
            </a:r>
            <a:r>
              <a:rPr lang="es-ES" dirty="0">
                <a:solidFill>
                  <a:schemeClr val="bg2"/>
                </a:solidFill>
              </a:rPr>
              <a:t>juega un papel muy importante en la </a:t>
            </a:r>
            <a:r>
              <a:rPr lang="es-ES" b="1" dirty="0">
                <a:solidFill>
                  <a:schemeClr val="bg2"/>
                </a:solidFill>
              </a:rPr>
              <a:t>calidad </a:t>
            </a:r>
            <a:r>
              <a:rPr lang="es-ES" dirty="0">
                <a:solidFill>
                  <a:schemeClr val="bg2"/>
                </a:solidFill>
              </a:rPr>
              <a:t>y la </a:t>
            </a:r>
            <a:r>
              <a:rPr lang="es-ES" b="1" dirty="0">
                <a:solidFill>
                  <a:schemeClr val="bg2"/>
                </a:solidFill>
              </a:rPr>
              <a:t>redondez </a:t>
            </a:r>
            <a:r>
              <a:rPr lang="es-ES" dirty="0">
                <a:solidFill>
                  <a:schemeClr val="bg2"/>
                </a:solidFill>
              </a:rPr>
              <a:t>de la pieza final.</a:t>
            </a:r>
          </a:p>
          <a:p>
            <a:pPr marL="0" indent="0"/>
            <a:endParaRPr lang="es-ES" b="1" dirty="0">
              <a:solidFill>
                <a:schemeClr val="bg2"/>
              </a:solidFill>
            </a:endParaRPr>
          </a:p>
          <a:p>
            <a:pPr marL="0" indent="0"/>
            <a:r>
              <a:rPr lang="es-ES" b="1" dirty="0">
                <a:solidFill>
                  <a:schemeClr val="bg2"/>
                </a:solidFill>
              </a:rPr>
              <a:t>Los agujeros horizontales sufren tanto el efecto de escalón como el combado, </a:t>
            </a:r>
            <a:r>
              <a:rPr lang="es-ES" dirty="0">
                <a:solidFill>
                  <a:schemeClr val="bg2"/>
                </a:solidFill>
              </a:rPr>
              <a:t>lo que hace que los agujeros sean </a:t>
            </a:r>
            <a:r>
              <a:rPr lang="es-ES" b="1" dirty="0">
                <a:solidFill>
                  <a:schemeClr val="bg2"/>
                </a:solidFill>
              </a:rPr>
              <a:t>ligeramente elípticos. </a:t>
            </a:r>
            <a:r>
              <a:rPr lang="es-ES" dirty="0">
                <a:solidFill>
                  <a:schemeClr val="bg2"/>
                </a:solidFill>
              </a:rPr>
              <a:t>Además, a menudo </a:t>
            </a:r>
            <a:r>
              <a:rPr lang="es-ES" b="1" dirty="0">
                <a:solidFill>
                  <a:schemeClr val="bg2"/>
                </a:solidFill>
              </a:rPr>
              <a:t>requieren soportes, </a:t>
            </a:r>
            <a:r>
              <a:rPr lang="es-ES" dirty="0">
                <a:solidFill>
                  <a:schemeClr val="bg2"/>
                </a:solidFill>
              </a:rPr>
              <a:t>que también son difíciles de quitar, especialmente en el caso de agujeros ciegos.</a:t>
            </a:r>
          </a:p>
          <a:p>
            <a:pPr marL="0" indent="0"/>
            <a:endParaRPr lang="es-ES" dirty="0">
              <a:solidFill>
                <a:schemeClr val="bg2"/>
              </a:solidFill>
            </a:endParaRPr>
          </a:p>
          <a:p>
            <a:pPr marL="0" indent="0"/>
            <a:r>
              <a:rPr lang="es-ES" b="1" dirty="0">
                <a:solidFill>
                  <a:schemeClr val="bg2"/>
                </a:solidFill>
              </a:rPr>
              <a:t>Los agujeros verticales </a:t>
            </a:r>
            <a:r>
              <a:rPr lang="es-ES" dirty="0">
                <a:solidFill>
                  <a:schemeClr val="bg2"/>
                </a:solidFill>
              </a:rPr>
              <a:t>pueden verse afectados por la precisión, ya que a menudo se imprimen con un tamaño </a:t>
            </a:r>
            <a:r>
              <a:rPr lang="es-ES" b="1" dirty="0">
                <a:solidFill>
                  <a:schemeClr val="bg2"/>
                </a:solidFill>
              </a:rPr>
              <a:t>más pequeño, </a:t>
            </a:r>
            <a:r>
              <a:rPr lang="es-ES" dirty="0">
                <a:solidFill>
                  <a:schemeClr val="bg2"/>
                </a:solidFill>
              </a:rPr>
              <a:t>pero en general, los orificios verticales se imprimen más fácilmente y con mejor calidad, por lo que son </a:t>
            </a:r>
            <a:r>
              <a:rPr lang="es-ES" b="1" dirty="0">
                <a:solidFill>
                  <a:schemeClr val="bg2"/>
                </a:solidFill>
              </a:rPr>
              <a:t>preferibles.</a:t>
            </a:r>
            <a:endParaRPr lang="en-US" b="1" dirty="0">
              <a:solidFill>
                <a:schemeClr val="bg2"/>
              </a:solidFill>
            </a:endParaRPr>
          </a:p>
        </p:txBody>
      </p:sp>
      <p:sp>
        <p:nvSpPr>
          <p:cNvPr id="1030" name="Google Shape;1030;p44"/>
          <p:cNvSpPr/>
          <p:nvPr/>
        </p:nvSpPr>
        <p:spPr>
          <a:xfrm>
            <a:off x="5653003" y="317235"/>
            <a:ext cx="2863307" cy="3590507"/>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8623112" y="-406819"/>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5365062" y="1191935"/>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4961328" y="279114"/>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2647" t="65185" r="22354" b="2547"/>
          <a:stretch/>
        </p:blipFill>
        <p:spPr>
          <a:xfrm>
            <a:off x="6968268" y="2925694"/>
            <a:ext cx="1719059" cy="1659676"/>
          </a:xfrm>
          <a:prstGeom prst="rect">
            <a:avLst/>
          </a:prstGeom>
        </p:spPr>
      </p:pic>
      <p:pic>
        <p:nvPicPr>
          <p:cNvPr id="40" name="Picture 39"/>
          <p:cNvPicPr>
            <a:picLocks noChangeAspect="1"/>
          </p:cNvPicPr>
          <p:nvPr/>
        </p:nvPicPr>
        <p:blipFill rotWithShape="1">
          <a:blip r:embed="rId3">
            <a:extLst>
              <a:ext uri="{28A0092B-C50C-407E-A947-70E740481C1C}">
                <a14:useLocalDpi xmlns:a14="http://schemas.microsoft.com/office/drawing/2010/main" val="0"/>
              </a:ext>
            </a:extLst>
          </a:blip>
          <a:srcRect l="24071" t="5701" r="8313" b="51407"/>
          <a:stretch/>
        </p:blipFill>
        <p:spPr>
          <a:xfrm>
            <a:off x="6515099" y="738504"/>
            <a:ext cx="2373391" cy="2026975"/>
          </a:xfrm>
          <a:prstGeom prst="rect">
            <a:avLst/>
          </a:prstGeom>
        </p:spPr>
      </p:pic>
    </p:spTree>
    <p:extLst>
      <p:ext uri="{BB962C8B-B14F-4D97-AF65-F5344CB8AC3E}">
        <p14:creationId xmlns:p14="http://schemas.microsoft.com/office/powerpoint/2010/main" val="7786536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43" name="Google Shape;1030;p44"/>
          <p:cNvSpPr/>
          <p:nvPr/>
        </p:nvSpPr>
        <p:spPr>
          <a:xfrm>
            <a:off x="5238829" y="112695"/>
            <a:ext cx="4228260" cy="4923375"/>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4"/>
          <p:cNvSpPr txBox="1">
            <a:spLocks noGrp="1"/>
          </p:cNvSpPr>
          <p:nvPr>
            <p:ph type="title"/>
          </p:nvPr>
        </p:nvSpPr>
        <p:spPr>
          <a:xfrm>
            <a:off x="533400" y="463322"/>
            <a:ext cx="4683033"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dirty="0"/>
              <a:t>Agujeros Verticales</a:t>
            </a:r>
            <a:endParaRPr sz="2700" dirty="0"/>
          </a:p>
        </p:txBody>
      </p:sp>
      <p:sp>
        <p:nvSpPr>
          <p:cNvPr id="1029" name="Google Shape;1029;p44"/>
          <p:cNvSpPr txBox="1">
            <a:spLocks noGrp="1"/>
          </p:cNvSpPr>
          <p:nvPr>
            <p:ph type="subTitle" idx="1"/>
          </p:nvPr>
        </p:nvSpPr>
        <p:spPr>
          <a:xfrm>
            <a:off x="351701" y="1006346"/>
            <a:ext cx="4864732" cy="2846994"/>
          </a:xfrm>
          <a:prstGeom prst="rect">
            <a:avLst/>
          </a:prstGeom>
        </p:spPr>
        <p:txBody>
          <a:bodyPr spcFirstLastPara="1" wrap="square" lIns="91425" tIns="91425" rIns="91425" bIns="91425" anchor="t" anchorCtr="0">
            <a:noAutofit/>
          </a:bodyPr>
          <a:lstStyle/>
          <a:p>
            <a:pPr marL="0" lvl="0" indent="0">
              <a:spcAft>
                <a:spcPts val="600"/>
              </a:spcAft>
              <a:buClr>
                <a:srgbClr val="000000"/>
              </a:buClr>
              <a:buSzTx/>
            </a:pPr>
            <a:r>
              <a:rPr lang="es-ES" dirty="0">
                <a:solidFill>
                  <a:srgbClr val="343434"/>
                </a:solidFill>
                <a:latin typeface="Muli" pitchFamily="2" charset="0"/>
              </a:rPr>
              <a:t>Veamos por qué los agujeros del eje vertical tienden a imprimirse por debajo del tamaño.</a:t>
            </a:r>
          </a:p>
          <a:p>
            <a:pPr marL="285750" lvl="0" indent="-285750">
              <a:spcAft>
                <a:spcPts val="600"/>
              </a:spcAft>
              <a:buClr>
                <a:srgbClr val="000000"/>
              </a:buClr>
              <a:buSzTx/>
              <a:buFont typeface="Wingdings" panose="05000000000000000000" pitchFamily="2" charset="2"/>
              <a:buChar char="§"/>
            </a:pPr>
            <a:r>
              <a:rPr lang="es-ES" dirty="0">
                <a:solidFill>
                  <a:srgbClr val="343434"/>
                </a:solidFill>
                <a:latin typeface="Muli" pitchFamily="2" charset="0"/>
              </a:rPr>
              <a:t>A medida que la boquilla imprime el perímetro de un orificio del eje vertical, comprime la capa recién impresa sobre las capas de construcción existentes para ayudar a mejorar la adhesión.</a:t>
            </a:r>
          </a:p>
          <a:p>
            <a:pPr marL="285750" lvl="0" indent="-285750">
              <a:spcAft>
                <a:spcPts val="600"/>
              </a:spcAft>
              <a:buClr>
                <a:srgbClr val="000000"/>
              </a:buClr>
              <a:buSzTx/>
              <a:buFont typeface="Wingdings" panose="05000000000000000000" pitchFamily="2" charset="2"/>
              <a:buChar char="§"/>
            </a:pPr>
            <a:r>
              <a:rPr lang="es-ES" dirty="0">
                <a:solidFill>
                  <a:srgbClr val="343434"/>
                </a:solidFill>
                <a:latin typeface="Muli" pitchFamily="2" charset="0"/>
              </a:rPr>
              <a:t>Esa fuerza de compresión deforma la forma de la capa redonda extruida de un círculo a una forma más ancha y plana y, por lo tanto, el diámetro real del orificio se vuelve más pequeño.</a:t>
            </a:r>
          </a:p>
          <a:p>
            <a:pPr marL="0" lvl="0" indent="0">
              <a:spcAft>
                <a:spcPts val="600"/>
              </a:spcAft>
              <a:buClr>
                <a:srgbClr val="000000"/>
              </a:buClr>
              <a:buSzTx/>
            </a:pPr>
            <a:r>
              <a:rPr lang="es-ES" dirty="0">
                <a:solidFill>
                  <a:srgbClr val="343434"/>
                </a:solidFill>
                <a:latin typeface="Muli" pitchFamily="2" charset="0"/>
              </a:rPr>
              <a:t>La medida de tamaño inferior depende de nuestra impresora, el software de corte, el tamaño del orificio y el material.</a:t>
            </a:r>
          </a:p>
          <a:p>
            <a:pPr marL="0" lvl="0" indent="0">
              <a:spcAft>
                <a:spcPts val="600"/>
              </a:spcAft>
              <a:buClr>
                <a:srgbClr val="000000"/>
              </a:buClr>
              <a:buSzTx/>
            </a:pPr>
            <a:endParaRPr lang="es-ES" dirty="0">
              <a:solidFill>
                <a:srgbClr val="343434"/>
              </a:solidFill>
              <a:latin typeface="Muli" pitchFamily="2" charset="0"/>
              <a:cs typeface="Arial"/>
              <a:sym typeface="Arial"/>
            </a:endParaRPr>
          </a:p>
        </p:txBody>
      </p:sp>
      <p:grpSp>
        <p:nvGrpSpPr>
          <p:cNvPr id="1032" name="Google Shape;1032;p44"/>
          <p:cNvGrpSpPr/>
          <p:nvPr/>
        </p:nvGrpSpPr>
        <p:grpSpPr>
          <a:xfrm>
            <a:off x="6989812" y="-542964"/>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5281712" y="812996"/>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8886915" y="-136716"/>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9122" t="2751" r="6625"/>
          <a:stretch/>
        </p:blipFill>
        <p:spPr>
          <a:xfrm>
            <a:off x="5699892" y="1215390"/>
            <a:ext cx="3289894" cy="2704083"/>
          </a:xfrm>
          <a:prstGeom prst="rect">
            <a:avLst/>
          </a:prstGeom>
        </p:spPr>
      </p:pic>
      <p:sp>
        <p:nvSpPr>
          <p:cNvPr id="5" name="Rectangle 4"/>
          <p:cNvSpPr/>
          <p:nvPr/>
        </p:nvSpPr>
        <p:spPr>
          <a:xfrm>
            <a:off x="1057100" y="4247967"/>
            <a:ext cx="4983481" cy="738664"/>
          </a:xfrm>
          <a:prstGeom prst="rect">
            <a:avLst/>
          </a:prstGeom>
        </p:spPr>
        <p:txBody>
          <a:bodyPr wrap="square">
            <a:spAutoFit/>
          </a:bodyPr>
          <a:lstStyle/>
          <a:p>
            <a:pPr marL="0" lvl="0" indent="0">
              <a:spcAft>
                <a:spcPts val="600"/>
              </a:spcAft>
              <a:buClr>
                <a:srgbClr val="000000"/>
              </a:buClr>
              <a:buSzTx/>
            </a:pPr>
            <a:r>
              <a:rPr lang="es-ES" dirty="0">
                <a:solidFill>
                  <a:srgbClr val="343434"/>
                </a:solidFill>
                <a:latin typeface="Muli" panose="02000503000000000000" pitchFamily="2" charset="0"/>
                <a:sym typeface="Arial"/>
              </a:rPr>
              <a:t>Algunas </a:t>
            </a:r>
            <a:r>
              <a:rPr lang="es-ES" b="1" dirty="0">
                <a:solidFill>
                  <a:srgbClr val="343434"/>
                </a:solidFill>
                <a:latin typeface="Muli" panose="02000503000000000000" pitchFamily="2" charset="0"/>
                <a:sym typeface="Arial"/>
              </a:rPr>
              <a:t>rebanadoras/</a:t>
            </a:r>
            <a:r>
              <a:rPr lang="es-ES" b="1" dirty="0" err="1">
                <a:solidFill>
                  <a:srgbClr val="343434"/>
                </a:solidFill>
                <a:latin typeface="Muli" panose="02000503000000000000" pitchFamily="2" charset="0"/>
                <a:sym typeface="Arial"/>
              </a:rPr>
              <a:t>slicers</a:t>
            </a:r>
            <a:r>
              <a:rPr lang="es-ES" b="1" dirty="0">
                <a:solidFill>
                  <a:srgbClr val="343434"/>
                </a:solidFill>
                <a:latin typeface="Muli" panose="02000503000000000000" pitchFamily="2" charset="0"/>
                <a:sym typeface="Arial"/>
              </a:rPr>
              <a:t> </a:t>
            </a:r>
            <a:r>
              <a:rPr lang="es-ES" dirty="0">
                <a:solidFill>
                  <a:srgbClr val="343434"/>
                </a:solidFill>
                <a:latin typeface="Muli" panose="02000503000000000000" pitchFamily="2" charset="0"/>
                <a:sym typeface="Arial"/>
              </a:rPr>
              <a:t>t</a:t>
            </a:r>
            <a:r>
              <a:rPr lang="es-ES" b="1" dirty="0">
                <a:solidFill>
                  <a:srgbClr val="343434"/>
                </a:solidFill>
                <a:latin typeface="Muli" panose="02000503000000000000" pitchFamily="2" charset="0"/>
                <a:sym typeface="Arial"/>
              </a:rPr>
              <a:t>ienen en cuenta y ajustan automáticamente </a:t>
            </a:r>
            <a:r>
              <a:rPr lang="es-ES" dirty="0">
                <a:solidFill>
                  <a:srgbClr val="343434"/>
                </a:solidFill>
                <a:latin typeface="Muli" panose="02000503000000000000" pitchFamily="2" charset="0"/>
                <a:sym typeface="Arial"/>
              </a:rPr>
              <a:t>el tamaño inferior o podemos </a:t>
            </a:r>
            <a:r>
              <a:rPr lang="es-ES" b="1" dirty="0">
                <a:solidFill>
                  <a:srgbClr val="343434"/>
                </a:solidFill>
                <a:latin typeface="Muli" panose="02000503000000000000" pitchFamily="2" charset="0"/>
                <a:sym typeface="Arial"/>
              </a:rPr>
              <a:t>modificar ligeramente </a:t>
            </a:r>
            <a:r>
              <a:rPr lang="es-ES" dirty="0">
                <a:solidFill>
                  <a:srgbClr val="343434"/>
                </a:solidFill>
                <a:latin typeface="Muli" panose="02000503000000000000" pitchFamily="2" charset="0"/>
                <a:sym typeface="Arial"/>
              </a:rPr>
              <a:t>nuestro diseño para compensar.</a:t>
            </a:r>
            <a:endParaRPr lang="en-US" dirty="0">
              <a:solidFill>
                <a:srgbClr val="343434"/>
              </a:solidFill>
              <a:latin typeface="Muli" panose="02000503000000000000" pitchFamily="2" charset="0"/>
              <a:sym typeface="Arial"/>
            </a:endParaRPr>
          </a:p>
        </p:txBody>
      </p:sp>
      <p:sp>
        <p:nvSpPr>
          <p:cNvPr id="2" name="Rectángulo 1">
            <a:extLst>
              <a:ext uri="{FF2B5EF4-FFF2-40B4-BE49-F238E27FC236}">
                <a16:creationId xmlns:a16="http://schemas.microsoft.com/office/drawing/2014/main" id="{2D972ADC-FD27-20B1-A32D-C78C9BA1C901}"/>
              </a:ext>
            </a:extLst>
          </p:cNvPr>
          <p:cNvSpPr/>
          <p:nvPr/>
        </p:nvSpPr>
        <p:spPr>
          <a:xfrm>
            <a:off x="7124561" y="3515267"/>
            <a:ext cx="692908" cy="310364"/>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dirty="0">
                <a:solidFill>
                  <a:schemeClr val="tx1"/>
                </a:solidFill>
                <a:latin typeface="Muli" panose="02000503000000000000" pitchFamily="2" charset="0"/>
              </a:rPr>
              <a:t>Diámetro actual</a:t>
            </a:r>
          </a:p>
        </p:txBody>
      </p:sp>
      <p:sp>
        <p:nvSpPr>
          <p:cNvPr id="33" name="Rectángulo 32">
            <a:extLst>
              <a:ext uri="{FF2B5EF4-FFF2-40B4-BE49-F238E27FC236}">
                <a16:creationId xmlns:a16="http://schemas.microsoft.com/office/drawing/2014/main" id="{3FAF3665-39ED-A385-5F59-B0C078BF6725}"/>
              </a:ext>
            </a:extLst>
          </p:cNvPr>
          <p:cNvSpPr/>
          <p:nvPr/>
        </p:nvSpPr>
        <p:spPr>
          <a:xfrm>
            <a:off x="6977824" y="1724596"/>
            <a:ext cx="692908" cy="310364"/>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dirty="0">
                <a:solidFill>
                  <a:schemeClr val="tx1"/>
                </a:solidFill>
                <a:latin typeface="Muli" panose="02000503000000000000" pitchFamily="2" charset="0"/>
              </a:rPr>
              <a:t>Diámetro del </a:t>
            </a:r>
            <a:r>
              <a:rPr lang="es-ES" sz="800" dirty="0" err="1">
                <a:solidFill>
                  <a:schemeClr val="tx1"/>
                </a:solidFill>
                <a:latin typeface="Muli" panose="02000503000000000000" pitchFamily="2" charset="0"/>
              </a:rPr>
              <a:t>slicer</a:t>
            </a:r>
            <a:endParaRPr lang="es-ES" sz="800" dirty="0">
              <a:solidFill>
                <a:schemeClr val="tx1"/>
              </a:solidFill>
              <a:latin typeface="Muli" panose="02000503000000000000" pitchFamily="2" charset="0"/>
            </a:endParaRPr>
          </a:p>
        </p:txBody>
      </p:sp>
      <p:sp>
        <p:nvSpPr>
          <p:cNvPr id="34" name="Rectángulo 33">
            <a:extLst>
              <a:ext uri="{FF2B5EF4-FFF2-40B4-BE49-F238E27FC236}">
                <a16:creationId xmlns:a16="http://schemas.microsoft.com/office/drawing/2014/main" id="{7CC6A1A7-88F1-1D99-303C-E19BE14100B4}"/>
              </a:ext>
            </a:extLst>
          </p:cNvPr>
          <p:cNvSpPr/>
          <p:nvPr/>
        </p:nvSpPr>
        <p:spPr>
          <a:xfrm>
            <a:off x="5753453" y="1305122"/>
            <a:ext cx="1371108" cy="4616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dirty="0">
                <a:solidFill>
                  <a:schemeClr val="tx1"/>
                </a:solidFill>
                <a:latin typeface="Muli" panose="02000503000000000000" pitchFamily="2" charset="0"/>
              </a:rPr>
              <a:t>Fuerza aplicada por la boquilla para comprimir las capas para mejorar la adhesión </a:t>
            </a:r>
          </a:p>
        </p:txBody>
      </p:sp>
    </p:spTree>
    <p:extLst>
      <p:ext uri="{BB962C8B-B14F-4D97-AF65-F5344CB8AC3E}">
        <p14:creationId xmlns:p14="http://schemas.microsoft.com/office/powerpoint/2010/main" val="8665652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779049" y="186256"/>
            <a:ext cx="6333914" cy="566400"/>
          </a:xfrm>
        </p:spPr>
        <p:txBody>
          <a:bodyPr/>
          <a:lstStyle/>
          <a:p>
            <a:r>
              <a:rPr lang="en-US" dirty="0" err="1"/>
              <a:t>Agujeros</a:t>
            </a:r>
            <a:r>
              <a:rPr lang="en-US" dirty="0"/>
              <a:t> </a:t>
            </a:r>
            <a:r>
              <a:rPr lang="en-US" dirty="0" err="1"/>
              <a:t>Horizontales</a:t>
            </a:r>
            <a:endParaRPr lang="en-US" dirty="0"/>
          </a:p>
        </p:txBody>
      </p:sp>
      <p:sp>
        <p:nvSpPr>
          <p:cNvPr id="6" name="Google Shape;1029;p44"/>
          <p:cNvSpPr txBox="1">
            <a:spLocks/>
          </p:cNvSpPr>
          <p:nvPr/>
        </p:nvSpPr>
        <p:spPr>
          <a:xfrm>
            <a:off x="756190" y="828377"/>
            <a:ext cx="4741641" cy="291524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dirty="0">
                <a:solidFill>
                  <a:schemeClr val="accent3"/>
                </a:solidFill>
                <a:latin typeface="Muli"/>
              </a:rPr>
              <a:t>Dependiendo del tamaño de los agujeros, a menudo se </a:t>
            </a:r>
            <a:r>
              <a:rPr lang="es-ES" b="1" dirty="0">
                <a:solidFill>
                  <a:schemeClr val="accent3"/>
                </a:solidFill>
                <a:latin typeface="Muli"/>
              </a:rPr>
              <a:t>requerirá</a:t>
            </a:r>
            <a:r>
              <a:rPr lang="es-ES" dirty="0">
                <a:solidFill>
                  <a:schemeClr val="accent3"/>
                </a:solidFill>
                <a:latin typeface="Muli"/>
              </a:rPr>
              <a:t> </a:t>
            </a:r>
            <a:r>
              <a:rPr lang="es-ES" b="1" dirty="0">
                <a:solidFill>
                  <a:schemeClr val="accent3"/>
                </a:solidFill>
                <a:latin typeface="Muli"/>
              </a:rPr>
              <a:t>material de soporte</a:t>
            </a:r>
            <a:r>
              <a:rPr lang="es-ES" dirty="0">
                <a:solidFill>
                  <a:schemeClr val="accent3"/>
                </a:solidFill>
                <a:latin typeface="Muli"/>
              </a:rPr>
              <a:t>, o la parte superior del conjunto comenzará a combarse o tendrá un acabado superficial deficiente.</a:t>
            </a:r>
          </a:p>
          <a:p>
            <a:endParaRPr lang="es-ES" dirty="0">
              <a:solidFill>
                <a:schemeClr val="accent3"/>
              </a:solidFill>
              <a:latin typeface="Muli"/>
            </a:endParaRPr>
          </a:p>
          <a:p>
            <a:r>
              <a:rPr lang="es-ES" dirty="0">
                <a:solidFill>
                  <a:schemeClr val="accent3"/>
                </a:solidFill>
                <a:latin typeface="Muli"/>
              </a:rPr>
              <a:t>Además, se verá algún </a:t>
            </a:r>
            <a:r>
              <a:rPr lang="es-ES" b="1" dirty="0">
                <a:solidFill>
                  <a:schemeClr val="accent3"/>
                </a:solidFill>
                <a:latin typeface="Muli"/>
              </a:rPr>
              <a:t>efecto de escalón </a:t>
            </a:r>
            <a:r>
              <a:rPr lang="es-ES" dirty="0">
                <a:solidFill>
                  <a:schemeClr val="accent3"/>
                </a:solidFill>
                <a:latin typeface="Muli"/>
              </a:rPr>
              <a:t>en la curva del conjunto, lo que limitará nuestra elección de la altura de la capa de impresión.</a:t>
            </a:r>
          </a:p>
          <a:p>
            <a:r>
              <a:rPr lang="es-ES" dirty="0">
                <a:solidFill>
                  <a:schemeClr val="accent3"/>
                </a:solidFill>
                <a:latin typeface="Muli"/>
              </a:rPr>
              <a:t>Finalmente, la extracción de soportes en agujeros de eje horizontal a menudo puede ser difícil, especialmente en el caso de </a:t>
            </a:r>
            <a:r>
              <a:rPr lang="es-ES" b="1" dirty="0">
                <a:solidFill>
                  <a:schemeClr val="accent3"/>
                </a:solidFill>
                <a:latin typeface="Muli"/>
              </a:rPr>
              <a:t>agujeros ciegos o canales largos.</a:t>
            </a:r>
            <a:endParaRPr lang="en-US" b="1" dirty="0">
              <a:solidFill>
                <a:schemeClr val="accent3"/>
              </a:solidFill>
              <a:latin typeface="Muli"/>
            </a:endParaRPr>
          </a:p>
          <a:p>
            <a:endParaRPr lang="en-US" dirty="0">
              <a:solidFill>
                <a:schemeClr val="accent3"/>
              </a:solidFill>
              <a:latin typeface="Muli" pitchFamily="2" charset="0"/>
            </a:endParaRPr>
          </a:p>
        </p:txBody>
      </p:sp>
      <p:pic>
        <p:nvPicPr>
          <p:cNvPr id="15" name="Picture 14"/>
          <p:cNvPicPr/>
          <p:nvPr/>
        </p:nvPicPr>
        <p:blipFill rotWithShape="1">
          <a:blip r:embed="rId3">
            <a:extLst>
              <a:ext uri="{28A0092B-C50C-407E-A947-70E740481C1C}">
                <a14:useLocalDpi xmlns:a14="http://schemas.microsoft.com/office/drawing/2010/main" val="0"/>
              </a:ext>
            </a:extLst>
          </a:blip>
          <a:srcRect l="17909" t="23388" r="41046" b="19968"/>
          <a:stretch/>
        </p:blipFill>
        <p:spPr>
          <a:xfrm>
            <a:off x="5656791" y="718365"/>
            <a:ext cx="2766060" cy="1567635"/>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57731" t="6978" r="14744" b="67707"/>
          <a:stretch/>
        </p:blipFill>
        <p:spPr>
          <a:xfrm>
            <a:off x="5795010" y="2511174"/>
            <a:ext cx="2489622" cy="1302092"/>
          </a:xfrm>
          <a:prstGeom prst="rect">
            <a:avLst/>
          </a:prstGeom>
        </p:spPr>
      </p:pic>
      <p:sp>
        <p:nvSpPr>
          <p:cNvPr id="17" name="Rectangle 16"/>
          <p:cNvSpPr/>
          <p:nvPr/>
        </p:nvSpPr>
        <p:spPr>
          <a:xfrm>
            <a:off x="1279631" y="3622625"/>
            <a:ext cx="4297680" cy="1384995"/>
          </a:xfrm>
          <a:prstGeom prst="rect">
            <a:avLst/>
          </a:prstGeom>
        </p:spPr>
        <p:txBody>
          <a:bodyPr wrap="square">
            <a:spAutoFit/>
          </a:bodyPr>
          <a:lstStyle/>
          <a:p>
            <a:r>
              <a:rPr lang="es-ES" dirty="0">
                <a:solidFill>
                  <a:schemeClr val="accent3"/>
                </a:solidFill>
                <a:latin typeface="Muli" pitchFamily="2" charset="0"/>
              </a:rPr>
              <a:t>Cuando no podemos evitar los agujeros horizontales y especialmente cuando hacemos canales largos o perforaciones, se prefieren las </a:t>
            </a:r>
            <a:r>
              <a:rPr lang="es-ES" b="1" dirty="0">
                <a:solidFill>
                  <a:schemeClr val="accent3"/>
                </a:solidFill>
                <a:latin typeface="Muli" pitchFamily="2" charset="0"/>
              </a:rPr>
              <a:t>geometrías </a:t>
            </a:r>
            <a:r>
              <a:rPr lang="es-ES" b="1" dirty="0" err="1">
                <a:solidFill>
                  <a:schemeClr val="accent3"/>
                </a:solidFill>
                <a:latin typeface="Muli" pitchFamily="2" charset="0"/>
              </a:rPr>
              <a:t>autosoportadas</a:t>
            </a:r>
            <a:r>
              <a:rPr lang="es-ES" b="1" dirty="0">
                <a:solidFill>
                  <a:schemeClr val="accent3"/>
                </a:solidFill>
                <a:latin typeface="Muli" pitchFamily="2" charset="0"/>
              </a:rPr>
              <a:t> </a:t>
            </a:r>
            <a:r>
              <a:rPr lang="es-ES" dirty="0">
                <a:solidFill>
                  <a:schemeClr val="accent3"/>
                </a:solidFill>
                <a:latin typeface="Muli" pitchFamily="2" charset="0"/>
              </a:rPr>
              <a:t>como diamantes, óvalos, formas de lágrima, etc. para minimizar el uso de soporte.</a:t>
            </a:r>
          </a:p>
        </p:txBody>
      </p:sp>
      <p:sp>
        <p:nvSpPr>
          <p:cNvPr id="7" name="Rectángulo 6">
            <a:extLst>
              <a:ext uri="{FF2B5EF4-FFF2-40B4-BE49-F238E27FC236}">
                <a16:creationId xmlns:a16="http://schemas.microsoft.com/office/drawing/2014/main" id="{3EE4FF05-E6B0-6B73-7308-D30D07091F84}"/>
              </a:ext>
            </a:extLst>
          </p:cNvPr>
          <p:cNvSpPr/>
          <p:nvPr/>
        </p:nvSpPr>
        <p:spPr>
          <a:xfrm>
            <a:off x="7591723" y="1405941"/>
            <a:ext cx="773227" cy="310364"/>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dirty="0">
                <a:solidFill>
                  <a:schemeClr val="tx1"/>
                </a:solidFill>
                <a:latin typeface="Muli" panose="02000503000000000000" pitchFamily="2" charset="0"/>
              </a:rPr>
              <a:t>Material de soporte</a:t>
            </a:r>
          </a:p>
        </p:txBody>
      </p:sp>
    </p:spTree>
    <p:extLst>
      <p:ext uri="{BB962C8B-B14F-4D97-AF65-F5344CB8AC3E}">
        <p14:creationId xmlns:p14="http://schemas.microsoft.com/office/powerpoint/2010/main" val="2884826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074150" y="257048"/>
            <a:ext cx="6995700" cy="566400"/>
          </a:xfrm>
        </p:spPr>
        <p:txBody>
          <a:bodyPr/>
          <a:lstStyle/>
          <a:p>
            <a:r>
              <a:rPr lang="en-US" dirty="0" err="1">
                <a:latin typeface="Muli"/>
                <a:ea typeface="Roboto"/>
              </a:rPr>
              <a:t>Ensambles</a:t>
            </a:r>
            <a:r>
              <a:rPr lang="en-US" dirty="0">
                <a:latin typeface="Muli"/>
                <a:ea typeface="Roboto"/>
              </a:rPr>
              <a:t> </a:t>
            </a:r>
            <a:r>
              <a:rPr lang="en-US" dirty="0" err="1">
                <a:latin typeface="Muli"/>
                <a:ea typeface="Roboto"/>
              </a:rPr>
              <a:t>entrelazados</a:t>
            </a:r>
            <a:endParaRPr lang="en-US" dirty="0">
              <a:latin typeface="Muli"/>
              <a:ea typeface="Roboto"/>
            </a:endParaRPr>
          </a:p>
        </p:txBody>
      </p:sp>
      <p:sp>
        <p:nvSpPr>
          <p:cNvPr id="6" name="Google Shape;1029;p44"/>
          <p:cNvSpPr txBox="1">
            <a:spLocks/>
          </p:cNvSpPr>
          <p:nvPr/>
        </p:nvSpPr>
        <p:spPr>
          <a:xfrm>
            <a:off x="779049" y="765356"/>
            <a:ext cx="5316951" cy="25628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600"/>
              </a:spcAft>
            </a:pPr>
            <a:r>
              <a:rPr lang="es-ES" dirty="0">
                <a:latin typeface="Muli" pitchFamily="2" charset="0"/>
              </a:rPr>
              <a:t>Con la impresión 3D es posible imprimir piezas entrelazadas complejas que están </a:t>
            </a:r>
            <a:r>
              <a:rPr lang="es-ES" b="1" dirty="0">
                <a:latin typeface="Muli" pitchFamily="2" charset="0"/>
              </a:rPr>
              <a:t>completamente ensambladas y se pueden sacar directamente de la máquina</a:t>
            </a:r>
            <a:r>
              <a:rPr lang="es-ES" dirty="0">
                <a:latin typeface="Muli" pitchFamily="2" charset="0"/>
              </a:rPr>
              <a:t>.</a:t>
            </a:r>
          </a:p>
          <a:p>
            <a:pPr>
              <a:spcAft>
                <a:spcPts val="600"/>
              </a:spcAft>
            </a:pPr>
            <a:r>
              <a:rPr lang="es-ES" dirty="0">
                <a:latin typeface="Muli" pitchFamily="2" charset="0"/>
              </a:rPr>
              <a:t>Aunque muchos componentes diferentes pueden estar unidos permanentemente, se fabrican como un solo componente y salen de la máquina ensamblados y listos para funcionar.</a:t>
            </a:r>
            <a:endParaRPr lang="en-US" dirty="0">
              <a:latin typeface="Muli" pitchFamily="2" charset="0"/>
            </a:endParaRPr>
          </a:p>
          <a:p>
            <a:pPr>
              <a:spcAft>
                <a:spcPts val="600"/>
              </a:spcAft>
            </a:pPr>
            <a:endParaRPr lang="en-US" dirty="0">
              <a:latin typeface="Muli" pitchFamily="2" charset="0"/>
            </a:endParaRPr>
          </a:p>
          <a:p>
            <a:pPr>
              <a:spcAft>
                <a:spcPts val="600"/>
              </a:spcAft>
            </a:pPr>
            <a:endParaRPr lang="en-US" dirty="0">
              <a:solidFill>
                <a:schemeClr val="accent3"/>
              </a:solidFill>
              <a:latin typeface="Muli" pitchFamily="2" charset="0"/>
            </a:endParaRPr>
          </a:p>
        </p:txBody>
      </p:sp>
      <p:pic>
        <p:nvPicPr>
          <p:cNvPr id="7" name="Picture 6"/>
          <p:cNvPicPr/>
          <p:nvPr/>
        </p:nvPicPr>
        <p:blipFill rotWithShape="1">
          <a:blip r:embed="rId5">
            <a:extLst>
              <a:ext uri="{28A0092B-C50C-407E-A947-70E740481C1C}">
                <a14:useLocalDpi xmlns:a14="http://schemas.microsoft.com/office/drawing/2010/main" val="0"/>
              </a:ext>
            </a:extLst>
          </a:blip>
          <a:srcRect t="7841"/>
          <a:stretch/>
        </p:blipFill>
        <p:spPr>
          <a:xfrm>
            <a:off x="6308370" y="915932"/>
            <a:ext cx="2634540" cy="2768327"/>
          </a:xfrm>
          <a:prstGeom prst="rect">
            <a:avLst/>
          </a:prstGeom>
        </p:spPr>
      </p:pic>
      <p:pic>
        <p:nvPicPr>
          <p:cNvPr id="9" name="print in place spider.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81286" y="2399600"/>
            <a:ext cx="3908442" cy="2198499"/>
          </a:xfrm>
          <a:prstGeom prst="rect">
            <a:avLst/>
          </a:prstGeom>
        </p:spPr>
      </p:pic>
      <p:sp>
        <p:nvSpPr>
          <p:cNvPr id="10" name="Rectangle 9"/>
          <p:cNvSpPr/>
          <p:nvPr/>
        </p:nvSpPr>
        <p:spPr>
          <a:xfrm>
            <a:off x="7311291" y="3734028"/>
            <a:ext cx="668773" cy="215444"/>
          </a:xfrm>
          <a:prstGeom prst="rect">
            <a:avLst/>
          </a:prstGeom>
        </p:spPr>
        <p:txBody>
          <a:bodyPr wrap="none">
            <a:spAutoFit/>
          </a:bodyPr>
          <a:lstStyle/>
          <a:p>
            <a:r>
              <a:rPr lang="en-US" sz="800" err="1">
                <a:latin typeface="Muli" pitchFamily="2" charset="0"/>
                <a:ea typeface="Calibri"/>
                <a:cs typeface="Calibri"/>
                <a:sym typeface="Calibri"/>
              </a:rPr>
              <a:t>MakerBot</a:t>
            </a:r>
            <a:endParaRPr lang="en-US"/>
          </a:p>
        </p:txBody>
      </p:sp>
    </p:spTree>
    <p:extLst>
      <p:ext uri="{BB962C8B-B14F-4D97-AF65-F5344CB8AC3E}">
        <p14:creationId xmlns:p14="http://schemas.microsoft.com/office/powerpoint/2010/main" val="39453215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0F7ED"/>
        </a:solidFill>
        <a:effectLst/>
      </p:bgPr>
    </p:bg>
    <p:spTree>
      <p:nvGrpSpPr>
        <p:cNvPr id="1" name=""/>
        <p:cNvGrpSpPr/>
        <p:nvPr/>
      </p:nvGrpSpPr>
      <p:grpSpPr>
        <a:xfrm>
          <a:off x="0" y="0"/>
          <a:ext cx="0" cy="0"/>
          <a:chOff x="0" y="0"/>
          <a:chExt cx="0" cy="0"/>
        </a:xfrm>
      </p:grpSpPr>
      <p:sp>
        <p:nvSpPr>
          <p:cNvPr id="5" name="Título 4"/>
          <p:cNvSpPr>
            <a:spLocks noGrp="1"/>
          </p:cNvSpPr>
          <p:nvPr>
            <p:ph type="title"/>
          </p:nvPr>
        </p:nvSpPr>
        <p:spPr>
          <a:xfrm>
            <a:off x="1074150" y="257048"/>
            <a:ext cx="6995700" cy="566400"/>
          </a:xfrm>
        </p:spPr>
        <p:txBody>
          <a:bodyPr/>
          <a:lstStyle/>
          <a:p>
            <a:r>
              <a:rPr lang="en-US" dirty="0" err="1"/>
              <a:t>Guía</a:t>
            </a:r>
            <a:r>
              <a:rPr lang="en-US" dirty="0"/>
              <a:t> de </a:t>
            </a:r>
            <a:r>
              <a:rPr lang="en-US" dirty="0" err="1"/>
              <a:t>diseño</a:t>
            </a:r>
            <a:r>
              <a:rPr lang="en-US" dirty="0"/>
              <a:t>: </a:t>
            </a:r>
            <a:r>
              <a:rPr lang="en-US" dirty="0" err="1"/>
              <a:t>Huecos</a:t>
            </a:r>
            <a:endParaRPr lang="en-US" dirty="0"/>
          </a:p>
        </p:txBody>
      </p:sp>
      <p:sp>
        <p:nvSpPr>
          <p:cNvPr id="6" name="Google Shape;1029;p44"/>
          <p:cNvSpPr txBox="1">
            <a:spLocks/>
          </p:cNvSpPr>
          <p:nvPr/>
        </p:nvSpPr>
        <p:spPr>
          <a:xfrm>
            <a:off x="540327" y="823448"/>
            <a:ext cx="5403273" cy="319069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600"/>
              </a:spcAft>
            </a:pPr>
            <a:r>
              <a:rPr lang="es-ES" b="1" dirty="0">
                <a:solidFill>
                  <a:schemeClr val="accent3"/>
                </a:solidFill>
                <a:latin typeface="Muli"/>
              </a:rPr>
              <a:t>Agujeros del eje vertical:</a:t>
            </a:r>
          </a:p>
          <a:p>
            <a:pPr marL="285750" indent="-285750">
              <a:spcAft>
                <a:spcPts val="600"/>
              </a:spcAft>
              <a:buFont typeface="Wingdings" panose="05000000000000000000" pitchFamily="2" charset="2"/>
              <a:buChar char="q"/>
            </a:pPr>
            <a:r>
              <a:rPr lang="es-ES" dirty="0">
                <a:solidFill>
                  <a:schemeClr val="accent3"/>
                </a:solidFill>
                <a:latin typeface="Muli"/>
              </a:rPr>
              <a:t>Modificar el diseño para compensar el tamaño insuficiente</a:t>
            </a:r>
          </a:p>
          <a:p>
            <a:pPr marL="285750" indent="-285750">
              <a:spcAft>
                <a:spcPts val="600"/>
              </a:spcAft>
              <a:buFont typeface="Wingdings" panose="05000000000000000000" pitchFamily="2" charset="2"/>
              <a:buChar char="q"/>
            </a:pPr>
            <a:r>
              <a:rPr lang="es-ES" dirty="0">
                <a:solidFill>
                  <a:schemeClr val="accent3"/>
                </a:solidFill>
                <a:latin typeface="Muli"/>
              </a:rPr>
              <a:t>Si el diámetro del orificio es crítico, imprímelo por debajo del tamaño y luego taladra hasta el diámetro correcto</a:t>
            </a:r>
          </a:p>
          <a:p>
            <a:pPr>
              <a:spcAft>
                <a:spcPts val="600"/>
              </a:spcAft>
            </a:pPr>
            <a:r>
              <a:rPr lang="es-ES" b="1" dirty="0">
                <a:solidFill>
                  <a:schemeClr val="accent3"/>
                </a:solidFill>
                <a:latin typeface="Muli"/>
              </a:rPr>
              <a:t>Agujeros del eje horizontal:</a:t>
            </a:r>
          </a:p>
          <a:p>
            <a:pPr marL="285750" indent="-285750">
              <a:spcAft>
                <a:spcPts val="600"/>
              </a:spcAft>
              <a:buFont typeface="Wingdings" panose="05000000000000000000" pitchFamily="2" charset="2"/>
              <a:buChar char="q"/>
            </a:pPr>
            <a:r>
              <a:rPr lang="es-ES" dirty="0">
                <a:solidFill>
                  <a:schemeClr val="accent3"/>
                </a:solidFill>
                <a:latin typeface="Muli"/>
              </a:rPr>
              <a:t>Intenta evitarlos reorientando la pieza.</a:t>
            </a:r>
          </a:p>
          <a:p>
            <a:pPr marL="285750" indent="-285750">
              <a:spcAft>
                <a:spcPts val="600"/>
              </a:spcAft>
              <a:buFont typeface="Wingdings" panose="05000000000000000000" pitchFamily="2" charset="2"/>
              <a:buChar char="q"/>
            </a:pPr>
            <a:r>
              <a:rPr lang="es-ES" dirty="0">
                <a:solidFill>
                  <a:schemeClr val="accent3"/>
                </a:solidFill>
                <a:latin typeface="Muli"/>
              </a:rPr>
              <a:t>Si no, trata de usar formas autoportantes como diamante, lágrima, óvalo en su lugar.</a:t>
            </a:r>
          </a:p>
          <a:p>
            <a:pPr marL="285750" indent="-285750">
              <a:spcAft>
                <a:spcPts val="600"/>
              </a:spcAft>
              <a:buFont typeface="Wingdings" panose="05000000000000000000" pitchFamily="2" charset="2"/>
              <a:buChar char="q"/>
            </a:pPr>
            <a:r>
              <a:rPr lang="es-ES" dirty="0">
                <a:solidFill>
                  <a:schemeClr val="accent3"/>
                </a:solidFill>
                <a:latin typeface="Muli"/>
              </a:rPr>
              <a:t>Si el diámetro es importante, usa una forma de diamante de tamaño inferior y taladra más tarde.</a:t>
            </a:r>
          </a:p>
          <a:p>
            <a:pPr>
              <a:spcAft>
                <a:spcPts val="600"/>
              </a:spcAft>
            </a:pPr>
            <a:r>
              <a:rPr lang="es-ES" b="1" dirty="0">
                <a:solidFill>
                  <a:schemeClr val="accent3"/>
                </a:solidFill>
                <a:latin typeface="Muli"/>
              </a:rPr>
              <a:t>Múltiples agujeros en diferentes direcciones:</a:t>
            </a:r>
            <a:endParaRPr lang="en-US" b="1" dirty="0">
              <a:solidFill>
                <a:schemeClr val="accent3"/>
              </a:solidFill>
              <a:latin typeface="Muli"/>
            </a:endParaRPr>
          </a:p>
        </p:txBody>
      </p:sp>
      <p:pic>
        <p:nvPicPr>
          <p:cNvPr id="11" name="Picture 10"/>
          <p:cNvPicPr/>
          <p:nvPr/>
        </p:nvPicPr>
        <p:blipFill rotWithShape="1">
          <a:blip r:embed="rId4">
            <a:extLst>
              <a:ext uri="{28A0092B-C50C-407E-A947-70E740481C1C}">
                <a14:useLocalDpi xmlns:a14="http://schemas.microsoft.com/office/drawing/2010/main" val="0"/>
              </a:ext>
            </a:extLst>
          </a:blip>
          <a:srcRect l="40180" t="10569" r="7126" b="17586"/>
          <a:stretch/>
        </p:blipFill>
        <p:spPr>
          <a:xfrm>
            <a:off x="6089068" y="2834640"/>
            <a:ext cx="1952625" cy="960120"/>
          </a:xfrm>
          <a:prstGeom prst="rect">
            <a:avLst/>
          </a:prstGeom>
        </p:spPr>
      </p:pic>
      <p:pic>
        <p:nvPicPr>
          <p:cNvPr id="12" name="Picture 11"/>
          <p:cNvPicPr/>
          <p:nvPr/>
        </p:nvPicPr>
        <p:blipFill rotWithShape="1">
          <a:blip r:embed="rId5">
            <a:extLst>
              <a:ext uri="{28A0092B-C50C-407E-A947-70E740481C1C}">
                <a14:useLocalDpi xmlns:a14="http://schemas.microsoft.com/office/drawing/2010/main" val="0"/>
              </a:ext>
            </a:extLst>
          </a:blip>
          <a:srcRect l="16694" t="6891" r="10892" b="14872"/>
          <a:stretch/>
        </p:blipFill>
        <p:spPr>
          <a:xfrm>
            <a:off x="5863590" y="1028700"/>
            <a:ext cx="3051810" cy="1565910"/>
          </a:xfrm>
          <a:prstGeom prst="rect">
            <a:avLst/>
          </a:prstGeom>
        </p:spPr>
      </p:pic>
      <p:sp>
        <p:nvSpPr>
          <p:cNvPr id="3" name="TextBox 2"/>
          <p:cNvSpPr txBox="1"/>
          <p:nvPr/>
        </p:nvSpPr>
        <p:spPr>
          <a:xfrm>
            <a:off x="957525" y="4014142"/>
            <a:ext cx="5403273" cy="1169551"/>
          </a:xfrm>
          <a:prstGeom prst="rect">
            <a:avLst/>
          </a:prstGeom>
          <a:noFill/>
        </p:spPr>
        <p:txBody>
          <a:bodyPr wrap="square" rtlCol="0">
            <a:spAutoFit/>
          </a:bodyPr>
          <a:lstStyle/>
          <a:p>
            <a:pPr marL="285750" indent="-285750">
              <a:buFont typeface="Wingdings" pitchFamily="2" charset="2"/>
              <a:buChar char="q"/>
            </a:pPr>
            <a:r>
              <a:rPr lang="es-ES" dirty="0">
                <a:solidFill>
                  <a:schemeClr val="accent3"/>
                </a:solidFill>
                <a:latin typeface="Muli" pitchFamily="2" charset="0"/>
              </a:rPr>
              <a:t>Reorienta para que la mayoría de los agujeros sean ejes verticales</a:t>
            </a:r>
          </a:p>
          <a:p>
            <a:pPr marL="285750" indent="-285750">
              <a:buFont typeface="Wingdings" pitchFamily="2" charset="2"/>
              <a:buChar char="q"/>
            </a:pPr>
            <a:r>
              <a:rPr lang="es-ES" dirty="0">
                <a:solidFill>
                  <a:schemeClr val="accent3"/>
                </a:solidFill>
                <a:latin typeface="Muli" pitchFamily="2" charset="0"/>
              </a:rPr>
              <a:t>Prioriza agujeros ciegos</a:t>
            </a:r>
          </a:p>
          <a:p>
            <a:pPr marL="285750" indent="-285750">
              <a:buFont typeface="Wingdings" pitchFamily="2" charset="2"/>
              <a:buChar char="q"/>
            </a:pPr>
            <a:r>
              <a:rPr lang="es-ES" dirty="0">
                <a:solidFill>
                  <a:schemeClr val="accent3"/>
                </a:solidFill>
                <a:latin typeface="Muli" pitchFamily="2" charset="0"/>
              </a:rPr>
              <a:t>Luego, de menor a mayor</a:t>
            </a:r>
          </a:p>
          <a:p>
            <a:pPr marL="285750" indent="-285750">
              <a:buFont typeface="Wingdings" pitchFamily="2" charset="2"/>
              <a:buChar char="q"/>
            </a:pPr>
            <a:r>
              <a:rPr lang="es-ES" dirty="0">
                <a:solidFill>
                  <a:schemeClr val="accent3"/>
                </a:solidFill>
                <a:latin typeface="Muli" pitchFamily="2" charset="0"/>
              </a:rPr>
              <a:t>Considera dividir la pieza si aún es demasiado compleja</a:t>
            </a:r>
            <a:endParaRPr lang="en-US" dirty="0">
              <a:solidFill>
                <a:schemeClr val="accent3"/>
              </a:solidFill>
              <a:latin typeface="Muli" pitchFamily="2" charset="0"/>
            </a:endParaRPr>
          </a:p>
        </p:txBody>
      </p:sp>
      <p:pic>
        <p:nvPicPr>
          <p:cNvPr id="13" name="Picture 12"/>
          <p:cNvPicPr/>
          <p:nvPr/>
        </p:nvPicPr>
        <p:blipFill rotWithShape="1">
          <a:blip r:embed="rId6">
            <a:extLst>
              <a:ext uri="{28A0092B-C50C-407E-A947-70E740481C1C}">
                <a14:useLocalDpi xmlns:a14="http://schemas.microsoft.com/office/drawing/2010/main" val="0"/>
              </a:ext>
            </a:extLst>
          </a:blip>
          <a:srcRect l="29655" t="17295" r="30552" b="24180"/>
          <a:stretch/>
        </p:blipFill>
        <p:spPr>
          <a:xfrm>
            <a:off x="6170029" y="3924179"/>
            <a:ext cx="1871664" cy="1040131"/>
          </a:xfrm>
          <a:prstGeom prst="rect">
            <a:avLst/>
          </a:prstGeom>
        </p:spPr>
      </p:pic>
      <p:sp>
        <p:nvSpPr>
          <p:cNvPr id="8" name="Rectángulo 7">
            <a:extLst>
              <a:ext uri="{FF2B5EF4-FFF2-40B4-BE49-F238E27FC236}">
                <a16:creationId xmlns:a16="http://schemas.microsoft.com/office/drawing/2014/main" id="{11078D7D-B069-C6DE-DA8E-71F4554E2506}"/>
              </a:ext>
            </a:extLst>
          </p:cNvPr>
          <p:cNvSpPr/>
          <p:nvPr/>
        </p:nvSpPr>
        <p:spPr>
          <a:xfrm>
            <a:off x="5994495" y="1084111"/>
            <a:ext cx="918923" cy="310364"/>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600" dirty="0">
                <a:solidFill>
                  <a:schemeClr val="tx1"/>
                </a:solidFill>
                <a:latin typeface="Muli" panose="02000503000000000000" pitchFamily="2" charset="0"/>
              </a:rPr>
              <a:t>Agujero en el eje horizontal</a:t>
            </a:r>
          </a:p>
        </p:txBody>
      </p:sp>
      <p:sp>
        <p:nvSpPr>
          <p:cNvPr id="9" name="Rectángulo 8">
            <a:extLst>
              <a:ext uri="{FF2B5EF4-FFF2-40B4-BE49-F238E27FC236}">
                <a16:creationId xmlns:a16="http://schemas.microsoft.com/office/drawing/2014/main" id="{F50EB287-FDD6-F29F-0AEA-458D03418BFF}"/>
              </a:ext>
            </a:extLst>
          </p:cNvPr>
          <p:cNvSpPr/>
          <p:nvPr/>
        </p:nvSpPr>
        <p:spPr>
          <a:xfrm>
            <a:off x="7809441" y="1077184"/>
            <a:ext cx="918923" cy="310364"/>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600" dirty="0">
                <a:solidFill>
                  <a:schemeClr val="tx1"/>
                </a:solidFill>
                <a:latin typeface="Muli" panose="02000503000000000000" pitchFamily="2" charset="0"/>
              </a:rPr>
              <a:t>Agujero en el eje vertical</a:t>
            </a:r>
          </a:p>
        </p:txBody>
      </p:sp>
      <p:sp>
        <p:nvSpPr>
          <p:cNvPr id="10" name="Rectángulo 9">
            <a:extLst>
              <a:ext uri="{FF2B5EF4-FFF2-40B4-BE49-F238E27FC236}">
                <a16:creationId xmlns:a16="http://schemas.microsoft.com/office/drawing/2014/main" id="{B022F5ED-4182-7304-FC06-DC215409A988}"/>
              </a:ext>
            </a:extLst>
          </p:cNvPr>
          <p:cNvSpPr/>
          <p:nvPr/>
        </p:nvSpPr>
        <p:spPr>
          <a:xfrm>
            <a:off x="7086601" y="1811655"/>
            <a:ext cx="628772" cy="310364"/>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600" dirty="0">
                <a:solidFill>
                  <a:schemeClr val="tx1"/>
                </a:solidFill>
                <a:latin typeface="Muli" panose="02000503000000000000" pitchFamily="2" charset="0"/>
              </a:rPr>
              <a:t>Material de soporte</a:t>
            </a:r>
          </a:p>
        </p:txBody>
      </p:sp>
    </p:spTree>
    <p:extLst>
      <p:ext uri="{BB962C8B-B14F-4D97-AF65-F5344CB8AC3E}">
        <p14:creationId xmlns:p14="http://schemas.microsoft.com/office/powerpoint/2010/main" val="29499378"/>
      </p:ext>
    </p:extLst>
  </p:cSld>
  <p:clrMapOvr>
    <a:overrideClrMapping bg1="lt1" tx1="dk1" bg2="dk2" tx2="lt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533400" y="466497"/>
            <a:ext cx="4683033"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dirty="0"/>
              <a:t>Pasadores y protuberancias</a:t>
            </a:r>
            <a:endParaRPr sz="2700" dirty="0"/>
          </a:p>
        </p:txBody>
      </p:sp>
      <p:sp>
        <p:nvSpPr>
          <p:cNvPr id="1029" name="Google Shape;1029;p44"/>
          <p:cNvSpPr txBox="1">
            <a:spLocks noGrp="1"/>
          </p:cNvSpPr>
          <p:nvPr>
            <p:ph type="subTitle" idx="1"/>
          </p:nvPr>
        </p:nvSpPr>
        <p:spPr>
          <a:xfrm>
            <a:off x="201461" y="1294303"/>
            <a:ext cx="5832194" cy="2846994"/>
          </a:xfrm>
          <a:prstGeom prst="rect">
            <a:avLst/>
          </a:prstGeom>
        </p:spPr>
        <p:txBody>
          <a:bodyPr spcFirstLastPara="1" wrap="square" lIns="91425" tIns="91425" rIns="91425" bIns="91425" anchor="t" anchorCtr="0">
            <a:noAutofit/>
          </a:bodyPr>
          <a:lstStyle/>
          <a:p>
            <a:pPr marL="0" indent="0"/>
            <a:r>
              <a:rPr lang="es-ES" dirty="0"/>
              <a:t>Los pasadores y protuberancias verticales son </a:t>
            </a:r>
            <a:r>
              <a:rPr lang="es-ES" b="1" dirty="0"/>
              <a:t>características funcionales </a:t>
            </a:r>
            <a:r>
              <a:rPr lang="es-ES" dirty="0"/>
              <a:t>que se utilizan a menudo en el </a:t>
            </a:r>
            <a:r>
              <a:rPr lang="es-ES" b="1" dirty="0"/>
              <a:t>montaje y la alineación </a:t>
            </a:r>
            <a:r>
              <a:rPr lang="es-ES" dirty="0"/>
              <a:t>de piezas impresas.</a:t>
            </a:r>
          </a:p>
          <a:p>
            <a:pPr marL="285750" indent="-285750">
              <a:buFont typeface="Arial" panose="020B0604020202020204" pitchFamily="34" charset="0"/>
              <a:buChar char="•"/>
            </a:pPr>
            <a:r>
              <a:rPr lang="es-ES" dirty="0"/>
              <a:t>Los pasadores más grandes de </a:t>
            </a:r>
            <a:r>
              <a:rPr lang="es-ES" b="1" dirty="0"/>
              <a:t>más de 5 mm </a:t>
            </a:r>
            <a:r>
              <a:rPr lang="es-ES" dirty="0"/>
              <a:t>de diámetro normalmente se imprimen con perímetro y relleno y están </a:t>
            </a:r>
            <a:r>
              <a:rPr lang="es-ES" b="1" dirty="0"/>
              <a:t>fuertemente conectados </a:t>
            </a:r>
            <a:r>
              <a:rPr lang="es-ES" dirty="0"/>
              <a:t>con el resto de la impresión.</a:t>
            </a:r>
          </a:p>
          <a:p>
            <a:pPr marL="285750" indent="-285750">
              <a:buFont typeface="Arial" panose="020B0604020202020204" pitchFamily="34" charset="0"/>
              <a:buChar char="•"/>
            </a:pPr>
            <a:r>
              <a:rPr lang="es-ES" dirty="0"/>
              <a:t>Los medianos </a:t>
            </a:r>
            <a:r>
              <a:rPr lang="es-ES" b="1" dirty="0"/>
              <a:t>entre 3 mm y 5 mm </a:t>
            </a:r>
            <a:r>
              <a:rPr lang="es-ES" dirty="0"/>
              <a:t>están hechos solo de impresiones perimetrales sin relleno, lo que da como resultado una </a:t>
            </a:r>
            <a:r>
              <a:rPr lang="es-ES" b="1" dirty="0"/>
              <a:t>conexión débil </a:t>
            </a:r>
            <a:r>
              <a:rPr lang="es-ES" dirty="0"/>
              <a:t>y son susceptibles de romperse.</a:t>
            </a:r>
          </a:p>
          <a:p>
            <a:pPr marL="285750" indent="-285750">
              <a:buFont typeface="Arial" panose="020B0604020202020204" pitchFamily="34" charset="0"/>
              <a:buChar char="•"/>
            </a:pPr>
            <a:r>
              <a:rPr lang="es-ES" dirty="0"/>
              <a:t>Es muy probable que los de </a:t>
            </a:r>
            <a:r>
              <a:rPr lang="es-ES" b="1" dirty="0"/>
              <a:t>menos de 3 mm </a:t>
            </a:r>
            <a:r>
              <a:rPr lang="es-ES" dirty="0"/>
              <a:t>no puedan imprimirse en absoluto y se </a:t>
            </a:r>
            <a:r>
              <a:rPr lang="es-ES" b="1" dirty="0"/>
              <a:t>deformarán</a:t>
            </a:r>
            <a:r>
              <a:rPr lang="es-ES" dirty="0"/>
              <a:t> a medida que el material se extruye más rápido de lo que puede enfriarse y solidificarse.</a:t>
            </a:r>
            <a:endParaRPr lang="en-US" dirty="0"/>
          </a:p>
          <a:p>
            <a:pPr marL="0" indent="0"/>
            <a:endParaRPr lang="en-US" dirty="0"/>
          </a:p>
          <a:p>
            <a:pPr marL="0" indent="0"/>
            <a:endParaRPr lang="en-US" dirty="0"/>
          </a:p>
        </p:txBody>
      </p:sp>
      <p:sp>
        <p:nvSpPr>
          <p:cNvPr id="1030" name="Google Shape;1030;p44"/>
          <p:cNvSpPr/>
          <p:nvPr/>
        </p:nvSpPr>
        <p:spPr>
          <a:xfrm>
            <a:off x="6360924" y="1453442"/>
            <a:ext cx="2664637" cy="4667625"/>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7021505" y="-424336"/>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5751368" y="329901"/>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4961328" y="279114"/>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 name="Picture 31"/>
          <p:cNvPicPr/>
          <p:nvPr/>
        </p:nvPicPr>
        <p:blipFill rotWithShape="1">
          <a:blip r:embed="rId3">
            <a:extLst>
              <a:ext uri="{28A0092B-C50C-407E-A947-70E740481C1C}">
                <a14:useLocalDpi xmlns:a14="http://schemas.microsoft.com/office/drawing/2010/main" val="0"/>
              </a:ext>
            </a:extLst>
          </a:blip>
          <a:srcRect l="29051" t="12568" r="30578" b="20887"/>
          <a:stretch/>
        </p:blipFill>
        <p:spPr>
          <a:xfrm>
            <a:off x="6550451" y="2717800"/>
            <a:ext cx="2199850" cy="1398952"/>
          </a:xfrm>
          <a:prstGeom prst="rect">
            <a:avLst/>
          </a:prstGeom>
        </p:spPr>
      </p:pic>
      <p:sp>
        <p:nvSpPr>
          <p:cNvPr id="3" name="Rectangle 2"/>
          <p:cNvSpPr/>
          <p:nvPr/>
        </p:nvSpPr>
        <p:spPr>
          <a:xfrm>
            <a:off x="6550451" y="4116752"/>
            <a:ext cx="2341557" cy="646331"/>
          </a:xfrm>
          <a:prstGeom prst="rect">
            <a:avLst/>
          </a:prstGeom>
        </p:spPr>
        <p:txBody>
          <a:bodyPr wrap="square">
            <a:spAutoFit/>
          </a:bodyPr>
          <a:lstStyle/>
          <a:p>
            <a:pPr algn="ctr"/>
            <a:r>
              <a:rPr lang="es-ES" sz="1200" dirty="0">
                <a:solidFill>
                  <a:schemeClr val="bg1"/>
                </a:solidFill>
                <a:latin typeface="Muli" pitchFamily="2" charset="0"/>
              </a:rPr>
              <a:t>Impresión de pasadores verticales con diámetro decreciente (de 25 a 5 mm)</a:t>
            </a:r>
            <a:endParaRPr lang="en-US" sz="1200" dirty="0">
              <a:solidFill>
                <a:schemeClr val="bg1"/>
              </a:solidFill>
              <a:latin typeface="Muli" pitchFamily="2" charset="0"/>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8195" t="17036" r="17247" b="6406"/>
          <a:stretch/>
        </p:blipFill>
        <p:spPr>
          <a:xfrm>
            <a:off x="6224855" y="723356"/>
            <a:ext cx="2717684" cy="1811572"/>
          </a:xfrm>
          <a:prstGeom prst="rect">
            <a:avLst/>
          </a:prstGeom>
        </p:spPr>
      </p:pic>
    </p:spTree>
    <p:extLst>
      <p:ext uri="{BB962C8B-B14F-4D97-AF65-F5344CB8AC3E}">
        <p14:creationId xmlns:p14="http://schemas.microsoft.com/office/powerpoint/2010/main" val="6439663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1728" y="891581"/>
            <a:ext cx="2469808" cy="2359025"/>
          </a:xfrm>
          <a:prstGeom prst="rect">
            <a:avLst/>
          </a:prstGeom>
        </p:spPr>
      </p:pic>
      <p:sp>
        <p:nvSpPr>
          <p:cNvPr id="5" name="Título 4"/>
          <p:cNvSpPr>
            <a:spLocks noGrp="1"/>
          </p:cNvSpPr>
          <p:nvPr>
            <p:ph type="title"/>
          </p:nvPr>
        </p:nvSpPr>
        <p:spPr>
          <a:xfrm>
            <a:off x="644236" y="325181"/>
            <a:ext cx="7175308" cy="566400"/>
          </a:xfrm>
        </p:spPr>
        <p:txBody>
          <a:bodyPr/>
          <a:lstStyle/>
          <a:p>
            <a:r>
              <a:rPr lang="en-US" dirty="0" err="1"/>
              <a:t>Guía</a:t>
            </a:r>
            <a:r>
              <a:rPr lang="en-US" dirty="0"/>
              <a:t> de </a:t>
            </a:r>
            <a:r>
              <a:rPr lang="en-US" dirty="0" err="1"/>
              <a:t>diseño</a:t>
            </a:r>
            <a:r>
              <a:rPr lang="en-US" dirty="0"/>
              <a:t>: </a:t>
            </a:r>
            <a:r>
              <a:rPr lang="en" sz="2700" dirty="0"/>
              <a:t>Pasadores y protuberancias</a:t>
            </a:r>
            <a:endParaRPr lang="en-US" dirty="0"/>
          </a:p>
        </p:txBody>
      </p:sp>
      <p:sp>
        <p:nvSpPr>
          <p:cNvPr id="6" name="Google Shape;1029;p44"/>
          <p:cNvSpPr txBox="1">
            <a:spLocks/>
          </p:cNvSpPr>
          <p:nvPr/>
        </p:nvSpPr>
        <p:spPr>
          <a:xfrm>
            <a:off x="809279" y="1023165"/>
            <a:ext cx="4797406" cy="291524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b="1" dirty="0">
                <a:solidFill>
                  <a:schemeClr val="tx1"/>
                </a:solidFill>
                <a:latin typeface="Muli" pitchFamily="2" charset="0"/>
              </a:rPr>
              <a:t>La calibración correcta de la impresora </a:t>
            </a:r>
            <a:r>
              <a:rPr lang="es-ES" dirty="0">
                <a:solidFill>
                  <a:schemeClr val="tx1"/>
                </a:solidFill>
                <a:latin typeface="Muli" pitchFamily="2" charset="0"/>
              </a:rPr>
              <a:t>(altura de capa óptima, velocidad de impresión, temperatura de la boquilla, etc.) puede reducir la probabilidad de fallas en los salientes pequeños.</a:t>
            </a:r>
          </a:p>
          <a:p>
            <a:pPr marL="285750" indent="-285750">
              <a:buFont typeface="Wingdings" pitchFamily="2" charset="2"/>
              <a:buChar char="q"/>
            </a:pPr>
            <a:r>
              <a:rPr lang="es-ES" dirty="0">
                <a:solidFill>
                  <a:schemeClr val="tx1"/>
                </a:solidFill>
                <a:latin typeface="Muli" pitchFamily="2" charset="0"/>
              </a:rPr>
              <a:t>Trata de usar pasadores de </a:t>
            </a:r>
            <a:r>
              <a:rPr lang="es-ES" b="1" dirty="0">
                <a:solidFill>
                  <a:schemeClr val="tx1"/>
                </a:solidFill>
                <a:latin typeface="Muli" pitchFamily="2" charset="0"/>
              </a:rPr>
              <a:t>&gt;5 mm </a:t>
            </a:r>
            <a:r>
              <a:rPr lang="es-ES" dirty="0">
                <a:solidFill>
                  <a:schemeClr val="tx1"/>
                </a:solidFill>
                <a:latin typeface="Muli" pitchFamily="2" charset="0"/>
              </a:rPr>
              <a:t>si es posible.</a:t>
            </a:r>
          </a:p>
          <a:p>
            <a:pPr marL="285750" indent="-285750">
              <a:buFont typeface="Wingdings" pitchFamily="2" charset="2"/>
              <a:buChar char="q"/>
            </a:pPr>
            <a:r>
              <a:rPr lang="es-ES" b="1" dirty="0">
                <a:solidFill>
                  <a:schemeClr val="tx1"/>
                </a:solidFill>
                <a:latin typeface="Muli" pitchFamily="2" charset="0"/>
              </a:rPr>
              <a:t>Diámetro mínimo del pasador: </a:t>
            </a:r>
            <a:r>
              <a:rPr lang="es-ES" dirty="0">
                <a:solidFill>
                  <a:schemeClr val="tx1"/>
                </a:solidFill>
                <a:latin typeface="Muli" pitchFamily="2" charset="0"/>
              </a:rPr>
              <a:t>3-4 mm para </a:t>
            </a:r>
            <a:r>
              <a:rPr lang="es-ES" b="1" dirty="0">
                <a:solidFill>
                  <a:schemeClr val="tx1"/>
                </a:solidFill>
                <a:latin typeface="Muli" pitchFamily="2" charset="0"/>
              </a:rPr>
              <a:t>pasadores cortos</a:t>
            </a:r>
          </a:p>
          <a:p>
            <a:pPr marL="285750" indent="-285750">
              <a:buFont typeface="Wingdings" pitchFamily="2" charset="2"/>
              <a:buChar char="q"/>
            </a:pPr>
            <a:r>
              <a:rPr lang="es-ES" b="1" dirty="0">
                <a:solidFill>
                  <a:schemeClr val="tx1"/>
                </a:solidFill>
                <a:latin typeface="Muli" pitchFamily="2" charset="0"/>
              </a:rPr>
              <a:t>Los más largos </a:t>
            </a:r>
            <a:r>
              <a:rPr lang="es-ES" dirty="0">
                <a:solidFill>
                  <a:schemeClr val="tx1"/>
                </a:solidFill>
                <a:latin typeface="Muli" pitchFamily="2" charset="0"/>
              </a:rPr>
              <a:t>deben ser más gruesos&gt; 5 mm</a:t>
            </a:r>
          </a:p>
          <a:p>
            <a:pPr marL="285750" indent="-285750">
              <a:buFont typeface="Wingdings" pitchFamily="2" charset="2"/>
              <a:buChar char="q"/>
            </a:pPr>
            <a:r>
              <a:rPr lang="es-ES" dirty="0">
                <a:solidFill>
                  <a:schemeClr val="tx1"/>
                </a:solidFill>
                <a:latin typeface="Muli" pitchFamily="2" charset="0"/>
              </a:rPr>
              <a:t>Para todos los de menos de &lt;5 mm de diámetro, agregue un </a:t>
            </a:r>
            <a:r>
              <a:rPr lang="es-ES" b="1" dirty="0">
                <a:solidFill>
                  <a:schemeClr val="tx1"/>
                </a:solidFill>
                <a:latin typeface="Muli" pitchFamily="2" charset="0"/>
              </a:rPr>
              <a:t>pequeño filete </a:t>
            </a:r>
            <a:r>
              <a:rPr lang="es-ES" dirty="0">
                <a:solidFill>
                  <a:schemeClr val="tx1"/>
                </a:solidFill>
                <a:latin typeface="Muli" pitchFamily="2" charset="0"/>
              </a:rPr>
              <a:t>en la base.</a:t>
            </a:r>
          </a:p>
          <a:p>
            <a:pPr marL="285750" indent="-285750">
              <a:buFont typeface="Wingdings" pitchFamily="2" charset="2"/>
              <a:buChar char="q"/>
            </a:pPr>
            <a:r>
              <a:rPr lang="es-ES" dirty="0">
                <a:solidFill>
                  <a:schemeClr val="tx1"/>
                </a:solidFill>
                <a:latin typeface="Muli" pitchFamily="2" charset="0"/>
              </a:rPr>
              <a:t>Si el funcionamiento es crítico, imprime un orificio en la ubicación del pasador, taladra el orificio del tamaño correcto e </a:t>
            </a:r>
            <a:r>
              <a:rPr lang="es-ES" b="1" dirty="0">
                <a:solidFill>
                  <a:schemeClr val="tx1"/>
                </a:solidFill>
                <a:latin typeface="Muli" pitchFamily="2" charset="0"/>
              </a:rPr>
              <a:t>inserta un pasador comercial.</a:t>
            </a:r>
            <a:endParaRPr lang="en-US" b="1" dirty="0">
              <a:solidFill>
                <a:schemeClr val="tx1"/>
              </a:solidFill>
              <a:latin typeface="Muli" pitchFamily="2" charset="0"/>
            </a:endParaRPr>
          </a:p>
          <a:p>
            <a:endParaRPr lang="en-US" dirty="0">
              <a:solidFill>
                <a:schemeClr val="tx1"/>
              </a:solidFill>
              <a:latin typeface="Muli" pitchFamily="2" charset="0"/>
            </a:endParaRPr>
          </a:p>
        </p:txBody>
      </p:sp>
      <p:sp>
        <p:nvSpPr>
          <p:cNvPr id="4" name="Rectangle 3"/>
          <p:cNvSpPr/>
          <p:nvPr/>
        </p:nvSpPr>
        <p:spPr>
          <a:xfrm>
            <a:off x="984346" y="4251919"/>
            <a:ext cx="7175308" cy="738664"/>
          </a:xfrm>
          <a:prstGeom prst="rect">
            <a:avLst/>
          </a:prstGeom>
        </p:spPr>
        <p:txBody>
          <a:bodyPr wrap="square">
            <a:spAutoFit/>
          </a:bodyPr>
          <a:lstStyle/>
          <a:p>
            <a:r>
              <a:rPr lang="es-ES" b="1" dirty="0">
                <a:solidFill>
                  <a:schemeClr val="tx1"/>
                </a:solidFill>
                <a:latin typeface="Muli" pitchFamily="2" charset="0"/>
              </a:rPr>
              <a:t>Nota adicional: </a:t>
            </a:r>
            <a:r>
              <a:rPr lang="es-ES" dirty="0">
                <a:solidFill>
                  <a:schemeClr val="tx1"/>
                </a:solidFill>
                <a:latin typeface="Muli" pitchFamily="2" charset="0"/>
              </a:rPr>
              <a:t>Cualquier otra sección similarmente pequeña de las piezas puede no ser imprimible o romperse durante la vida útil de la pieza. Diseña la pieza para que estas pequeñas características y secciones no soporten grandes cargas.</a:t>
            </a:r>
          </a:p>
        </p:txBody>
      </p:sp>
    </p:spTree>
    <p:extLst>
      <p:ext uri="{BB962C8B-B14F-4D97-AF65-F5344CB8AC3E}">
        <p14:creationId xmlns:p14="http://schemas.microsoft.com/office/powerpoint/2010/main" val="24845488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4150" y="246888"/>
            <a:ext cx="6995700" cy="566400"/>
          </a:xfrm>
        </p:spPr>
        <p:txBody>
          <a:bodyPr/>
          <a:lstStyle/>
          <a:p>
            <a:r>
              <a:rPr lang="en-US" dirty="0" err="1"/>
              <a:t>Enclavamiento</a:t>
            </a:r>
            <a:r>
              <a:rPr lang="en-US" dirty="0"/>
              <a:t> &amp; </a:t>
            </a:r>
            <a:r>
              <a:rPr lang="en-US" dirty="0" err="1"/>
              <a:t>Partes</a:t>
            </a:r>
            <a:r>
              <a:rPr lang="en-US" dirty="0"/>
              <a:t> </a:t>
            </a:r>
            <a:r>
              <a:rPr lang="en-US" dirty="0" err="1"/>
              <a:t>móviles</a:t>
            </a:r>
            <a:endParaRPr lang="en-US" dirty="0"/>
          </a:p>
        </p:txBody>
      </p:sp>
      <p:pic>
        <p:nvPicPr>
          <p:cNvPr id="3" name="Picture 2" descr="https://wikifactory.com/files/RmlsZTo0MzE2NjA="/>
          <p:cNvPicPr/>
          <p:nvPr/>
        </p:nvPicPr>
        <p:blipFill rotWithShape="1">
          <a:blip r:embed="rId3" cstate="print">
            <a:extLst>
              <a:ext uri="{28A0092B-C50C-407E-A947-70E740481C1C}">
                <a14:useLocalDpi xmlns:a14="http://schemas.microsoft.com/office/drawing/2010/main" val="0"/>
              </a:ext>
            </a:extLst>
          </a:blip>
          <a:srcRect l="11752" t="6885" r="11752" b="10304"/>
          <a:stretch/>
        </p:blipFill>
        <p:spPr bwMode="auto">
          <a:xfrm>
            <a:off x="5461000" y="967742"/>
            <a:ext cx="3073400" cy="2095500"/>
          </a:xfrm>
          <a:prstGeom prst="rect">
            <a:avLst/>
          </a:prstGeom>
          <a:noFill/>
          <a:ln>
            <a:noFill/>
          </a:ln>
        </p:spPr>
      </p:pic>
      <p:sp>
        <p:nvSpPr>
          <p:cNvPr id="4" name="Rectangle 3"/>
          <p:cNvSpPr/>
          <p:nvPr/>
        </p:nvSpPr>
        <p:spPr>
          <a:xfrm>
            <a:off x="736600" y="982637"/>
            <a:ext cx="4572000" cy="2462213"/>
          </a:xfrm>
          <a:prstGeom prst="rect">
            <a:avLst/>
          </a:prstGeom>
        </p:spPr>
        <p:txBody>
          <a:bodyPr lIns="91440" tIns="45720" rIns="91440" bIns="45720" anchor="t">
            <a:spAutoFit/>
          </a:bodyPr>
          <a:lstStyle/>
          <a:p>
            <a:r>
              <a:rPr lang="es-ES" dirty="0">
                <a:solidFill>
                  <a:schemeClr val="tx1"/>
                </a:solidFill>
                <a:latin typeface="Muli"/>
              </a:rPr>
              <a:t>Para las piezas entrelazadas, debes dejar una </a:t>
            </a:r>
            <a:r>
              <a:rPr lang="es-ES" b="1" dirty="0">
                <a:solidFill>
                  <a:schemeClr val="tx1"/>
                </a:solidFill>
                <a:latin typeface="Muli"/>
              </a:rPr>
              <a:t>distancia de 0,3 mm entre las piezas para facilitar el montaje</a:t>
            </a:r>
            <a:r>
              <a:rPr lang="es-ES" dirty="0">
                <a:solidFill>
                  <a:schemeClr val="tx1"/>
                </a:solidFill>
                <a:latin typeface="Muli"/>
              </a:rPr>
              <a:t>. El espacio libre recomendado depende del tipo de impresora 3D y de lo bien calibrada que esté, aunque una distancia de 0,3 mm se considera lo suficientemente segura.</a:t>
            </a:r>
          </a:p>
          <a:p>
            <a:endParaRPr lang="es-ES" dirty="0">
              <a:solidFill>
                <a:schemeClr val="tx1"/>
              </a:solidFill>
              <a:latin typeface="Muli"/>
            </a:endParaRPr>
          </a:p>
          <a:p>
            <a:r>
              <a:rPr lang="es-ES" dirty="0">
                <a:solidFill>
                  <a:schemeClr val="tx1"/>
                </a:solidFill>
                <a:latin typeface="Muli"/>
              </a:rPr>
              <a:t>Existen reglas similares para el espacio libre entre partes móviles con soportes separables. Un valor recomendado es al menos 0,5 mm de distancia entre las piezas.</a:t>
            </a:r>
            <a:endParaRPr lang="en-US" dirty="0">
              <a:solidFill>
                <a:schemeClr val="tx1"/>
              </a:solidFill>
              <a:latin typeface="Muli"/>
            </a:endParaRPr>
          </a:p>
        </p:txBody>
      </p:sp>
      <p:pic>
        <p:nvPicPr>
          <p:cNvPr id="5" name="Picture 4"/>
          <p:cNvPicPr/>
          <p:nvPr/>
        </p:nvPicPr>
        <p:blipFill rotWithShape="1">
          <a:blip r:embed="rId4">
            <a:extLst>
              <a:ext uri="{28A0092B-C50C-407E-A947-70E740481C1C}">
                <a14:useLocalDpi xmlns:a14="http://schemas.microsoft.com/office/drawing/2010/main" val="0"/>
              </a:ext>
            </a:extLst>
          </a:blip>
          <a:srcRect l="56141"/>
          <a:stretch/>
        </p:blipFill>
        <p:spPr>
          <a:xfrm>
            <a:off x="5461000" y="3380885"/>
            <a:ext cx="1959292" cy="1714500"/>
          </a:xfrm>
          <a:prstGeom prst="rect">
            <a:avLst/>
          </a:prstGeom>
        </p:spPr>
      </p:pic>
      <p:sp>
        <p:nvSpPr>
          <p:cNvPr id="6" name="Google Shape;3656;p61"/>
          <p:cNvSpPr/>
          <p:nvPr/>
        </p:nvSpPr>
        <p:spPr>
          <a:xfrm>
            <a:off x="1333230" y="3652119"/>
            <a:ext cx="3639762" cy="1323743"/>
          </a:xfrm>
          <a:prstGeom prst="roundRect">
            <a:avLst>
              <a:gd name="adj" fmla="val 16667"/>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657;p61"/>
          <p:cNvSpPr/>
          <p:nvPr/>
        </p:nvSpPr>
        <p:spPr>
          <a:xfrm>
            <a:off x="1210755" y="3537094"/>
            <a:ext cx="3639762" cy="1323743"/>
          </a:xfrm>
          <a:prstGeom prst="roundRect">
            <a:avLst>
              <a:gd name="adj" fmla="val 16667"/>
            </a:avLst>
          </a:prstGeom>
          <a:solidFill>
            <a:srgbClr val="F0F7E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8" name="Google Shape;3658;p61"/>
          <p:cNvGraphicFramePr/>
          <p:nvPr>
            <p:extLst>
              <p:ext uri="{D42A27DB-BD31-4B8C-83A1-F6EECF244321}">
                <p14:modId xmlns:p14="http://schemas.microsoft.com/office/powerpoint/2010/main" val="1825380688"/>
              </p:ext>
            </p:extLst>
          </p:nvPr>
        </p:nvGraphicFramePr>
        <p:xfrm>
          <a:off x="1363710" y="3644499"/>
          <a:ext cx="3252171" cy="1172592"/>
        </p:xfrm>
        <a:graphic>
          <a:graphicData uri="http://schemas.openxmlformats.org/drawingml/2006/table">
            <a:tbl>
              <a:tblPr>
                <a:noFill/>
                <a:tableStyleId>{CC153E04-9E27-44B1-9A26-C33CE457BB0D}</a:tableStyleId>
              </a:tblPr>
              <a:tblGrid>
                <a:gridCol w="1084057">
                  <a:extLst>
                    <a:ext uri="{9D8B030D-6E8A-4147-A177-3AD203B41FA5}">
                      <a16:colId xmlns:a16="http://schemas.microsoft.com/office/drawing/2014/main" val="20000"/>
                    </a:ext>
                  </a:extLst>
                </a:gridCol>
                <a:gridCol w="1084057">
                  <a:extLst>
                    <a:ext uri="{9D8B030D-6E8A-4147-A177-3AD203B41FA5}">
                      <a16:colId xmlns:a16="http://schemas.microsoft.com/office/drawing/2014/main" val="20001"/>
                    </a:ext>
                  </a:extLst>
                </a:gridCol>
                <a:gridCol w="1084057">
                  <a:extLst>
                    <a:ext uri="{9D8B030D-6E8A-4147-A177-3AD203B41FA5}">
                      <a16:colId xmlns:a16="http://schemas.microsoft.com/office/drawing/2014/main" val="20002"/>
                    </a:ext>
                  </a:extLst>
                </a:gridCol>
              </a:tblGrid>
              <a:tr h="301145">
                <a:tc gridSpan="3">
                  <a:txBody>
                    <a:bodyPr/>
                    <a:lstStyle/>
                    <a:p>
                      <a:pPr marL="0" marR="0" lvl="0" indent="0" algn="ctr" rtl="0">
                        <a:lnSpc>
                          <a:spcPct val="100000"/>
                        </a:lnSpc>
                        <a:spcBef>
                          <a:spcPts val="0"/>
                        </a:spcBef>
                        <a:spcAft>
                          <a:spcPts val="0"/>
                        </a:spcAft>
                        <a:buNone/>
                      </a:pPr>
                      <a:r>
                        <a:rPr lang="es-ES" sz="1000" b="1" strike="noStrike" cap="none" dirty="0">
                          <a:solidFill>
                            <a:schemeClr val="dk2"/>
                          </a:solidFill>
                          <a:latin typeface="Muli"/>
                          <a:ea typeface="Muli"/>
                          <a:cs typeface="Muli"/>
                          <a:sym typeface="Muli"/>
                        </a:rPr>
                        <a:t>Espacio libre mínimo de piezas móviles</a:t>
                      </a:r>
                      <a:endParaRPr sz="1000" b="1" strike="noStrike" cap="none" dirty="0">
                        <a:solidFill>
                          <a:schemeClr val="dk2"/>
                        </a:solidFill>
                        <a:latin typeface="Muli"/>
                        <a:ea typeface="Muli"/>
                        <a:cs typeface="Muli"/>
                        <a:sym typeface="Muli"/>
                      </a:endParaRPr>
                    </a:p>
                  </a:txBody>
                  <a:tcPr marL="0" marR="0" marT="0" marB="0">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lgn="ctr">
                      <a:solidFill>
                        <a:schemeClr val="dk1"/>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None/>
                      </a:pPr>
                      <a:endParaRPr sz="1000" b="1" strike="noStrike" cap="none">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lgn="ctr">
                      <a:solidFill>
                        <a:schemeClr val="dk1"/>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None/>
                      </a:pPr>
                      <a:endParaRPr b="1" strike="noStrike" cap="none">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261847">
                <a:tc>
                  <a:txBody>
                    <a:bodyPr/>
                    <a:lstStyle/>
                    <a:p>
                      <a:pPr marL="0" marR="0" lvl="0" indent="0" algn="ctr" rtl="0">
                        <a:lnSpc>
                          <a:spcPct val="100000"/>
                        </a:lnSpc>
                        <a:spcBef>
                          <a:spcPts val="0"/>
                        </a:spcBef>
                        <a:spcAft>
                          <a:spcPts val="0"/>
                        </a:spcAft>
                        <a:buNone/>
                      </a:pPr>
                      <a:r>
                        <a:rPr lang="en" sz="1000" b="1" dirty="0">
                          <a:solidFill>
                            <a:schemeClr val="dk2"/>
                          </a:solidFill>
                          <a:latin typeface="Muli"/>
                          <a:ea typeface="Muli"/>
                          <a:cs typeface="Muli"/>
                          <a:sym typeface="Muli"/>
                        </a:rPr>
                        <a:t>Espesor de capa</a:t>
                      </a:r>
                      <a:endParaRPr sz="1000" b="1" dirty="0">
                        <a:solidFill>
                          <a:schemeClr val="dk2"/>
                        </a:solidFill>
                        <a:latin typeface="Muli"/>
                        <a:ea typeface="Muli"/>
                        <a:cs typeface="Muli"/>
                        <a:sym typeface="Muli"/>
                      </a:endParaRPr>
                    </a:p>
                  </a:txBody>
                  <a:tcPr marL="0" marR="0" marT="335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accent2"/>
                      </a:solidFill>
                      <a:prstDash val="dot"/>
                      <a:round/>
                      <a:headEnd type="none" w="sm" len="sm"/>
                      <a:tailEnd type="none" w="sm" len="sm"/>
                    </a:lnB>
                  </a:tcPr>
                </a:tc>
                <a:tc>
                  <a:txBody>
                    <a:bodyPr/>
                    <a:lstStyle/>
                    <a:p>
                      <a:pPr marL="0" marR="38100" lvl="0" indent="0" algn="ctr" rtl="0">
                        <a:lnSpc>
                          <a:spcPct val="100000"/>
                        </a:lnSpc>
                        <a:spcBef>
                          <a:spcPts val="600"/>
                        </a:spcBef>
                        <a:spcAft>
                          <a:spcPts val="0"/>
                        </a:spcAft>
                        <a:buNone/>
                      </a:pPr>
                      <a:r>
                        <a:rPr lang="en" sz="1000" u="none" strike="noStrike" cap="none">
                          <a:solidFill>
                            <a:schemeClr val="dk2"/>
                          </a:solidFill>
                          <a:latin typeface="Muli"/>
                          <a:ea typeface="Muli"/>
                          <a:cs typeface="Muli"/>
                          <a:sym typeface="Muli"/>
                        </a:rPr>
                        <a:t>Horizontal (h)</a:t>
                      </a:r>
                      <a:endParaRPr sz="10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n" sz="1000" u="none" strike="noStrike" cap="none">
                          <a:solidFill>
                            <a:schemeClr val="dk2"/>
                          </a:solidFill>
                          <a:latin typeface="Muli"/>
                          <a:ea typeface="Muli"/>
                          <a:cs typeface="Muli"/>
                          <a:sym typeface="Muli"/>
                        </a:rPr>
                        <a:t>Vertical (v)</a:t>
                      </a:r>
                      <a:endParaRPr sz="10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accent2"/>
                      </a:solidFill>
                      <a:prstDash val="dot"/>
                      <a:round/>
                      <a:headEnd type="none" w="sm" len="sm"/>
                      <a:tailEnd type="none" w="sm" len="sm"/>
                    </a:lnB>
                  </a:tcPr>
                </a:tc>
                <a:extLst>
                  <a:ext uri="{0D108BD9-81ED-4DB2-BD59-A6C34878D82A}">
                    <a16:rowId xmlns:a16="http://schemas.microsoft.com/office/drawing/2014/main" val="10001"/>
                  </a:ext>
                </a:extLst>
              </a:tr>
              <a:tr h="239789">
                <a:tc>
                  <a:txBody>
                    <a:bodyPr/>
                    <a:lstStyle/>
                    <a:p>
                      <a:pPr marL="0" marR="0" lvl="0" indent="0" algn="ctr" rtl="0">
                        <a:lnSpc>
                          <a:spcPct val="100000"/>
                        </a:lnSpc>
                        <a:spcBef>
                          <a:spcPts val="0"/>
                        </a:spcBef>
                        <a:spcAft>
                          <a:spcPts val="0"/>
                        </a:spcAft>
                        <a:buNone/>
                      </a:pPr>
                      <a:r>
                        <a:rPr lang="es-ES" sz="1000" b="1">
                          <a:solidFill>
                            <a:schemeClr val="dk2"/>
                          </a:solidFill>
                          <a:latin typeface="Muli"/>
                          <a:ea typeface="Muli"/>
                          <a:cs typeface="Muli"/>
                          <a:sym typeface="Muli"/>
                        </a:rPr>
                        <a:t>0.18 mm</a:t>
                      </a:r>
                    </a:p>
                  </a:txBody>
                  <a:tcPr marL="0" marR="0" marT="335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solidFill>
                        <a:schemeClr val="accent2"/>
                      </a:solidFill>
                      <a:prstDash val="dot"/>
                      <a:round/>
                      <a:headEnd type="none" w="sm" len="sm"/>
                      <a:tailEnd type="none" w="sm" len="sm"/>
                    </a:lnB>
                  </a:tcPr>
                </a:tc>
                <a:tc>
                  <a:txBody>
                    <a:bodyPr/>
                    <a:lstStyle/>
                    <a:p>
                      <a:pPr marL="0" marR="38100" lvl="0" indent="0" algn="ctr" rtl="0">
                        <a:lnSpc>
                          <a:spcPct val="100000"/>
                        </a:lnSpc>
                        <a:spcBef>
                          <a:spcPts val="600"/>
                        </a:spcBef>
                        <a:spcAft>
                          <a:spcPts val="0"/>
                        </a:spcAft>
                        <a:buNone/>
                      </a:pPr>
                      <a:r>
                        <a:rPr lang="en" sz="1000" u="none" strike="noStrike" cap="none">
                          <a:solidFill>
                            <a:schemeClr val="dk2"/>
                          </a:solidFill>
                          <a:latin typeface="Muli"/>
                          <a:ea typeface="Muli"/>
                          <a:cs typeface="Muli"/>
                          <a:sym typeface="Muli"/>
                        </a:rPr>
                        <a:t>0.36 mm</a:t>
                      </a:r>
                      <a:endParaRPr sz="10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solidFill>
                        <a:schemeClr val="accent2"/>
                      </a:solidFill>
                      <a:prstDash val="dot"/>
                      <a:round/>
                      <a:headEnd type="none" w="sm" len="sm"/>
                      <a:tailEnd type="none" w="sm" len="sm"/>
                    </a:lnB>
                  </a:tcPr>
                </a:tc>
                <a:tc rowSpan="2">
                  <a:txBody>
                    <a:bodyPr/>
                    <a:lstStyle/>
                    <a:p>
                      <a:pPr marL="0" marR="0" lvl="0" indent="0" algn="ctr" rtl="0">
                        <a:lnSpc>
                          <a:spcPct val="100000"/>
                        </a:lnSpc>
                        <a:spcBef>
                          <a:spcPts val="600"/>
                        </a:spcBef>
                        <a:spcAft>
                          <a:spcPts val="0"/>
                        </a:spcAft>
                        <a:buNone/>
                      </a:pPr>
                      <a:r>
                        <a:rPr lang="es-ES" sz="1000" u="none" strike="noStrike" cap="none" dirty="0">
                          <a:solidFill>
                            <a:schemeClr val="dk2"/>
                          </a:solidFill>
                          <a:latin typeface="Muli"/>
                          <a:ea typeface="Muli"/>
                          <a:cs typeface="Muli"/>
                          <a:sym typeface="Muli"/>
                        </a:rPr>
                        <a:t>Acceso adecuado para facilitar la retirada del soporte.</a:t>
                      </a:r>
                      <a:endParaRPr sz="1000" u="none" strike="noStrike" cap="none" dirty="0">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28575" cap="flat" cmpd="sng" algn="ctr">
                      <a:solidFill>
                        <a:srgbClr val="F0F7ED"/>
                      </a:solidFill>
                      <a:prstDash val="solid"/>
                      <a:round/>
                      <a:headEnd type="none" w="sm" len="sm"/>
                      <a:tailEnd type="none" w="sm" len="sm"/>
                    </a:lnB>
                  </a:tcPr>
                </a:tc>
                <a:extLst>
                  <a:ext uri="{0D108BD9-81ED-4DB2-BD59-A6C34878D82A}">
                    <a16:rowId xmlns:a16="http://schemas.microsoft.com/office/drawing/2014/main" val="10002"/>
                  </a:ext>
                </a:extLst>
              </a:tr>
              <a:tr h="239789">
                <a:tc>
                  <a:txBody>
                    <a:bodyPr/>
                    <a:lstStyle/>
                    <a:p>
                      <a:pPr marL="0" marR="0" lvl="0" indent="0" algn="ctr" rtl="0">
                        <a:lnSpc>
                          <a:spcPct val="100000"/>
                        </a:lnSpc>
                        <a:spcBef>
                          <a:spcPts val="0"/>
                        </a:spcBef>
                        <a:spcAft>
                          <a:spcPts val="0"/>
                        </a:spcAft>
                        <a:buNone/>
                      </a:pPr>
                      <a:r>
                        <a:rPr lang="es-ES" sz="1000" b="1">
                          <a:solidFill>
                            <a:schemeClr val="dk2"/>
                          </a:solidFill>
                          <a:latin typeface="Muli"/>
                          <a:ea typeface="Muli"/>
                          <a:cs typeface="Muli"/>
                          <a:sym typeface="Muli"/>
                        </a:rPr>
                        <a:t>0.25 mm</a:t>
                      </a:r>
                    </a:p>
                  </a:txBody>
                  <a:tcPr marL="0" marR="0" marT="335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28575" cap="flat" cmpd="sng">
                      <a:solidFill>
                        <a:srgbClr val="F0F7ED"/>
                      </a:solidFill>
                      <a:prstDash val="solid"/>
                      <a:round/>
                      <a:headEnd type="none" w="sm" len="sm"/>
                      <a:tailEnd type="none" w="sm" len="sm"/>
                    </a:lnB>
                  </a:tcPr>
                </a:tc>
                <a:tc>
                  <a:txBody>
                    <a:bodyPr/>
                    <a:lstStyle/>
                    <a:p>
                      <a:pPr marL="0" marR="0" lvl="0" indent="0" algn="ctr" rtl="0">
                        <a:lnSpc>
                          <a:spcPct val="100000"/>
                        </a:lnSpc>
                        <a:spcBef>
                          <a:spcPts val="600"/>
                        </a:spcBef>
                        <a:spcAft>
                          <a:spcPts val="0"/>
                        </a:spcAft>
                        <a:buNone/>
                      </a:pPr>
                      <a:r>
                        <a:rPr lang="en" sz="1000" u="none" strike="noStrike" cap="none" dirty="0">
                          <a:solidFill>
                            <a:schemeClr val="dk2"/>
                          </a:solidFill>
                          <a:latin typeface="Muli"/>
                          <a:ea typeface="Muli"/>
                          <a:cs typeface="Muli"/>
                          <a:sym typeface="Muli"/>
                        </a:rPr>
                        <a:t>0.50</a:t>
                      </a:r>
                      <a:r>
                        <a:rPr lang="en" sz="1000" u="none" strike="noStrike" cap="none" baseline="0" dirty="0">
                          <a:solidFill>
                            <a:schemeClr val="dk2"/>
                          </a:solidFill>
                          <a:latin typeface="Muli"/>
                          <a:ea typeface="Muli"/>
                          <a:cs typeface="Muli"/>
                          <a:sym typeface="Muli"/>
                        </a:rPr>
                        <a:t> mm</a:t>
                      </a:r>
                      <a:endParaRPr sz="1000" u="none" strike="noStrike" cap="none" dirty="0">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28575" cap="flat" cmpd="sng">
                      <a:solidFill>
                        <a:srgbClr val="F0F7ED"/>
                      </a:solidFill>
                      <a:prstDash val="solid"/>
                      <a:round/>
                      <a:headEnd type="none" w="sm" len="sm"/>
                      <a:tailEnd type="none" w="sm" len="sm"/>
                    </a:lnB>
                  </a:tcPr>
                </a:tc>
                <a:tc vMerge="1">
                  <a:txBody>
                    <a:bodyPr/>
                    <a:lstStyle/>
                    <a:p>
                      <a:pPr marL="0" marR="0" lvl="0" indent="0" algn="ctr" rtl="0">
                        <a:lnSpc>
                          <a:spcPct val="100000"/>
                        </a:lnSpc>
                        <a:spcBef>
                          <a:spcPts val="600"/>
                        </a:spcBef>
                        <a:spcAft>
                          <a:spcPts val="0"/>
                        </a:spcAft>
                        <a:buNone/>
                      </a:pPr>
                      <a:endParaRPr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28575" cap="flat" cmpd="sng">
                      <a:solidFill>
                        <a:srgbClr val="F0F7ED"/>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9" name="Rectangle 8"/>
          <p:cNvSpPr/>
          <p:nvPr/>
        </p:nvSpPr>
        <p:spPr>
          <a:xfrm>
            <a:off x="6035745" y="3049091"/>
            <a:ext cx="1923925" cy="307777"/>
          </a:xfrm>
          <a:prstGeom prst="rect">
            <a:avLst/>
          </a:prstGeom>
        </p:spPr>
        <p:txBody>
          <a:bodyPr wrap="none">
            <a:spAutoFit/>
          </a:bodyPr>
          <a:lstStyle/>
          <a:p>
            <a:pPr algn="ctr"/>
            <a:r>
              <a:rPr lang="en-US" b="1" dirty="0" err="1">
                <a:solidFill>
                  <a:schemeClr val="accent1"/>
                </a:solidFill>
                <a:latin typeface="Muli" pitchFamily="2" charset="0"/>
              </a:rPr>
              <a:t>Piezas</a:t>
            </a:r>
            <a:r>
              <a:rPr lang="en-US" b="1" dirty="0">
                <a:solidFill>
                  <a:schemeClr val="accent1"/>
                </a:solidFill>
                <a:latin typeface="Muli" pitchFamily="2" charset="0"/>
              </a:rPr>
              <a:t> </a:t>
            </a:r>
            <a:r>
              <a:rPr lang="en-US" b="1" dirty="0" err="1">
                <a:solidFill>
                  <a:schemeClr val="accent1"/>
                </a:solidFill>
                <a:latin typeface="Muli" pitchFamily="2" charset="0"/>
              </a:rPr>
              <a:t>entrelazadas</a:t>
            </a:r>
            <a:endParaRPr lang="en-US" b="1" dirty="0">
              <a:solidFill>
                <a:schemeClr val="accent1"/>
              </a:solidFill>
              <a:latin typeface="Muli" pitchFamily="2" charset="0"/>
            </a:endParaRPr>
          </a:p>
        </p:txBody>
      </p:sp>
    </p:spTree>
    <p:extLst>
      <p:ext uri="{BB962C8B-B14F-4D97-AF65-F5344CB8AC3E}">
        <p14:creationId xmlns:p14="http://schemas.microsoft.com/office/powerpoint/2010/main" val="18848883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13856" y="417263"/>
            <a:ext cx="5755543"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ES" sz="2700" dirty="0"/>
              <a:t>Determinación de límites de diseño</a:t>
            </a:r>
            <a:endParaRPr sz="2700" dirty="0"/>
          </a:p>
        </p:txBody>
      </p:sp>
      <p:sp>
        <p:nvSpPr>
          <p:cNvPr id="1029" name="Google Shape;1029;p44"/>
          <p:cNvSpPr txBox="1">
            <a:spLocks noGrp="1"/>
          </p:cNvSpPr>
          <p:nvPr>
            <p:ph type="subTitle" idx="1"/>
          </p:nvPr>
        </p:nvSpPr>
        <p:spPr>
          <a:xfrm>
            <a:off x="203202" y="1012705"/>
            <a:ext cx="5879394" cy="2261402"/>
          </a:xfrm>
          <a:prstGeom prst="rect">
            <a:avLst/>
          </a:prstGeom>
        </p:spPr>
        <p:txBody>
          <a:bodyPr spcFirstLastPara="1" wrap="square" lIns="91425" tIns="91425" rIns="91425" bIns="91425" anchor="t" anchorCtr="0">
            <a:noAutofit/>
          </a:bodyPr>
          <a:lstStyle/>
          <a:p>
            <a:pPr marL="0" indent="0"/>
            <a:r>
              <a:rPr lang="es-ES" dirty="0">
                <a:solidFill>
                  <a:schemeClr val="tx1"/>
                </a:solidFill>
                <a:latin typeface="Muli" pitchFamily="2" charset="0"/>
              </a:rPr>
              <a:t>Las impresiones comparativas </a:t>
            </a:r>
            <a:r>
              <a:rPr lang="es-ES" b="1" dirty="0">
                <a:solidFill>
                  <a:schemeClr val="tx1"/>
                </a:solidFill>
                <a:latin typeface="Muli" pitchFamily="2" charset="0"/>
              </a:rPr>
              <a:t>son modelos diseñados para probar las capacidades de nuestra impresora, los límites del material, optimizar los parámetros del proceso de impresión y determinar los límites de nuestro proceso de diseño.</a:t>
            </a:r>
          </a:p>
          <a:p>
            <a:pPr marL="0" indent="0"/>
            <a:endParaRPr lang="es-ES" dirty="0">
              <a:solidFill>
                <a:schemeClr val="tx1"/>
              </a:solidFill>
              <a:latin typeface="Muli" pitchFamily="2" charset="0"/>
            </a:endParaRPr>
          </a:p>
          <a:p>
            <a:pPr marL="0" indent="0"/>
            <a:r>
              <a:rPr lang="es-ES" dirty="0">
                <a:solidFill>
                  <a:schemeClr val="tx1"/>
                </a:solidFill>
                <a:latin typeface="Muli" pitchFamily="2" charset="0"/>
              </a:rPr>
              <a:t>Vienen en muchas formas para probar diferentes atributos de aspecto como precisión dimensional, acabado superficial, extrusión, voladizos y muchos más. Se pueden utilizar para comprobar aspectos individuales o muchos de ellos al mismo tiempo. Aquí hay unos ejemplos.</a:t>
            </a:r>
            <a:endParaRPr lang="en-US" dirty="0">
              <a:solidFill>
                <a:schemeClr val="tx1"/>
              </a:solidFill>
              <a:latin typeface="Muli" pitchFamily="2" charset="0"/>
            </a:endParaRPr>
          </a:p>
          <a:p>
            <a:pPr marL="0" indent="0"/>
            <a:endParaRPr lang="en-US" dirty="0">
              <a:solidFill>
                <a:schemeClr val="tx1"/>
              </a:solidFill>
            </a:endParaRPr>
          </a:p>
        </p:txBody>
      </p:sp>
      <p:sp>
        <p:nvSpPr>
          <p:cNvPr id="1030" name="Google Shape;1030;p44"/>
          <p:cNvSpPr/>
          <p:nvPr/>
        </p:nvSpPr>
        <p:spPr>
          <a:xfrm>
            <a:off x="6244606" y="-927353"/>
            <a:ext cx="2589348" cy="3590507"/>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7539280" y="-16482"/>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5810961" y="669846"/>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5553467" y="499799"/>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 name="Picture 31"/>
          <p:cNvPicPr>
            <a:picLocks noChangeAspect="1"/>
          </p:cNvPicPr>
          <p:nvPr/>
        </p:nvPicPr>
        <p:blipFill rotWithShape="1">
          <a:blip r:embed="rId3"/>
          <a:srcRect l="10030" t="14967" r="7077" b="8515"/>
          <a:stretch/>
        </p:blipFill>
        <p:spPr>
          <a:xfrm>
            <a:off x="6440141" y="464511"/>
            <a:ext cx="2562177" cy="2261402"/>
          </a:xfrm>
          <a:prstGeom prst="rect">
            <a:avLst/>
          </a:prstGeom>
        </p:spPr>
      </p:pic>
      <p:pic>
        <p:nvPicPr>
          <p:cNvPr id="33" name="Picture 18" descr="Calibration Cube Suggestions? : ender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178777" y="3314003"/>
            <a:ext cx="1387351" cy="143579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6" descr="https://support.xometry.com/hc/en-us/article_attachments/205987587/FDM_ABS1.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795196" y="3288951"/>
            <a:ext cx="1503426" cy="146084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descr="Overhang Angle Test Object by zumili - Thingiverse"/>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t="11201"/>
          <a:stretch/>
        </p:blipFill>
        <p:spPr bwMode="auto">
          <a:xfrm>
            <a:off x="4438637" y="3314003"/>
            <a:ext cx="1615814" cy="143787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This calibration test can get heated!"/>
          <p:cNvPicPr/>
          <p:nvPr/>
        </p:nvPicPr>
        <p:blipFill rotWithShape="1">
          <a:blip r:embed="rId7">
            <a:extLst>
              <a:ext uri="{28A0092B-C50C-407E-A947-70E740481C1C}">
                <a14:useLocalDpi xmlns:a14="http://schemas.microsoft.com/office/drawing/2010/main" val="0"/>
              </a:ext>
            </a:extLst>
          </a:blip>
          <a:srcRect l="27020" t="8145" r="24479"/>
          <a:stretch/>
        </p:blipFill>
        <p:spPr bwMode="auto">
          <a:xfrm>
            <a:off x="6843072" y="3161607"/>
            <a:ext cx="1945330" cy="1437872"/>
          </a:xfrm>
          <a:prstGeom prst="rect">
            <a:avLst/>
          </a:prstGeom>
          <a:noFill/>
          <a:ln>
            <a:noFill/>
          </a:ln>
        </p:spPr>
      </p:pic>
      <p:sp>
        <p:nvSpPr>
          <p:cNvPr id="3" name="Rectangle 2"/>
          <p:cNvSpPr/>
          <p:nvPr/>
        </p:nvSpPr>
        <p:spPr>
          <a:xfrm>
            <a:off x="1134909" y="4743360"/>
            <a:ext cx="1475084" cy="276999"/>
          </a:xfrm>
          <a:prstGeom prst="rect">
            <a:avLst/>
          </a:prstGeom>
        </p:spPr>
        <p:txBody>
          <a:bodyPr wrap="none">
            <a:spAutoFit/>
          </a:bodyPr>
          <a:lstStyle/>
          <a:p>
            <a:pPr algn="ctr"/>
            <a:r>
              <a:rPr lang="en-US" sz="1200" b="1" dirty="0" err="1">
                <a:solidFill>
                  <a:schemeClr val="accent1"/>
                </a:solidFill>
                <a:latin typeface="Muli" pitchFamily="2" charset="0"/>
              </a:rPr>
              <a:t>Escala</a:t>
            </a:r>
            <a:r>
              <a:rPr lang="en-US" sz="1200" b="1" dirty="0">
                <a:solidFill>
                  <a:schemeClr val="accent1"/>
                </a:solidFill>
                <a:latin typeface="Muli" pitchFamily="2" charset="0"/>
              </a:rPr>
              <a:t>/</a:t>
            </a:r>
            <a:r>
              <a:rPr lang="en-US" sz="1200" b="1" dirty="0" err="1">
                <a:solidFill>
                  <a:schemeClr val="accent1"/>
                </a:solidFill>
                <a:latin typeface="Muli" pitchFamily="2" charset="0"/>
              </a:rPr>
              <a:t>tolerancia</a:t>
            </a:r>
            <a:endParaRPr lang="en-US" b="1" dirty="0">
              <a:solidFill>
                <a:schemeClr val="accent1"/>
              </a:solidFill>
              <a:latin typeface="Muli" pitchFamily="2" charset="0"/>
            </a:endParaRPr>
          </a:p>
        </p:txBody>
      </p:sp>
      <p:sp>
        <p:nvSpPr>
          <p:cNvPr id="4" name="Rectangle 3"/>
          <p:cNvSpPr/>
          <p:nvPr/>
        </p:nvSpPr>
        <p:spPr>
          <a:xfrm>
            <a:off x="2855854" y="4766046"/>
            <a:ext cx="1382110" cy="276999"/>
          </a:xfrm>
          <a:prstGeom prst="rect">
            <a:avLst/>
          </a:prstGeom>
        </p:spPr>
        <p:txBody>
          <a:bodyPr wrap="none">
            <a:spAutoFit/>
          </a:bodyPr>
          <a:lstStyle/>
          <a:p>
            <a:r>
              <a:rPr lang="en-US" sz="1200" b="1" dirty="0" err="1">
                <a:solidFill>
                  <a:schemeClr val="accent1"/>
                </a:solidFill>
                <a:latin typeface="Muli" pitchFamily="2" charset="0"/>
              </a:rPr>
              <a:t>Rasgos</a:t>
            </a:r>
            <a:r>
              <a:rPr lang="en-US" sz="1200" b="1" dirty="0">
                <a:solidFill>
                  <a:schemeClr val="accent1"/>
                </a:solidFill>
                <a:latin typeface="Muli" pitchFamily="2" charset="0"/>
              </a:rPr>
              <a:t> </a:t>
            </a:r>
            <a:r>
              <a:rPr lang="en-US" sz="1200" b="1" dirty="0" err="1">
                <a:solidFill>
                  <a:schemeClr val="accent1"/>
                </a:solidFill>
                <a:latin typeface="Muli" pitchFamily="2" charset="0"/>
              </a:rPr>
              <a:t>mínimos</a:t>
            </a:r>
            <a:endParaRPr lang="en-US" sz="1200" b="1" dirty="0">
              <a:solidFill>
                <a:schemeClr val="accent1"/>
              </a:solidFill>
              <a:latin typeface="Muli" pitchFamily="2" charset="0"/>
            </a:endParaRPr>
          </a:p>
        </p:txBody>
      </p:sp>
      <p:sp>
        <p:nvSpPr>
          <p:cNvPr id="40" name="Rectangle 39"/>
          <p:cNvSpPr/>
          <p:nvPr/>
        </p:nvSpPr>
        <p:spPr>
          <a:xfrm>
            <a:off x="7281929" y="2775738"/>
            <a:ext cx="1109599" cy="276999"/>
          </a:xfrm>
          <a:prstGeom prst="rect">
            <a:avLst/>
          </a:prstGeom>
        </p:spPr>
        <p:txBody>
          <a:bodyPr wrap="none">
            <a:spAutoFit/>
          </a:bodyPr>
          <a:lstStyle/>
          <a:p>
            <a:r>
              <a:rPr lang="en-US" sz="1200" b="1" dirty="0" err="1">
                <a:solidFill>
                  <a:schemeClr val="bg1"/>
                </a:solidFill>
                <a:latin typeface="Muli" pitchFamily="2" charset="0"/>
              </a:rPr>
              <a:t>Todo</a:t>
            </a:r>
            <a:r>
              <a:rPr lang="en-US" sz="1200" b="1" dirty="0">
                <a:solidFill>
                  <a:schemeClr val="bg1"/>
                </a:solidFill>
                <a:latin typeface="Muli" pitchFamily="2" charset="0"/>
              </a:rPr>
              <a:t> </a:t>
            </a:r>
            <a:r>
              <a:rPr lang="en-US" sz="1200" b="1" dirty="0" err="1">
                <a:solidFill>
                  <a:schemeClr val="bg1"/>
                </a:solidFill>
                <a:latin typeface="Muli" pitchFamily="2" charset="0"/>
              </a:rPr>
              <a:t>en</a:t>
            </a:r>
            <a:r>
              <a:rPr lang="en-US" sz="1200" b="1" dirty="0">
                <a:solidFill>
                  <a:schemeClr val="bg1"/>
                </a:solidFill>
                <a:latin typeface="Muli" pitchFamily="2" charset="0"/>
              </a:rPr>
              <a:t> uno</a:t>
            </a:r>
          </a:p>
        </p:txBody>
      </p:sp>
      <p:sp>
        <p:nvSpPr>
          <p:cNvPr id="41" name="Rectangle 40"/>
          <p:cNvSpPr/>
          <p:nvPr/>
        </p:nvSpPr>
        <p:spPr>
          <a:xfrm>
            <a:off x="6910748" y="4622455"/>
            <a:ext cx="1797287" cy="276999"/>
          </a:xfrm>
          <a:prstGeom prst="rect">
            <a:avLst/>
          </a:prstGeom>
        </p:spPr>
        <p:txBody>
          <a:bodyPr wrap="none">
            <a:spAutoFit/>
          </a:bodyPr>
          <a:lstStyle/>
          <a:p>
            <a:r>
              <a:rPr lang="en-US" sz="1200" b="1" dirty="0">
                <a:solidFill>
                  <a:schemeClr val="bg1"/>
                </a:solidFill>
                <a:latin typeface="Muli" pitchFamily="2" charset="0"/>
              </a:rPr>
              <a:t>Torre de </a:t>
            </a:r>
            <a:r>
              <a:rPr lang="en-US" sz="1200" b="1" dirty="0" err="1">
                <a:solidFill>
                  <a:schemeClr val="bg1"/>
                </a:solidFill>
                <a:latin typeface="Muli" pitchFamily="2" charset="0"/>
              </a:rPr>
              <a:t>temperatura</a:t>
            </a:r>
            <a:endParaRPr lang="en-US" sz="1200" b="1" dirty="0">
              <a:solidFill>
                <a:schemeClr val="bg1"/>
              </a:solidFill>
              <a:latin typeface="Muli" pitchFamily="2" charset="0"/>
            </a:endParaRPr>
          </a:p>
        </p:txBody>
      </p:sp>
      <p:sp>
        <p:nvSpPr>
          <p:cNvPr id="6" name="Rectangle 5"/>
          <p:cNvSpPr/>
          <p:nvPr/>
        </p:nvSpPr>
        <p:spPr>
          <a:xfrm>
            <a:off x="4795140" y="4762587"/>
            <a:ext cx="902811" cy="276999"/>
          </a:xfrm>
          <a:prstGeom prst="rect">
            <a:avLst/>
          </a:prstGeom>
        </p:spPr>
        <p:txBody>
          <a:bodyPr wrap="none">
            <a:spAutoFit/>
          </a:bodyPr>
          <a:lstStyle/>
          <a:p>
            <a:pPr algn="ctr"/>
            <a:r>
              <a:rPr lang="en-US" sz="1200" b="1" dirty="0" err="1">
                <a:solidFill>
                  <a:schemeClr val="accent1"/>
                </a:solidFill>
                <a:latin typeface="Muli" pitchFamily="2" charset="0"/>
              </a:rPr>
              <a:t>Voladizos</a:t>
            </a:r>
            <a:endParaRPr lang="en-US" sz="1200" b="1" dirty="0">
              <a:solidFill>
                <a:schemeClr val="accent1"/>
              </a:solidFill>
              <a:latin typeface="Muli" pitchFamily="2" charset="0"/>
            </a:endParaRPr>
          </a:p>
        </p:txBody>
      </p:sp>
    </p:spTree>
    <p:extLst>
      <p:ext uri="{BB962C8B-B14F-4D97-AF65-F5344CB8AC3E}">
        <p14:creationId xmlns:p14="http://schemas.microsoft.com/office/powerpoint/2010/main" val="30890192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grpSp>
        <p:nvGrpSpPr>
          <p:cNvPr id="1225" name="Google Shape;1225;p51"/>
          <p:cNvGrpSpPr/>
          <p:nvPr/>
        </p:nvGrpSpPr>
        <p:grpSpPr>
          <a:xfrm>
            <a:off x="-586232" y="4304517"/>
            <a:ext cx="1695779" cy="1696188"/>
            <a:chOff x="1347125" y="349025"/>
            <a:chExt cx="4978800" cy="4980000"/>
          </a:xfrm>
        </p:grpSpPr>
        <p:sp>
          <p:nvSpPr>
            <p:cNvPr id="1226" name="Google Shape;1226;p5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Título 4"/>
          <p:cNvSpPr>
            <a:spLocks noGrp="1"/>
          </p:cNvSpPr>
          <p:nvPr>
            <p:ph type="title"/>
          </p:nvPr>
        </p:nvSpPr>
        <p:spPr>
          <a:xfrm>
            <a:off x="1074150" y="257048"/>
            <a:ext cx="6995700" cy="566400"/>
          </a:xfrm>
        </p:spPr>
        <p:txBody>
          <a:bodyPr/>
          <a:lstStyle/>
          <a:p>
            <a:r>
              <a:rPr lang="en-US"/>
              <a:t>Benchmarking - #3DBenchy</a:t>
            </a:r>
            <a:endParaRPr lang="en-US">
              <a:latin typeface="Muli" pitchFamily="2" charset="0"/>
            </a:endParaRPr>
          </a:p>
        </p:txBody>
      </p:sp>
      <p:sp>
        <p:nvSpPr>
          <p:cNvPr id="65" name="Google Shape;1029;p44"/>
          <p:cNvSpPr txBox="1">
            <a:spLocks/>
          </p:cNvSpPr>
          <p:nvPr/>
        </p:nvSpPr>
        <p:spPr>
          <a:xfrm>
            <a:off x="779048" y="752656"/>
            <a:ext cx="7220501" cy="97454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600"/>
              </a:spcAft>
            </a:pPr>
            <a:r>
              <a:rPr lang="es-ES" dirty="0">
                <a:solidFill>
                  <a:schemeClr val="accent3"/>
                </a:solidFill>
                <a:latin typeface="Muli"/>
              </a:rPr>
              <a:t>Uno de los objetos de evaluación comparativa o benchmarking más populares para las impresoras MEX es este pequeño bote llamado 3DBenchy. Permite probar todas las características importantes, mientras que la impresión final es un poco más agradable que la mayoría de las otras pruebas.</a:t>
            </a:r>
            <a:endParaRPr lang="en-US" dirty="0">
              <a:solidFill>
                <a:schemeClr val="accent3"/>
              </a:solidFill>
              <a:latin typeface="Muli"/>
            </a:endParaRPr>
          </a:p>
        </p:txBody>
      </p:sp>
      <p:sp>
        <p:nvSpPr>
          <p:cNvPr id="67" name="Rectangle 66"/>
          <p:cNvSpPr/>
          <p:nvPr/>
        </p:nvSpPr>
        <p:spPr>
          <a:xfrm>
            <a:off x="4732708" y="4740914"/>
            <a:ext cx="1257075" cy="461665"/>
          </a:xfrm>
          <a:prstGeom prst="rect">
            <a:avLst/>
          </a:prstGeom>
        </p:spPr>
        <p:txBody>
          <a:bodyPr wrap="none">
            <a:spAutoFit/>
          </a:bodyPr>
          <a:lstStyle/>
          <a:p>
            <a:pPr algn="ctr"/>
            <a:r>
              <a:rPr lang="en-US" sz="1200" b="1" dirty="0" err="1">
                <a:solidFill>
                  <a:schemeClr val="accent1"/>
                </a:solidFill>
                <a:latin typeface="Muli" pitchFamily="2" charset="0"/>
              </a:rPr>
              <a:t>Detalles</a:t>
            </a:r>
            <a:r>
              <a:rPr lang="en-US" sz="1200" b="1" dirty="0">
                <a:solidFill>
                  <a:schemeClr val="accent1"/>
                </a:solidFill>
                <a:latin typeface="Muli" pitchFamily="2" charset="0"/>
              </a:rPr>
              <a:t> de la </a:t>
            </a:r>
          </a:p>
          <a:p>
            <a:pPr algn="ctr"/>
            <a:r>
              <a:rPr lang="en-US" sz="1200" b="1" dirty="0" err="1">
                <a:solidFill>
                  <a:schemeClr val="accent1"/>
                </a:solidFill>
                <a:latin typeface="Muli" pitchFamily="2" charset="0"/>
              </a:rPr>
              <a:t>primera</a:t>
            </a:r>
            <a:r>
              <a:rPr lang="en-US" sz="1200" b="1" dirty="0">
                <a:solidFill>
                  <a:schemeClr val="accent1"/>
                </a:solidFill>
                <a:latin typeface="Muli" pitchFamily="2" charset="0"/>
              </a:rPr>
              <a:t> </a:t>
            </a:r>
            <a:r>
              <a:rPr lang="en-US" sz="1200" b="1" dirty="0" err="1">
                <a:solidFill>
                  <a:schemeClr val="accent1"/>
                </a:solidFill>
                <a:latin typeface="Muli" pitchFamily="2" charset="0"/>
              </a:rPr>
              <a:t>capa</a:t>
            </a:r>
            <a:endParaRPr lang="en-US" sz="1200" b="1" dirty="0">
              <a:solidFill>
                <a:schemeClr val="accent1"/>
              </a:solidFill>
              <a:latin typeface="Muli" pitchFamily="2" charset="0"/>
            </a:endParaRPr>
          </a:p>
        </p:txBody>
      </p:sp>
      <p:pic>
        <p:nvPicPr>
          <p:cNvPr id="68" name="Picture 67" descr="Feature_shallow_letters_bottom_plate"/>
          <p:cNvPicPr/>
          <p:nvPr/>
        </p:nvPicPr>
        <p:blipFill>
          <a:blip r:embed="rId3">
            <a:extLst>
              <a:ext uri="{28A0092B-C50C-407E-A947-70E740481C1C}">
                <a14:useLocalDpi xmlns:a14="http://schemas.microsoft.com/office/drawing/2010/main" val="0"/>
              </a:ext>
            </a:extLst>
          </a:blip>
          <a:srcRect/>
          <a:stretch>
            <a:fillRect/>
          </a:stretch>
        </p:blipFill>
        <p:spPr bwMode="auto">
          <a:xfrm>
            <a:off x="4573956" y="3450371"/>
            <a:ext cx="1253151" cy="1265238"/>
          </a:xfrm>
          <a:prstGeom prst="rect">
            <a:avLst/>
          </a:prstGeom>
          <a:noFill/>
          <a:ln>
            <a:noFill/>
          </a:ln>
        </p:spPr>
      </p:pic>
      <p:pic>
        <p:nvPicPr>
          <p:cNvPr id="69" name="Picture 68" descr="Feature_large_horizontal_hole"/>
          <p:cNvPicPr/>
          <p:nvPr/>
        </p:nvPicPr>
        <p:blipFill>
          <a:blip r:embed="rId4">
            <a:extLst>
              <a:ext uri="{28A0092B-C50C-407E-A947-70E740481C1C}">
                <a14:useLocalDpi xmlns:a14="http://schemas.microsoft.com/office/drawing/2010/main" val="0"/>
              </a:ext>
            </a:extLst>
          </a:blip>
          <a:srcRect/>
          <a:stretch>
            <a:fillRect/>
          </a:stretch>
        </p:blipFill>
        <p:spPr bwMode="auto">
          <a:xfrm>
            <a:off x="6096469" y="3434128"/>
            <a:ext cx="1307259" cy="1269016"/>
          </a:xfrm>
          <a:prstGeom prst="rect">
            <a:avLst/>
          </a:prstGeom>
          <a:noFill/>
          <a:ln>
            <a:noFill/>
          </a:ln>
        </p:spPr>
      </p:pic>
      <p:pic>
        <p:nvPicPr>
          <p:cNvPr id="70" name="Picture 69" descr="Feature_overhang_bridge"/>
          <p:cNvPicPr/>
          <p:nvPr/>
        </p:nvPicPr>
        <p:blipFill>
          <a:blip r:embed="rId5">
            <a:extLst>
              <a:ext uri="{28A0092B-C50C-407E-A947-70E740481C1C}">
                <a14:useLocalDpi xmlns:a14="http://schemas.microsoft.com/office/drawing/2010/main" val="0"/>
              </a:ext>
            </a:extLst>
          </a:blip>
          <a:srcRect/>
          <a:stretch>
            <a:fillRect/>
          </a:stretch>
        </p:blipFill>
        <p:spPr bwMode="auto">
          <a:xfrm>
            <a:off x="7497279" y="1654849"/>
            <a:ext cx="1337535" cy="1302949"/>
          </a:xfrm>
          <a:prstGeom prst="rect">
            <a:avLst/>
          </a:prstGeom>
          <a:noFill/>
          <a:ln>
            <a:noFill/>
          </a:ln>
        </p:spPr>
      </p:pic>
      <p:sp>
        <p:nvSpPr>
          <p:cNvPr id="71" name="Rectangle 70"/>
          <p:cNvSpPr/>
          <p:nvPr/>
        </p:nvSpPr>
        <p:spPr>
          <a:xfrm>
            <a:off x="7714640" y="3008650"/>
            <a:ext cx="902811" cy="276999"/>
          </a:xfrm>
          <a:prstGeom prst="rect">
            <a:avLst/>
          </a:prstGeom>
        </p:spPr>
        <p:txBody>
          <a:bodyPr wrap="none">
            <a:spAutoFit/>
          </a:bodyPr>
          <a:lstStyle/>
          <a:p>
            <a:pPr algn="ctr"/>
            <a:r>
              <a:rPr lang="en-US" sz="1200" b="1" dirty="0" err="1">
                <a:solidFill>
                  <a:schemeClr val="accent1"/>
                </a:solidFill>
                <a:latin typeface="Muli" pitchFamily="2" charset="0"/>
              </a:rPr>
              <a:t>Voladizos</a:t>
            </a:r>
            <a:endParaRPr lang="en-US" sz="1200" b="1" dirty="0">
              <a:solidFill>
                <a:schemeClr val="accent1"/>
              </a:solidFill>
              <a:latin typeface="Muli" pitchFamily="2" charset="0"/>
            </a:endParaRPr>
          </a:p>
        </p:txBody>
      </p:sp>
      <p:pic>
        <p:nvPicPr>
          <p:cNvPr id="72" name="Picture 71" descr="Feature_conentrical_cylindrical_shapes"/>
          <p:cNvPicPr/>
          <p:nvPr/>
        </p:nvPicPr>
        <p:blipFill>
          <a:blip r:embed="rId6">
            <a:extLst>
              <a:ext uri="{28A0092B-C50C-407E-A947-70E740481C1C}">
                <a14:useLocalDpi xmlns:a14="http://schemas.microsoft.com/office/drawing/2010/main" val="0"/>
              </a:ext>
            </a:extLst>
          </a:blip>
          <a:srcRect/>
          <a:stretch>
            <a:fillRect/>
          </a:stretch>
        </p:blipFill>
        <p:spPr bwMode="auto">
          <a:xfrm>
            <a:off x="7632027" y="3387164"/>
            <a:ext cx="1329467" cy="1325244"/>
          </a:xfrm>
          <a:prstGeom prst="rect">
            <a:avLst/>
          </a:prstGeom>
          <a:noFill/>
          <a:ln>
            <a:noFill/>
          </a:ln>
        </p:spPr>
      </p:pic>
      <p:sp>
        <p:nvSpPr>
          <p:cNvPr id="73" name="Rectangle 72"/>
          <p:cNvSpPr/>
          <p:nvPr/>
        </p:nvSpPr>
        <p:spPr>
          <a:xfrm>
            <a:off x="7488387" y="4740915"/>
            <a:ext cx="1515158" cy="276999"/>
          </a:xfrm>
          <a:prstGeom prst="rect">
            <a:avLst/>
          </a:prstGeom>
        </p:spPr>
        <p:txBody>
          <a:bodyPr wrap="none">
            <a:spAutoFit/>
          </a:bodyPr>
          <a:lstStyle/>
          <a:p>
            <a:pPr algn="ctr"/>
            <a:r>
              <a:rPr lang="en-US" sz="1200" b="1" dirty="0" err="1">
                <a:solidFill>
                  <a:schemeClr val="accent1"/>
                </a:solidFill>
                <a:latin typeface="Muli" pitchFamily="2" charset="0"/>
              </a:rPr>
              <a:t>Formas</a:t>
            </a:r>
            <a:r>
              <a:rPr lang="en-US" sz="1200" b="1" dirty="0">
                <a:solidFill>
                  <a:schemeClr val="accent1"/>
                </a:solidFill>
                <a:latin typeface="Muli" pitchFamily="2" charset="0"/>
              </a:rPr>
              <a:t> </a:t>
            </a:r>
            <a:r>
              <a:rPr lang="en-US" sz="1200" b="1" dirty="0" err="1">
                <a:solidFill>
                  <a:schemeClr val="accent1"/>
                </a:solidFill>
                <a:latin typeface="Muli" pitchFamily="2" charset="0"/>
              </a:rPr>
              <a:t>cilíndricas</a:t>
            </a:r>
            <a:endParaRPr lang="en-US" sz="1200" b="1" dirty="0">
              <a:solidFill>
                <a:schemeClr val="accent1"/>
              </a:solidFill>
              <a:latin typeface="Muli" pitchFamily="2" charset="0"/>
            </a:endParaRPr>
          </a:p>
        </p:txBody>
      </p:sp>
      <p:pic>
        <p:nvPicPr>
          <p:cNvPr id="74" name="Picture 73" descr="Feature_#3DBenchy_nameplate_tiny_detail"/>
          <p:cNvPicPr/>
          <p:nvPr/>
        </p:nvPicPr>
        <p:blipFill>
          <a:blip r:embed="rId7">
            <a:extLst>
              <a:ext uri="{28A0092B-C50C-407E-A947-70E740481C1C}">
                <a14:useLocalDpi xmlns:a14="http://schemas.microsoft.com/office/drawing/2010/main" val="0"/>
              </a:ext>
            </a:extLst>
          </a:blip>
          <a:srcRect/>
          <a:stretch>
            <a:fillRect/>
          </a:stretch>
        </p:blipFill>
        <p:spPr bwMode="auto">
          <a:xfrm>
            <a:off x="3048339" y="3376995"/>
            <a:ext cx="1353376" cy="1301750"/>
          </a:xfrm>
          <a:prstGeom prst="rect">
            <a:avLst/>
          </a:prstGeom>
          <a:noFill/>
          <a:ln>
            <a:noFill/>
          </a:ln>
        </p:spPr>
      </p:pic>
      <p:sp>
        <p:nvSpPr>
          <p:cNvPr id="75" name="Rectangle 74"/>
          <p:cNvSpPr/>
          <p:nvPr/>
        </p:nvSpPr>
        <p:spPr>
          <a:xfrm>
            <a:off x="2764297" y="4726738"/>
            <a:ext cx="1778051" cy="276999"/>
          </a:xfrm>
          <a:prstGeom prst="rect">
            <a:avLst/>
          </a:prstGeom>
        </p:spPr>
        <p:txBody>
          <a:bodyPr wrap="none">
            <a:spAutoFit/>
          </a:bodyPr>
          <a:lstStyle/>
          <a:p>
            <a:pPr algn="ctr"/>
            <a:r>
              <a:rPr lang="en-US" sz="1200" b="1" dirty="0" err="1">
                <a:solidFill>
                  <a:schemeClr val="accent1"/>
                </a:solidFill>
                <a:latin typeface="Muli" pitchFamily="2" charset="0"/>
              </a:rPr>
              <a:t>Detalles</a:t>
            </a:r>
            <a:r>
              <a:rPr lang="en-US" sz="1200" b="1" dirty="0">
                <a:solidFill>
                  <a:schemeClr val="accent1"/>
                </a:solidFill>
                <a:latin typeface="Muli" pitchFamily="2" charset="0"/>
              </a:rPr>
              <a:t> </a:t>
            </a:r>
            <a:r>
              <a:rPr lang="en-US" sz="1200" b="1" dirty="0" err="1">
                <a:solidFill>
                  <a:schemeClr val="accent1"/>
                </a:solidFill>
                <a:latin typeface="Muli" pitchFamily="2" charset="0"/>
              </a:rPr>
              <a:t>superficiales</a:t>
            </a:r>
            <a:endParaRPr lang="en-US" sz="1200" b="1" dirty="0">
              <a:solidFill>
                <a:schemeClr val="accent1"/>
              </a:solidFill>
              <a:latin typeface="Muli" pitchFamily="2" charset="0"/>
            </a:endParaRPr>
          </a:p>
        </p:txBody>
      </p:sp>
      <p:pic>
        <p:nvPicPr>
          <p:cNvPr id="76" name="Picture 75" descr="Feature_planar_horizontal_faces"/>
          <p:cNvPicPr/>
          <p:nvPr/>
        </p:nvPicPr>
        <p:blipFill>
          <a:blip r:embed="rId8">
            <a:extLst>
              <a:ext uri="{28A0092B-C50C-407E-A947-70E740481C1C}">
                <a14:useLocalDpi xmlns:a14="http://schemas.microsoft.com/office/drawing/2010/main" val="0"/>
              </a:ext>
            </a:extLst>
          </a:blip>
          <a:srcRect/>
          <a:stretch>
            <a:fillRect/>
          </a:stretch>
        </p:blipFill>
        <p:spPr bwMode="auto">
          <a:xfrm>
            <a:off x="6096454" y="1654849"/>
            <a:ext cx="1259806" cy="1302949"/>
          </a:xfrm>
          <a:prstGeom prst="rect">
            <a:avLst/>
          </a:prstGeom>
          <a:noFill/>
          <a:ln>
            <a:noFill/>
          </a:ln>
        </p:spPr>
      </p:pic>
      <p:sp>
        <p:nvSpPr>
          <p:cNvPr id="77" name="Rectangle 76"/>
          <p:cNvSpPr/>
          <p:nvPr/>
        </p:nvSpPr>
        <p:spPr>
          <a:xfrm>
            <a:off x="5950348" y="3030357"/>
            <a:ext cx="1579278" cy="276999"/>
          </a:xfrm>
          <a:prstGeom prst="rect">
            <a:avLst/>
          </a:prstGeom>
        </p:spPr>
        <p:txBody>
          <a:bodyPr wrap="none">
            <a:spAutoFit/>
          </a:bodyPr>
          <a:lstStyle/>
          <a:p>
            <a:pPr algn="ctr"/>
            <a:r>
              <a:rPr lang="en-US" sz="1200" b="1" dirty="0" err="1">
                <a:solidFill>
                  <a:schemeClr val="accent1"/>
                </a:solidFill>
                <a:latin typeface="Muli" pitchFamily="2" charset="0"/>
              </a:rPr>
              <a:t>Caras</a:t>
            </a:r>
            <a:r>
              <a:rPr lang="en-US" sz="1200" b="1" dirty="0">
                <a:solidFill>
                  <a:schemeClr val="accent1"/>
                </a:solidFill>
                <a:latin typeface="Muli" pitchFamily="2" charset="0"/>
              </a:rPr>
              <a:t> </a:t>
            </a:r>
            <a:r>
              <a:rPr lang="en-US" sz="1200" b="1" dirty="0" err="1">
                <a:solidFill>
                  <a:schemeClr val="accent1"/>
                </a:solidFill>
                <a:latin typeface="Muli" pitchFamily="2" charset="0"/>
              </a:rPr>
              <a:t>horizontales</a:t>
            </a:r>
            <a:endParaRPr lang="en-US" sz="1200" b="1" dirty="0">
              <a:solidFill>
                <a:schemeClr val="accent1"/>
              </a:solidFill>
              <a:latin typeface="Muli" pitchFamily="2" charset="0"/>
            </a:endParaRPr>
          </a:p>
        </p:txBody>
      </p:sp>
      <p:sp>
        <p:nvSpPr>
          <p:cNvPr id="78" name="Rectangle 77"/>
          <p:cNvSpPr/>
          <p:nvPr/>
        </p:nvSpPr>
        <p:spPr>
          <a:xfrm>
            <a:off x="4798819" y="3004204"/>
            <a:ext cx="803425" cy="276999"/>
          </a:xfrm>
          <a:prstGeom prst="rect">
            <a:avLst/>
          </a:prstGeom>
        </p:spPr>
        <p:txBody>
          <a:bodyPr wrap="none">
            <a:spAutoFit/>
          </a:bodyPr>
          <a:lstStyle/>
          <a:p>
            <a:pPr algn="ctr"/>
            <a:r>
              <a:rPr lang="en-US" sz="1200" b="1" dirty="0" err="1">
                <a:solidFill>
                  <a:schemeClr val="accent1"/>
                </a:solidFill>
                <a:latin typeface="Muli" pitchFamily="2" charset="0"/>
              </a:rPr>
              <a:t>Simetría</a:t>
            </a:r>
            <a:endParaRPr lang="en-US" sz="1200" b="1" dirty="0">
              <a:solidFill>
                <a:schemeClr val="accent1"/>
              </a:solidFill>
              <a:latin typeface="Muli" pitchFamily="2" charset="0"/>
            </a:endParaRPr>
          </a:p>
        </p:txBody>
      </p:sp>
      <p:pic>
        <p:nvPicPr>
          <p:cNvPr id="79" name="Picture 78" descr="Feature_symmetry"/>
          <p:cNvPicPr/>
          <p:nvPr/>
        </p:nvPicPr>
        <p:blipFill>
          <a:blip r:embed="rId9">
            <a:extLst>
              <a:ext uri="{28A0092B-C50C-407E-A947-70E740481C1C}">
                <a14:useLocalDpi xmlns:a14="http://schemas.microsoft.com/office/drawing/2010/main" val="0"/>
              </a:ext>
            </a:extLst>
          </a:blip>
          <a:srcRect/>
          <a:stretch>
            <a:fillRect/>
          </a:stretch>
        </p:blipFill>
        <p:spPr bwMode="auto">
          <a:xfrm>
            <a:off x="4542348" y="1689418"/>
            <a:ext cx="1316369" cy="1244214"/>
          </a:xfrm>
          <a:prstGeom prst="rect">
            <a:avLst/>
          </a:prstGeom>
          <a:noFill/>
          <a:ln>
            <a:noFill/>
          </a:ln>
        </p:spPr>
      </p:pic>
      <p:pic>
        <p:nvPicPr>
          <p:cNvPr id="80" name="Picture 79" descr="Feature_hull_curved_overhang"/>
          <p:cNvPicPr/>
          <p:nvPr/>
        </p:nvPicPr>
        <p:blipFill>
          <a:blip r:embed="rId10">
            <a:extLst>
              <a:ext uri="{28A0092B-C50C-407E-A947-70E740481C1C}">
                <a14:useLocalDpi xmlns:a14="http://schemas.microsoft.com/office/drawing/2010/main" val="0"/>
              </a:ext>
            </a:extLst>
          </a:blip>
          <a:srcRect/>
          <a:stretch>
            <a:fillRect/>
          </a:stretch>
        </p:blipFill>
        <p:spPr bwMode="auto">
          <a:xfrm>
            <a:off x="3048339" y="1689417"/>
            <a:ext cx="1231608" cy="1231537"/>
          </a:xfrm>
          <a:prstGeom prst="rect">
            <a:avLst/>
          </a:prstGeom>
          <a:noFill/>
          <a:ln>
            <a:noFill/>
          </a:ln>
        </p:spPr>
      </p:pic>
      <p:sp>
        <p:nvSpPr>
          <p:cNvPr id="81" name="Rectangle 80"/>
          <p:cNvSpPr/>
          <p:nvPr/>
        </p:nvSpPr>
        <p:spPr>
          <a:xfrm>
            <a:off x="2897751" y="3004204"/>
            <a:ext cx="1532791" cy="276999"/>
          </a:xfrm>
          <a:prstGeom prst="rect">
            <a:avLst/>
          </a:prstGeom>
        </p:spPr>
        <p:txBody>
          <a:bodyPr wrap="none">
            <a:spAutoFit/>
          </a:bodyPr>
          <a:lstStyle/>
          <a:p>
            <a:pPr algn="ctr"/>
            <a:r>
              <a:rPr lang="en-US" sz="1200" b="1" dirty="0">
                <a:solidFill>
                  <a:schemeClr val="accent1"/>
                </a:solidFill>
                <a:latin typeface="Muli" pitchFamily="2" charset="0"/>
              </a:rPr>
              <a:t>Superficies </a:t>
            </a:r>
            <a:r>
              <a:rPr lang="en-US" sz="1200" b="1" dirty="0" err="1">
                <a:solidFill>
                  <a:schemeClr val="accent1"/>
                </a:solidFill>
                <a:latin typeface="Muli" pitchFamily="2" charset="0"/>
              </a:rPr>
              <a:t>curvas</a:t>
            </a:r>
            <a:endParaRPr lang="en-US" sz="1200" b="1" dirty="0">
              <a:solidFill>
                <a:schemeClr val="accent1"/>
              </a:solidFill>
              <a:latin typeface="Muli" pitchFamily="2" charset="0"/>
            </a:endParaRPr>
          </a:p>
        </p:txBody>
      </p:sp>
      <p:pic>
        <p:nvPicPr>
          <p:cNvPr id="82" name="Picture 81" descr="#3DBenchy_page_features_main_image"/>
          <p:cNvPicPr/>
          <p:nvPr/>
        </p:nvPicPr>
        <p:blipFill rotWithShape="1">
          <a:blip r:embed="rId11">
            <a:extLst>
              <a:ext uri="{28A0092B-C50C-407E-A947-70E740481C1C}">
                <a14:useLocalDpi xmlns:a14="http://schemas.microsoft.com/office/drawing/2010/main" val="0"/>
              </a:ext>
            </a:extLst>
          </a:blip>
          <a:srcRect l="56701" t="49708" r="23448" b="11002"/>
          <a:stretch/>
        </p:blipFill>
        <p:spPr bwMode="auto">
          <a:xfrm>
            <a:off x="261658" y="1783419"/>
            <a:ext cx="2539999" cy="2348758"/>
          </a:xfrm>
          <a:prstGeom prst="rect">
            <a:avLst/>
          </a:prstGeom>
          <a:noFill/>
          <a:ln>
            <a:noFill/>
          </a:ln>
        </p:spPr>
      </p:pic>
      <p:sp>
        <p:nvSpPr>
          <p:cNvPr id="7" name="Rectangle 6"/>
          <p:cNvSpPr/>
          <p:nvPr/>
        </p:nvSpPr>
        <p:spPr>
          <a:xfrm>
            <a:off x="6429792" y="4752796"/>
            <a:ext cx="841897" cy="276999"/>
          </a:xfrm>
          <a:prstGeom prst="rect">
            <a:avLst/>
          </a:prstGeom>
        </p:spPr>
        <p:txBody>
          <a:bodyPr wrap="none">
            <a:spAutoFit/>
          </a:bodyPr>
          <a:lstStyle/>
          <a:p>
            <a:pPr algn="ctr"/>
            <a:r>
              <a:rPr lang="en-US" sz="1200" b="1" dirty="0" err="1">
                <a:solidFill>
                  <a:schemeClr val="accent1"/>
                </a:solidFill>
                <a:latin typeface="Muli" pitchFamily="2" charset="0"/>
              </a:rPr>
              <a:t>Agujeros</a:t>
            </a:r>
            <a:endParaRPr lang="en-US" sz="1200" b="1" dirty="0">
              <a:solidFill>
                <a:schemeClr val="accent1"/>
              </a:solidFill>
              <a:latin typeface="Muli" pitchFamily="2" charset="0"/>
            </a:endParaRPr>
          </a:p>
        </p:txBody>
      </p:sp>
    </p:spTree>
    <p:extLst>
      <p:ext uri="{BB962C8B-B14F-4D97-AF65-F5344CB8AC3E}">
        <p14:creationId xmlns:p14="http://schemas.microsoft.com/office/powerpoint/2010/main" val="30541694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50"/>
          <p:cNvSpPr txBox="1">
            <a:spLocks noGrp="1"/>
          </p:cNvSpPr>
          <p:nvPr>
            <p:ph type="title"/>
          </p:nvPr>
        </p:nvSpPr>
        <p:spPr>
          <a:xfrm>
            <a:off x="5066231" y="119298"/>
            <a:ext cx="3348300" cy="83020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Piensa sobre esto…</a:t>
            </a:r>
            <a:endParaRPr dirty="0"/>
          </a:p>
        </p:txBody>
      </p:sp>
      <p:sp>
        <p:nvSpPr>
          <p:cNvPr id="1168" name="Google Shape;1168;p50"/>
          <p:cNvSpPr/>
          <p:nvPr/>
        </p:nvSpPr>
        <p:spPr>
          <a:xfrm>
            <a:off x="91478" y="48099"/>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 name="Google Shape;1170;p50"/>
          <p:cNvPicPr preferRelativeResize="0"/>
          <p:nvPr/>
        </p:nvPicPr>
        <p:blipFill>
          <a:blip r:embed="rId3">
            <a:extLst>
              <a:ext uri="{28A0092B-C50C-407E-A947-70E740481C1C}">
                <a14:useLocalDpi xmlns:a14="http://schemas.microsoft.com/office/drawing/2010/main" val="0"/>
              </a:ext>
            </a:extLst>
          </a:blip>
          <a:stretch>
            <a:fillRect/>
          </a:stretch>
        </p:blipFill>
        <p:spPr>
          <a:xfrm>
            <a:off x="298307" y="1067438"/>
            <a:ext cx="3777640" cy="2886348"/>
          </a:xfrm>
          <a:prstGeom prst="roundRect">
            <a:avLst>
              <a:gd name="adj" fmla="val 16667"/>
            </a:avLst>
          </a:prstGeom>
          <a:noFill/>
          <a:ln>
            <a:noFill/>
          </a:ln>
        </p:spPr>
      </p:pic>
      <p:sp>
        <p:nvSpPr>
          <p:cNvPr id="2" name="TextBox 1"/>
          <p:cNvSpPr txBox="1"/>
          <p:nvPr/>
        </p:nvSpPr>
        <p:spPr>
          <a:xfrm>
            <a:off x="4681193" y="1018333"/>
            <a:ext cx="3102093" cy="3970318"/>
          </a:xfrm>
          <a:prstGeom prst="rect">
            <a:avLst/>
          </a:prstGeom>
          <a:noFill/>
        </p:spPr>
        <p:txBody>
          <a:bodyPr wrap="square" rtlCol="0">
            <a:spAutoFit/>
          </a:bodyPr>
          <a:lstStyle/>
          <a:p>
            <a:r>
              <a:rPr lang="es-ES" b="1" dirty="0">
                <a:latin typeface="Muli" pitchFamily="2" charset="0"/>
              </a:rPr>
              <a:t>Indica si las siguientes oraciones son verdaderas o falsas:</a:t>
            </a:r>
          </a:p>
          <a:p>
            <a:endParaRPr lang="es-ES" b="1" dirty="0">
              <a:latin typeface="Muli" pitchFamily="2" charset="0"/>
            </a:endParaRPr>
          </a:p>
          <a:p>
            <a:pPr marL="342900" indent="-342900">
              <a:buFont typeface="+mj-lt"/>
              <a:buAutoNum type="alphaLcParenR"/>
            </a:pPr>
            <a:r>
              <a:rPr lang="es-ES" dirty="0">
                <a:solidFill>
                  <a:schemeClr val="tx1"/>
                </a:solidFill>
                <a:latin typeface="Muli" pitchFamily="2" charset="0"/>
              </a:rPr>
              <a:t>Los voladizos de menos de 45º requieren soportes</a:t>
            </a:r>
          </a:p>
          <a:p>
            <a:pPr marL="342900" indent="-342900">
              <a:buFont typeface="+mj-lt"/>
              <a:buAutoNum type="alphaLcParenR"/>
            </a:pPr>
            <a:r>
              <a:rPr lang="es-ES" dirty="0">
                <a:solidFill>
                  <a:schemeClr val="tx1"/>
                </a:solidFill>
                <a:latin typeface="Muli" pitchFamily="2" charset="0"/>
              </a:rPr>
              <a:t>El grosor mínimo de la pared puede ser menor que el tamaño de la boquilla</a:t>
            </a:r>
          </a:p>
          <a:p>
            <a:pPr marL="342900" indent="-342900">
              <a:buFont typeface="+mj-lt"/>
              <a:buAutoNum type="alphaLcParenR"/>
            </a:pPr>
            <a:r>
              <a:rPr lang="es-ES" dirty="0">
                <a:solidFill>
                  <a:schemeClr val="tx1"/>
                </a:solidFill>
                <a:latin typeface="Muli" pitchFamily="2" charset="0"/>
              </a:rPr>
              <a:t>La redondez de los agujeros verticales es mejor que la de los agujeros horizontales</a:t>
            </a:r>
            <a:endParaRPr lang="en-US" dirty="0">
              <a:solidFill>
                <a:schemeClr val="tx1"/>
              </a:solidFill>
              <a:latin typeface="Muli" pitchFamily="2" charset="0"/>
            </a:endParaRPr>
          </a:p>
          <a:p>
            <a:endParaRPr lang="en-US" dirty="0">
              <a:solidFill>
                <a:srgbClr val="C00000"/>
              </a:solidFill>
              <a:latin typeface="Muli" pitchFamily="2" charset="0"/>
            </a:endParaRPr>
          </a:p>
          <a:p>
            <a:endParaRPr lang="en-US" dirty="0">
              <a:solidFill>
                <a:srgbClr val="C00000"/>
              </a:solidFill>
              <a:latin typeface="Muli" pitchFamily="2" charset="0"/>
            </a:endParaRPr>
          </a:p>
          <a:p>
            <a:endParaRPr lang="en-US" dirty="0">
              <a:solidFill>
                <a:srgbClr val="C00000"/>
              </a:solidFill>
              <a:latin typeface="Muli" pitchFamily="2" charset="0"/>
            </a:endParaRPr>
          </a:p>
          <a:p>
            <a:r>
              <a:rPr lang="en-US" dirty="0" err="1">
                <a:solidFill>
                  <a:srgbClr val="C00000"/>
                </a:solidFill>
                <a:latin typeface="Muli" pitchFamily="2" charset="0"/>
              </a:rPr>
              <a:t>Respuestas</a:t>
            </a:r>
            <a:r>
              <a:rPr lang="en-US" dirty="0">
                <a:solidFill>
                  <a:srgbClr val="C00000"/>
                </a:solidFill>
                <a:latin typeface="Muli" pitchFamily="2" charset="0"/>
              </a:rPr>
              <a:t>(s): a) Falsa,  b) Falsa, c) </a:t>
            </a:r>
            <a:r>
              <a:rPr lang="en-US" dirty="0" err="1">
                <a:solidFill>
                  <a:srgbClr val="C00000"/>
                </a:solidFill>
                <a:latin typeface="Muli" pitchFamily="2" charset="0"/>
              </a:rPr>
              <a:t>Verdadera</a:t>
            </a:r>
            <a:endParaRPr lang="en-US" dirty="0">
              <a:solidFill>
                <a:srgbClr val="C00000"/>
              </a:solidFill>
              <a:latin typeface="Muli" pitchFamily="2" charset="0"/>
            </a:endParaRPr>
          </a:p>
          <a:p>
            <a:endParaRPr lang="en-US" dirty="0">
              <a:solidFill>
                <a:srgbClr val="C00000"/>
              </a:solidFill>
              <a:latin typeface="Muli" pitchFamily="2" charset="0"/>
            </a:endParaRPr>
          </a:p>
          <a:p>
            <a:endParaRPr lang="en-US" dirty="0">
              <a:solidFill>
                <a:srgbClr val="C00000"/>
              </a:solidFill>
              <a:latin typeface="Muli" pitchFamily="2" charset="0"/>
            </a:endParaRPr>
          </a:p>
        </p:txBody>
      </p:sp>
    </p:spTree>
    <p:extLst>
      <p:ext uri="{BB962C8B-B14F-4D97-AF65-F5344CB8AC3E}">
        <p14:creationId xmlns:p14="http://schemas.microsoft.com/office/powerpoint/2010/main" val="40127662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556"/>
        <p:cNvGrpSpPr/>
        <p:nvPr/>
      </p:nvGrpSpPr>
      <p:grpSpPr>
        <a:xfrm>
          <a:off x="0" y="0"/>
          <a:ext cx="0" cy="0"/>
          <a:chOff x="0" y="0"/>
          <a:chExt cx="0" cy="0"/>
        </a:xfrm>
      </p:grpSpPr>
      <p:sp>
        <p:nvSpPr>
          <p:cNvPr id="3557" name="Google Shape;3557;p57"/>
          <p:cNvSpPr txBox="1">
            <a:spLocks noGrp="1"/>
          </p:cNvSpPr>
          <p:nvPr>
            <p:ph type="title"/>
          </p:nvPr>
        </p:nvSpPr>
        <p:spPr>
          <a:xfrm>
            <a:off x="2417725" y="1369052"/>
            <a:ext cx="6726275" cy="1035300"/>
          </a:xfrm>
          <a:prstGeom prst="rect">
            <a:avLst/>
          </a:prstGeom>
        </p:spPr>
        <p:txBody>
          <a:bodyPr spcFirstLastPara="1" wrap="square" lIns="91425" tIns="91425" rIns="91425" bIns="91425" anchor="ctr" anchorCtr="0">
            <a:noAutofit/>
          </a:bodyPr>
          <a:lstStyle/>
          <a:p>
            <a:pPr lvl="0"/>
            <a:r>
              <a:rPr lang="en-US" dirty="0" err="1"/>
              <a:t>Específicas</a:t>
            </a:r>
            <a:r>
              <a:rPr lang="en-US" dirty="0"/>
              <a:t> </a:t>
            </a:r>
            <a:r>
              <a:rPr lang="en-US" dirty="0" err="1"/>
              <a:t>Estrategias</a:t>
            </a:r>
            <a:r>
              <a:rPr lang="en-US" dirty="0"/>
              <a:t> de </a:t>
            </a:r>
            <a:r>
              <a:rPr lang="en-US" dirty="0" err="1"/>
              <a:t>Diseño</a:t>
            </a:r>
            <a:endParaRPr dirty="0"/>
          </a:p>
        </p:txBody>
      </p:sp>
      <p:sp>
        <p:nvSpPr>
          <p:cNvPr id="3558" name="Google Shape;3558;p57"/>
          <p:cNvSpPr txBox="1">
            <a:spLocks noGrp="1"/>
          </p:cNvSpPr>
          <p:nvPr>
            <p:ph type="subTitle" idx="1"/>
          </p:nvPr>
        </p:nvSpPr>
        <p:spPr>
          <a:xfrm>
            <a:off x="2506624" y="2472290"/>
            <a:ext cx="5679300" cy="792600"/>
          </a:xfrm>
          <a:prstGeom prst="rect">
            <a:avLst/>
          </a:prstGeom>
        </p:spPr>
        <p:txBody>
          <a:bodyPr spcFirstLastPara="1" wrap="square" lIns="91425" tIns="91425" rIns="91425" bIns="91425" anchor="t" anchorCtr="0">
            <a:noAutofit/>
          </a:bodyPr>
          <a:lstStyle/>
          <a:p>
            <a:pPr marL="0" indent="0"/>
            <a:r>
              <a:rPr lang="es-ES" dirty="0">
                <a:solidFill>
                  <a:schemeClr val="bg1"/>
                </a:solidFill>
                <a:latin typeface="Muli" pitchFamily="2" charset="0"/>
              </a:rPr>
              <a:t>Diseño para (</a:t>
            </a:r>
            <a:r>
              <a:rPr lang="es-ES" dirty="0" err="1">
                <a:solidFill>
                  <a:schemeClr val="bg1"/>
                </a:solidFill>
                <a:latin typeface="Muli" pitchFamily="2" charset="0"/>
              </a:rPr>
              <a:t>Df</a:t>
            </a:r>
            <a:r>
              <a:rPr lang="es-ES" dirty="0">
                <a:solidFill>
                  <a:schemeClr val="bg1"/>
                </a:solidFill>
                <a:latin typeface="Muli" pitchFamily="2" charset="0"/>
              </a:rPr>
              <a:t>): Minimizar el postproceso, Minimizar los soportes, Reducción de peso, Aumentar la resistencia, Mejorar la calidad y el acabado de la superficie, Minimizar el tiempo de impresión, Ensamblaje</a:t>
            </a:r>
            <a:endParaRPr lang="en-US" dirty="0">
              <a:solidFill>
                <a:schemeClr val="bg1"/>
              </a:solidFill>
              <a:latin typeface="Muli" pitchFamily="2" charset="0"/>
            </a:endParaRPr>
          </a:p>
        </p:txBody>
      </p:sp>
    </p:spTree>
    <p:extLst>
      <p:ext uri="{BB962C8B-B14F-4D97-AF65-F5344CB8AC3E}">
        <p14:creationId xmlns:p14="http://schemas.microsoft.com/office/powerpoint/2010/main" val="24600484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533400" y="529997"/>
            <a:ext cx="4683033"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dirty="0"/>
              <a:t>Df: R</a:t>
            </a:r>
            <a:r>
              <a:rPr lang="es-ES" sz="2700" dirty="0"/>
              <a:t>e</a:t>
            </a:r>
            <a:r>
              <a:rPr lang="en" sz="2700" dirty="0"/>
              <a:t>ducción de peso</a:t>
            </a:r>
            <a:endParaRPr sz="2700" dirty="0"/>
          </a:p>
        </p:txBody>
      </p:sp>
      <p:sp>
        <p:nvSpPr>
          <p:cNvPr id="1030" name="Google Shape;1030;p44"/>
          <p:cNvSpPr/>
          <p:nvPr/>
        </p:nvSpPr>
        <p:spPr>
          <a:xfrm>
            <a:off x="5480834" y="592479"/>
            <a:ext cx="2863307" cy="3592203"/>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7539280" y="-16482"/>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5365062" y="1191935"/>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4961328" y="279114"/>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519957" y="1265197"/>
            <a:ext cx="4441371" cy="2677656"/>
          </a:xfrm>
          <a:prstGeom prst="rect">
            <a:avLst/>
          </a:prstGeom>
          <a:noFill/>
        </p:spPr>
        <p:txBody>
          <a:bodyPr wrap="square" rtlCol="0">
            <a:spAutoFit/>
          </a:bodyPr>
          <a:lstStyle/>
          <a:p>
            <a:r>
              <a:rPr lang="es-ES" dirty="0">
                <a:solidFill>
                  <a:schemeClr val="tx1"/>
                </a:solidFill>
                <a:latin typeface="Muli" pitchFamily="2" charset="0"/>
              </a:rPr>
              <a:t>En la impresión 3D, cualquier material adicional en el diseño corresponde a tiempo adicional de impresión y, por lo tanto, a costos, mientras que, desde una perspectiva de ingeniería, las grandes masas de material rara vez agregan valor. Por lo tanto, es de gran importancia minimizar el uso de material en nuestras piezas aligerándolas.</a:t>
            </a:r>
          </a:p>
          <a:p>
            <a:r>
              <a:rPr lang="es-ES" dirty="0">
                <a:solidFill>
                  <a:schemeClr val="tx1"/>
                </a:solidFill>
                <a:latin typeface="Muli" pitchFamily="2" charset="0"/>
              </a:rPr>
              <a:t>Afortunadamente para nosotros, la impresión 3D nos permite utilizar diseños de fabricación con piezas internas huecas o </a:t>
            </a:r>
            <a:r>
              <a:rPr lang="es-ES" dirty="0" err="1">
                <a:solidFill>
                  <a:schemeClr val="tx1"/>
                </a:solidFill>
                <a:latin typeface="Muli" pitchFamily="2" charset="0"/>
              </a:rPr>
              <a:t>semihuecas</a:t>
            </a:r>
            <a:r>
              <a:rPr lang="es-ES" dirty="0">
                <a:solidFill>
                  <a:schemeClr val="tx1"/>
                </a:solidFill>
                <a:latin typeface="Muli" pitchFamily="2" charset="0"/>
              </a:rPr>
              <a:t>, recortes complejos o incluso estructuras de celosía como el portalápices que se muestra aquí.</a:t>
            </a:r>
            <a:endParaRPr lang="en-US" dirty="0">
              <a:solidFill>
                <a:schemeClr val="tx1"/>
              </a:solidFill>
              <a:latin typeface="Muli" pitchFamily="2"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3723" t="14631" r="9140" b="3967"/>
          <a:stretch/>
        </p:blipFill>
        <p:spPr>
          <a:xfrm>
            <a:off x="6063409" y="1066551"/>
            <a:ext cx="2951741" cy="1827833"/>
          </a:xfrm>
          <a:prstGeom prst="rect">
            <a:avLst/>
          </a:prstGeom>
        </p:spPr>
      </p:pic>
      <p:pic>
        <p:nvPicPr>
          <p:cNvPr id="1026" name="Picture 2" descr="Redesign Everyday Items — SATORI"/>
          <p:cNvPicPr>
            <a:picLocks noChangeAspect="1" noChangeArrowheads="1"/>
          </p:cNvPicPr>
          <p:nvPr/>
        </p:nvPicPr>
        <p:blipFill rotWithShape="1">
          <a:blip r:embed="rId4">
            <a:extLst>
              <a:ext uri="{28A0092B-C50C-407E-A947-70E740481C1C}">
                <a14:useLocalDpi xmlns:a14="http://schemas.microsoft.com/office/drawing/2010/main" val="0"/>
              </a:ext>
            </a:extLst>
          </a:blip>
          <a:srcRect l="17275" r="19542"/>
          <a:stretch/>
        </p:blipFill>
        <p:spPr bwMode="auto">
          <a:xfrm>
            <a:off x="6953757" y="3081079"/>
            <a:ext cx="1806800" cy="19064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404257" y="4033380"/>
            <a:ext cx="4572000" cy="954107"/>
          </a:xfrm>
          <a:prstGeom prst="rect">
            <a:avLst/>
          </a:prstGeom>
        </p:spPr>
        <p:txBody>
          <a:bodyPr>
            <a:spAutoFit/>
          </a:bodyPr>
          <a:lstStyle/>
          <a:p>
            <a:r>
              <a:rPr lang="es-ES" dirty="0">
                <a:solidFill>
                  <a:schemeClr val="tx1"/>
                </a:solidFill>
                <a:latin typeface="Muli" pitchFamily="2" charset="0"/>
              </a:rPr>
              <a:t>Por último, las técnicas de optimización, como la optimización topológica y el diseño generativo, son una excelente combinación con las tecnologías de impresión 3D, lo que amplía aún más los límites.</a:t>
            </a:r>
            <a:endParaRPr lang="en-US" dirty="0">
              <a:solidFill>
                <a:schemeClr val="tx1"/>
              </a:solidFill>
              <a:latin typeface="Muli" pitchFamily="2" charset="0"/>
            </a:endParaRPr>
          </a:p>
        </p:txBody>
      </p:sp>
    </p:spTree>
    <p:extLst>
      <p:ext uri="{BB962C8B-B14F-4D97-AF65-F5344CB8AC3E}">
        <p14:creationId xmlns:p14="http://schemas.microsoft.com/office/powerpoint/2010/main" val="36138670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grpSp>
        <p:nvGrpSpPr>
          <p:cNvPr id="1225" name="Google Shape;1225;p51"/>
          <p:cNvGrpSpPr/>
          <p:nvPr/>
        </p:nvGrpSpPr>
        <p:grpSpPr>
          <a:xfrm>
            <a:off x="-586232" y="4304517"/>
            <a:ext cx="1695779" cy="1696188"/>
            <a:chOff x="1347125" y="349025"/>
            <a:chExt cx="4978800" cy="4980000"/>
          </a:xfrm>
        </p:grpSpPr>
        <p:sp>
          <p:nvSpPr>
            <p:cNvPr id="1226" name="Google Shape;1226;p5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Título 4"/>
          <p:cNvSpPr>
            <a:spLocks noGrp="1"/>
          </p:cNvSpPr>
          <p:nvPr>
            <p:ph type="title"/>
          </p:nvPr>
        </p:nvSpPr>
        <p:spPr>
          <a:xfrm>
            <a:off x="1074150" y="257048"/>
            <a:ext cx="6995700" cy="566400"/>
          </a:xfrm>
        </p:spPr>
        <p:txBody>
          <a:bodyPr/>
          <a:lstStyle/>
          <a:p>
            <a:r>
              <a:rPr lang="en-US" dirty="0" err="1"/>
              <a:t>Optimización</a:t>
            </a:r>
            <a:r>
              <a:rPr lang="en-US" dirty="0"/>
              <a:t> </a:t>
            </a:r>
            <a:r>
              <a:rPr lang="en-US" dirty="0" err="1"/>
              <a:t>topológica</a:t>
            </a:r>
            <a:endParaRPr lang="en-US" dirty="0"/>
          </a:p>
        </p:txBody>
      </p:sp>
      <p:sp>
        <p:nvSpPr>
          <p:cNvPr id="30" name="Google Shape;1029;p44"/>
          <p:cNvSpPr txBox="1">
            <a:spLocks/>
          </p:cNvSpPr>
          <p:nvPr/>
        </p:nvSpPr>
        <p:spPr>
          <a:xfrm>
            <a:off x="779049" y="752656"/>
            <a:ext cx="7247351" cy="25628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Bef>
                <a:spcPts val="321"/>
              </a:spcBef>
              <a:buSzPts val="1620"/>
            </a:pPr>
            <a:r>
              <a:rPr lang="es-ES" b="1" dirty="0">
                <a:solidFill>
                  <a:schemeClr val="tx1"/>
                </a:solidFill>
                <a:latin typeface="Muli" pitchFamily="2" charset="0"/>
              </a:rPr>
              <a:t>Optimización de topología: </a:t>
            </a:r>
            <a:r>
              <a:rPr lang="es-ES" dirty="0">
                <a:solidFill>
                  <a:schemeClr val="tx1"/>
                </a:solidFill>
                <a:latin typeface="Muli" pitchFamily="2" charset="0"/>
              </a:rPr>
              <a:t>un enfoque matemático que optimiza la distribución de materiales dentro de un espacio de diseño definido por el usuario (topología), para un conjunto determinado de cargas, restricciones y condiciones de contorno, puesto que el resultado cumple con un conjunto prescrito de objetivos de rendimiento (optimización). Esto generalmente se centra en minimizar la masa de una pieza mientras se mantiene su integridad estructural.</a:t>
            </a:r>
            <a:endParaRPr lang="en-US" dirty="0">
              <a:solidFill>
                <a:schemeClr val="tx1"/>
              </a:solidFill>
              <a:latin typeface="Muli" pitchFamily="2" charset="0"/>
            </a:endParaRPr>
          </a:p>
        </p:txBody>
      </p:sp>
      <p:pic>
        <p:nvPicPr>
          <p:cNvPr id="31" name="Picture 4" descr="https://damassets.autodesk.net/content/dam/autodesk/www/solutions/topology-optimization/shape-optimization-image-thumb-600x3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67460" y="2275869"/>
            <a:ext cx="4022092" cy="2325460"/>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759014" y="2406281"/>
            <a:ext cx="3780420" cy="2059898"/>
          </a:xfrm>
          <a:prstGeom prst="rect">
            <a:avLst/>
          </a:prstGeom>
        </p:spPr>
        <p:txBody>
          <a:bodyPr wrap="square" lIns="81636" tIns="40818" rIns="81636" bIns="40818">
            <a:spAutoFit/>
          </a:bodyPr>
          <a:lstStyle/>
          <a:p>
            <a:pPr marL="285750" indent="-285750" algn="just">
              <a:spcBef>
                <a:spcPts val="321"/>
              </a:spcBef>
              <a:buSzPts val="1620"/>
              <a:buFont typeface="Arial" panose="020B0604020202020204" pitchFamily="34" charset="0"/>
              <a:buChar char="•"/>
            </a:pPr>
            <a:r>
              <a:rPr lang="es-ES" dirty="0">
                <a:solidFill>
                  <a:schemeClr val="dk1"/>
                </a:solidFill>
                <a:latin typeface="Muli" pitchFamily="2" charset="0"/>
                <a:cs typeface="Calibri"/>
                <a:sym typeface="Calibri"/>
              </a:rPr>
              <a:t>OT existe desde hace 20 años y está ampliamente disponible en la mayoría de las herramientas de software CAD.</a:t>
            </a:r>
          </a:p>
          <a:p>
            <a:pPr marL="285750" indent="-285750" algn="just">
              <a:spcBef>
                <a:spcPts val="321"/>
              </a:spcBef>
              <a:buSzPts val="1620"/>
              <a:buFont typeface="Arial" panose="020B0604020202020204" pitchFamily="34" charset="0"/>
              <a:buChar char="•"/>
            </a:pPr>
            <a:r>
              <a:rPr lang="es-ES" dirty="0">
                <a:solidFill>
                  <a:schemeClr val="dk1"/>
                </a:solidFill>
                <a:latin typeface="Muli" pitchFamily="2" charset="0"/>
                <a:cs typeface="Calibri"/>
                <a:sym typeface="Calibri"/>
              </a:rPr>
              <a:t>Antes de la impresión 3D, la mayoría de los diseños de OT no eran factibles de fabricar debido a su complejidad y se descartaban o necesitaban una remodelación significativa, por lo que su potencial seguía sin desarrollarse.</a:t>
            </a:r>
            <a:endParaRPr lang="en-US" dirty="0">
              <a:solidFill>
                <a:schemeClr val="dk1"/>
              </a:solidFill>
              <a:latin typeface="Muli" pitchFamily="2" charset="0"/>
              <a:cs typeface="Calibri"/>
              <a:sym typeface="Calibri"/>
            </a:endParaRPr>
          </a:p>
        </p:txBody>
      </p:sp>
    </p:spTree>
    <p:extLst>
      <p:ext uri="{BB962C8B-B14F-4D97-AF65-F5344CB8AC3E}">
        <p14:creationId xmlns:p14="http://schemas.microsoft.com/office/powerpoint/2010/main" val="2599401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649977" y="198956"/>
            <a:ext cx="6995700" cy="566400"/>
          </a:xfrm>
        </p:spPr>
        <p:txBody>
          <a:bodyPr/>
          <a:lstStyle/>
          <a:p>
            <a:r>
              <a:rPr lang="en-US" dirty="0" err="1">
                <a:latin typeface="Muli" pitchFamily="2" charset="0"/>
              </a:rPr>
              <a:t>Complejidad</a:t>
            </a:r>
            <a:r>
              <a:rPr lang="en-US" dirty="0">
                <a:latin typeface="Muli" pitchFamily="2" charset="0"/>
              </a:rPr>
              <a:t> de </a:t>
            </a:r>
            <a:r>
              <a:rPr lang="en-US" dirty="0" err="1">
                <a:latin typeface="Muli" pitchFamily="2" charset="0"/>
              </a:rPr>
              <a:t>Pieza</a:t>
            </a:r>
            <a:r>
              <a:rPr lang="en-US" dirty="0">
                <a:latin typeface="Muli" pitchFamily="2" charset="0"/>
              </a:rPr>
              <a:t> &amp; </a:t>
            </a:r>
            <a:r>
              <a:rPr lang="en-US" dirty="0" err="1">
                <a:latin typeface="Muli" pitchFamily="2" charset="0"/>
              </a:rPr>
              <a:t>Consolidación</a:t>
            </a:r>
            <a:endParaRPr lang="en-US" dirty="0">
              <a:latin typeface="Muli" pitchFamily="2" charset="0"/>
            </a:endParaRPr>
          </a:p>
        </p:txBody>
      </p:sp>
      <p:sp>
        <p:nvSpPr>
          <p:cNvPr id="6" name="Google Shape;1029;p44"/>
          <p:cNvSpPr txBox="1">
            <a:spLocks/>
          </p:cNvSpPr>
          <p:nvPr/>
        </p:nvSpPr>
        <p:spPr>
          <a:xfrm>
            <a:off x="779050" y="765356"/>
            <a:ext cx="7577550" cy="25628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dirty="0">
                <a:latin typeface="Muli" pitchFamily="2" charset="0"/>
              </a:rPr>
              <a:t>La impresión 3D permite la creación de piezas y productos con características complejas, tanto para formas externas como para estructuras internas. Esto puede dar como resultado </a:t>
            </a:r>
            <a:r>
              <a:rPr lang="es-ES" b="1" dirty="0">
                <a:latin typeface="Muli" pitchFamily="2" charset="0"/>
              </a:rPr>
              <a:t>un mejor rendimiento del producto y/o una estética más atractiva.</a:t>
            </a:r>
          </a:p>
          <a:p>
            <a:endParaRPr lang="es-ES" b="1" dirty="0">
              <a:latin typeface="Muli" pitchFamily="2" charset="0"/>
            </a:endParaRPr>
          </a:p>
          <a:p>
            <a:r>
              <a:rPr lang="es-ES" dirty="0">
                <a:latin typeface="Muli" pitchFamily="2" charset="0"/>
              </a:rPr>
              <a:t>Aprovechando la complejidad del diseño, podemos consolidar muchas piezas simples diferentes y </a:t>
            </a:r>
            <a:r>
              <a:rPr lang="es-ES" b="1" dirty="0">
                <a:latin typeface="Muli" pitchFamily="2" charset="0"/>
              </a:rPr>
              <a:t>reemplazarlas por una única pieza impresa en 3D más compleja.</a:t>
            </a:r>
            <a:endParaRPr lang="en-US" b="1" dirty="0">
              <a:latin typeface="Muli" pitchFamily="2" charset="0"/>
            </a:endParaRPr>
          </a:p>
        </p:txBody>
      </p:sp>
      <p:pic>
        <p:nvPicPr>
          <p:cNvPr id="2050" name="Picture 2" descr="ODD's Atom 3D printed guit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8444" y="2530907"/>
            <a:ext cx="3417816" cy="20506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10 3D Printed Drones to Satisfy Your Inner Pilot - 3D Printing Indust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7158" y="2492807"/>
            <a:ext cx="2763532" cy="207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2546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256309" y="479197"/>
            <a:ext cx="5313425"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t>Análisis de Elementos Finitos (FEA)</a:t>
            </a:r>
            <a:endParaRPr sz="2400" dirty="0"/>
          </a:p>
        </p:txBody>
      </p:sp>
      <p:sp>
        <p:nvSpPr>
          <p:cNvPr id="1030" name="Google Shape;1030;p44"/>
          <p:cNvSpPr/>
          <p:nvPr/>
        </p:nvSpPr>
        <p:spPr>
          <a:xfrm>
            <a:off x="5569734" y="389279"/>
            <a:ext cx="2863307" cy="3592203"/>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latin typeface="Muli" panose="02000503000000000000" pitchFamily="2" charset="0"/>
            </a:endParaRPr>
          </a:p>
        </p:txBody>
      </p:sp>
      <p:grpSp>
        <p:nvGrpSpPr>
          <p:cNvPr id="1032" name="Google Shape;1032;p44"/>
          <p:cNvGrpSpPr/>
          <p:nvPr/>
        </p:nvGrpSpPr>
        <p:grpSpPr>
          <a:xfrm>
            <a:off x="7539280" y="-16482"/>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5365062" y="1191935"/>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5353806" y="98360"/>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98665" y="1273825"/>
            <a:ext cx="5259393" cy="2246769"/>
          </a:xfrm>
          <a:prstGeom prst="rect">
            <a:avLst/>
          </a:prstGeom>
          <a:noFill/>
        </p:spPr>
        <p:txBody>
          <a:bodyPr wrap="square" rtlCol="0">
            <a:spAutoFit/>
          </a:bodyPr>
          <a:lstStyle/>
          <a:p>
            <a:r>
              <a:rPr lang="es-ES" dirty="0">
                <a:latin typeface="Muli" pitchFamily="2" charset="0"/>
              </a:rPr>
              <a:t>El análisis de elementos finitos (FEA, por sus siglas en inglés) es el proceso de simulación del comportamiento de una pieza o ensamblaje en condiciones determinadas para que pueda evaluarse mediante el método de elementos finitos (FEM, por sus siglas en inglés). </a:t>
            </a:r>
            <a:r>
              <a:rPr lang="es-ES" b="1" dirty="0">
                <a:latin typeface="Muli" pitchFamily="2" charset="0"/>
              </a:rPr>
              <a:t>FEM sirve como base para la optimización de topología (OT).</a:t>
            </a:r>
            <a:r>
              <a:rPr lang="es-ES" dirty="0">
                <a:latin typeface="Muli" pitchFamily="2" charset="0"/>
              </a:rPr>
              <a:t>Los ingenieros utilizan FEA para ayudar a simular fenómenos físicos y, por lo tanto, reducir la necesidad de prototipos físicos, al tiempo que permiten la optimización de componentes como parte del proceso de diseño de un proyecto.</a:t>
            </a:r>
            <a:endParaRPr lang="en-US" dirty="0">
              <a:latin typeface="Muli" pitchFamily="2" charset="0"/>
            </a:endParaRPr>
          </a:p>
        </p:txBody>
      </p:sp>
      <p:sp>
        <p:nvSpPr>
          <p:cNvPr id="3" name="Rectangle 2"/>
          <p:cNvSpPr/>
          <p:nvPr/>
        </p:nvSpPr>
        <p:spPr>
          <a:xfrm>
            <a:off x="1326838" y="3517662"/>
            <a:ext cx="4794562" cy="1600438"/>
          </a:xfrm>
          <a:prstGeom prst="rect">
            <a:avLst/>
          </a:prstGeom>
        </p:spPr>
        <p:txBody>
          <a:bodyPr wrap="square">
            <a:spAutoFit/>
          </a:bodyPr>
          <a:lstStyle/>
          <a:p>
            <a:r>
              <a:rPr lang="es-ES" dirty="0">
                <a:latin typeface="Muli" pitchFamily="2" charset="0"/>
              </a:rPr>
              <a:t>Las simulaciones utilizadas en FEA se crean utilizando una malla de millones de elementos más pequeños que se combinan para crear la forma de la pieza que se está evaluando. Cada uno de estos pequeños elementos se somete a cálculos y estos refinamientos de malla se combinan para producir el resultado final en toda la pieza.</a:t>
            </a:r>
            <a:endParaRPr lang="en-US" dirty="0">
              <a:latin typeface="Muli" pitchFamily="2" charset="0"/>
            </a:endParaRPr>
          </a:p>
        </p:txBody>
      </p:sp>
      <p:pic>
        <p:nvPicPr>
          <p:cNvPr id="7" name="Picture 2" descr="What Is Finite Element Analysis and How Does It 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4239" y="1524000"/>
            <a:ext cx="3114092" cy="16282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702095" y="3311909"/>
            <a:ext cx="1946605" cy="461665"/>
          </a:xfrm>
          <a:prstGeom prst="rect">
            <a:avLst/>
          </a:prstGeom>
        </p:spPr>
        <p:txBody>
          <a:bodyPr wrap="square">
            <a:spAutoFit/>
          </a:bodyPr>
          <a:lstStyle/>
          <a:p>
            <a:pPr algn="ctr"/>
            <a:r>
              <a:rPr lang="en-US" sz="1200" b="1" dirty="0" err="1">
                <a:solidFill>
                  <a:schemeClr val="bg1"/>
                </a:solidFill>
                <a:latin typeface="Muli" pitchFamily="2" charset="0"/>
              </a:rPr>
              <a:t>Análisis</a:t>
            </a:r>
            <a:r>
              <a:rPr lang="en-US" sz="1200" b="1" dirty="0">
                <a:solidFill>
                  <a:schemeClr val="bg1"/>
                </a:solidFill>
                <a:latin typeface="Muli" pitchFamily="2" charset="0"/>
              </a:rPr>
              <a:t> FEA de </a:t>
            </a:r>
            <a:r>
              <a:rPr lang="en-US" sz="1200" b="1" dirty="0" err="1">
                <a:solidFill>
                  <a:schemeClr val="bg1"/>
                </a:solidFill>
                <a:latin typeface="Muli" pitchFamily="2" charset="0"/>
              </a:rPr>
              <a:t>una</a:t>
            </a:r>
            <a:r>
              <a:rPr lang="en-US" sz="1200" b="1" dirty="0">
                <a:solidFill>
                  <a:schemeClr val="bg1"/>
                </a:solidFill>
                <a:latin typeface="Muli" pitchFamily="2" charset="0"/>
              </a:rPr>
              <a:t> </a:t>
            </a:r>
            <a:r>
              <a:rPr lang="en-US" sz="1200" b="1" dirty="0" err="1">
                <a:solidFill>
                  <a:schemeClr val="bg1"/>
                </a:solidFill>
                <a:latin typeface="Muli" pitchFamily="2" charset="0"/>
              </a:rPr>
              <a:t>hebilla</a:t>
            </a:r>
            <a:r>
              <a:rPr lang="en-US" sz="1200" b="1" dirty="0">
                <a:solidFill>
                  <a:schemeClr val="bg1"/>
                </a:solidFill>
                <a:latin typeface="Muli" pitchFamily="2" charset="0"/>
              </a:rPr>
              <a:t> de </a:t>
            </a:r>
            <a:r>
              <a:rPr lang="en-US" sz="1200" b="1" dirty="0" err="1">
                <a:solidFill>
                  <a:schemeClr val="bg1"/>
                </a:solidFill>
                <a:latin typeface="Muli" pitchFamily="2" charset="0"/>
              </a:rPr>
              <a:t>cinturón</a:t>
            </a:r>
            <a:endParaRPr lang="en-US" sz="1200" b="1" dirty="0">
              <a:solidFill>
                <a:schemeClr val="bg1"/>
              </a:solidFill>
              <a:latin typeface="Muli" pitchFamily="2" charset="0"/>
            </a:endParaRPr>
          </a:p>
        </p:txBody>
      </p:sp>
    </p:spTree>
    <p:extLst>
      <p:ext uri="{BB962C8B-B14F-4D97-AF65-F5344CB8AC3E}">
        <p14:creationId xmlns:p14="http://schemas.microsoft.com/office/powerpoint/2010/main" val="5439557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p:cNvSpPr txBox="1">
            <a:spLocks/>
          </p:cNvSpPr>
          <p:nvPr/>
        </p:nvSpPr>
        <p:spPr>
          <a:xfrm>
            <a:off x="683568" y="1609474"/>
            <a:ext cx="6269754" cy="324036"/>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p>
        </p:txBody>
      </p:sp>
      <p:sp>
        <p:nvSpPr>
          <p:cNvPr id="8" name="Rectangle 7"/>
          <p:cNvSpPr/>
          <p:nvPr/>
        </p:nvSpPr>
        <p:spPr>
          <a:xfrm>
            <a:off x="334256" y="818922"/>
            <a:ext cx="7539744" cy="2229175"/>
          </a:xfrm>
          <a:prstGeom prst="rect">
            <a:avLst/>
          </a:prstGeom>
        </p:spPr>
        <p:txBody>
          <a:bodyPr wrap="square" lIns="81636" tIns="40818" rIns="81636" bIns="40818">
            <a:spAutoFit/>
          </a:bodyPr>
          <a:lstStyle/>
          <a:p>
            <a:pPr algn="just">
              <a:spcBef>
                <a:spcPts val="1071"/>
              </a:spcBef>
              <a:buSzPts val="1620"/>
            </a:pPr>
            <a:r>
              <a:rPr lang="es-ES" dirty="0">
                <a:solidFill>
                  <a:schemeClr val="tx1"/>
                </a:solidFill>
                <a:latin typeface="Muli" pitchFamily="2" charset="0"/>
                <a:cs typeface="Calibri"/>
                <a:sym typeface="Calibri"/>
              </a:rPr>
              <a:t>Pasos del proceso de diseño de optimización de topología:</a:t>
            </a:r>
          </a:p>
          <a:p>
            <a:pPr marL="285750" indent="-285750" algn="just">
              <a:spcBef>
                <a:spcPts val="1071"/>
              </a:spcBef>
              <a:buSzPts val="1620"/>
              <a:buFont typeface="Arial" panose="020B0604020202020204" pitchFamily="34" charset="0"/>
              <a:buChar char="•"/>
            </a:pPr>
            <a:r>
              <a:rPr lang="es-ES" b="1" dirty="0">
                <a:solidFill>
                  <a:schemeClr val="tx1"/>
                </a:solidFill>
                <a:latin typeface="Muli" pitchFamily="2" charset="0"/>
                <a:cs typeface="Calibri"/>
                <a:sym typeface="Calibri"/>
              </a:rPr>
              <a:t>Preparación: </a:t>
            </a:r>
            <a:r>
              <a:rPr lang="es-ES" dirty="0">
                <a:solidFill>
                  <a:schemeClr val="tx1"/>
                </a:solidFill>
                <a:latin typeface="Muli" pitchFamily="2" charset="0"/>
                <a:cs typeface="Calibri"/>
                <a:sym typeface="Calibri"/>
              </a:rPr>
              <a:t>La entrada al software de optimización topológica sería el modelo CAD 3D inicial de la pieza. </a:t>
            </a:r>
          </a:p>
          <a:p>
            <a:pPr marL="285750" indent="-285750" algn="just">
              <a:spcBef>
                <a:spcPts val="1071"/>
              </a:spcBef>
              <a:buSzPts val="1620"/>
              <a:buFont typeface="Arial" panose="020B0604020202020204" pitchFamily="34" charset="0"/>
              <a:buChar char="•"/>
            </a:pPr>
            <a:r>
              <a:rPr lang="es-ES" b="1" dirty="0">
                <a:solidFill>
                  <a:schemeClr val="tx1"/>
                </a:solidFill>
                <a:latin typeface="Muli" pitchFamily="2" charset="0"/>
                <a:cs typeface="Calibri"/>
                <a:sym typeface="Calibri"/>
              </a:rPr>
              <a:t>Definición de los parámetros de simulación</a:t>
            </a:r>
            <a:r>
              <a:rPr lang="es-ES" dirty="0">
                <a:solidFill>
                  <a:schemeClr val="tx1"/>
                </a:solidFill>
                <a:latin typeface="Muli" pitchFamily="2" charset="0"/>
                <a:cs typeface="Calibri"/>
                <a:sym typeface="Calibri"/>
              </a:rPr>
              <a:t>: se determinan las cargas y ubicaciones aplicadas, así como las fijaciones y las restricciones diseñadas.</a:t>
            </a:r>
          </a:p>
          <a:p>
            <a:pPr marL="285750" indent="-285750" algn="just">
              <a:spcBef>
                <a:spcPts val="1071"/>
              </a:spcBef>
              <a:buSzPts val="1620"/>
              <a:buFont typeface="Arial" panose="020B0604020202020204" pitchFamily="34" charset="0"/>
              <a:buChar char="•"/>
            </a:pPr>
            <a:r>
              <a:rPr lang="es-ES" b="1" dirty="0">
                <a:solidFill>
                  <a:schemeClr val="tx1"/>
                </a:solidFill>
                <a:latin typeface="Muli" pitchFamily="2" charset="0"/>
                <a:cs typeface="Calibri"/>
                <a:sym typeface="Calibri"/>
              </a:rPr>
              <a:t>Controles de fabricación</a:t>
            </a:r>
            <a:r>
              <a:rPr lang="es-ES" dirty="0">
                <a:solidFill>
                  <a:schemeClr val="tx1"/>
                </a:solidFill>
                <a:latin typeface="Muli" pitchFamily="2" charset="0"/>
                <a:cs typeface="Calibri"/>
                <a:sym typeface="Calibri"/>
              </a:rPr>
              <a:t>: agrega restricciones que ayudan con la capacidad de fabricación de la pieza y se pueden usar para mantener las regiones de material que no deseas que el proceso de optimización elimine.</a:t>
            </a:r>
            <a:endParaRPr lang="en-US" dirty="0">
              <a:solidFill>
                <a:schemeClr val="tx1"/>
              </a:solidFill>
              <a:latin typeface="Muli" pitchFamily="2" charset="0"/>
              <a:cs typeface="Calibri"/>
              <a:sym typeface="Calibri"/>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904" y="3069397"/>
            <a:ext cx="7468204" cy="1753703"/>
          </a:xfrm>
          <a:prstGeom prst="rect">
            <a:avLst/>
          </a:prstGeom>
        </p:spPr>
      </p:pic>
      <p:sp>
        <p:nvSpPr>
          <p:cNvPr id="11" name="Título 4"/>
          <p:cNvSpPr>
            <a:spLocks noGrp="1"/>
          </p:cNvSpPr>
          <p:nvPr>
            <p:ph type="title"/>
          </p:nvPr>
        </p:nvSpPr>
        <p:spPr>
          <a:xfrm>
            <a:off x="1074150" y="257048"/>
            <a:ext cx="6995700" cy="566400"/>
          </a:xfrm>
        </p:spPr>
        <p:txBody>
          <a:bodyPr/>
          <a:lstStyle/>
          <a:p>
            <a:r>
              <a:rPr lang="en-US" dirty="0" err="1"/>
              <a:t>Optimización</a:t>
            </a:r>
            <a:r>
              <a:rPr lang="en-US" dirty="0"/>
              <a:t> </a:t>
            </a:r>
            <a:r>
              <a:rPr lang="en-US" dirty="0" err="1"/>
              <a:t>topológica</a:t>
            </a:r>
            <a:endParaRPr lang="en-US" dirty="0"/>
          </a:p>
        </p:txBody>
      </p:sp>
    </p:spTree>
    <p:extLst>
      <p:ext uri="{BB962C8B-B14F-4D97-AF65-F5344CB8AC3E}">
        <p14:creationId xmlns:p14="http://schemas.microsoft.com/office/powerpoint/2010/main" val="27224807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8000" y="975644"/>
            <a:ext cx="7277100" cy="1882567"/>
          </a:xfrm>
          <a:prstGeom prst="rect">
            <a:avLst/>
          </a:prstGeom>
        </p:spPr>
        <p:txBody>
          <a:bodyPr wrap="square">
            <a:spAutoFit/>
          </a:bodyPr>
          <a:lstStyle/>
          <a:p>
            <a:pPr marL="285750" lvl="2" indent="-285750" algn="just">
              <a:spcBef>
                <a:spcPts val="1071"/>
              </a:spcBef>
              <a:buSzPts val="1620"/>
              <a:buFont typeface="Arial" panose="020B0604020202020204" pitchFamily="34" charset="0"/>
              <a:buChar char="•"/>
            </a:pPr>
            <a:r>
              <a:rPr lang="en-US" b="1" dirty="0">
                <a:solidFill>
                  <a:schemeClr val="dk1"/>
                </a:solidFill>
                <a:latin typeface="Muli" pitchFamily="2" charset="0"/>
                <a:cs typeface="Calibri"/>
                <a:sym typeface="Calibri"/>
              </a:rPr>
              <a:t>O</a:t>
            </a:r>
            <a:r>
              <a:rPr lang="es-ES" b="1" dirty="0" err="1">
                <a:solidFill>
                  <a:schemeClr val="dk1"/>
                </a:solidFill>
                <a:latin typeface="Muli" pitchFamily="2" charset="0"/>
                <a:cs typeface="Calibri"/>
                <a:sym typeface="Calibri"/>
              </a:rPr>
              <a:t>bjetivos</a:t>
            </a:r>
            <a:r>
              <a:rPr lang="es-ES" b="1" dirty="0">
                <a:solidFill>
                  <a:schemeClr val="dk1"/>
                </a:solidFill>
                <a:latin typeface="Muli" pitchFamily="2" charset="0"/>
                <a:cs typeface="Calibri"/>
                <a:sym typeface="Calibri"/>
              </a:rPr>
              <a:t> y restricciones: </a:t>
            </a:r>
            <a:r>
              <a:rPr lang="es-ES" dirty="0">
                <a:solidFill>
                  <a:schemeClr val="dk1"/>
                </a:solidFill>
                <a:latin typeface="Muli" pitchFamily="2" charset="0"/>
                <a:cs typeface="Calibri"/>
                <a:sym typeface="Calibri"/>
              </a:rPr>
              <a:t>Selección del objetivo de optimización y restricciones tales como a) Mejor relación rigidez/peso, b) Minimizar el desplazamiento máximo y c) Minimizar la masa con restricciones de desplazamiento. </a:t>
            </a:r>
          </a:p>
          <a:p>
            <a:pPr marL="285750" lvl="2" indent="-285750" algn="just">
              <a:spcBef>
                <a:spcPts val="1071"/>
              </a:spcBef>
              <a:buSzPts val="1620"/>
              <a:buFont typeface="Arial" panose="020B0604020202020204" pitchFamily="34" charset="0"/>
              <a:buChar char="•"/>
            </a:pPr>
            <a:r>
              <a:rPr lang="es-ES" b="1" dirty="0">
                <a:solidFill>
                  <a:schemeClr val="dk1"/>
                </a:solidFill>
                <a:latin typeface="Muli" pitchFamily="2" charset="0"/>
                <a:cs typeface="Calibri"/>
                <a:sym typeface="Calibri"/>
              </a:rPr>
              <a:t>Mallado</a:t>
            </a:r>
            <a:r>
              <a:rPr lang="es-ES" dirty="0">
                <a:solidFill>
                  <a:schemeClr val="dk1"/>
                </a:solidFill>
                <a:latin typeface="Muli" pitchFamily="2" charset="0"/>
                <a:cs typeface="Calibri"/>
                <a:sym typeface="Calibri"/>
              </a:rPr>
              <a:t>: en este paso se controla la densidad de la malla. Una malla más fina creará resultados más precisos, pero llevará más tiempo analizarlos.</a:t>
            </a:r>
          </a:p>
          <a:p>
            <a:pPr marL="285750" lvl="2" indent="-285750" algn="just">
              <a:spcBef>
                <a:spcPts val="1071"/>
              </a:spcBef>
              <a:buSzPts val="1620"/>
              <a:buFont typeface="Arial" panose="020B0604020202020204" pitchFamily="34" charset="0"/>
              <a:buChar char="•"/>
            </a:pPr>
            <a:r>
              <a:rPr lang="es-ES" b="1" dirty="0">
                <a:solidFill>
                  <a:schemeClr val="dk1"/>
                </a:solidFill>
                <a:latin typeface="Muli" pitchFamily="2" charset="0"/>
                <a:cs typeface="Calibri"/>
                <a:sym typeface="Calibri"/>
              </a:rPr>
              <a:t>Resultados y análisis: </a:t>
            </a:r>
            <a:r>
              <a:rPr lang="es-ES" dirty="0">
                <a:solidFill>
                  <a:schemeClr val="dk1"/>
                </a:solidFill>
                <a:latin typeface="Muli" pitchFamily="2" charset="0"/>
                <a:cs typeface="Calibri"/>
                <a:sym typeface="Calibri"/>
              </a:rPr>
              <a:t>identifica qué condiciones proporcionan los resultados más optimizados e itera hasta obtener el resultado deseado.</a:t>
            </a:r>
            <a:endParaRPr lang="en-US" dirty="0">
              <a:solidFill>
                <a:schemeClr val="dk1"/>
              </a:solidFill>
              <a:latin typeface="Muli" pitchFamily="2" charset="0"/>
              <a:cs typeface="Calibri"/>
              <a:sym typeface="Calibri"/>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7747"/>
          <a:stretch/>
        </p:blipFill>
        <p:spPr>
          <a:xfrm>
            <a:off x="740532" y="2858211"/>
            <a:ext cx="7844667" cy="1620180"/>
          </a:xfrm>
          <a:prstGeom prst="rect">
            <a:avLst/>
          </a:prstGeom>
        </p:spPr>
      </p:pic>
      <p:sp>
        <p:nvSpPr>
          <p:cNvPr id="5" name="Título 4"/>
          <p:cNvSpPr>
            <a:spLocks noGrp="1"/>
          </p:cNvSpPr>
          <p:nvPr>
            <p:ph type="title"/>
          </p:nvPr>
        </p:nvSpPr>
        <p:spPr>
          <a:xfrm>
            <a:off x="1074150" y="257048"/>
            <a:ext cx="6995700" cy="566400"/>
          </a:xfrm>
        </p:spPr>
        <p:txBody>
          <a:bodyPr/>
          <a:lstStyle/>
          <a:p>
            <a:r>
              <a:rPr lang="en-US" dirty="0" err="1"/>
              <a:t>Optimización</a:t>
            </a:r>
            <a:r>
              <a:rPr lang="en-US" dirty="0"/>
              <a:t> </a:t>
            </a:r>
            <a:r>
              <a:rPr lang="en-US" dirty="0" err="1"/>
              <a:t>topológica</a:t>
            </a:r>
            <a:endParaRPr lang="en-US" dirty="0"/>
          </a:p>
        </p:txBody>
      </p:sp>
    </p:spTree>
    <p:extLst>
      <p:ext uri="{BB962C8B-B14F-4D97-AF65-F5344CB8AC3E}">
        <p14:creationId xmlns:p14="http://schemas.microsoft.com/office/powerpoint/2010/main" val="42164037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9" name="Google Shape;1029;p44"/>
          <p:cNvSpPr txBox="1">
            <a:spLocks noGrp="1"/>
          </p:cNvSpPr>
          <p:nvPr>
            <p:ph type="subTitle" idx="1"/>
          </p:nvPr>
        </p:nvSpPr>
        <p:spPr>
          <a:xfrm>
            <a:off x="207818" y="1023491"/>
            <a:ext cx="5230091" cy="2846994"/>
          </a:xfrm>
          <a:prstGeom prst="rect">
            <a:avLst/>
          </a:prstGeom>
        </p:spPr>
        <p:txBody>
          <a:bodyPr spcFirstLastPara="1" wrap="square" lIns="91425" tIns="91425" rIns="91425" bIns="91425" anchor="t" anchorCtr="0">
            <a:noAutofit/>
          </a:bodyPr>
          <a:lstStyle/>
          <a:p>
            <a:pPr marL="0" lvl="0" indent="0">
              <a:spcAft>
                <a:spcPts val="600"/>
              </a:spcAft>
              <a:buClr>
                <a:srgbClr val="000000"/>
              </a:buClr>
              <a:buSzTx/>
            </a:pPr>
            <a:r>
              <a:rPr lang="es-ES" dirty="0">
                <a:solidFill>
                  <a:srgbClr val="343434"/>
                </a:solidFill>
                <a:cs typeface="Arial"/>
                <a:sym typeface="Arial"/>
              </a:rPr>
              <a:t>El tiempo y el esfuerzo dedicados al postproceso dependen de tres factores:</a:t>
            </a:r>
          </a:p>
          <a:p>
            <a:pPr marL="285750" lvl="0" indent="-285750">
              <a:spcAft>
                <a:spcPts val="600"/>
              </a:spcAft>
              <a:buClr>
                <a:srgbClr val="000000"/>
              </a:buClr>
              <a:buSzTx/>
              <a:buFont typeface="Arial" panose="020B0604020202020204" pitchFamily="34" charset="0"/>
              <a:buChar char="•"/>
            </a:pPr>
            <a:r>
              <a:rPr lang="es-ES" dirty="0">
                <a:solidFill>
                  <a:srgbClr val="343434"/>
                </a:solidFill>
                <a:cs typeface="Arial"/>
                <a:sym typeface="Arial"/>
              </a:rPr>
              <a:t>Cantidad de soportes y facilidad de extracción +</a:t>
            </a:r>
          </a:p>
          <a:p>
            <a:pPr marL="285750" lvl="0" indent="-285750">
              <a:spcAft>
                <a:spcPts val="600"/>
              </a:spcAft>
              <a:buClr>
                <a:srgbClr val="000000"/>
              </a:buClr>
              <a:buSzTx/>
              <a:buFont typeface="Arial" panose="020B0604020202020204" pitchFamily="34" charset="0"/>
              <a:buChar char="•"/>
            </a:pPr>
            <a:r>
              <a:rPr lang="es-ES" dirty="0">
                <a:solidFill>
                  <a:srgbClr val="343434"/>
                </a:solidFill>
                <a:cs typeface="Arial"/>
                <a:sym typeface="Arial"/>
              </a:rPr>
              <a:t>Postproceso para mejorar la calidad de impresión +</a:t>
            </a:r>
          </a:p>
          <a:p>
            <a:pPr marL="285750" lvl="0" indent="-285750">
              <a:spcAft>
                <a:spcPts val="600"/>
              </a:spcAft>
              <a:buClr>
                <a:srgbClr val="000000"/>
              </a:buClr>
              <a:buSzTx/>
              <a:buFont typeface="Arial" panose="020B0604020202020204" pitchFamily="34" charset="0"/>
              <a:buChar char="•"/>
            </a:pPr>
            <a:r>
              <a:rPr lang="es-ES" dirty="0">
                <a:solidFill>
                  <a:srgbClr val="343434"/>
                </a:solidFill>
                <a:cs typeface="Arial"/>
                <a:sym typeface="Arial"/>
              </a:rPr>
              <a:t>Tiempo invertido en </a:t>
            </a:r>
            <a:r>
              <a:rPr lang="es-ES" b="1" dirty="0">
                <a:solidFill>
                  <a:srgbClr val="343434"/>
                </a:solidFill>
                <a:cs typeface="Arial"/>
                <a:sym typeface="Arial"/>
              </a:rPr>
              <a:t>ensamblar</a:t>
            </a:r>
            <a:r>
              <a:rPr lang="es-ES" dirty="0">
                <a:solidFill>
                  <a:srgbClr val="343434"/>
                </a:solidFill>
                <a:cs typeface="Arial"/>
                <a:sym typeface="Arial"/>
              </a:rPr>
              <a:t> piezas.</a:t>
            </a:r>
          </a:p>
          <a:p>
            <a:pPr marL="0" lvl="0" indent="0">
              <a:spcAft>
                <a:spcPts val="600"/>
              </a:spcAft>
              <a:buClr>
                <a:srgbClr val="000000"/>
              </a:buClr>
              <a:buSzTx/>
            </a:pPr>
            <a:r>
              <a:rPr lang="es-ES" dirty="0">
                <a:solidFill>
                  <a:srgbClr val="343434"/>
                </a:solidFill>
                <a:cs typeface="Arial"/>
                <a:sym typeface="Arial"/>
              </a:rPr>
              <a:t>Como mencionamos antes, los soportes son un mal necesario en el sentido de que nos permiten imprimir voladizos, pero son material desperdiciado que perjudica la sustentabilidad del proceso, y además requieren mucho tiempo y esfuerzo para retirarlos. Además, durante el proceso de eliminación tienen un efecto perjudicial sobre la calidad final de la impresión.</a:t>
            </a:r>
            <a:endParaRPr lang="en-US" dirty="0">
              <a:solidFill>
                <a:srgbClr val="343434"/>
              </a:solidFill>
              <a:cs typeface="Arial"/>
              <a:sym typeface="Arial"/>
            </a:endParaRPr>
          </a:p>
        </p:txBody>
      </p:sp>
      <p:sp>
        <p:nvSpPr>
          <p:cNvPr id="1030" name="Google Shape;1030;p44"/>
          <p:cNvSpPr/>
          <p:nvPr/>
        </p:nvSpPr>
        <p:spPr>
          <a:xfrm>
            <a:off x="5330133" y="-394942"/>
            <a:ext cx="3102842" cy="5538442"/>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7539280" y="-16482"/>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6838262" y="543792"/>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 name="Picture 2" descr="https://3drific.com/wp-content/uploads/2019/12/pla_support_removal_tool.jpg"/>
          <p:cNvPicPr>
            <a:picLocks noChangeAspect="1" noChangeArrowheads="1"/>
          </p:cNvPicPr>
          <p:nvPr/>
        </p:nvPicPr>
        <p:blipFill rotWithShape="1">
          <a:blip r:embed="rId3">
            <a:extLst>
              <a:ext uri="{28A0092B-C50C-407E-A947-70E740481C1C}">
                <a14:useLocalDpi xmlns:a14="http://schemas.microsoft.com/office/drawing/2010/main" val="0"/>
              </a:ext>
            </a:extLst>
          </a:blip>
          <a:srcRect l="10831" t="12624" r="21202" b="27437"/>
          <a:stretch/>
        </p:blipFill>
        <p:spPr bwMode="auto">
          <a:xfrm>
            <a:off x="5633360" y="1449266"/>
            <a:ext cx="3413067" cy="2195634"/>
          </a:xfrm>
          <a:prstGeom prst="rect">
            <a:avLst/>
          </a:prstGeom>
          <a:noFill/>
          <a:extLst>
            <a:ext uri="{909E8E84-426E-40DD-AFC4-6F175D3DCCD1}">
              <a14:hiddenFill xmlns:a14="http://schemas.microsoft.com/office/drawing/2010/main">
                <a:solidFill>
                  <a:srgbClr val="FFFFFF"/>
                </a:solidFill>
              </a14:hiddenFill>
            </a:ext>
          </a:extLst>
        </p:spPr>
      </p:pic>
      <p:sp>
        <p:nvSpPr>
          <p:cNvPr id="34" name="Google Shape;1028;p44"/>
          <p:cNvSpPr txBox="1">
            <a:spLocks/>
          </p:cNvSpPr>
          <p:nvPr/>
        </p:nvSpPr>
        <p:spPr>
          <a:xfrm>
            <a:off x="711024" y="453797"/>
            <a:ext cx="5461175" cy="68920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600"/>
              <a:buFont typeface="Roboto"/>
              <a:buNone/>
              <a:defRPr sz="5000" b="1" i="0" u="none" strike="noStrike" cap="none">
                <a:solidFill>
                  <a:schemeClr val="accent5"/>
                </a:solidFill>
                <a:latin typeface="Roboto"/>
                <a:ea typeface="Roboto"/>
                <a:cs typeface="Roboto"/>
                <a:sym typeface="Roboto"/>
              </a:defRPr>
            </a:lvl1pPr>
            <a:lvl2pPr marR="0" lvl="1" algn="l" rtl="0">
              <a:lnSpc>
                <a:spcPct val="100000"/>
              </a:lnSpc>
              <a:spcBef>
                <a:spcPts val="0"/>
              </a:spcBef>
              <a:spcAft>
                <a:spcPts val="0"/>
              </a:spcAft>
              <a:buClr>
                <a:schemeClr val="accent5"/>
              </a:buClr>
              <a:buSzPts val="3600"/>
              <a:buFont typeface="Roboto"/>
              <a:buNone/>
              <a:defRPr sz="3600" b="1" i="0" u="none" strike="noStrike" cap="none">
                <a:solidFill>
                  <a:schemeClr val="accent5"/>
                </a:solidFill>
                <a:latin typeface="Roboto"/>
                <a:ea typeface="Roboto"/>
                <a:cs typeface="Roboto"/>
                <a:sym typeface="Roboto"/>
              </a:defRPr>
            </a:lvl2pPr>
            <a:lvl3pPr marR="0" lvl="2" algn="l" rtl="0">
              <a:lnSpc>
                <a:spcPct val="100000"/>
              </a:lnSpc>
              <a:spcBef>
                <a:spcPts val="0"/>
              </a:spcBef>
              <a:spcAft>
                <a:spcPts val="0"/>
              </a:spcAft>
              <a:buClr>
                <a:schemeClr val="accent5"/>
              </a:buClr>
              <a:buSzPts val="3600"/>
              <a:buFont typeface="Roboto"/>
              <a:buNone/>
              <a:defRPr sz="3600" b="1" i="0" u="none" strike="noStrike" cap="none">
                <a:solidFill>
                  <a:schemeClr val="accent5"/>
                </a:solidFill>
                <a:latin typeface="Roboto"/>
                <a:ea typeface="Roboto"/>
                <a:cs typeface="Roboto"/>
                <a:sym typeface="Roboto"/>
              </a:defRPr>
            </a:lvl3pPr>
            <a:lvl4pPr marR="0" lvl="3" algn="l" rtl="0">
              <a:lnSpc>
                <a:spcPct val="100000"/>
              </a:lnSpc>
              <a:spcBef>
                <a:spcPts val="0"/>
              </a:spcBef>
              <a:spcAft>
                <a:spcPts val="0"/>
              </a:spcAft>
              <a:buClr>
                <a:schemeClr val="accent5"/>
              </a:buClr>
              <a:buSzPts val="3600"/>
              <a:buFont typeface="Roboto"/>
              <a:buNone/>
              <a:defRPr sz="3600" b="1" i="0" u="none" strike="noStrike" cap="none">
                <a:solidFill>
                  <a:schemeClr val="accent5"/>
                </a:solidFill>
                <a:latin typeface="Roboto"/>
                <a:ea typeface="Roboto"/>
                <a:cs typeface="Roboto"/>
                <a:sym typeface="Roboto"/>
              </a:defRPr>
            </a:lvl4pPr>
            <a:lvl5pPr marR="0" lvl="4" algn="l" rtl="0">
              <a:lnSpc>
                <a:spcPct val="100000"/>
              </a:lnSpc>
              <a:spcBef>
                <a:spcPts val="0"/>
              </a:spcBef>
              <a:spcAft>
                <a:spcPts val="0"/>
              </a:spcAft>
              <a:buClr>
                <a:schemeClr val="accent5"/>
              </a:buClr>
              <a:buSzPts val="3600"/>
              <a:buFont typeface="Roboto"/>
              <a:buNone/>
              <a:defRPr sz="3600" b="1" i="0" u="none" strike="noStrike" cap="none">
                <a:solidFill>
                  <a:schemeClr val="accent5"/>
                </a:solidFill>
                <a:latin typeface="Roboto"/>
                <a:ea typeface="Roboto"/>
                <a:cs typeface="Roboto"/>
                <a:sym typeface="Roboto"/>
              </a:defRPr>
            </a:lvl5pPr>
            <a:lvl6pPr marR="0" lvl="5" algn="l" rtl="0">
              <a:lnSpc>
                <a:spcPct val="100000"/>
              </a:lnSpc>
              <a:spcBef>
                <a:spcPts val="0"/>
              </a:spcBef>
              <a:spcAft>
                <a:spcPts val="0"/>
              </a:spcAft>
              <a:buClr>
                <a:schemeClr val="accent5"/>
              </a:buClr>
              <a:buSzPts val="3600"/>
              <a:buFont typeface="Roboto"/>
              <a:buNone/>
              <a:defRPr sz="3600" b="1" i="0" u="none" strike="noStrike" cap="none">
                <a:solidFill>
                  <a:schemeClr val="accent5"/>
                </a:solidFill>
                <a:latin typeface="Roboto"/>
                <a:ea typeface="Roboto"/>
                <a:cs typeface="Roboto"/>
                <a:sym typeface="Roboto"/>
              </a:defRPr>
            </a:lvl6pPr>
            <a:lvl7pPr marR="0" lvl="6" algn="l" rtl="0">
              <a:lnSpc>
                <a:spcPct val="100000"/>
              </a:lnSpc>
              <a:spcBef>
                <a:spcPts val="0"/>
              </a:spcBef>
              <a:spcAft>
                <a:spcPts val="0"/>
              </a:spcAft>
              <a:buClr>
                <a:schemeClr val="accent5"/>
              </a:buClr>
              <a:buSzPts val="3600"/>
              <a:buFont typeface="Roboto"/>
              <a:buNone/>
              <a:defRPr sz="3600" b="1" i="0" u="none" strike="noStrike" cap="none">
                <a:solidFill>
                  <a:schemeClr val="accent5"/>
                </a:solidFill>
                <a:latin typeface="Roboto"/>
                <a:ea typeface="Roboto"/>
                <a:cs typeface="Roboto"/>
                <a:sym typeface="Roboto"/>
              </a:defRPr>
            </a:lvl7pPr>
            <a:lvl8pPr marR="0" lvl="7" algn="l" rtl="0">
              <a:lnSpc>
                <a:spcPct val="100000"/>
              </a:lnSpc>
              <a:spcBef>
                <a:spcPts val="0"/>
              </a:spcBef>
              <a:spcAft>
                <a:spcPts val="0"/>
              </a:spcAft>
              <a:buClr>
                <a:schemeClr val="accent5"/>
              </a:buClr>
              <a:buSzPts val="3600"/>
              <a:buFont typeface="Roboto"/>
              <a:buNone/>
              <a:defRPr sz="3600" b="1" i="0" u="none" strike="noStrike" cap="none">
                <a:solidFill>
                  <a:schemeClr val="accent5"/>
                </a:solidFill>
                <a:latin typeface="Roboto"/>
                <a:ea typeface="Roboto"/>
                <a:cs typeface="Roboto"/>
                <a:sym typeface="Roboto"/>
              </a:defRPr>
            </a:lvl8pPr>
            <a:lvl9pPr marR="0" lvl="8" algn="l" rtl="0">
              <a:lnSpc>
                <a:spcPct val="100000"/>
              </a:lnSpc>
              <a:spcBef>
                <a:spcPts val="0"/>
              </a:spcBef>
              <a:spcAft>
                <a:spcPts val="0"/>
              </a:spcAft>
              <a:buClr>
                <a:schemeClr val="accent5"/>
              </a:buClr>
              <a:buSzPts val="3600"/>
              <a:buFont typeface="Roboto"/>
              <a:buNone/>
              <a:defRPr sz="3600" b="1" i="0" u="none" strike="noStrike" cap="none">
                <a:solidFill>
                  <a:schemeClr val="accent5"/>
                </a:solidFill>
                <a:latin typeface="Roboto"/>
                <a:ea typeface="Roboto"/>
                <a:cs typeface="Roboto"/>
                <a:sym typeface="Roboto"/>
              </a:defRPr>
            </a:lvl9pPr>
          </a:lstStyle>
          <a:p>
            <a:r>
              <a:rPr lang="en-US" sz="2400" dirty="0" err="1"/>
              <a:t>Df</a:t>
            </a:r>
            <a:r>
              <a:rPr lang="en-US" sz="2400" dirty="0"/>
              <a:t>: </a:t>
            </a:r>
            <a:r>
              <a:rPr lang="en-US" sz="2400" dirty="0" err="1"/>
              <a:t>Minimizar</a:t>
            </a:r>
            <a:r>
              <a:rPr lang="en-US" sz="2400" dirty="0"/>
              <a:t> </a:t>
            </a:r>
            <a:r>
              <a:rPr lang="en-US" sz="2400" dirty="0" err="1"/>
              <a:t>el</a:t>
            </a:r>
            <a:r>
              <a:rPr lang="en-US" sz="2400" dirty="0"/>
              <a:t> Post </a:t>
            </a:r>
            <a:r>
              <a:rPr lang="en-US" sz="2400" dirty="0" err="1"/>
              <a:t>Proceso</a:t>
            </a:r>
            <a:endParaRPr lang="en-US" sz="2400" dirty="0"/>
          </a:p>
        </p:txBody>
      </p:sp>
      <p:sp>
        <p:nvSpPr>
          <p:cNvPr id="4" name="Rectangle 3"/>
          <p:cNvSpPr/>
          <p:nvPr/>
        </p:nvSpPr>
        <p:spPr>
          <a:xfrm>
            <a:off x="1111161" y="4004101"/>
            <a:ext cx="4756239" cy="1169551"/>
          </a:xfrm>
          <a:prstGeom prst="rect">
            <a:avLst/>
          </a:prstGeom>
        </p:spPr>
        <p:txBody>
          <a:bodyPr wrap="square">
            <a:spAutoFit/>
          </a:bodyPr>
          <a:lstStyle/>
          <a:p>
            <a:r>
              <a:rPr lang="es-ES" dirty="0">
                <a:solidFill>
                  <a:schemeClr val="tx1"/>
                </a:solidFill>
                <a:latin typeface="Muli" pitchFamily="2" charset="0"/>
              </a:rPr>
              <a:t>Por lo tanto, diseñar para minimizar el uso de soporte es una </a:t>
            </a:r>
            <a:r>
              <a:rPr lang="es-ES" b="1" dirty="0">
                <a:solidFill>
                  <a:schemeClr val="tx1"/>
                </a:solidFill>
                <a:latin typeface="Muli" pitchFamily="2" charset="0"/>
              </a:rPr>
              <a:t>consideración de diseño clave</a:t>
            </a:r>
            <a:r>
              <a:rPr lang="es-ES" dirty="0">
                <a:solidFill>
                  <a:schemeClr val="tx1"/>
                </a:solidFill>
                <a:latin typeface="Muli" pitchFamily="2" charset="0"/>
              </a:rPr>
              <a:t>. A veces, vale la pena considerar incluso dividir nuestras piezas y luego ensamblarlas, para minimizar los soportes y el procesamiento posterior.</a:t>
            </a:r>
            <a:endParaRPr lang="en-US" dirty="0">
              <a:solidFill>
                <a:schemeClr val="tx1"/>
              </a:solidFill>
              <a:latin typeface="Muli" pitchFamily="2" charset="0"/>
            </a:endParaRPr>
          </a:p>
        </p:txBody>
      </p:sp>
      <p:sp>
        <p:nvSpPr>
          <p:cNvPr id="6" name="Rectangle 5"/>
          <p:cNvSpPr/>
          <p:nvPr/>
        </p:nvSpPr>
        <p:spPr>
          <a:xfrm>
            <a:off x="5867400" y="3680936"/>
            <a:ext cx="3140218" cy="646331"/>
          </a:xfrm>
          <a:prstGeom prst="rect">
            <a:avLst/>
          </a:prstGeom>
        </p:spPr>
        <p:txBody>
          <a:bodyPr wrap="square">
            <a:spAutoFit/>
          </a:bodyPr>
          <a:lstStyle/>
          <a:p>
            <a:pPr algn="ctr"/>
            <a:r>
              <a:rPr lang="es-ES" sz="1200" dirty="0">
                <a:solidFill>
                  <a:schemeClr val="bg1"/>
                </a:solidFill>
                <a:latin typeface="Muli" pitchFamily="2" charset="0"/>
              </a:rPr>
              <a:t>Quitar los soportes (especialmente los que no son solubles) puede ser un asunto complicado y lento.</a:t>
            </a:r>
            <a:endParaRPr lang="en-US" sz="1200" dirty="0">
              <a:solidFill>
                <a:schemeClr val="bg1"/>
              </a:solidFill>
              <a:latin typeface="Muli" pitchFamily="2" charset="0"/>
            </a:endParaRPr>
          </a:p>
        </p:txBody>
      </p:sp>
    </p:spTree>
    <p:extLst>
      <p:ext uri="{BB962C8B-B14F-4D97-AF65-F5344CB8AC3E}">
        <p14:creationId xmlns:p14="http://schemas.microsoft.com/office/powerpoint/2010/main" val="26495597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grpSp>
        <p:nvGrpSpPr>
          <p:cNvPr id="1225" name="Google Shape;1225;p51"/>
          <p:cNvGrpSpPr/>
          <p:nvPr/>
        </p:nvGrpSpPr>
        <p:grpSpPr>
          <a:xfrm>
            <a:off x="-586232" y="4304517"/>
            <a:ext cx="1695779" cy="1696188"/>
            <a:chOff x="1347125" y="349025"/>
            <a:chExt cx="4978800" cy="4980000"/>
          </a:xfrm>
        </p:grpSpPr>
        <p:sp>
          <p:nvSpPr>
            <p:cNvPr id="1226" name="Google Shape;1226;p5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1029;p44"/>
          <p:cNvSpPr txBox="1">
            <a:spLocks/>
          </p:cNvSpPr>
          <p:nvPr/>
        </p:nvSpPr>
        <p:spPr>
          <a:xfrm>
            <a:off x="779048" y="739955"/>
            <a:ext cx="7220501" cy="122519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600"/>
              </a:spcAft>
            </a:pPr>
            <a:r>
              <a:rPr lang="es-ES" dirty="0">
                <a:solidFill>
                  <a:schemeClr val="accent3"/>
                </a:solidFill>
                <a:latin typeface="Muli"/>
              </a:rPr>
              <a:t>El método más </a:t>
            </a:r>
            <a:r>
              <a:rPr lang="es-ES" b="1" dirty="0">
                <a:solidFill>
                  <a:schemeClr val="accent3"/>
                </a:solidFill>
                <a:latin typeface="Muli"/>
              </a:rPr>
              <a:t>fácil</a:t>
            </a:r>
            <a:r>
              <a:rPr lang="es-ES" dirty="0">
                <a:solidFill>
                  <a:schemeClr val="accent3"/>
                </a:solidFill>
                <a:latin typeface="Muli"/>
              </a:rPr>
              <a:t> (pero no siempre el más simple) de reducir los soportes y el postproceso es </a:t>
            </a:r>
            <a:r>
              <a:rPr lang="es-ES" b="1" dirty="0">
                <a:solidFill>
                  <a:schemeClr val="accent3"/>
                </a:solidFill>
                <a:latin typeface="Muli"/>
              </a:rPr>
              <a:t>reorientar</a:t>
            </a:r>
            <a:r>
              <a:rPr lang="es-ES" dirty="0">
                <a:solidFill>
                  <a:schemeClr val="accent3"/>
                </a:solidFill>
                <a:latin typeface="Muli"/>
              </a:rPr>
              <a:t> nuestras piezas. En algunos casos, se pueden tomar decisiones inteligentes que nos permitan minimizar el uso de soporte mientras conservamos todas las características complejas de nuestro diseño. Comprueba cómo al reorientar nuestra pieza minimizamos el material de apoyo y </a:t>
            </a:r>
            <a:r>
              <a:rPr lang="es-ES" b="1" dirty="0">
                <a:solidFill>
                  <a:schemeClr val="accent3"/>
                </a:solidFill>
                <a:latin typeface="Muli"/>
              </a:rPr>
              <a:t>mejoramos la calidad </a:t>
            </a:r>
            <a:r>
              <a:rPr lang="es-ES" dirty="0">
                <a:solidFill>
                  <a:schemeClr val="accent3"/>
                </a:solidFill>
                <a:latin typeface="Muli"/>
              </a:rPr>
              <a:t>de la parte inferior del brazo.</a:t>
            </a:r>
            <a:endParaRPr lang="en-US" dirty="0">
              <a:solidFill>
                <a:schemeClr val="accent3"/>
              </a:solidFill>
              <a:latin typeface="Muli"/>
            </a:endParaRPr>
          </a:p>
        </p:txBody>
      </p:sp>
      <p:pic>
        <p:nvPicPr>
          <p:cNvPr id="28" name="Picture 27" descr="https://i.all3dp.com/cdn-cgi/image/fit=cover,w=696,gravity=0.5x0.5,format=auto/wp-content/uploads/2018/04/26152946/left_arm_pinshape_1.jpg"/>
          <p:cNvPicPr/>
          <p:nvPr/>
        </p:nvPicPr>
        <p:blipFill>
          <a:blip r:embed="rId3">
            <a:extLst>
              <a:ext uri="{28A0092B-C50C-407E-A947-70E740481C1C}">
                <a14:useLocalDpi xmlns:a14="http://schemas.microsoft.com/office/drawing/2010/main" val="0"/>
              </a:ext>
            </a:extLst>
          </a:blip>
          <a:srcRect/>
          <a:stretch>
            <a:fillRect/>
          </a:stretch>
        </p:blipFill>
        <p:spPr bwMode="auto">
          <a:xfrm>
            <a:off x="1262062" y="2130254"/>
            <a:ext cx="2073275" cy="2668270"/>
          </a:xfrm>
          <a:prstGeom prst="rect">
            <a:avLst/>
          </a:prstGeom>
          <a:noFill/>
          <a:ln>
            <a:noFill/>
          </a:ln>
        </p:spPr>
      </p:pic>
      <p:pic>
        <p:nvPicPr>
          <p:cNvPr id="29" name="Picture 28" descr="https://i.all3dp.com/cdn-cgi/image/fit=cover,w=653,gravity=0.5x0.5,format=auto/wp-content/uploads/2018/04/26152944/left_arm_pinshape_2.jpg"/>
          <p:cNvPicPr/>
          <p:nvPr/>
        </p:nvPicPr>
        <p:blipFill>
          <a:blip r:embed="rId4">
            <a:extLst>
              <a:ext uri="{28A0092B-C50C-407E-A947-70E740481C1C}">
                <a14:useLocalDpi xmlns:a14="http://schemas.microsoft.com/office/drawing/2010/main" val="0"/>
              </a:ext>
            </a:extLst>
          </a:blip>
          <a:srcRect/>
          <a:stretch>
            <a:fillRect/>
          </a:stretch>
        </p:blipFill>
        <p:spPr bwMode="auto">
          <a:xfrm>
            <a:off x="3515677" y="2130253"/>
            <a:ext cx="2237423" cy="2668271"/>
          </a:xfrm>
          <a:prstGeom prst="rect">
            <a:avLst/>
          </a:prstGeom>
          <a:noFill/>
          <a:ln>
            <a:noFill/>
          </a:ln>
        </p:spPr>
      </p:pic>
      <p:pic>
        <p:nvPicPr>
          <p:cNvPr id="30" name="Picture 29" descr="https://i.all3dp.com/cdn-cgi/image/fit=cover,w=1027,gravity=0.5x0.5,format=auto/wp-content/uploads/2018/04/26152941/left_arm_pinshape_3.jpg"/>
          <p:cNvPicPr/>
          <p:nvPr/>
        </p:nvPicPr>
        <p:blipFill rotWithShape="1">
          <a:blip r:embed="rId5">
            <a:extLst>
              <a:ext uri="{28A0092B-C50C-407E-A947-70E740481C1C}">
                <a14:useLocalDpi xmlns:a14="http://schemas.microsoft.com/office/drawing/2010/main" val="0"/>
              </a:ext>
            </a:extLst>
          </a:blip>
          <a:srcRect l="12245" r="14696"/>
          <a:stretch/>
        </p:blipFill>
        <p:spPr bwMode="auto">
          <a:xfrm>
            <a:off x="5956300" y="2130254"/>
            <a:ext cx="2209800" cy="2661575"/>
          </a:xfrm>
          <a:prstGeom prst="rect">
            <a:avLst/>
          </a:prstGeom>
          <a:noFill/>
          <a:ln>
            <a:noFill/>
          </a:ln>
        </p:spPr>
      </p:pic>
      <p:sp>
        <p:nvSpPr>
          <p:cNvPr id="31" name="Título 4"/>
          <p:cNvSpPr txBox="1">
            <a:spLocks/>
          </p:cNvSpPr>
          <p:nvPr/>
        </p:nvSpPr>
        <p:spPr>
          <a:xfrm>
            <a:off x="1261947" y="186256"/>
            <a:ext cx="6995700" cy="566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BBC1"/>
              </a:buClr>
              <a:buSzPts val="2700"/>
              <a:buFont typeface="Roboto"/>
              <a:buNone/>
              <a:defRPr sz="2700" b="1" i="0" u="none" strike="noStrike" cap="none">
                <a:solidFill>
                  <a:srgbClr val="00BBC1"/>
                </a:solidFill>
                <a:latin typeface="Roboto"/>
                <a:ea typeface="Roboto"/>
                <a:cs typeface="Roboto"/>
                <a:sym typeface="Roboto"/>
              </a:defRPr>
            </a:lvl1pPr>
            <a:lvl2pPr marR="0" lvl="1"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2pPr>
            <a:lvl3pPr marR="0" lvl="2"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3pPr>
            <a:lvl4pPr marR="0" lvl="3"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4pPr>
            <a:lvl5pPr marR="0" lvl="4"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5pPr>
            <a:lvl6pPr marR="0" lvl="5"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6pPr>
            <a:lvl7pPr marR="0" lvl="6"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7pPr>
            <a:lvl8pPr marR="0" lvl="7"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8pPr>
            <a:lvl9pPr marR="0" lvl="8"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9pPr>
          </a:lstStyle>
          <a:p>
            <a:r>
              <a:rPr lang="en-US" dirty="0" err="1"/>
              <a:t>Df</a:t>
            </a:r>
            <a:r>
              <a:rPr lang="en-US" dirty="0"/>
              <a:t>: </a:t>
            </a:r>
            <a:r>
              <a:rPr lang="en-US" dirty="0" err="1"/>
              <a:t>Minimizar</a:t>
            </a:r>
            <a:r>
              <a:rPr lang="en-US" dirty="0"/>
              <a:t> </a:t>
            </a:r>
            <a:r>
              <a:rPr lang="en-US" dirty="0" err="1"/>
              <a:t>Soportes</a:t>
            </a:r>
            <a:endParaRPr lang="en-US" dirty="0"/>
          </a:p>
        </p:txBody>
      </p:sp>
    </p:spTree>
    <p:extLst>
      <p:ext uri="{BB962C8B-B14F-4D97-AF65-F5344CB8AC3E}">
        <p14:creationId xmlns:p14="http://schemas.microsoft.com/office/powerpoint/2010/main" val="23215863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grpSp>
        <p:nvGrpSpPr>
          <p:cNvPr id="1225" name="Google Shape;1225;p51"/>
          <p:cNvGrpSpPr/>
          <p:nvPr/>
        </p:nvGrpSpPr>
        <p:grpSpPr>
          <a:xfrm>
            <a:off x="-586232" y="4304517"/>
            <a:ext cx="1695779" cy="1696188"/>
            <a:chOff x="1347125" y="349025"/>
            <a:chExt cx="4978800" cy="4980000"/>
          </a:xfrm>
        </p:grpSpPr>
        <p:sp>
          <p:nvSpPr>
            <p:cNvPr id="1226" name="Google Shape;1226;p5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Título 4"/>
          <p:cNvSpPr>
            <a:spLocks noGrp="1"/>
          </p:cNvSpPr>
          <p:nvPr>
            <p:ph type="title"/>
          </p:nvPr>
        </p:nvSpPr>
        <p:spPr>
          <a:xfrm>
            <a:off x="1261947" y="186256"/>
            <a:ext cx="6995700" cy="566400"/>
          </a:xfrm>
        </p:spPr>
        <p:txBody>
          <a:bodyPr/>
          <a:lstStyle/>
          <a:p>
            <a:r>
              <a:rPr lang="en-US" dirty="0" err="1"/>
              <a:t>Df</a:t>
            </a:r>
            <a:r>
              <a:rPr lang="en-US" dirty="0"/>
              <a:t>: </a:t>
            </a:r>
            <a:r>
              <a:rPr lang="en-US" dirty="0" err="1"/>
              <a:t>Minimizar</a:t>
            </a:r>
            <a:r>
              <a:rPr lang="en-US" dirty="0"/>
              <a:t> </a:t>
            </a:r>
            <a:r>
              <a:rPr lang="en-US" dirty="0" err="1"/>
              <a:t>Soportes</a:t>
            </a:r>
            <a:endParaRPr lang="en-US" dirty="0"/>
          </a:p>
        </p:txBody>
      </p:sp>
      <p:sp>
        <p:nvSpPr>
          <p:cNvPr id="65" name="Google Shape;1029;p44"/>
          <p:cNvSpPr txBox="1">
            <a:spLocks/>
          </p:cNvSpPr>
          <p:nvPr/>
        </p:nvSpPr>
        <p:spPr>
          <a:xfrm>
            <a:off x="779048" y="752656"/>
            <a:ext cx="7220501" cy="260014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600"/>
              </a:spcAft>
            </a:pPr>
            <a:r>
              <a:rPr lang="es-ES" dirty="0">
                <a:solidFill>
                  <a:schemeClr val="accent3"/>
                </a:solidFill>
                <a:latin typeface="Muli"/>
              </a:rPr>
              <a:t>En algunos casos, </a:t>
            </a:r>
            <a:r>
              <a:rPr lang="es-ES" b="1" dirty="0">
                <a:solidFill>
                  <a:schemeClr val="accent3"/>
                </a:solidFill>
                <a:latin typeface="Muli"/>
              </a:rPr>
              <a:t>reemplazar los soportes temporales con paredes permanentes</a:t>
            </a:r>
            <a:r>
              <a:rPr lang="es-ES" dirty="0">
                <a:solidFill>
                  <a:schemeClr val="accent3"/>
                </a:solidFill>
                <a:latin typeface="Muli"/>
              </a:rPr>
              <a:t> que se convierten en una característica del diseño puede ayudar con el procesamiento posterior, ya que no es necesario eliminar esa característica más adelante. Además, un beneficio adicional es que las paredes permanentes también pueden ayudar a </a:t>
            </a:r>
            <a:r>
              <a:rPr lang="es-ES" b="1" dirty="0">
                <a:solidFill>
                  <a:schemeClr val="accent3"/>
                </a:solidFill>
                <a:latin typeface="Muli"/>
              </a:rPr>
              <a:t>mejorar la resistencia </a:t>
            </a:r>
            <a:r>
              <a:rPr lang="es-ES" dirty="0">
                <a:solidFill>
                  <a:schemeClr val="accent3"/>
                </a:solidFill>
                <a:latin typeface="Muli"/>
              </a:rPr>
              <a:t>de la pieza. La desventaja es que la parte final puede ser un poco más pesada.</a:t>
            </a:r>
            <a:endParaRPr lang="en-US" dirty="0">
              <a:solidFill>
                <a:schemeClr val="accent3"/>
              </a:solidFill>
              <a:latin typeface="Muli"/>
            </a:endParaRPr>
          </a:p>
          <a:p>
            <a:pPr>
              <a:spcAft>
                <a:spcPts val="600"/>
              </a:spcAft>
            </a:pPr>
            <a:endParaRPr lang="en-US" dirty="0">
              <a:solidFill>
                <a:schemeClr val="accent3"/>
              </a:solidFill>
              <a:latin typeface="Muli"/>
            </a:endParaRPr>
          </a:p>
        </p:txBody>
      </p:sp>
      <p:pic>
        <p:nvPicPr>
          <p:cNvPr id="29" name="Picture 28"/>
          <p:cNvPicPr/>
          <p:nvPr/>
        </p:nvPicPr>
        <p:blipFill rotWithShape="1">
          <a:blip r:embed="rId3">
            <a:extLst>
              <a:ext uri="{28A0092B-C50C-407E-A947-70E740481C1C}">
                <a14:useLocalDpi xmlns:a14="http://schemas.microsoft.com/office/drawing/2010/main" val="0"/>
              </a:ext>
            </a:extLst>
          </a:blip>
          <a:srcRect b="4963"/>
          <a:stretch/>
        </p:blipFill>
        <p:spPr>
          <a:xfrm>
            <a:off x="1365539" y="2303243"/>
            <a:ext cx="2578100" cy="2532746"/>
          </a:xfrm>
          <a:prstGeom prst="rect">
            <a:avLst/>
          </a:prstGeom>
        </p:spPr>
      </p:pic>
      <p:pic>
        <p:nvPicPr>
          <p:cNvPr id="30" name="Picture 29"/>
          <p:cNvPicPr/>
          <p:nvPr/>
        </p:nvPicPr>
        <p:blipFill rotWithShape="1">
          <a:blip r:embed="rId4">
            <a:extLst>
              <a:ext uri="{28A0092B-C50C-407E-A947-70E740481C1C}">
                <a14:useLocalDpi xmlns:a14="http://schemas.microsoft.com/office/drawing/2010/main" val="0"/>
              </a:ext>
            </a:extLst>
          </a:blip>
          <a:srcRect l="49214"/>
          <a:stretch/>
        </p:blipFill>
        <p:spPr bwMode="auto">
          <a:xfrm>
            <a:off x="4572000" y="2299969"/>
            <a:ext cx="2537143" cy="253929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276692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grpSp>
        <p:nvGrpSpPr>
          <p:cNvPr id="1225" name="Google Shape;1225;p51"/>
          <p:cNvGrpSpPr/>
          <p:nvPr/>
        </p:nvGrpSpPr>
        <p:grpSpPr>
          <a:xfrm>
            <a:off x="-586232" y="4304517"/>
            <a:ext cx="1695779" cy="1696188"/>
            <a:chOff x="1347125" y="349025"/>
            <a:chExt cx="4978800" cy="4980000"/>
          </a:xfrm>
        </p:grpSpPr>
        <p:sp>
          <p:nvSpPr>
            <p:cNvPr id="1226" name="Google Shape;1226;p5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Título 4"/>
          <p:cNvSpPr>
            <a:spLocks noGrp="1"/>
          </p:cNvSpPr>
          <p:nvPr>
            <p:ph type="title"/>
          </p:nvPr>
        </p:nvSpPr>
        <p:spPr>
          <a:xfrm>
            <a:off x="1261947" y="186256"/>
            <a:ext cx="6995700" cy="566400"/>
          </a:xfrm>
        </p:spPr>
        <p:txBody>
          <a:bodyPr/>
          <a:lstStyle/>
          <a:p>
            <a:r>
              <a:rPr lang="en-US" dirty="0" err="1"/>
              <a:t>Df</a:t>
            </a:r>
            <a:r>
              <a:rPr lang="en-US" dirty="0"/>
              <a:t>: </a:t>
            </a:r>
            <a:r>
              <a:rPr lang="en-US" dirty="0" err="1"/>
              <a:t>Minimizar</a:t>
            </a:r>
            <a:r>
              <a:rPr lang="en-US" dirty="0"/>
              <a:t> </a:t>
            </a:r>
            <a:r>
              <a:rPr lang="en-US" dirty="0" err="1"/>
              <a:t>Soportes</a:t>
            </a:r>
            <a:endParaRPr lang="en-US" dirty="0"/>
          </a:p>
        </p:txBody>
      </p:sp>
      <p:sp>
        <p:nvSpPr>
          <p:cNvPr id="65" name="Google Shape;1029;p44"/>
          <p:cNvSpPr txBox="1">
            <a:spLocks/>
          </p:cNvSpPr>
          <p:nvPr/>
        </p:nvSpPr>
        <p:spPr>
          <a:xfrm>
            <a:off x="779048" y="752656"/>
            <a:ext cx="7220501" cy="260014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600"/>
              </a:spcAft>
            </a:pPr>
            <a:r>
              <a:rPr lang="es-ES" dirty="0">
                <a:solidFill>
                  <a:schemeClr val="accent3"/>
                </a:solidFill>
                <a:latin typeface="Muli"/>
              </a:rPr>
              <a:t>Con la misma filosofía que la consideración anterior, el uso de </a:t>
            </a:r>
            <a:r>
              <a:rPr lang="es-ES" b="1" dirty="0">
                <a:solidFill>
                  <a:schemeClr val="accent3"/>
                </a:solidFill>
                <a:latin typeface="Muli"/>
              </a:rPr>
              <a:t>estructuras autoportantes y cortes </a:t>
            </a:r>
            <a:r>
              <a:rPr lang="es-ES" dirty="0">
                <a:solidFill>
                  <a:schemeClr val="accent3"/>
                </a:solidFill>
                <a:latin typeface="Muli"/>
              </a:rPr>
              <a:t>puede ayudar tanto a reducir el tiempo de procesamiento posterior como a </a:t>
            </a:r>
            <a:r>
              <a:rPr lang="es-ES" b="1" dirty="0">
                <a:solidFill>
                  <a:schemeClr val="accent3"/>
                </a:solidFill>
                <a:latin typeface="Muli"/>
              </a:rPr>
              <a:t>disminuir la cantidad de material necesario </a:t>
            </a:r>
            <a:r>
              <a:rPr lang="es-ES" dirty="0">
                <a:solidFill>
                  <a:schemeClr val="accent3"/>
                </a:solidFill>
                <a:latin typeface="Muli"/>
              </a:rPr>
              <a:t>para una pieza. El uso de estructuras autoportantes es extremadamente importante en el caso de características que no son fácilmente accesibles (por ejemplo, perforaciones y </a:t>
            </a:r>
            <a:r>
              <a:rPr lang="es-ES" b="1" dirty="0">
                <a:solidFill>
                  <a:schemeClr val="accent3"/>
                </a:solidFill>
                <a:latin typeface="Muli"/>
              </a:rPr>
              <a:t>canales largos</a:t>
            </a:r>
            <a:r>
              <a:rPr lang="es-ES" dirty="0">
                <a:solidFill>
                  <a:schemeClr val="accent3"/>
                </a:solidFill>
                <a:latin typeface="Muli"/>
              </a:rPr>
              <a:t>), porque la extracción del soporte es casi imposible.</a:t>
            </a:r>
          </a:p>
          <a:p>
            <a:pPr>
              <a:spcAft>
                <a:spcPts val="600"/>
              </a:spcAft>
            </a:pPr>
            <a:r>
              <a:rPr lang="es-ES" dirty="0">
                <a:solidFill>
                  <a:schemeClr val="accent3"/>
                </a:solidFill>
                <a:latin typeface="Muli"/>
              </a:rPr>
              <a:t>Por último, otra forma inteligente de minimizar el uso de soportes es rediseñar nuestras piezas al incluir </a:t>
            </a:r>
            <a:r>
              <a:rPr lang="es-ES" b="1" dirty="0">
                <a:solidFill>
                  <a:schemeClr val="accent3"/>
                </a:solidFill>
                <a:latin typeface="Muli"/>
              </a:rPr>
              <a:t>chaflanes</a:t>
            </a:r>
            <a:r>
              <a:rPr lang="es-ES" dirty="0">
                <a:solidFill>
                  <a:schemeClr val="accent3"/>
                </a:solidFill>
                <a:latin typeface="Muli"/>
              </a:rPr>
              <a:t> para reemplazar las características que sobresalen en la dirección z.</a:t>
            </a:r>
            <a:endParaRPr lang="en-US" dirty="0">
              <a:solidFill>
                <a:schemeClr val="accent3"/>
              </a:solidFill>
              <a:latin typeface="Muli"/>
            </a:endParaRPr>
          </a:p>
        </p:txBody>
      </p:sp>
      <p:pic>
        <p:nvPicPr>
          <p:cNvPr id="31" name="Picture 30"/>
          <p:cNvPicPr/>
          <p:nvPr/>
        </p:nvPicPr>
        <p:blipFill rotWithShape="1">
          <a:blip r:embed="rId3">
            <a:extLst>
              <a:ext uri="{28A0092B-C50C-407E-A947-70E740481C1C}">
                <a14:useLocalDpi xmlns:a14="http://schemas.microsoft.com/office/drawing/2010/main" val="0"/>
              </a:ext>
            </a:extLst>
          </a:blip>
          <a:srcRect l="17720" r="22532" b="13373"/>
          <a:stretch/>
        </p:blipFill>
        <p:spPr>
          <a:xfrm>
            <a:off x="5916750" y="2927068"/>
            <a:ext cx="2082799" cy="1840896"/>
          </a:xfrm>
          <a:prstGeom prst="rect">
            <a:avLst/>
          </a:prstGeom>
        </p:spPr>
      </p:pic>
      <p:pic>
        <p:nvPicPr>
          <p:cNvPr id="32" name="Picture 31"/>
          <p:cNvPicPr/>
          <p:nvPr/>
        </p:nvPicPr>
        <p:blipFill rotWithShape="1">
          <a:blip r:embed="rId4">
            <a:extLst>
              <a:ext uri="{28A0092B-C50C-407E-A947-70E740481C1C}">
                <a14:useLocalDpi xmlns:a14="http://schemas.microsoft.com/office/drawing/2010/main" val="0"/>
              </a:ext>
            </a:extLst>
          </a:blip>
          <a:srcRect l="8195" t="82" r="60978" b="18352"/>
          <a:stretch/>
        </p:blipFill>
        <p:spPr>
          <a:xfrm>
            <a:off x="3538398" y="2919961"/>
            <a:ext cx="2113102" cy="1842714"/>
          </a:xfrm>
          <a:prstGeom prst="rect">
            <a:avLst/>
          </a:prstGeom>
        </p:spPr>
      </p:pic>
      <p:pic>
        <p:nvPicPr>
          <p:cNvPr id="33" name="Picture 32"/>
          <p:cNvPicPr/>
          <p:nvPr/>
        </p:nvPicPr>
        <p:blipFill rotWithShape="1">
          <a:blip r:embed="rId5">
            <a:extLst>
              <a:ext uri="{28A0092B-C50C-407E-A947-70E740481C1C}">
                <a14:useLocalDpi xmlns:a14="http://schemas.microsoft.com/office/drawing/2010/main" val="0"/>
              </a:ext>
            </a:extLst>
          </a:blip>
          <a:srcRect l="29612" t="8149" r="29301" b="19847"/>
          <a:stretch/>
        </p:blipFill>
        <p:spPr>
          <a:xfrm>
            <a:off x="1109546" y="2919961"/>
            <a:ext cx="2255953" cy="1840895"/>
          </a:xfrm>
          <a:prstGeom prst="rect">
            <a:avLst/>
          </a:prstGeom>
        </p:spPr>
      </p:pic>
    </p:spTree>
    <p:extLst>
      <p:ext uri="{BB962C8B-B14F-4D97-AF65-F5344CB8AC3E}">
        <p14:creationId xmlns:p14="http://schemas.microsoft.com/office/powerpoint/2010/main" val="2883555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779049" y="142851"/>
            <a:ext cx="6333914" cy="566400"/>
          </a:xfrm>
        </p:spPr>
        <p:txBody>
          <a:bodyPr/>
          <a:lstStyle/>
          <a:p>
            <a:r>
              <a:rPr lang="en-US" dirty="0" err="1"/>
              <a:t>Partición</a:t>
            </a:r>
            <a:r>
              <a:rPr lang="en-US" dirty="0"/>
              <a:t> de </a:t>
            </a:r>
            <a:r>
              <a:rPr lang="en-US" dirty="0" err="1"/>
              <a:t>piezas</a:t>
            </a:r>
            <a:endParaRPr lang="en-US" dirty="0"/>
          </a:p>
        </p:txBody>
      </p:sp>
      <p:sp>
        <p:nvSpPr>
          <p:cNvPr id="6" name="Google Shape;1029;p44"/>
          <p:cNvSpPr txBox="1">
            <a:spLocks/>
          </p:cNvSpPr>
          <p:nvPr/>
        </p:nvSpPr>
        <p:spPr>
          <a:xfrm>
            <a:off x="779049" y="619695"/>
            <a:ext cx="7831551" cy="291524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dirty="0">
                <a:solidFill>
                  <a:schemeClr val="tx1"/>
                </a:solidFill>
                <a:latin typeface="Muli" pitchFamily="2" charset="0"/>
              </a:rPr>
              <a:t>En el caso de modelos complejos, a veces la mejor opción es </a:t>
            </a:r>
            <a:r>
              <a:rPr lang="es-ES" b="1" dirty="0">
                <a:solidFill>
                  <a:schemeClr val="tx1"/>
                </a:solidFill>
                <a:latin typeface="Muli" pitchFamily="2" charset="0"/>
              </a:rPr>
              <a:t>dividir y volver a ensamblar tu modelo</a:t>
            </a:r>
            <a:r>
              <a:rPr lang="es-ES" dirty="0">
                <a:solidFill>
                  <a:schemeClr val="tx1"/>
                </a:solidFill>
                <a:latin typeface="Muli" pitchFamily="2" charset="0"/>
              </a:rPr>
              <a:t>. Esto puede parecer un poco contrario a la intuición, ya que una de las ventajas de la impresión 3D es la capacidad de consolidar piezas. Dividir un modelo 3D es especialmente útil cuando trabaja con </a:t>
            </a:r>
            <a:r>
              <a:rPr lang="es-ES" b="1" dirty="0">
                <a:solidFill>
                  <a:schemeClr val="tx1"/>
                </a:solidFill>
                <a:latin typeface="Muli" pitchFamily="2" charset="0"/>
              </a:rPr>
              <a:t>formas orgánicas o redondas </a:t>
            </a:r>
            <a:r>
              <a:rPr lang="es-ES" dirty="0">
                <a:solidFill>
                  <a:schemeClr val="tx1"/>
                </a:solidFill>
                <a:latin typeface="Muli" pitchFamily="2" charset="0"/>
              </a:rPr>
              <a:t>donde no hay superficies inferiores planas, como una esfera.</a:t>
            </a:r>
          </a:p>
          <a:p>
            <a:endParaRPr lang="es-ES" dirty="0">
              <a:solidFill>
                <a:schemeClr val="tx1"/>
              </a:solidFill>
              <a:latin typeface="Muli" pitchFamily="2" charset="0"/>
            </a:endParaRPr>
          </a:p>
          <a:p>
            <a:r>
              <a:rPr lang="es-ES" dirty="0">
                <a:solidFill>
                  <a:schemeClr val="tx1"/>
                </a:solidFill>
                <a:latin typeface="Muli" pitchFamily="2" charset="0"/>
              </a:rPr>
              <a:t>Cuando las piezas pueden ser relativamente fáciles de ensamblar y cuando dividir nuestro diseño tiene un efecto significativo en la reducción de la altura de construcción, </a:t>
            </a:r>
            <a:r>
              <a:rPr lang="es-ES" b="1" dirty="0">
                <a:solidFill>
                  <a:schemeClr val="tx1"/>
                </a:solidFill>
                <a:latin typeface="Muli" pitchFamily="2" charset="0"/>
              </a:rPr>
              <a:t>el tiempo perdido en ensamblar las piezas puede ser mucho menor que el tiempo que se necesitaría para imprimir y quitar los soportes</a:t>
            </a:r>
            <a:r>
              <a:rPr lang="es-ES" dirty="0">
                <a:solidFill>
                  <a:schemeClr val="tx1"/>
                </a:solidFill>
                <a:latin typeface="Muli" pitchFamily="2" charset="0"/>
              </a:rPr>
              <a:t>.</a:t>
            </a:r>
          </a:p>
          <a:p>
            <a:endParaRPr lang="es-ES" dirty="0">
              <a:solidFill>
                <a:schemeClr val="tx1"/>
              </a:solidFill>
              <a:latin typeface="Muli" pitchFamily="2" charset="0"/>
            </a:endParaRPr>
          </a:p>
          <a:p>
            <a:r>
              <a:rPr lang="es-ES" b="1" dirty="0">
                <a:solidFill>
                  <a:schemeClr val="tx1"/>
                </a:solidFill>
                <a:latin typeface="Muli" pitchFamily="2" charset="0"/>
              </a:rPr>
              <a:t>Nota adicional: </a:t>
            </a:r>
            <a:r>
              <a:rPr lang="es-ES" dirty="0">
                <a:solidFill>
                  <a:schemeClr val="tx1"/>
                </a:solidFill>
                <a:latin typeface="Muli" pitchFamily="2" charset="0"/>
              </a:rPr>
              <a:t>cuando dividas tus piezas, recuerda agregar características como pestañas, pasadores que ayuden con el ensamblaje.</a:t>
            </a:r>
            <a:endParaRPr lang="en-US" dirty="0">
              <a:solidFill>
                <a:schemeClr val="tx1"/>
              </a:solidFill>
              <a:latin typeface="Muli" pitchFamily="2" charset="0"/>
            </a:endParaRPr>
          </a:p>
          <a:p>
            <a:r>
              <a:rPr lang="en-US" dirty="0">
                <a:solidFill>
                  <a:schemeClr val="tx1"/>
                </a:solidFill>
                <a:latin typeface="Muli" pitchFamily="2" charset="0"/>
              </a:rPr>
              <a:t> </a:t>
            </a:r>
          </a:p>
        </p:txBody>
      </p:sp>
      <p:pic>
        <p:nvPicPr>
          <p:cNvPr id="7" name="Picture 6"/>
          <p:cNvPicPr/>
          <p:nvPr/>
        </p:nvPicPr>
        <p:blipFill rotWithShape="1">
          <a:blip r:embed="rId3">
            <a:extLst>
              <a:ext uri="{28A0092B-C50C-407E-A947-70E740481C1C}">
                <a14:useLocalDpi xmlns:a14="http://schemas.microsoft.com/office/drawing/2010/main" val="0"/>
              </a:ext>
            </a:extLst>
          </a:blip>
          <a:srcRect l="5893" t="17203" r="7922" b="7206"/>
          <a:stretch/>
        </p:blipFill>
        <p:spPr>
          <a:xfrm>
            <a:off x="1164359" y="3606375"/>
            <a:ext cx="3200400" cy="1533720"/>
          </a:xfrm>
          <a:prstGeom prst="rect">
            <a:avLst/>
          </a:prstGeom>
        </p:spPr>
      </p:pic>
      <p:grpSp>
        <p:nvGrpSpPr>
          <p:cNvPr id="4" name="Group 3"/>
          <p:cNvGrpSpPr/>
          <p:nvPr/>
        </p:nvGrpSpPr>
        <p:grpSpPr>
          <a:xfrm>
            <a:off x="4431146" y="3534940"/>
            <a:ext cx="3444067" cy="1606551"/>
            <a:chOff x="4445000" y="2984499"/>
            <a:chExt cx="3444067" cy="1606551"/>
          </a:xfrm>
        </p:grpSpPr>
        <p:pic>
          <p:nvPicPr>
            <p:cNvPr id="8" name="Picture 7"/>
            <p:cNvPicPr/>
            <p:nvPr/>
          </p:nvPicPr>
          <p:blipFill rotWithShape="1">
            <a:blip r:embed="rId4">
              <a:extLst>
                <a:ext uri="{28A0092B-C50C-407E-A947-70E740481C1C}">
                  <a14:useLocalDpi xmlns:a14="http://schemas.microsoft.com/office/drawing/2010/main" val="0"/>
                </a:ext>
              </a:extLst>
            </a:blip>
            <a:srcRect l="63652" t="6384" r="3424" b="32819"/>
            <a:stretch/>
          </p:blipFill>
          <p:spPr>
            <a:xfrm>
              <a:off x="6116598" y="2984499"/>
              <a:ext cx="1772469" cy="1606551"/>
            </a:xfrm>
            <a:prstGeom prst="rect">
              <a:avLst/>
            </a:prstGeom>
          </p:spPr>
        </p:pic>
        <p:pic>
          <p:nvPicPr>
            <p:cNvPr id="9" name="Picture 8"/>
            <p:cNvPicPr/>
            <p:nvPr/>
          </p:nvPicPr>
          <p:blipFill rotWithShape="1">
            <a:blip r:embed="rId4">
              <a:extLst>
                <a:ext uri="{28A0092B-C50C-407E-A947-70E740481C1C}">
                  <a14:useLocalDpi xmlns:a14="http://schemas.microsoft.com/office/drawing/2010/main" val="0"/>
                </a:ext>
              </a:extLst>
            </a:blip>
            <a:srcRect l="5709" t="6384" r="63241" b="32819"/>
            <a:stretch/>
          </p:blipFill>
          <p:spPr>
            <a:xfrm>
              <a:off x="4445000" y="2984500"/>
              <a:ext cx="1671598" cy="1606550"/>
            </a:xfrm>
            <a:prstGeom prst="rect">
              <a:avLst/>
            </a:prstGeom>
          </p:spPr>
        </p:pic>
      </p:grpSp>
    </p:spTree>
    <p:extLst>
      <p:ext uri="{BB962C8B-B14F-4D97-AF65-F5344CB8AC3E}">
        <p14:creationId xmlns:p14="http://schemas.microsoft.com/office/powerpoint/2010/main" val="7148894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59903" y="186256"/>
            <a:ext cx="6333914" cy="566400"/>
          </a:xfrm>
        </p:spPr>
        <p:txBody>
          <a:bodyPr/>
          <a:lstStyle/>
          <a:p>
            <a:r>
              <a:rPr lang="en-US" dirty="0" err="1"/>
              <a:t>Df</a:t>
            </a:r>
            <a:r>
              <a:rPr lang="en-US" dirty="0"/>
              <a:t>: </a:t>
            </a:r>
            <a:r>
              <a:rPr lang="en-US" dirty="0" err="1"/>
              <a:t>Minimizar</a:t>
            </a:r>
            <a:r>
              <a:rPr lang="en-US" dirty="0"/>
              <a:t> </a:t>
            </a:r>
            <a:r>
              <a:rPr lang="en-US" dirty="0" err="1"/>
              <a:t>Tiempo</a:t>
            </a:r>
            <a:r>
              <a:rPr lang="en-US" dirty="0"/>
              <a:t> de </a:t>
            </a:r>
            <a:r>
              <a:rPr lang="en-US" dirty="0" err="1"/>
              <a:t>impresión</a:t>
            </a:r>
            <a:endParaRPr lang="en-US" dirty="0"/>
          </a:p>
        </p:txBody>
      </p:sp>
      <p:sp>
        <p:nvSpPr>
          <p:cNvPr id="6" name="Google Shape;1029;p44"/>
          <p:cNvSpPr txBox="1">
            <a:spLocks/>
          </p:cNvSpPr>
          <p:nvPr/>
        </p:nvSpPr>
        <p:spPr>
          <a:xfrm>
            <a:off x="779049" y="718365"/>
            <a:ext cx="7895051" cy="291524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dirty="0">
                <a:solidFill>
                  <a:schemeClr val="accent3"/>
                </a:solidFill>
                <a:latin typeface="Muli" pitchFamily="2" charset="0"/>
              </a:rPr>
              <a:t>Los factores clave que determinan el tiempo total de impresión son: la cantidad total de material (incluidos los soportes), el grosor de la pared, la altura de la capa y el tamaño de la boquilla. Para minimizar el tiempo de impresión:</a:t>
            </a:r>
          </a:p>
          <a:p>
            <a:pPr marL="285750" indent="-285750">
              <a:buFont typeface="Wingdings" panose="05000000000000000000" pitchFamily="2" charset="2"/>
              <a:buChar char="q"/>
            </a:pPr>
            <a:r>
              <a:rPr lang="es-ES" dirty="0">
                <a:solidFill>
                  <a:schemeClr val="accent3"/>
                </a:solidFill>
                <a:latin typeface="Muli" pitchFamily="2" charset="0"/>
              </a:rPr>
              <a:t>Orienta tu pieza para minimizar los soportes</a:t>
            </a:r>
          </a:p>
          <a:p>
            <a:pPr marL="285750" indent="-285750">
              <a:buFont typeface="Wingdings" panose="05000000000000000000" pitchFamily="2" charset="2"/>
              <a:buChar char="q"/>
            </a:pPr>
            <a:r>
              <a:rPr lang="es-ES" dirty="0">
                <a:solidFill>
                  <a:schemeClr val="accent3"/>
                </a:solidFill>
                <a:latin typeface="Muli" pitchFamily="2" charset="0"/>
              </a:rPr>
              <a:t>Orienta tu pieza para minimizar la altura z (las secciones transversales horizontales se imprimen más rápido)</a:t>
            </a:r>
          </a:p>
          <a:p>
            <a:pPr marL="285750" indent="-285750">
              <a:buFont typeface="Wingdings" panose="05000000000000000000" pitchFamily="2" charset="2"/>
              <a:buChar char="q"/>
            </a:pPr>
            <a:r>
              <a:rPr lang="es-ES" dirty="0">
                <a:solidFill>
                  <a:schemeClr val="accent3"/>
                </a:solidFill>
                <a:latin typeface="Muli" pitchFamily="2" charset="0"/>
              </a:rPr>
              <a:t>Elimina el exceso de material a través del </a:t>
            </a:r>
            <a:r>
              <a:rPr lang="es-ES" dirty="0" err="1">
                <a:solidFill>
                  <a:schemeClr val="accent3"/>
                </a:solidFill>
                <a:latin typeface="Muli" pitchFamily="2" charset="0"/>
              </a:rPr>
              <a:t>Df</a:t>
            </a:r>
            <a:r>
              <a:rPr lang="es-ES" dirty="0">
                <a:solidFill>
                  <a:schemeClr val="accent3"/>
                </a:solidFill>
                <a:latin typeface="Muli" pitchFamily="2" charset="0"/>
              </a:rPr>
              <a:t>: Aligerar</a:t>
            </a:r>
          </a:p>
          <a:p>
            <a:pPr marL="285750" indent="-285750">
              <a:buFont typeface="Wingdings" panose="05000000000000000000" pitchFamily="2" charset="2"/>
              <a:buChar char="q"/>
            </a:pPr>
            <a:r>
              <a:rPr lang="es-ES" dirty="0">
                <a:solidFill>
                  <a:schemeClr val="accent3"/>
                </a:solidFill>
                <a:latin typeface="Muli" pitchFamily="2" charset="0"/>
              </a:rPr>
              <a:t>Menor espesor de pared y/o densidad de relleno (ten cuidado porque la resistencia mecánica de la pieza también disminuirá)</a:t>
            </a:r>
          </a:p>
          <a:p>
            <a:pPr marL="285750" indent="-285750">
              <a:buFont typeface="Wingdings" panose="05000000000000000000" pitchFamily="2" charset="2"/>
              <a:buChar char="q"/>
            </a:pPr>
            <a:r>
              <a:rPr lang="es-ES" dirty="0">
                <a:solidFill>
                  <a:schemeClr val="accent3"/>
                </a:solidFill>
                <a:latin typeface="Muli" pitchFamily="2" charset="0"/>
              </a:rPr>
              <a:t>Elige un diámetro de boquilla más grande y/o aumenta la altura de sus capas (comprometiendo la calidad de la superficie y la resolución de impresión)</a:t>
            </a:r>
            <a:endParaRPr lang="en-US" dirty="0">
              <a:solidFill>
                <a:schemeClr val="accent3"/>
              </a:solidFill>
              <a:latin typeface="Muli" pitchFamily="2" charset="0"/>
            </a:endParaRPr>
          </a:p>
          <a:p>
            <a:endParaRPr lang="en-US" dirty="0">
              <a:solidFill>
                <a:schemeClr val="accent3"/>
              </a:solidFill>
              <a:latin typeface="Muli" pitchFamily="2" charset="0"/>
            </a:endParaRPr>
          </a:p>
        </p:txBody>
      </p:sp>
      <p:sp>
        <p:nvSpPr>
          <p:cNvPr id="8" name="TextBox 7"/>
          <p:cNvSpPr txBox="1"/>
          <p:nvPr/>
        </p:nvSpPr>
        <p:spPr>
          <a:xfrm>
            <a:off x="959903" y="4578746"/>
            <a:ext cx="2240497" cy="461665"/>
          </a:xfrm>
          <a:prstGeom prst="rect">
            <a:avLst/>
          </a:prstGeom>
          <a:noFill/>
        </p:spPr>
        <p:txBody>
          <a:bodyPr wrap="square" rtlCol="0">
            <a:spAutoFit/>
          </a:bodyPr>
          <a:lstStyle/>
          <a:p>
            <a:pPr algn="ctr"/>
            <a:r>
              <a:rPr lang="en-US" sz="1200" b="1" dirty="0" err="1">
                <a:solidFill>
                  <a:schemeClr val="accent1"/>
                </a:solidFill>
                <a:latin typeface="Muli" panose="02000503000000000000" pitchFamily="2" charset="0"/>
              </a:rPr>
              <a:t>Incrementa</a:t>
            </a:r>
            <a:r>
              <a:rPr lang="en-US" sz="1200" b="1" dirty="0">
                <a:solidFill>
                  <a:schemeClr val="accent1"/>
                </a:solidFill>
                <a:latin typeface="Muli" panose="02000503000000000000" pitchFamily="2" charset="0"/>
              </a:rPr>
              <a:t> </a:t>
            </a:r>
            <a:r>
              <a:rPr lang="en-US" sz="1200" b="1" dirty="0" err="1">
                <a:solidFill>
                  <a:schemeClr val="accent1"/>
                </a:solidFill>
                <a:latin typeface="Muli" panose="02000503000000000000" pitchFamily="2" charset="0"/>
              </a:rPr>
              <a:t>el</a:t>
            </a:r>
            <a:r>
              <a:rPr lang="en-US" sz="1200" b="1" dirty="0">
                <a:solidFill>
                  <a:schemeClr val="accent1"/>
                </a:solidFill>
                <a:latin typeface="Muli" panose="02000503000000000000" pitchFamily="2" charset="0"/>
              </a:rPr>
              <a:t> </a:t>
            </a:r>
            <a:r>
              <a:rPr lang="en-US" sz="1200" b="1" dirty="0" err="1">
                <a:solidFill>
                  <a:schemeClr val="accent1"/>
                </a:solidFill>
                <a:latin typeface="Muli" panose="02000503000000000000" pitchFamily="2" charset="0"/>
              </a:rPr>
              <a:t>diámetro</a:t>
            </a:r>
            <a:r>
              <a:rPr lang="en-US" sz="1200" b="1" dirty="0">
                <a:solidFill>
                  <a:schemeClr val="accent1"/>
                </a:solidFill>
                <a:latin typeface="Muli" panose="02000503000000000000" pitchFamily="2" charset="0"/>
              </a:rPr>
              <a:t> de la </a:t>
            </a:r>
            <a:r>
              <a:rPr lang="en-US" sz="1200" b="1" dirty="0" err="1">
                <a:solidFill>
                  <a:schemeClr val="accent1"/>
                </a:solidFill>
                <a:latin typeface="Muli" panose="02000503000000000000" pitchFamily="2" charset="0"/>
              </a:rPr>
              <a:t>boquilla</a:t>
            </a:r>
            <a:endParaRPr lang="en-US" sz="1200" b="1" dirty="0">
              <a:solidFill>
                <a:schemeClr val="accent1"/>
              </a:solidFill>
              <a:latin typeface="Muli" panose="02000503000000000000" pitchFamily="2" charset="0"/>
            </a:endParaRPr>
          </a:p>
        </p:txBody>
      </p:sp>
      <p:sp>
        <p:nvSpPr>
          <p:cNvPr id="9" name="TextBox 8"/>
          <p:cNvSpPr txBox="1"/>
          <p:nvPr/>
        </p:nvSpPr>
        <p:spPr>
          <a:xfrm>
            <a:off x="3200399" y="4582376"/>
            <a:ext cx="2085596" cy="461665"/>
          </a:xfrm>
          <a:prstGeom prst="rect">
            <a:avLst/>
          </a:prstGeom>
          <a:noFill/>
        </p:spPr>
        <p:txBody>
          <a:bodyPr wrap="square" rtlCol="0">
            <a:spAutoFit/>
          </a:bodyPr>
          <a:lstStyle/>
          <a:p>
            <a:pPr algn="ctr"/>
            <a:r>
              <a:rPr lang="es-ES" sz="1200" b="1" dirty="0">
                <a:solidFill>
                  <a:schemeClr val="accent1"/>
                </a:solidFill>
                <a:latin typeface="Muli" panose="02000503000000000000" pitchFamily="2" charset="0"/>
              </a:rPr>
              <a:t>Densidad de relleno más baja</a:t>
            </a:r>
            <a:endParaRPr lang="en-US" sz="1200" b="1" dirty="0">
              <a:solidFill>
                <a:schemeClr val="accent1"/>
              </a:solidFill>
              <a:latin typeface="Muli" panose="02000503000000000000" pitchFamily="2" charset="0"/>
            </a:endParaRPr>
          </a:p>
        </p:txBody>
      </p:sp>
      <p:sp>
        <p:nvSpPr>
          <p:cNvPr id="10" name="TextBox 9"/>
          <p:cNvSpPr txBox="1"/>
          <p:nvPr/>
        </p:nvSpPr>
        <p:spPr>
          <a:xfrm>
            <a:off x="5462110" y="4578746"/>
            <a:ext cx="1630926" cy="461665"/>
          </a:xfrm>
          <a:prstGeom prst="rect">
            <a:avLst/>
          </a:prstGeom>
          <a:noFill/>
        </p:spPr>
        <p:txBody>
          <a:bodyPr wrap="square" rtlCol="0">
            <a:spAutoFit/>
          </a:bodyPr>
          <a:lstStyle/>
          <a:p>
            <a:pPr algn="ctr"/>
            <a:r>
              <a:rPr lang="es-ES" sz="1200" b="1" dirty="0">
                <a:solidFill>
                  <a:schemeClr val="accent1"/>
                </a:solidFill>
                <a:latin typeface="Muli" panose="02000503000000000000" pitchFamily="2" charset="0"/>
              </a:rPr>
              <a:t>Aumenta la altura de la capa</a:t>
            </a:r>
            <a:endParaRPr lang="en-US" sz="1200" b="1" dirty="0">
              <a:solidFill>
                <a:schemeClr val="accent1"/>
              </a:solidFill>
              <a:latin typeface="Muli" panose="02000503000000000000" pitchFamily="2" charset="0"/>
            </a:endParaRP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5369" t="7460" b="22868"/>
          <a:stretch/>
        </p:blipFill>
        <p:spPr>
          <a:xfrm>
            <a:off x="1675104" y="3196726"/>
            <a:ext cx="5417932" cy="1320800"/>
          </a:xfrm>
          <a:prstGeom prst="rect">
            <a:avLst/>
          </a:prstGeom>
        </p:spPr>
      </p:pic>
    </p:spTree>
    <p:extLst>
      <p:ext uri="{BB962C8B-B14F-4D97-AF65-F5344CB8AC3E}">
        <p14:creationId xmlns:p14="http://schemas.microsoft.com/office/powerpoint/2010/main" val="18740540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063624" y="298612"/>
            <a:ext cx="6995700" cy="566400"/>
          </a:xfrm>
        </p:spPr>
        <p:txBody>
          <a:bodyPr/>
          <a:lstStyle/>
          <a:p>
            <a:r>
              <a:rPr lang="en-US" dirty="0" err="1"/>
              <a:t>Df</a:t>
            </a:r>
            <a:r>
              <a:rPr lang="en-US" dirty="0"/>
              <a:t>: Calidad de </a:t>
            </a:r>
            <a:r>
              <a:rPr lang="en-US" dirty="0" err="1"/>
              <a:t>superficie</a:t>
            </a:r>
            <a:r>
              <a:rPr lang="en-US" dirty="0"/>
              <a:t> &amp; </a:t>
            </a:r>
            <a:r>
              <a:rPr lang="en-US" dirty="0" err="1"/>
              <a:t>acabado</a:t>
            </a:r>
            <a:endParaRPr lang="en-US" dirty="0"/>
          </a:p>
        </p:txBody>
      </p:sp>
      <p:sp>
        <p:nvSpPr>
          <p:cNvPr id="6" name="Google Shape;1029;p44"/>
          <p:cNvSpPr txBox="1">
            <a:spLocks/>
          </p:cNvSpPr>
          <p:nvPr/>
        </p:nvSpPr>
        <p:spPr>
          <a:xfrm>
            <a:off x="595745" y="752655"/>
            <a:ext cx="8395856" cy="278694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600"/>
              </a:spcAft>
            </a:pPr>
            <a:r>
              <a:rPr lang="es-ES" dirty="0">
                <a:solidFill>
                  <a:schemeClr val="tx1"/>
                </a:solidFill>
                <a:latin typeface="Muli" pitchFamily="2" charset="0"/>
              </a:rPr>
              <a:t>Cuando desees una pieza con detalles intrincados y mayores requisitos estéticos, como una pieza decorativa, debes tener en cuenta una serie de consideraciones.</a:t>
            </a:r>
          </a:p>
          <a:p>
            <a:pPr marL="285750" indent="-285750">
              <a:spcAft>
                <a:spcPts val="600"/>
              </a:spcAft>
              <a:buFont typeface="Wingdings" panose="05000000000000000000" pitchFamily="2" charset="2"/>
              <a:buChar char="q"/>
            </a:pPr>
            <a:r>
              <a:rPr lang="es-ES" dirty="0">
                <a:solidFill>
                  <a:schemeClr val="tx1"/>
                </a:solidFill>
                <a:latin typeface="Muli" pitchFamily="2" charset="0"/>
              </a:rPr>
              <a:t>Orientación: Las </a:t>
            </a:r>
            <a:r>
              <a:rPr lang="es-ES" b="1" dirty="0">
                <a:solidFill>
                  <a:schemeClr val="tx1"/>
                </a:solidFill>
                <a:latin typeface="Muli" pitchFamily="2" charset="0"/>
              </a:rPr>
              <a:t>caras superior, inferior y vertical </a:t>
            </a:r>
            <a:r>
              <a:rPr lang="es-ES" dirty="0">
                <a:solidFill>
                  <a:schemeClr val="tx1"/>
                </a:solidFill>
                <a:latin typeface="Muli" pitchFamily="2" charset="0"/>
              </a:rPr>
              <a:t>tendrán el </a:t>
            </a:r>
            <a:r>
              <a:rPr lang="es-ES" b="1" dirty="0">
                <a:solidFill>
                  <a:schemeClr val="tx1"/>
                </a:solidFill>
                <a:latin typeface="Muli" pitchFamily="2" charset="0"/>
              </a:rPr>
              <a:t>mejor acabado superficial,</a:t>
            </a:r>
            <a:r>
              <a:rPr lang="es-ES" dirty="0">
                <a:solidFill>
                  <a:schemeClr val="tx1"/>
                </a:solidFill>
                <a:latin typeface="Muli" pitchFamily="2" charset="0"/>
              </a:rPr>
              <a:t> mientras que las caras inclinadas que sobresalgan requerirán soportes y, por lo tanto, tendrán un acabado más basto.</a:t>
            </a:r>
          </a:p>
          <a:p>
            <a:pPr marL="285750" indent="-285750">
              <a:spcAft>
                <a:spcPts val="600"/>
              </a:spcAft>
              <a:buFont typeface="Wingdings" panose="05000000000000000000" pitchFamily="2" charset="2"/>
              <a:buChar char="q"/>
            </a:pPr>
            <a:r>
              <a:rPr lang="es-ES" b="1" dirty="0">
                <a:solidFill>
                  <a:schemeClr val="tx1"/>
                </a:solidFill>
                <a:latin typeface="Muli" pitchFamily="2" charset="0"/>
              </a:rPr>
              <a:t>Nivel mínimo de detalle</a:t>
            </a:r>
            <a:r>
              <a:rPr lang="es-ES" dirty="0">
                <a:solidFill>
                  <a:schemeClr val="tx1"/>
                </a:solidFill>
                <a:latin typeface="Muli" pitchFamily="2" charset="0"/>
              </a:rPr>
              <a:t>: depende del diámetro de tu boquilla, las especificaciones de la impresora y la altura de la capa elegida. Elige un diámetro de boquilla más pequeño y baja la altura de la capa para mejorar la calidad. ¡Ten en cuenta que esto aumentará el tiempo de impresión!</a:t>
            </a:r>
          </a:p>
          <a:p>
            <a:pPr marL="285750" indent="-285750">
              <a:spcAft>
                <a:spcPts val="600"/>
              </a:spcAft>
              <a:buFont typeface="Wingdings" panose="05000000000000000000" pitchFamily="2" charset="2"/>
              <a:buChar char="q"/>
            </a:pPr>
            <a:r>
              <a:rPr lang="es-ES" b="1" dirty="0">
                <a:solidFill>
                  <a:schemeClr val="tx1"/>
                </a:solidFill>
                <a:latin typeface="Muli" pitchFamily="2" charset="0"/>
              </a:rPr>
              <a:t>Postproceso: </a:t>
            </a:r>
            <a:r>
              <a:rPr lang="es-ES" dirty="0">
                <a:solidFill>
                  <a:schemeClr val="tx1"/>
                </a:solidFill>
                <a:latin typeface="Muli" pitchFamily="2" charset="0"/>
              </a:rPr>
              <a:t>a veces puede valer la pena imprimir más rápido y con menos detalles, y luego mejorar la calidad de la superficie mediante el postproceso para ahorrar tiempo de impresión.</a:t>
            </a:r>
            <a:endParaRPr lang="en-US" dirty="0">
              <a:solidFill>
                <a:schemeClr val="tx1"/>
              </a:solidFill>
              <a:latin typeface="Muli" pitchFamily="2"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470" y="3494563"/>
            <a:ext cx="2915804" cy="1648937"/>
          </a:xfrm>
          <a:prstGeom prst="rect">
            <a:avLst/>
          </a:prstGeom>
        </p:spPr>
      </p:pic>
      <p:sp>
        <p:nvSpPr>
          <p:cNvPr id="8" name="TextBox 7"/>
          <p:cNvSpPr txBox="1"/>
          <p:nvPr/>
        </p:nvSpPr>
        <p:spPr>
          <a:xfrm>
            <a:off x="5167746" y="3883013"/>
            <a:ext cx="2023918" cy="1015663"/>
          </a:xfrm>
          <a:prstGeom prst="rect">
            <a:avLst/>
          </a:prstGeom>
          <a:noFill/>
        </p:spPr>
        <p:txBody>
          <a:bodyPr wrap="square" rtlCol="0">
            <a:spAutoFit/>
          </a:bodyPr>
          <a:lstStyle/>
          <a:p>
            <a:pPr algn="ctr"/>
            <a:r>
              <a:rPr lang="es-ES" sz="1200" b="1" dirty="0">
                <a:solidFill>
                  <a:schemeClr val="accent1"/>
                </a:solidFill>
                <a:latin typeface="Muli" pitchFamily="2" charset="0"/>
              </a:rPr>
              <a:t>Efecto de la reducción de la altura de la capa y el procesamiento posterior en el acabado de la superficie</a:t>
            </a:r>
            <a:endParaRPr lang="en-US" sz="1200" b="1" dirty="0">
              <a:solidFill>
                <a:schemeClr val="accent1"/>
              </a:solidFill>
              <a:latin typeface="Muli" pitchFamily="2" charset="0"/>
            </a:endParaRPr>
          </a:p>
        </p:txBody>
      </p:sp>
    </p:spTree>
    <p:extLst>
      <p:ext uri="{BB962C8B-B14F-4D97-AF65-F5344CB8AC3E}">
        <p14:creationId xmlns:p14="http://schemas.microsoft.com/office/powerpoint/2010/main" val="66692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4150" y="168148"/>
            <a:ext cx="6995700" cy="566400"/>
          </a:xfrm>
        </p:spPr>
        <p:txBody>
          <a:bodyPr/>
          <a:lstStyle/>
          <a:p>
            <a:r>
              <a:rPr lang="en-US" dirty="0" err="1"/>
              <a:t>Customización</a:t>
            </a:r>
            <a:endParaRPr lang="en-US" dirty="0"/>
          </a:p>
        </p:txBody>
      </p:sp>
      <p:pic>
        <p:nvPicPr>
          <p:cNvPr id="3" name="Pictur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2725" y="2714724"/>
            <a:ext cx="2063750" cy="2075815"/>
          </a:xfrm>
          <a:prstGeom prst="rect">
            <a:avLst/>
          </a:prstGeom>
          <a:noFill/>
          <a:ln>
            <a:noFill/>
          </a:ln>
        </p:spPr>
      </p:pic>
      <p:pic>
        <p:nvPicPr>
          <p:cNvPr id="6" name="Picture 5"/>
          <p:cNvPicPr/>
          <p:nvPr/>
        </p:nvPicPr>
        <p:blipFill rotWithShape="1">
          <a:blip r:embed="rId4" cstate="print">
            <a:extLst>
              <a:ext uri="{28A0092B-C50C-407E-A947-70E740481C1C}">
                <a14:useLocalDpi xmlns:a14="http://schemas.microsoft.com/office/drawing/2010/main" val="0"/>
              </a:ext>
            </a:extLst>
          </a:blip>
          <a:srcRect t="5450" b="14767"/>
          <a:stretch/>
        </p:blipFill>
        <p:spPr>
          <a:xfrm>
            <a:off x="5591175" y="2740123"/>
            <a:ext cx="1774825" cy="2075815"/>
          </a:xfrm>
          <a:prstGeom prst="rect">
            <a:avLst/>
          </a:prstGeom>
        </p:spPr>
      </p:pic>
      <p:pic>
        <p:nvPicPr>
          <p:cNvPr id="7" name="Picture 6"/>
          <p:cNvPicPr/>
          <p:nvPr/>
        </p:nvPicPr>
        <p:blipFill>
          <a:blip r:embed="rId5">
            <a:extLst>
              <a:ext uri="{28A0092B-C50C-407E-A947-70E740481C1C}">
                <a14:useLocalDpi xmlns:a14="http://schemas.microsoft.com/office/drawing/2010/main" val="0"/>
              </a:ext>
            </a:extLst>
          </a:blip>
          <a:srcRect/>
          <a:stretch>
            <a:fillRect/>
          </a:stretch>
        </p:blipFill>
        <p:spPr bwMode="auto">
          <a:xfrm>
            <a:off x="3648868" y="2702024"/>
            <a:ext cx="1850231" cy="2143026"/>
          </a:xfrm>
          <a:prstGeom prst="rect">
            <a:avLst/>
          </a:prstGeom>
          <a:noFill/>
          <a:ln>
            <a:noFill/>
          </a:ln>
        </p:spPr>
      </p:pic>
      <p:sp>
        <p:nvSpPr>
          <p:cNvPr id="8" name="TextBox 7"/>
          <p:cNvSpPr txBox="1"/>
          <p:nvPr/>
        </p:nvSpPr>
        <p:spPr>
          <a:xfrm>
            <a:off x="787398" y="771842"/>
            <a:ext cx="7696201" cy="1815882"/>
          </a:xfrm>
          <a:prstGeom prst="rect">
            <a:avLst/>
          </a:prstGeom>
          <a:noFill/>
        </p:spPr>
        <p:txBody>
          <a:bodyPr wrap="square" rtlCol="0">
            <a:spAutoFit/>
          </a:bodyPr>
          <a:lstStyle/>
          <a:p>
            <a:r>
              <a:rPr lang="es-ES" dirty="0">
                <a:latin typeface="Muli" pitchFamily="2" charset="0"/>
              </a:rPr>
              <a:t>La impresión 3D por </a:t>
            </a:r>
            <a:r>
              <a:rPr lang="es-ES" b="1" dirty="0">
                <a:latin typeface="Muli" pitchFamily="2" charset="0"/>
              </a:rPr>
              <a:t>su producción en serie, flexibilidad y libertad de diseño </a:t>
            </a:r>
            <a:r>
              <a:rPr lang="es-ES" dirty="0">
                <a:latin typeface="Muli" pitchFamily="2" charset="0"/>
              </a:rPr>
              <a:t>ha abierto la puerta a la </a:t>
            </a:r>
            <a:r>
              <a:rPr lang="es-ES" b="1" dirty="0">
                <a:latin typeface="Muli" pitchFamily="2" charset="0"/>
              </a:rPr>
              <a:t>personalización masiva y completa de los diseños</a:t>
            </a:r>
            <a:r>
              <a:rPr lang="es-ES" dirty="0">
                <a:latin typeface="Muli" pitchFamily="2" charset="0"/>
              </a:rPr>
              <a:t>.</a:t>
            </a:r>
          </a:p>
          <a:p>
            <a:endParaRPr lang="es-ES" dirty="0">
              <a:latin typeface="Muli" pitchFamily="2" charset="0"/>
            </a:endParaRPr>
          </a:p>
          <a:p>
            <a:r>
              <a:rPr lang="es-ES" dirty="0">
                <a:latin typeface="Muli" pitchFamily="2" charset="0"/>
              </a:rPr>
              <a:t>Este concepto ha sido adoptado, entre otros, por la industria médica y dental para la fabricación de prótesis, implantes y ayudas dentales personalizadas. Desde equipos deportivos de alto nivel que se adaptan perfectamente a un atleta hasta gafas de sol personalizadas y accesorios de moda, la impresión 3D permite la producción rentable de </a:t>
            </a:r>
            <a:r>
              <a:rPr lang="es-ES" b="1" dirty="0">
                <a:latin typeface="Muli" pitchFamily="2" charset="0"/>
              </a:rPr>
              <a:t>piezas personalizadas </a:t>
            </a:r>
            <a:r>
              <a:rPr lang="es-ES" dirty="0">
                <a:latin typeface="Muli" pitchFamily="2" charset="0"/>
              </a:rPr>
              <a:t>en una sola tirada.</a:t>
            </a:r>
            <a:endParaRPr lang="en-US" dirty="0">
              <a:latin typeface="Muli" pitchFamily="2" charset="0"/>
            </a:endParaRPr>
          </a:p>
          <a:p>
            <a:endParaRPr lang="en-US" dirty="0">
              <a:latin typeface="Muli" pitchFamily="2" charset="0"/>
            </a:endParaRPr>
          </a:p>
        </p:txBody>
      </p:sp>
    </p:spTree>
    <p:extLst>
      <p:ext uri="{BB962C8B-B14F-4D97-AF65-F5344CB8AC3E}">
        <p14:creationId xmlns:p14="http://schemas.microsoft.com/office/powerpoint/2010/main" val="66867418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grpSp>
        <p:nvGrpSpPr>
          <p:cNvPr id="1225" name="Google Shape;1225;p51"/>
          <p:cNvGrpSpPr/>
          <p:nvPr/>
        </p:nvGrpSpPr>
        <p:grpSpPr>
          <a:xfrm>
            <a:off x="-586232" y="4304517"/>
            <a:ext cx="1695779" cy="1696188"/>
            <a:chOff x="1347125" y="349025"/>
            <a:chExt cx="4978800" cy="4980000"/>
          </a:xfrm>
        </p:grpSpPr>
        <p:sp>
          <p:nvSpPr>
            <p:cNvPr id="1226" name="Google Shape;1226;p5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Título 4"/>
          <p:cNvSpPr>
            <a:spLocks noGrp="1"/>
          </p:cNvSpPr>
          <p:nvPr>
            <p:ph type="title"/>
          </p:nvPr>
        </p:nvSpPr>
        <p:spPr>
          <a:xfrm>
            <a:off x="1074150" y="257048"/>
            <a:ext cx="6995700" cy="566400"/>
          </a:xfrm>
        </p:spPr>
        <p:txBody>
          <a:bodyPr/>
          <a:lstStyle/>
          <a:p>
            <a:r>
              <a:rPr lang="es-ES" dirty="0"/>
              <a:t>Reglas de diseño. Consejos</a:t>
            </a:r>
            <a:endParaRPr lang="en-US" dirty="0">
              <a:latin typeface="Muli" pitchFamily="2"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5088"/>
            <a:ext cx="9144000" cy="3506241"/>
          </a:xfrm>
          <a:prstGeom prst="rect">
            <a:avLst/>
          </a:prstGeom>
        </p:spPr>
      </p:pic>
    </p:spTree>
    <p:extLst>
      <p:ext uri="{BB962C8B-B14F-4D97-AF65-F5344CB8AC3E}">
        <p14:creationId xmlns:p14="http://schemas.microsoft.com/office/powerpoint/2010/main" val="14225902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3556"/>
        <p:cNvGrpSpPr/>
        <p:nvPr/>
      </p:nvGrpSpPr>
      <p:grpSpPr>
        <a:xfrm>
          <a:off x="0" y="0"/>
          <a:ext cx="0" cy="0"/>
          <a:chOff x="0" y="0"/>
          <a:chExt cx="0" cy="0"/>
        </a:xfrm>
      </p:grpSpPr>
      <p:sp>
        <p:nvSpPr>
          <p:cNvPr id="3557" name="Google Shape;3557;p57"/>
          <p:cNvSpPr txBox="1">
            <a:spLocks noGrp="1"/>
          </p:cNvSpPr>
          <p:nvPr>
            <p:ph type="title"/>
          </p:nvPr>
        </p:nvSpPr>
        <p:spPr>
          <a:xfrm>
            <a:off x="2417724" y="2080252"/>
            <a:ext cx="6726275" cy="1035300"/>
          </a:xfrm>
          <a:prstGeom prst="rect">
            <a:avLst/>
          </a:prstGeom>
        </p:spPr>
        <p:txBody>
          <a:bodyPr spcFirstLastPara="1" wrap="square" lIns="91425" tIns="91425" rIns="91425" bIns="91425" anchor="ctr" anchorCtr="0">
            <a:noAutofit/>
          </a:bodyPr>
          <a:lstStyle/>
          <a:p>
            <a:pPr lvl="0"/>
            <a:r>
              <a:rPr lang="en-US" dirty="0"/>
              <a:t>Slicing y </a:t>
            </a:r>
            <a:r>
              <a:rPr lang="en-US" dirty="0" err="1"/>
              <a:t>preparación</a:t>
            </a:r>
            <a:r>
              <a:rPr lang="en-US" dirty="0"/>
              <a:t> para la </a:t>
            </a:r>
            <a:r>
              <a:rPr lang="en-US" dirty="0" err="1"/>
              <a:t>impresión</a:t>
            </a:r>
            <a:endParaRPr dirty="0"/>
          </a:p>
        </p:txBody>
      </p:sp>
      <p:sp>
        <p:nvSpPr>
          <p:cNvPr id="3559" name="Google Shape;3559;p57"/>
          <p:cNvSpPr txBox="1">
            <a:spLocks noGrp="1"/>
          </p:cNvSpPr>
          <p:nvPr>
            <p:ph type="title" idx="2"/>
          </p:nvPr>
        </p:nvSpPr>
        <p:spPr>
          <a:xfrm>
            <a:off x="2417725" y="1355975"/>
            <a:ext cx="5679300" cy="79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04</a:t>
            </a:r>
            <a:endParaRPr/>
          </a:p>
        </p:txBody>
      </p:sp>
      <p:sp>
        <p:nvSpPr>
          <p:cNvPr id="4" name="Google Shape;1070;p46"/>
          <p:cNvSpPr txBox="1">
            <a:spLocks noGrp="1"/>
          </p:cNvSpPr>
          <p:nvPr>
            <p:ph type="subTitle" idx="1"/>
          </p:nvPr>
        </p:nvSpPr>
        <p:spPr>
          <a:xfrm>
            <a:off x="2489650" y="3285545"/>
            <a:ext cx="5679300" cy="7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Pasos finales antes de imprimir</a:t>
            </a:r>
          </a:p>
        </p:txBody>
      </p:sp>
    </p:spTree>
    <p:extLst>
      <p:ext uri="{BB962C8B-B14F-4D97-AF65-F5344CB8AC3E}">
        <p14:creationId xmlns:p14="http://schemas.microsoft.com/office/powerpoint/2010/main" val="210002975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63853" y="443452"/>
            <a:ext cx="5973726"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dirty="0"/>
              <a:t>Slicing &amp; Preparación a la impresión</a:t>
            </a:r>
            <a:endParaRPr sz="2700" dirty="0"/>
          </a:p>
        </p:txBody>
      </p:sp>
      <p:sp>
        <p:nvSpPr>
          <p:cNvPr id="1029" name="Google Shape;1029;p44"/>
          <p:cNvSpPr txBox="1">
            <a:spLocks noGrp="1"/>
          </p:cNvSpPr>
          <p:nvPr>
            <p:ph type="subTitle" idx="1"/>
          </p:nvPr>
        </p:nvSpPr>
        <p:spPr>
          <a:xfrm>
            <a:off x="217222" y="1066980"/>
            <a:ext cx="4919460" cy="2846994"/>
          </a:xfrm>
          <a:prstGeom prst="rect">
            <a:avLst/>
          </a:prstGeom>
        </p:spPr>
        <p:txBody>
          <a:bodyPr spcFirstLastPara="1" wrap="square" lIns="91425" tIns="91425" rIns="91425" bIns="91425" anchor="t" anchorCtr="0">
            <a:noAutofit/>
          </a:bodyPr>
          <a:lstStyle/>
          <a:p>
            <a:pPr marL="0" lvl="0" indent="0"/>
            <a:r>
              <a:rPr lang="es-ES" dirty="0">
                <a:solidFill>
                  <a:schemeClr val="tx1"/>
                </a:solidFill>
              </a:rPr>
              <a:t>En la unidad anterior, aprendiste cómo crear tus propios modelos 3D (o editar los existentes) a través del software </a:t>
            </a:r>
            <a:r>
              <a:rPr lang="es-ES" b="1" dirty="0">
                <a:solidFill>
                  <a:schemeClr val="tx1"/>
                </a:solidFill>
              </a:rPr>
              <a:t>CAD/Modelado 3D </a:t>
            </a:r>
            <a:r>
              <a:rPr lang="es-ES" dirty="0">
                <a:solidFill>
                  <a:schemeClr val="tx1"/>
                </a:solidFill>
              </a:rPr>
              <a:t>y luego exportarlo en formato STL. Aún así, tu impresora no sabe qué hacer con un modelo 3D o incluso con un archivo STL. Además, a veces los archivos STL no son totalmente adecuados para la impresión 3D.</a:t>
            </a:r>
          </a:p>
          <a:p>
            <a:pPr marL="0" lvl="0" indent="0"/>
            <a:r>
              <a:rPr lang="es-ES" dirty="0">
                <a:solidFill>
                  <a:schemeClr val="tx1"/>
                </a:solidFill>
              </a:rPr>
              <a:t>En el siguiente apartado aprenderás a:</a:t>
            </a:r>
          </a:p>
          <a:p>
            <a:pPr marL="285750" lvl="0" indent="-285750">
              <a:buFont typeface="Arial" panose="020B0604020202020204" pitchFamily="34" charset="0"/>
              <a:buChar char="•"/>
            </a:pPr>
            <a:r>
              <a:rPr lang="es-ES" b="1" dirty="0">
                <a:solidFill>
                  <a:schemeClr val="tx1"/>
                </a:solidFill>
              </a:rPr>
              <a:t>Optimizar</a:t>
            </a:r>
            <a:r>
              <a:rPr lang="es-ES" dirty="0">
                <a:solidFill>
                  <a:schemeClr val="tx1"/>
                </a:solidFill>
              </a:rPr>
              <a:t> y </a:t>
            </a:r>
            <a:r>
              <a:rPr lang="es-ES" b="1" dirty="0">
                <a:solidFill>
                  <a:schemeClr val="tx1"/>
                </a:solidFill>
              </a:rPr>
              <a:t>reparar</a:t>
            </a:r>
            <a:r>
              <a:rPr lang="es-ES" dirty="0">
                <a:solidFill>
                  <a:schemeClr val="tx1"/>
                </a:solidFill>
              </a:rPr>
              <a:t> archivos STL para impresión 3D</a:t>
            </a:r>
          </a:p>
          <a:p>
            <a:pPr marL="285750" lvl="0" indent="-285750">
              <a:buFont typeface="Arial" panose="020B0604020202020204" pitchFamily="34" charset="0"/>
              <a:buChar char="•"/>
            </a:pPr>
            <a:r>
              <a:rPr lang="es-ES" dirty="0">
                <a:solidFill>
                  <a:schemeClr val="tx1"/>
                </a:solidFill>
              </a:rPr>
              <a:t>Usar un </a:t>
            </a:r>
            <a:r>
              <a:rPr lang="es-ES" b="1" dirty="0">
                <a:solidFill>
                  <a:schemeClr val="tx1"/>
                </a:solidFill>
              </a:rPr>
              <a:t>software de corte o </a:t>
            </a:r>
            <a:r>
              <a:rPr lang="es-ES" b="1" dirty="0" err="1">
                <a:solidFill>
                  <a:schemeClr val="tx1"/>
                </a:solidFill>
              </a:rPr>
              <a:t>slicing</a:t>
            </a:r>
            <a:r>
              <a:rPr lang="es-ES" b="1" dirty="0">
                <a:solidFill>
                  <a:schemeClr val="tx1"/>
                </a:solidFill>
              </a:rPr>
              <a:t> </a:t>
            </a:r>
            <a:r>
              <a:rPr lang="es-ES" dirty="0">
                <a:solidFill>
                  <a:schemeClr val="tx1"/>
                </a:solidFill>
              </a:rPr>
              <a:t>(para cortar nuestro modelo 3D en capas e importar parámetros de impresión)</a:t>
            </a:r>
          </a:p>
          <a:p>
            <a:pPr marL="285750" lvl="0" indent="-285750">
              <a:buFont typeface="Arial" panose="020B0604020202020204" pitchFamily="34" charset="0"/>
              <a:buChar char="•"/>
            </a:pPr>
            <a:r>
              <a:rPr lang="es-ES" dirty="0">
                <a:solidFill>
                  <a:schemeClr val="tx1"/>
                </a:solidFill>
              </a:rPr>
              <a:t>Generar el .</a:t>
            </a:r>
            <a:r>
              <a:rPr lang="es-ES" b="1" dirty="0" err="1">
                <a:solidFill>
                  <a:schemeClr val="tx1"/>
                </a:solidFill>
              </a:rPr>
              <a:t>gcode</a:t>
            </a:r>
            <a:r>
              <a:rPr lang="es-ES" dirty="0">
                <a:solidFill>
                  <a:schemeClr val="tx1"/>
                </a:solidFill>
              </a:rPr>
              <a:t> (instrucciones en un idioma que entienda nuestra impresora)</a:t>
            </a:r>
            <a:endParaRPr lang="en-US" dirty="0">
              <a:solidFill>
                <a:schemeClr val="tx1"/>
              </a:solidFill>
            </a:endParaRPr>
          </a:p>
        </p:txBody>
      </p:sp>
      <p:sp>
        <p:nvSpPr>
          <p:cNvPr id="1030" name="Google Shape;1030;p44"/>
          <p:cNvSpPr/>
          <p:nvPr/>
        </p:nvSpPr>
        <p:spPr>
          <a:xfrm>
            <a:off x="5016500" y="1210325"/>
            <a:ext cx="3089200" cy="3035104"/>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7539280" y="-16482"/>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5365062" y="1191935"/>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5676282" y="4452032"/>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 name="Picture 30" descr="C:\Users\Raptor_GD\Desktop\pics figs charts\process chain01.jpg"/>
          <p:cNvPicPr>
            <a:picLocks noChangeAspect="1" noChangeArrowheads="1"/>
          </p:cNvPicPr>
          <p:nvPr/>
        </p:nvPicPr>
        <p:blipFill rotWithShape="1">
          <a:blip r:embed="rId3">
            <a:extLst>
              <a:ext uri="{28A0092B-C50C-407E-A947-70E740481C1C}">
                <a14:useLocalDpi xmlns:a14="http://schemas.microsoft.com/office/drawing/2010/main" val="0"/>
              </a:ext>
            </a:extLst>
          </a:blip>
          <a:srcRect l="5285" t="34318" r="85480" b="31205"/>
          <a:stretch/>
        </p:blipFill>
        <p:spPr bwMode="auto">
          <a:xfrm>
            <a:off x="5577275" y="1703567"/>
            <a:ext cx="621660" cy="801792"/>
          </a:xfrm>
          <a:prstGeom prst="rect">
            <a:avLst/>
          </a:prstGeom>
          <a:noFill/>
          <a:effectLst>
            <a:glow rad="114300">
              <a:schemeClr val="accent2">
                <a:satMod val="175000"/>
                <a:alpha val="50000"/>
              </a:schemeClr>
            </a:glow>
          </a:effectLst>
          <a:extLst>
            <a:ext uri="{909E8E84-426E-40DD-AFC4-6F175D3DCCD1}">
              <a14:hiddenFill xmlns:a14="http://schemas.microsoft.com/office/drawing/2010/main">
                <a:solidFill>
                  <a:srgbClr val="FFFFFF"/>
                </a:solidFill>
              </a14:hiddenFill>
            </a:ext>
          </a:extLst>
        </p:spPr>
      </p:pic>
      <p:pic>
        <p:nvPicPr>
          <p:cNvPr id="32" name="Picture 31" descr="C:\Users\Raptor_GD\Desktop\pics figs charts\process chain01.jpg"/>
          <p:cNvPicPr>
            <a:picLocks noChangeAspect="1" noChangeArrowheads="1"/>
          </p:cNvPicPr>
          <p:nvPr/>
        </p:nvPicPr>
        <p:blipFill rotWithShape="1">
          <a:blip r:embed="rId3">
            <a:extLst>
              <a:ext uri="{28A0092B-C50C-407E-A947-70E740481C1C}">
                <a14:useLocalDpi xmlns:a14="http://schemas.microsoft.com/office/drawing/2010/main" val="0"/>
              </a:ext>
            </a:extLst>
          </a:blip>
          <a:srcRect l="17158" t="33609" r="73191" b="34395"/>
          <a:stretch/>
        </p:blipFill>
        <p:spPr bwMode="auto">
          <a:xfrm>
            <a:off x="6740573" y="1687106"/>
            <a:ext cx="728933" cy="834717"/>
          </a:xfrm>
          <a:prstGeom prst="rect">
            <a:avLst/>
          </a:prstGeom>
          <a:noFill/>
          <a:ln w="50800">
            <a:solidFill>
              <a:schemeClr val="accent2"/>
            </a:solidFill>
          </a:ln>
          <a:effectLst>
            <a:glow rad="114300">
              <a:schemeClr val="accent2">
                <a:satMod val="175000"/>
                <a:alpha val="50000"/>
              </a:schemeClr>
            </a:glow>
          </a:effectLst>
          <a:extLst>
            <a:ext uri="{909E8E84-426E-40DD-AFC4-6F175D3DCCD1}">
              <a14:hiddenFill xmlns:a14="http://schemas.microsoft.com/office/drawing/2010/main">
                <a:solidFill>
                  <a:srgbClr val="FFFFFF"/>
                </a:solidFill>
              </a14:hiddenFill>
            </a:ext>
          </a:extLst>
        </p:spPr>
      </p:pic>
      <p:pic>
        <p:nvPicPr>
          <p:cNvPr id="33" name="Picture 3" descr="C:\Users\Raptor_GD\Desktop\pics figs charts\process chain01.jpg"/>
          <p:cNvPicPr>
            <a:picLocks noChangeAspect="1" noChangeArrowheads="1"/>
          </p:cNvPicPr>
          <p:nvPr/>
        </p:nvPicPr>
        <p:blipFill rotWithShape="1">
          <a:blip r:embed="rId3">
            <a:extLst>
              <a:ext uri="{28A0092B-C50C-407E-A947-70E740481C1C}">
                <a14:useLocalDpi xmlns:a14="http://schemas.microsoft.com/office/drawing/2010/main" val="0"/>
              </a:ext>
            </a:extLst>
          </a:blip>
          <a:srcRect l="42978" t="29356" r="46915" b="32023"/>
          <a:stretch/>
        </p:blipFill>
        <p:spPr bwMode="auto">
          <a:xfrm>
            <a:off x="8011799" y="1687105"/>
            <a:ext cx="632441" cy="834717"/>
          </a:xfrm>
          <a:prstGeom prst="rect">
            <a:avLst/>
          </a:prstGeom>
          <a:noFill/>
          <a:ln w="50800">
            <a:solidFill>
              <a:schemeClr val="accent2"/>
            </a:solidFill>
          </a:ln>
          <a:effectLst>
            <a:glow rad="114300">
              <a:schemeClr val="accent2">
                <a:satMod val="175000"/>
                <a:alpha val="50000"/>
              </a:schemeClr>
            </a:glow>
          </a:effectLst>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rotWithShape="1">
          <a:blip r:embed="rId4" cstate="print">
            <a:extLst>
              <a:ext uri="{28A0092B-C50C-407E-A947-70E740481C1C}">
                <a14:useLocalDpi xmlns:a14="http://schemas.microsoft.com/office/drawing/2010/main" val="0"/>
              </a:ext>
            </a:extLst>
          </a:blip>
          <a:srcRect l="6186" t="9422" r="7348"/>
          <a:stretch/>
        </p:blipFill>
        <p:spPr>
          <a:xfrm>
            <a:off x="7603249" y="3076284"/>
            <a:ext cx="658273" cy="837690"/>
          </a:xfrm>
          <a:prstGeom prst="rect">
            <a:avLst/>
          </a:prstGeom>
          <a:ln w="50800">
            <a:solidFill>
              <a:schemeClr val="accent2"/>
            </a:solidFill>
          </a:ln>
          <a:effectLst>
            <a:glow rad="114300">
              <a:schemeClr val="accent2">
                <a:satMod val="175000"/>
                <a:alpha val="50000"/>
              </a:schemeClr>
            </a:glow>
          </a:effectLst>
        </p:spPr>
      </p:pic>
      <p:sp>
        <p:nvSpPr>
          <p:cNvPr id="35" name="TextBox 34"/>
          <p:cNvSpPr txBox="1"/>
          <p:nvPr/>
        </p:nvSpPr>
        <p:spPr>
          <a:xfrm>
            <a:off x="7942485" y="2521977"/>
            <a:ext cx="771067" cy="461665"/>
          </a:xfrm>
          <a:prstGeom prst="rect">
            <a:avLst/>
          </a:prstGeom>
          <a:noFill/>
        </p:spPr>
        <p:txBody>
          <a:bodyPr wrap="square" rtlCol="0">
            <a:spAutoFit/>
          </a:bodyPr>
          <a:lstStyle/>
          <a:p>
            <a:pPr algn="ctr"/>
            <a:r>
              <a:rPr lang="en-US" sz="1200" b="1" dirty="0">
                <a:latin typeface="Muli" panose="02000503000000000000" pitchFamily="2" charset="0"/>
              </a:rPr>
              <a:t>Slicing o </a:t>
            </a:r>
            <a:r>
              <a:rPr lang="en-US" sz="1200" b="1" dirty="0" err="1">
                <a:latin typeface="Muli" panose="02000503000000000000" pitchFamily="2" charset="0"/>
              </a:rPr>
              <a:t>corte</a:t>
            </a:r>
            <a:endParaRPr lang="en-US" sz="1200" b="1" dirty="0">
              <a:latin typeface="Muli" panose="02000503000000000000" pitchFamily="2" charset="0"/>
            </a:endParaRPr>
          </a:p>
        </p:txBody>
      </p:sp>
      <p:sp>
        <p:nvSpPr>
          <p:cNvPr id="36" name="TextBox 35"/>
          <p:cNvSpPr txBox="1"/>
          <p:nvPr/>
        </p:nvSpPr>
        <p:spPr>
          <a:xfrm>
            <a:off x="6660323" y="2521978"/>
            <a:ext cx="956645" cy="461665"/>
          </a:xfrm>
          <a:prstGeom prst="rect">
            <a:avLst/>
          </a:prstGeom>
          <a:noFill/>
        </p:spPr>
        <p:txBody>
          <a:bodyPr wrap="square" rtlCol="0">
            <a:spAutoFit/>
          </a:bodyPr>
          <a:lstStyle/>
          <a:p>
            <a:pPr algn="ctr"/>
            <a:r>
              <a:rPr lang="en-US" sz="1200" b="1" dirty="0" err="1">
                <a:latin typeface="Muli" panose="02000503000000000000" pitchFamily="2" charset="0"/>
              </a:rPr>
              <a:t>Archivo</a:t>
            </a:r>
            <a:r>
              <a:rPr lang="en-US" sz="1200" b="1" dirty="0">
                <a:latin typeface="Muli" panose="02000503000000000000" pitchFamily="2" charset="0"/>
              </a:rPr>
              <a:t> .STL</a:t>
            </a:r>
          </a:p>
        </p:txBody>
      </p:sp>
      <p:sp>
        <p:nvSpPr>
          <p:cNvPr id="37" name="TextBox 36"/>
          <p:cNvSpPr txBox="1"/>
          <p:nvPr/>
        </p:nvSpPr>
        <p:spPr>
          <a:xfrm>
            <a:off x="5176807" y="2505513"/>
            <a:ext cx="1379951" cy="461665"/>
          </a:xfrm>
          <a:prstGeom prst="rect">
            <a:avLst/>
          </a:prstGeom>
          <a:noFill/>
        </p:spPr>
        <p:txBody>
          <a:bodyPr wrap="square" rtlCol="0">
            <a:spAutoFit/>
          </a:bodyPr>
          <a:lstStyle/>
          <a:p>
            <a:pPr algn="ctr"/>
            <a:r>
              <a:rPr lang="en-US" sz="1200" b="1" dirty="0" err="1">
                <a:latin typeface="Muli" panose="02000503000000000000" pitchFamily="2" charset="0"/>
              </a:rPr>
              <a:t>Modelo</a:t>
            </a:r>
            <a:r>
              <a:rPr lang="en-US" sz="1200" b="1" dirty="0">
                <a:latin typeface="Muli" panose="02000503000000000000" pitchFamily="2" charset="0"/>
              </a:rPr>
              <a:t> 3D/ CAD</a:t>
            </a:r>
          </a:p>
        </p:txBody>
      </p:sp>
      <p:cxnSp>
        <p:nvCxnSpPr>
          <p:cNvPr id="39" name="Straight Arrow Connector 38"/>
          <p:cNvCxnSpPr>
            <a:stCxn id="32" idx="3"/>
            <a:endCxn id="33" idx="1"/>
          </p:cNvCxnSpPr>
          <p:nvPr/>
        </p:nvCxnSpPr>
        <p:spPr>
          <a:xfrm flipV="1">
            <a:off x="7469506" y="2104464"/>
            <a:ext cx="542293" cy="1"/>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31" idx="3"/>
            <a:endCxn id="32" idx="1"/>
          </p:cNvCxnSpPr>
          <p:nvPr/>
        </p:nvCxnSpPr>
        <p:spPr>
          <a:xfrm>
            <a:off x="6198935" y="2104463"/>
            <a:ext cx="541638" cy="2"/>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pic>
        <p:nvPicPr>
          <p:cNvPr id="41" name="Picture 5" descr="C:\Users\Raptor_GD\Desktop\pics figs charts\3d printer.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848" t="1" r="8196" b="6818"/>
          <a:stretch/>
        </p:blipFill>
        <p:spPr bwMode="auto">
          <a:xfrm>
            <a:off x="6183217" y="3076284"/>
            <a:ext cx="788195" cy="864862"/>
          </a:xfrm>
          <a:prstGeom prst="rect">
            <a:avLst/>
          </a:prstGeom>
          <a:noFill/>
          <a:effectLst>
            <a:glow rad="114300">
              <a:schemeClr val="accent2">
                <a:satMod val="175000"/>
                <a:alpha val="50000"/>
              </a:schemeClr>
            </a:glow>
          </a:effectLst>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6120115" y="3941145"/>
            <a:ext cx="1066800" cy="276999"/>
          </a:xfrm>
          <a:prstGeom prst="rect">
            <a:avLst/>
          </a:prstGeom>
          <a:noFill/>
        </p:spPr>
        <p:txBody>
          <a:bodyPr wrap="square" rtlCol="0">
            <a:spAutoFit/>
          </a:bodyPr>
          <a:lstStyle/>
          <a:p>
            <a:pPr algn="ctr"/>
            <a:r>
              <a:rPr lang="en-US" sz="1200" b="1" dirty="0" err="1">
                <a:latin typeface="Muli" panose="02000503000000000000" pitchFamily="2" charset="0"/>
              </a:rPr>
              <a:t>Impresión</a:t>
            </a:r>
            <a:endParaRPr lang="en-US" sz="1200" b="1" dirty="0">
              <a:latin typeface="Muli" panose="02000503000000000000" pitchFamily="2" charset="0"/>
            </a:endParaRPr>
          </a:p>
        </p:txBody>
      </p:sp>
      <p:sp>
        <p:nvSpPr>
          <p:cNvPr id="43" name="TextBox 42"/>
          <p:cNvSpPr txBox="1"/>
          <p:nvPr/>
        </p:nvSpPr>
        <p:spPr>
          <a:xfrm>
            <a:off x="7212791" y="3914129"/>
            <a:ext cx="1495130" cy="276999"/>
          </a:xfrm>
          <a:prstGeom prst="rect">
            <a:avLst/>
          </a:prstGeom>
          <a:noFill/>
        </p:spPr>
        <p:txBody>
          <a:bodyPr wrap="square" rtlCol="0">
            <a:spAutoFit/>
          </a:bodyPr>
          <a:lstStyle/>
          <a:p>
            <a:pPr algn="ctr"/>
            <a:r>
              <a:rPr lang="en-US" sz="1200" b="1">
                <a:latin typeface="Muli" panose="02000503000000000000" pitchFamily="2" charset="0"/>
              </a:rPr>
              <a:t>.</a:t>
            </a:r>
            <a:r>
              <a:rPr lang="en-US" sz="1200" b="1" err="1">
                <a:latin typeface="Muli" panose="02000503000000000000" pitchFamily="2" charset="0"/>
              </a:rPr>
              <a:t>gcode</a:t>
            </a:r>
            <a:endParaRPr lang="en-US" sz="1200" b="1">
              <a:latin typeface="Muli" panose="02000503000000000000" pitchFamily="2" charset="0"/>
            </a:endParaRPr>
          </a:p>
        </p:txBody>
      </p:sp>
      <p:cxnSp>
        <p:nvCxnSpPr>
          <p:cNvPr id="57" name="Elbow Connector 56"/>
          <p:cNvCxnSpPr>
            <a:stCxn id="33" idx="3"/>
            <a:endCxn id="34" idx="3"/>
          </p:cNvCxnSpPr>
          <p:nvPr/>
        </p:nvCxnSpPr>
        <p:spPr>
          <a:xfrm flipH="1">
            <a:off x="8261522" y="2104464"/>
            <a:ext cx="382718" cy="1390665"/>
          </a:xfrm>
          <a:prstGeom prst="bentConnector3">
            <a:avLst>
              <a:gd name="adj1" fmla="val -5973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34" idx="1"/>
            <a:endCxn id="41" idx="3"/>
          </p:cNvCxnSpPr>
          <p:nvPr/>
        </p:nvCxnSpPr>
        <p:spPr>
          <a:xfrm flipH="1">
            <a:off x="6971412" y="3495129"/>
            <a:ext cx="631837" cy="13586"/>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214338" y="4245429"/>
            <a:ext cx="4461944" cy="523220"/>
          </a:xfrm>
          <a:prstGeom prst="rect">
            <a:avLst/>
          </a:prstGeom>
        </p:spPr>
        <p:txBody>
          <a:bodyPr wrap="square">
            <a:spAutoFit/>
          </a:bodyPr>
          <a:lstStyle/>
          <a:p>
            <a:r>
              <a:rPr lang="es-ES" dirty="0">
                <a:solidFill>
                  <a:schemeClr val="accent3"/>
                </a:solidFill>
                <a:latin typeface="Muli" pitchFamily="2" charset="0"/>
              </a:rPr>
              <a:t>y finalmente, </a:t>
            </a:r>
            <a:r>
              <a:rPr lang="es-ES" b="1" dirty="0">
                <a:solidFill>
                  <a:schemeClr val="accent3"/>
                </a:solidFill>
                <a:latin typeface="Muli" pitchFamily="2" charset="0"/>
              </a:rPr>
              <a:t>transferir el .</a:t>
            </a:r>
            <a:r>
              <a:rPr lang="es-ES" b="1" dirty="0" err="1">
                <a:solidFill>
                  <a:schemeClr val="accent3"/>
                </a:solidFill>
                <a:latin typeface="Muli" pitchFamily="2" charset="0"/>
              </a:rPr>
              <a:t>gcode</a:t>
            </a:r>
            <a:r>
              <a:rPr lang="es-ES" b="1" dirty="0">
                <a:solidFill>
                  <a:schemeClr val="accent3"/>
                </a:solidFill>
                <a:latin typeface="Muli" pitchFamily="2" charset="0"/>
              </a:rPr>
              <a:t> </a:t>
            </a:r>
            <a:r>
              <a:rPr lang="es-ES" dirty="0">
                <a:solidFill>
                  <a:schemeClr val="accent3"/>
                </a:solidFill>
                <a:latin typeface="Muli" pitchFamily="2" charset="0"/>
              </a:rPr>
              <a:t>a la impresora para que puedas comenzar la impresión.</a:t>
            </a:r>
            <a:endParaRPr lang="en-US" dirty="0">
              <a:solidFill>
                <a:schemeClr val="accent3"/>
              </a:solidFill>
              <a:latin typeface="Muli" pitchFamily="2" charset="0"/>
            </a:endParaRPr>
          </a:p>
        </p:txBody>
      </p:sp>
      <p:sp>
        <p:nvSpPr>
          <p:cNvPr id="45" name="Rectangle 44"/>
          <p:cNvSpPr/>
          <p:nvPr/>
        </p:nvSpPr>
        <p:spPr>
          <a:xfrm>
            <a:off x="6706938" y="4327658"/>
            <a:ext cx="2374078" cy="461665"/>
          </a:xfrm>
          <a:prstGeom prst="rect">
            <a:avLst/>
          </a:prstGeom>
        </p:spPr>
        <p:txBody>
          <a:bodyPr wrap="square">
            <a:spAutoFit/>
          </a:bodyPr>
          <a:lstStyle/>
          <a:p>
            <a:pPr algn="ctr"/>
            <a:r>
              <a:rPr lang="en-US" sz="1200" b="1" dirty="0">
                <a:solidFill>
                  <a:schemeClr val="bg1"/>
                </a:solidFill>
                <a:latin typeface="Muli" panose="02000503000000000000" pitchFamily="2" charset="0"/>
              </a:rPr>
              <a:t>Cadena de </a:t>
            </a:r>
            <a:r>
              <a:rPr lang="en-US" sz="1200" b="1" dirty="0" err="1">
                <a:solidFill>
                  <a:schemeClr val="bg1"/>
                </a:solidFill>
                <a:latin typeface="Muli" panose="02000503000000000000" pitchFamily="2" charset="0"/>
              </a:rPr>
              <a:t>proceso</a:t>
            </a:r>
            <a:r>
              <a:rPr lang="en-US" sz="1200" b="1" dirty="0">
                <a:solidFill>
                  <a:schemeClr val="bg1"/>
                </a:solidFill>
                <a:latin typeface="Muli" panose="02000503000000000000" pitchFamily="2" charset="0"/>
              </a:rPr>
              <a:t> </a:t>
            </a:r>
            <a:r>
              <a:rPr lang="en-US" sz="1200" b="1" dirty="0" err="1">
                <a:solidFill>
                  <a:schemeClr val="bg1"/>
                </a:solidFill>
                <a:latin typeface="Muli" panose="02000503000000000000" pitchFamily="2" charset="0"/>
              </a:rPr>
              <a:t>Impresión</a:t>
            </a:r>
            <a:r>
              <a:rPr lang="en-US" sz="1200" b="1" dirty="0">
                <a:solidFill>
                  <a:schemeClr val="bg1"/>
                </a:solidFill>
                <a:latin typeface="Muli" panose="02000503000000000000" pitchFamily="2" charset="0"/>
              </a:rPr>
              <a:t> 3D</a:t>
            </a:r>
          </a:p>
        </p:txBody>
      </p:sp>
      <p:cxnSp>
        <p:nvCxnSpPr>
          <p:cNvPr id="46" name="Straight Arrow Connector 45"/>
          <p:cNvCxnSpPr>
            <a:cxnSpLocks/>
            <a:stCxn id="51" idx="2"/>
          </p:cNvCxnSpPr>
          <p:nvPr/>
        </p:nvCxnSpPr>
        <p:spPr>
          <a:xfrm flipH="1">
            <a:off x="7721229" y="1447593"/>
            <a:ext cx="72295" cy="656870"/>
          </a:xfrm>
          <a:prstGeom prst="straightConnector1">
            <a:avLst/>
          </a:prstGeom>
          <a:ln w="1905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7242907" y="985928"/>
            <a:ext cx="1101234" cy="461665"/>
          </a:xfrm>
          <a:prstGeom prst="rect">
            <a:avLst/>
          </a:prstGeom>
          <a:noFill/>
        </p:spPr>
        <p:txBody>
          <a:bodyPr wrap="square" rtlCol="0">
            <a:spAutoFit/>
          </a:bodyPr>
          <a:lstStyle/>
          <a:p>
            <a:pPr algn="ctr"/>
            <a:r>
              <a:rPr lang="en-US" sz="1200" b="1" u="sng" dirty="0">
                <a:solidFill>
                  <a:srgbClr val="92D050"/>
                </a:solidFill>
                <a:latin typeface="Muli" panose="02000503000000000000" pitchFamily="2" charset="0"/>
              </a:rPr>
              <a:t>Software de </a:t>
            </a:r>
            <a:r>
              <a:rPr lang="en-US" sz="1200" b="1" u="sng" dirty="0" err="1">
                <a:solidFill>
                  <a:srgbClr val="92D050"/>
                </a:solidFill>
                <a:latin typeface="Muli" panose="02000503000000000000" pitchFamily="2" charset="0"/>
              </a:rPr>
              <a:t>reparación</a:t>
            </a:r>
            <a:endParaRPr lang="en-US" sz="1200" b="1" u="sng" dirty="0">
              <a:solidFill>
                <a:srgbClr val="92D050"/>
              </a:solidFill>
              <a:latin typeface="Muli" panose="02000503000000000000" pitchFamily="2" charset="0"/>
            </a:endParaRPr>
          </a:p>
        </p:txBody>
      </p:sp>
    </p:spTree>
    <p:extLst>
      <p:ext uri="{BB962C8B-B14F-4D97-AF65-F5344CB8AC3E}">
        <p14:creationId xmlns:p14="http://schemas.microsoft.com/office/powerpoint/2010/main" val="37689084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85250" y="180848"/>
            <a:ext cx="6995700" cy="566400"/>
          </a:xfrm>
        </p:spPr>
        <p:txBody>
          <a:bodyPr/>
          <a:lstStyle/>
          <a:p>
            <a:r>
              <a:rPr lang="en-US" dirty="0"/>
              <a:t>STL </a:t>
            </a:r>
            <a:r>
              <a:rPr lang="en-US" dirty="0" err="1"/>
              <a:t>listo</a:t>
            </a:r>
            <a:r>
              <a:rPr lang="en-US" dirty="0"/>
              <a:t> para </a:t>
            </a:r>
            <a:r>
              <a:rPr lang="en-US" dirty="0" err="1"/>
              <a:t>imprimir</a:t>
            </a:r>
            <a:endParaRPr lang="en-US" dirty="0"/>
          </a:p>
        </p:txBody>
      </p:sp>
      <p:sp>
        <p:nvSpPr>
          <p:cNvPr id="6" name="Google Shape;1029;p44"/>
          <p:cNvSpPr txBox="1">
            <a:spLocks/>
          </p:cNvSpPr>
          <p:nvPr/>
        </p:nvSpPr>
        <p:spPr>
          <a:xfrm>
            <a:off x="779049" y="699902"/>
            <a:ext cx="8034751" cy="323709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dirty="0">
                <a:solidFill>
                  <a:schemeClr val="accent3"/>
                </a:solidFill>
                <a:latin typeface="Muli"/>
              </a:rPr>
              <a:t>Ahora tienes tu increíble diseño en la mano, ya sea en tu software CAD o incluso fue un paso más allá y lo convertiste al formato STL. Pero justo antes de que podamos pasar al siguiente paso: </a:t>
            </a:r>
            <a:r>
              <a:rPr lang="es-ES" b="1" dirty="0">
                <a:solidFill>
                  <a:schemeClr val="accent3"/>
                </a:solidFill>
                <a:latin typeface="Muli"/>
              </a:rPr>
              <a:t>cortar (</a:t>
            </a:r>
            <a:r>
              <a:rPr lang="es-ES" b="1" dirty="0" err="1">
                <a:solidFill>
                  <a:schemeClr val="accent3"/>
                </a:solidFill>
                <a:latin typeface="Muli"/>
              </a:rPr>
              <a:t>slicing</a:t>
            </a:r>
            <a:r>
              <a:rPr lang="es-ES" b="1" dirty="0">
                <a:solidFill>
                  <a:schemeClr val="accent3"/>
                </a:solidFill>
                <a:latin typeface="Muli"/>
              </a:rPr>
              <a:t>), </a:t>
            </a:r>
            <a:r>
              <a:rPr lang="es-ES" dirty="0">
                <a:solidFill>
                  <a:schemeClr val="accent3"/>
                </a:solidFill>
                <a:latin typeface="Muli"/>
              </a:rPr>
              <a:t>debemos asegurarnos de que nuestros archivos STL estén </a:t>
            </a:r>
            <a:r>
              <a:rPr lang="es-ES" b="1" dirty="0">
                <a:solidFill>
                  <a:schemeClr val="accent3"/>
                </a:solidFill>
                <a:latin typeface="Muli"/>
              </a:rPr>
              <a:t>"listos para imprimir”.</a:t>
            </a:r>
            <a:endParaRPr lang="es-ES" dirty="0">
              <a:solidFill>
                <a:schemeClr val="accent3"/>
              </a:solidFill>
              <a:latin typeface="Muli"/>
            </a:endParaRPr>
          </a:p>
          <a:p>
            <a:endParaRPr lang="es-ES" dirty="0">
              <a:solidFill>
                <a:schemeClr val="accent3"/>
              </a:solidFill>
              <a:latin typeface="Muli"/>
            </a:endParaRPr>
          </a:p>
          <a:p>
            <a:r>
              <a:rPr lang="es-ES" b="1" dirty="0">
                <a:solidFill>
                  <a:schemeClr val="accent3"/>
                </a:solidFill>
                <a:latin typeface="Muli"/>
              </a:rPr>
              <a:t>Un STL listo para imprimir: </a:t>
            </a:r>
            <a:r>
              <a:rPr lang="es-ES" dirty="0">
                <a:solidFill>
                  <a:schemeClr val="accent3"/>
                </a:solidFill>
                <a:latin typeface="Muli"/>
              </a:rPr>
              <a:t>es “un archivo de diseño 3D que se ha preparado y optimizado adecuadamente para una impresión 3D exitosa. Un archivo listo para imprimir debe estar libre de múltiples errores (sin agujeros ni roturas en la malla) y debe ser una malla hermética. La geometría debe organizarse y empaquetarse correctamente en la plataforma de impresión”.</a:t>
            </a:r>
          </a:p>
          <a:p>
            <a:endParaRPr lang="en-US" dirty="0">
              <a:solidFill>
                <a:schemeClr val="accent3"/>
              </a:solidFill>
              <a:latin typeface="Muli"/>
            </a:endParaRPr>
          </a:p>
          <a:p>
            <a:endParaRPr lang="en-US" b="1" dirty="0">
              <a:solidFill>
                <a:schemeClr val="accent3"/>
              </a:solidFill>
              <a:latin typeface="Muli"/>
            </a:endParaRPr>
          </a:p>
          <a:p>
            <a:endParaRPr lang="en-US" dirty="0">
              <a:solidFill>
                <a:schemeClr val="accent3"/>
              </a:solidFill>
              <a:latin typeface="Muli"/>
            </a:endParaRPr>
          </a:p>
          <a:p>
            <a:endParaRPr lang="en-US" dirty="0">
              <a:solidFill>
                <a:schemeClr val="accent3"/>
              </a:solidFill>
              <a:latin typeface="Muli"/>
            </a:endParaRPr>
          </a:p>
          <a:p>
            <a:endParaRPr lang="en-US" dirty="0">
              <a:solidFill>
                <a:schemeClr val="accent3"/>
              </a:solidFill>
              <a:latin typeface="Muli"/>
            </a:endParaRPr>
          </a:p>
          <a:p>
            <a:endParaRPr lang="en-US" b="1" dirty="0">
              <a:solidFill>
                <a:schemeClr val="accent3"/>
              </a:solidFill>
              <a:latin typeface="Muli"/>
            </a:endParaRPr>
          </a:p>
          <a:p>
            <a:endParaRPr lang="en-US" b="1" dirty="0">
              <a:solidFill>
                <a:schemeClr val="accent3"/>
              </a:solidFill>
              <a:latin typeface="Muli"/>
            </a:endParaRPr>
          </a:p>
          <a:p>
            <a:endParaRPr lang="en-US" b="1" dirty="0">
              <a:solidFill>
                <a:schemeClr val="accent3"/>
              </a:solidFill>
              <a:latin typeface="Muli"/>
            </a:endParaRPr>
          </a:p>
          <a:p>
            <a:endParaRPr lang="en-US" b="1" dirty="0">
              <a:solidFill>
                <a:schemeClr val="accent3"/>
              </a:solidFill>
              <a:latin typeface="Muli"/>
            </a:endParaRPr>
          </a:p>
          <a:p>
            <a:endParaRPr lang="en-US" b="1" dirty="0">
              <a:solidFill>
                <a:schemeClr val="accent3"/>
              </a:solidFill>
              <a:latin typeface="Muli"/>
            </a:endParaRPr>
          </a:p>
          <a:p>
            <a:endParaRPr lang="en-US" b="1" dirty="0">
              <a:solidFill>
                <a:schemeClr val="accent3"/>
              </a:solidFill>
              <a:latin typeface="Muli"/>
            </a:endParaRPr>
          </a:p>
          <a:p>
            <a:endParaRPr lang="en-US" dirty="0">
              <a:solidFill>
                <a:schemeClr val="accent3"/>
              </a:solidFill>
              <a:latin typeface="Mul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3486" y="3033211"/>
            <a:ext cx="5595316" cy="1641910"/>
          </a:xfrm>
          <a:prstGeom prst="rect">
            <a:avLst/>
          </a:prstGeom>
        </p:spPr>
      </p:pic>
      <p:sp>
        <p:nvSpPr>
          <p:cNvPr id="7" name="Rectangle 6"/>
          <p:cNvSpPr/>
          <p:nvPr/>
        </p:nvSpPr>
        <p:spPr>
          <a:xfrm>
            <a:off x="2047875" y="4675121"/>
            <a:ext cx="4848225" cy="461665"/>
          </a:xfrm>
          <a:prstGeom prst="rect">
            <a:avLst/>
          </a:prstGeom>
        </p:spPr>
        <p:txBody>
          <a:bodyPr wrap="square">
            <a:spAutoFit/>
          </a:bodyPr>
          <a:lstStyle/>
          <a:p>
            <a:pPr algn="ctr"/>
            <a:r>
              <a:rPr lang="es-ES" sz="1200" b="1" dirty="0">
                <a:solidFill>
                  <a:schemeClr val="accent1"/>
                </a:solidFill>
                <a:latin typeface="Muli"/>
              </a:rPr>
              <a:t>Modelo de Groot saludado con muchos errores que dan como resultado que falte una capa en uno de los brazos</a:t>
            </a:r>
            <a:endParaRPr lang="en-US" sz="1200" b="1" dirty="0">
              <a:solidFill>
                <a:schemeClr val="accent1"/>
              </a:solidFill>
              <a:latin typeface="Muli"/>
            </a:endParaRPr>
          </a:p>
        </p:txBody>
      </p:sp>
    </p:spTree>
    <p:extLst>
      <p:ext uri="{BB962C8B-B14F-4D97-AF65-F5344CB8AC3E}">
        <p14:creationId xmlns:p14="http://schemas.microsoft.com/office/powerpoint/2010/main" val="54876688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074150" y="199898"/>
            <a:ext cx="6995700" cy="566400"/>
          </a:xfrm>
        </p:spPr>
        <p:txBody>
          <a:bodyPr/>
          <a:lstStyle/>
          <a:p>
            <a:r>
              <a:rPr lang="en-US" dirty="0" err="1"/>
              <a:t>Errores</a:t>
            </a:r>
            <a:r>
              <a:rPr lang="en-US" dirty="0"/>
              <a:t> del STL</a:t>
            </a:r>
          </a:p>
        </p:txBody>
      </p:sp>
      <p:sp>
        <p:nvSpPr>
          <p:cNvPr id="6" name="Google Shape;1029;p44"/>
          <p:cNvSpPr txBox="1">
            <a:spLocks/>
          </p:cNvSpPr>
          <p:nvPr/>
        </p:nvSpPr>
        <p:spPr>
          <a:xfrm>
            <a:off x="779049" y="652277"/>
            <a:ext cx="8161751" cy="323709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600"/>
              </a:spcAft>
            </a:pPr>
            <a:r>
              <a:rPr lang="es-ES" dirty="0">
                <a:latin typeface="Muli"/>
              </a:rPr>
              <a:t>Desafortunadamente, </a:t>
            </a:r>
            <a:r>
              <a:rPr lang="es-ES" b="1" dirty="0">
                <a:latin typeface="Muli"/>
              </a:rPr>
              <a:t>no todos los archivos STL son iguales</a:t>
            </a:r>
            <a:r>
              <a:rPr lang="es-ES" dirty="0">
                <a:latin typeface="Muli"/>
              </a:rPr>
              <a:t>. Un STL que te hayas descargado puede parecer fantástico, pero puede contener errores que confundan a tu software de corte y posiblemente </a:t>
            </a:r>
            <a:r>
              <a:rPr lang="es-ES" b="1" u="sng" dirty="0">
                <a:latin typeface="Muli"/>
              </a:rPr>
              <a:t>incluso arruinen </a:t>
            </a:r>
            <a:r>
              <a:rPr lang="es-ES" dirty="0">
                <a:latin typeface="Muli"/>
              </a:rPr>
              <a:t>tus impresiones. Los errores de archivos STL en la impresión 3D se producen por diferentes motivos, como: modelos 3D diseñados para otros usos, como animación por ordenador, videojuegos, modelos 3D creados con escáneres 3D o fotogrametría, o mal diseño CAD e incluso debido a una mala exportación. de un modelo CAD.</a:t>
            </a:r>
          </a:p>
          <a:p>
            <a:pPr>
              <a:spcAft>
                <a:spcPts val="600"/>
              </a:spcAft>
            </a:pPr>
            <a:r>
              <a:rPr lang="es-ES" dirty="0">
                <a:latin typeface="Muli"/>
              </a:rPr>
              <a:t>La </a:t>
            </a:r>
            <a:r>
              <a:rPr lang="es-ES" b="1" dirty="0">
                <a:latin typeface="Muli"/>
              </a:rPr>
              <a:t>raíz de los errores de STL se encuentra dentro de la malla de triángulos conectados </a:t>
            </a:r>
            <a:r>
              <a:rPr lang="es-ES" dirty="0">
                <a:latin typeface="Muli"/>
              </a:rPr>
              <a:t>que utilizan los STL para representar modelos 3D. Un archivo STL típico puede contener decenas de miles de pequeños triángulos. Dependiendo del diseño, hay muchas formas diferentes en las que estos triángulos pueden tergiversarse (desde una perspectiva de fabricación).</a:t>
            </a:r>
            <a:endParaRPr lang="en-US" dirty="0">
              <a:latin typeface="Muli"/>
            </a:endParaRPr>
          </a:p>
          <a:p>
            <a:endParaRPr lang="en-US" dirty="0">
              <a:latin typeface="Muli"/>
            </a:endParaRPr>
          </a:p>
          <a:p>
            <a:endParaRPr lang="en-US" dirty="0">
              <a:latin typeface="Muli"/>
            </a:endParaRPr>
          </a:p>
          <a:p>
            <a:endParaRPr lang="en-US" dirty="0">
              <a:latin typeface="Muli"/>
            </a:endParaRPr>
          </a:p>
          <a:p>
            <a:endParaRPr lang="en-US" dirty="0">
              <a:latin typeface="Muli"/>
            </a:endParaRPr>
          </a:p>
          <a:p>
            <a:endParaRPr lang="en-US" dirty="0">
              <a:latin typeface="Muli"/>
            </a:endParaRPr>
          </a:p>
          <a:p>
            <a:endParaRPr lang="en-US" dirty="0">
              <a:latin typeface="Muli"/>
            </a:endParaRPr>
          </a:p>
          <a:p>
            <a:endParaRPr lang="en-US" dirty="0">
              <a:latin typeface="Muli"/>
            </a:endParaRPr>
          </a:p>
          <a:p>
            <a:endParaRPr lang="en-US" dirty="0">
              <a:latin typeface="Muli"/>
            </a:endParaRPr>
          </a:p>
          <a:p>
            <a:endParaRPr lang="en-US" b="1" dirty="0">
              <a:latin typeface="Muli"/>
            </a:endParaRPr>
          </a:p>
          <a:p>
            <a:endParaRPr lang="en-US" b="1" dirty="0">
              <a:latin typeface="Muli"/>
            </a:endParaRPr>
          </a:p>
          <a:p>
            <a:endParaRPr lang="en-US" b="1" dirty="0">
              <a:latin typeface="Muli"/>
            </a:endParaRPr>
          </a:p>
          <a:p>
            <a:endParaRPr lang="en-US" b="1" dirty="0">
              <a:latin typeface="Muli"/>
            </a:endParaRPr>
          </a:p>
          <a:p>
            <a:endParaRPr lang="en-US" dirty="0">
              <a:latin typeface="Muli"/>
            </a:endParaRPr>
          </a:p>
        </p:txBody>
      </p:sp>
      <p:pic>
        <p:nvPicPr>
          <p:cNvPr id="7" name="Picture 6" descr="Careful analysis of STLs can identify errors before printing"/>
          <p:cNvPicPr/>
          <p:nvPr/>
        </p:nvPicPr>
        <p:blipFill>
          <a:blip r:embed="rId3">
            <a:extLst>
              <a:ext uri="{28A0092B-C50C-407E-A947-70E740481C1C}">
                <a14:useLocalDpi xmlns:a14="http://schemas.microsoft.com/office/drawing/2010/main" val="0"/>
              </a:ext>
            </a:extLst>
          </a:blip>
          <a:srcRect/>
          <a:stretch>
            <a:fillRect/>
          </a:stretch>
        </p:blipFill>
        <p:spPr bwMode="auto">
          <a:xfrm>
            <a:off x="3967922" y="3378200"/>
            <a:ext cx="3766378" cy="1618549"/>
          </a:xfrm>
          <a:prstGeom prst="rect">
            <a:avLst/>
          </a:prstGeom>
          <a:noFill/>
          <a:ln>
            <a:noFill/>
          </a:ln>
        </p:spPr>
      </p:pic>
      <p:sp>
        <p:nvSpPr>
          <p:cNvPr id="9" name="Google Shape;1029;p44"/>
          <p:cNvSpPr txBox="1">
            <a:spLocks/>
          </p:cNvSpPr>
          <p:nvPr/>
        </p:nvSpPr>
        <p:spPr>
          <a:xfrm>
            <a:off x="1263958" y="3516746"/>
            <a:ext cx="2522951" cy="105525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dirty="0">
                <a:latin typeface="Muli"/>
              </a:rPr>
              <a:t>¡Echemos un vistazo a los tipos más </a:t>
            </a:r>
            <a:r>
              <a:rPr lang="es-ES" b="1" dirty="0">
                <a:latin typeface="Muli"/>
              </a:rPr>
              <a:t>comunes</a:t>
            </a:r>
            <a:r>
              <a:rPr lang="es-ES" dirty="0">
                <a:latin typeface="Muli"/>
              </a:rPr>
              <a:t> de </a:t>
            </a:r>
            <a:r>
              <a:rPr lang="es-ES" b="1" dirty="0">
                <a:latin typeface="Muli"/>
              </a:rPr>
              <a:t>errores STL </a:t>
            </a:r>
            <a:r>
              <a:rPr lang="es-ES" dirty="0">
                <a:latin typeface="Muli"/>
              </a:rPr>
              <a:t>y cómo </a:t>
            </a:r>
            <a:r>
              <a:rPr lang="es-ES" b="1" dirty="0">
                <a:latin typeface="Muli"/>
              </a:rPr>
              <a:t>solucionarlos</a:t>
            </a:r>
            <a:r>
              <a:rPr lang="es-ES" dirty="0">
                <a:latin typeface="Muli"/>
              </a:rPr>
              <a:t>!</a:t>
            </a:r>
            <a:endParaRPr lang="en-US" dirty="0">
              <a:latin typeface="Muli"/>
            </a:endParaRPr>
          </a:p>
        </p:txBody>
      </p:sp>
    </p:spTree>
    <p:extLst>
      <p:ext uri="{BB962C8B-B14F-4D97-AF65-F5344CB8AC3E}">
        <p14:creationId xmlns:p14="http://schemas.microsoft.com/office/powerpoint/2010/main" val="38708382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074150" y="250698"/>
            <a:ext cx="6995700" cy="566400"/>
          </a:xfrm>
        </p:spPr>
        <p:txBody>
          <a:bodyPr/>
          <a:lstStyle/>
          <a:p>
            <a:r>
              <a:rPr lang="en-US" dirty="0" err="1"/>
              <a:t>Tipos</a:t>
            </a:r>
            <a:r>
              <a:rPr lang="en-US" dirty="0"/>
              <a:t> de </a:t>
            </a:r>
            <a:r>
              <a:rPr lang="en-US" dirty="0" err="1"/>
              <a:t>errores</a:t>
            </a:r>
            <a:r>
              <a:rPr lang="en-US" dirty="0"/>
              <a:t> STL</a:t>
            </a:r>
          </a:p>
        </p:txBody>
      </p:sp>
      <p:sp>
        <p:nvSpPr>
          <p:cNvPr id="6" name="Google Shape;1029;p44"/>
          <p:cNvSpPr txBox="1">
            <a:spLocks/>
          </p:cNvSpPr>
          <p:nvPr/>
        </p:nvSpPr>
        <p:spPr>
          <a:xfrm>
            <a:off x="779049" y="791977"/>
            <a:ext cx="7983951" cy="323709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b="1" dirty="0">
                <a:latin typeface="Muli" pitchFamily="2" charset="0"/>
              </a:rPr>
              <a:t>Archivo STL hinchado (malla demasiado refinada) </a:t>
            </a:r>
            <a:r>
              <a:rPr lang="es-ES" dirty="0">
                <a:latin typeface="Muli" pitchFamily="2" charset="0"/>
              </a:rPr>
              <a:t>Como ya sabes, la precisión de la malla depende de la cantidad de triángulos utilizados en la malla. Sin embargo, si la malla tiene </a:t>
            </a:r>
            <a:r>
              <a:rPr lang="es-ES" u="sng" dirty="0">
                <a:latin typeface="Muli" pitchFamily="2" charset="0"/>
              </a:rPr>
              <a:t>demasiados triángulos</a:t>
            </a:r>
            <a:r>
              <a:rPr lang="es-ES" dirty="0">
                <a:latin typeface="Muli" pitchFamily="2" charset="0"/>
              </a:rPr>
              <a:t>, puede generar un archivo STL inflado, un archivo STL que es demasiado grande y, por lo tanto, demasiado difícil de procesar para la cortadora/</a:t>
            </a:r>
            <a:r>
              <a:rPr lang="es-ES" dirty="0" err="1">
                <a:latin typeface="Muli" pitchFamily="2" charset="0"/>
              </a:rPr>
              <a:t>slicer</a:t>
            </a:r>
            <a:r>
              <a:rPr lang="es-ES" dirty="0">
                <a:latin typeface="Muli" pitchFamily="2" charset="0"/>
              </a:rPr>
              <a:t>.</a:t>
            </a:r>
          </a:p>
          <a:p>
            <a:endParaRPr lang="es-ES" dirty="0">
              <a:latin typeface="Muli" pitchFamily="2" charset="0"/>
            </a:endParaRPr>
          </a:p>
          <a:p>
            <a:pPr marL="285750" indent="-285750">
              <a:buFont typeface="Wingdings" panose="05000000000000000000" pitchFamily="2" charset="2"/>
              <a:buChar char="§"/>
            </a:pPr>
            <a:r>
              <a:rPr lang="es-ES" b="1" dirty="0">
                <a:latin typeface="Muli" pitchFamily="2" charset="0"/>
              </a:rPr>
              <a:t>Regla general: </a:t>
            </a:r>
            <a:r>
              <a:rPr lang="es-ES" dirty="0">
                <a:latin typeface="Muli" pitchFamily="2" charset="0"/>
              </a:rPr>
              <a:t>trata de generar siempre archivos STL que no superen </a:t>
            </a:r>
            <a:r>
              <a:rPr lang="es-ES" u="sng" dirty="0">
                <a:latin typeface="Muli" pitchFamily="2" charset="0"/>
              </a:rPr>
              <a:t>los 50 Mb</a:t>
            </a:r>
          </a:p>
          <a:p>
            <a:pPr marL="285750" indent="-285750">
              <a:buFont typeface="Wingdings" panose="05000000000000000000" pitchFamily="2" charset="2"/>
              <a:buChar char="§"/>
            </a:pPr>
            <a:endParaRPr lang="es-ES" dirty="0">
              <a:latin typeface="Muli" pitchFamily="2" charset="0"/>
            </a:endParaRPr>
          </a:p>
          <a:p>
            <a:r>
              <a:rPr lang="es-ES" b="1" dirty="0">
                <a:latin typeface="Muli" pitchFamily="2" charset="0"/>
              </a:rPr>
              <a:t>Triángulo invertido</a:t>
            </a:r>
          </a:p>
          <a:p>
            <a:r>
              <a:rPr lang="es-ES" dirty="0">
                <a:latin typeface="Muli" pitchFamily="2" charset="0"/>
              </a:rPr>
              <a:t>En un archivo STL, los vectores normales en los triángulos de la malla siempre deben apuntar hacia afuera. Por lo tanto, tenemos un triángulo volteado o invertido cuando un vector normal apunta hacia adentro o en cualquier otra dirección. El error del triángulo invertido confunde a la cortadora y a la impresora 3D. Como resultado, la impresora 3D </a:t>
            </a:r>
            <a:r>
              <a:rPr lang="es-ES" u="sng" dirty="0">
                <a:latin typeface="Muli" pitchFamily="2" charset="0"/>
              </a:rPr>
              <a:t>no sabe dónde depositar el material.</a:t>
            </a:r>
            <a:endParaRPr lang="en-US" u="sng" dirty="0">
              <a:latin typeface="Muli" pitchFamily="2" charset="0"/>
            </a:endParaRPr>
          </a:p>
          <a:p>
            <a:endParaRPr lang="en-US" u="sng" dirty="0">
              <a:latin typeface="Muli" pitchFamily="2" charset="0"/>
            </a:endParaRPr>
          </a:p>
        </p:txBody>
      </p:sp>
      <p:pic>
        <p:nvPicPr>
          <p:cNvPr id="8" name="Picture 7"/>
          <p:cNvPicPr/>
          <p:nvPr/>
        </p:nvPicPr>
        <p:blipFill rotWithShape="1">
          <a:blip r:embed="rId3" cstate="print">
            <a:extLst>
              <a:ext uri="{28A0092B-C50C-407E-A947-70E740481C1C}">
                <a14:useLocalDpi xmlns:a14="http://schemas.microsoft.com/office/drawing/2010/main" val="0"/>
              </a:ext>
            </a:extLst>
          </a:blip>
          <a:srcRect l="33910" t="36672"/>
          <a:stretch/>
        </p:blipFill>
        <p:spPr bwMode="auto">
          <a:xfrm>
            <a:off x="5791200" y="3867912"/>
            <a:ext cx="2131059" cy="1222057"/>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4">
            <a:extLst>
              <a:ext uri="{28A0092B-C50C-407E-A947-70E740481C1C}">
                <a14:useLocalDpi xmlns:a14="http://schemas.microsoft.com/office/drawing/2010/main" val="0"/>
              </a:ext>
            </a:extLst>
          </a:blip>
          <a:srcRect l="3972" t="42301" r="47130" b="19909"/>
          <a:stretch/>
        </p:blipFill>
        <p:spPr>
          <a:xfrm>
            <a:off x="3382615" y="3982212"/>
            <a:ext cx="2075422" cy="910590"/>
          </a:xfrm>
          <a:prstGeom prst="rect">
            <a:avLst/>
          </a:prstGeom>
        </p:spPr>
      </p:pic>
      <p:pic>
        <p:nvPicPr>
          <p:cNvPr id="9" name="Picture 8"/>
          <p:cNvPicPr/>
          <p:nvPr/>
        </p:nvPicPr>
        <p:blipFill rotWithShape="1">
          <a:blip r:embed="rId4">
            <a:extLst>
              <a:ext uri="{28A0092B-C50C-407E-A947-70E740481C1C}">
                <a14:useLocalDpi xmlns:a14="http://schemas.microsoft.com/office/drawing/2010/main" val="0"/>
              </a:ext>
            </a:extLst>
          </a:blip>
          <a:srcRect l="4130" t="4619" r="46555" b="59308"/>
          <a:stretch/>
        </p:blipFill>
        <p:spPr>
          <a:xfrm>
            <a:off x="1307193" y="3982212"/>
            <a:ext cx="2075422" cy="910590"/>
          </a:xfrm>
          <a:prstGeom prst="rect">
            <a:avLst/>
          </a:prstGeom>
        </p:spPr>
      </p:pic>
    </p:spTree>
    <p:extLst>
      <p:ext uri="{BB962C8B-B14F-4D97-AF65-F5344CB8AC3E}">
        <p14:creationId xmlns:p14="http://schemas.microsoft.com/office/powerpoint/2010/main" val="5643554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074150" y="279273"/>
            <a:ext cx="6995700" cy="566400"/>
          </a:xfrm>
        </p:spPr>
        <p:txBody>
          <a:bodyPr/>
          <a:lstStyle/>
          <a:p>
            <a:r>
              <a:rPr lang="en-US" dirty="0" err="1"/>
              <a:t>Errores</a:t>
            </a:r>
            <a:r>
              <a:rPr lang="en-US" dirty="0"/>
              <a:t> no </a:t>
            </a:r>
            <a:r>
              <a:rPr lang="en-US" dirty="0" err="1"/>
              <a:t>múltiples</a:t>
            </a:r>
            <a:endParaRPr lang="en-US" dirty="0"/>
          </a:p>
        </p:txBody>
      </p:sp>
      <p:sp>
        <p:nvSpPr>
          <p:cNvPr id="6" name="Google Shape;1029;p44"/>
          <p:cNvSpPr txBox="1">
            <a:spLocks/>
          </p:cNvSpPr>
          <p:nvPr/>
        </p:nvSpPr>
        <p:spPr>
          <a:xfrm>
            <a:off x="660400" y="788802"/>
            <a:ext cx="8302625" cy="323709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dirty="0">
                <a:latin typeface="Muli" pitchFamily="2" charset="0"/>
              </a:rPr>
              <a:t>Sin ser demasiado técnico, la geometría no múltiple es </a:t>
            </a:r>
            <a:r>
              <a:rPr lang="es-ES" u="sng" dirty="0">
                <a:latin typeface="Muli" pitchFamily="2" charset="0"/>
              </a:rPr>
              <a:t>geometría 3D virtual que no puede existir físicamente en el mundo real</a:t>
            </a:r>
            <a:r>
              <a:rPr lang="es-ES" dirty="0">
                <a:latin typeface="Muli" pitchFamily="2" charset="0"/>
              </a:rPr>
              <a:t>. Un ejemplo simple es una pared sin espesor, pero puede tomar muchas otras formas.</a:t>
            </a:r>
          </a:p>
          <a:p>
            <a:endParaRPr lang="es-ES" dirty="0">
              <a:latin typeface="Muli" pitchFamily="2" charset="0"/>
            </a:endParaRPr>
          </a:p>
          <a:p>
            <a:r>
              <a:rPr lang="es-ES" dirty="0">
                <a:latin typeface="Muli" pitchFamily="2" charset="0"/>
              </a:rPr>
              <a:t>Un modelo 3D no múltiple se puede representar digitalmente, pero no hay geometría en el mundo real que pueda soportarlo físicamente. Hay errores en el modelo 3D que no pueden definir con precisión la geometría del modelo 3D en el mundo real, lo que genera anomalías que </a:t>
            </a:r>
            <a:r>
              <a:rPr lang="es-ES" u="sng" dirty="0">
                <a:latin typeface="Muli" pitchFamily="2" charset="0"/>
              </a:rPr>
              <a:t>arruinarán una impresión</a:t>
            </a:r>
            <a:r>
              <a:rPr lang="es-ES" dirty="0">
                <a:latin typeface="Muli" pitchFamily="2" charset="0"/>
              </a:rPr>
              <a:t>. Echemos un vistazo rápido a algunos ejemplos y cómo solucionarlos.</a:t>
            </a:r>
            <a:endParaRPr lang="en-US" dirty="0">
              <a:latin typeface="Muli" pitchFamily="2" charset="0"/>
            </a:endParaRPr>
          </a:p>
          <a:p>
            <a:endParaRPr lang="en-US" dirty="0">
              <a:latin typeface="Muli" pitchFamily="2" charset="0"/>
            </a:endParaRPr>
          </a:p>
          <a:p>
            <a:endParaRPr lang="en-US" dirty="0">
              <a:latin typeface="Muli" pitchFamily="2" charset="0"/>
            </a:endParaRPr>
          </a:p>
        </p:txBody>
      </p:sp>
      <p:grpSp>
        <p:nvGrpSpPr>
          <p:cNvPr id="2" name="Group 1"/>
          <p:cNvGrpSpPr/>
          <p:nvPr/>
        </p:nvGrpSpPr>
        <p:grpSpPr>
          <a:xfrm>
            <a:off x="4380230" y="2725574"/>
            <a:ext cx="3928110" cy="1492885"/>
            <a:chOff x="4596130" y="2521651"/>
            <a:chExt cx="3928110" cy="1492885"/>
          </a:xfrm>
        </p:grpSpPr>
        <p:pic>
          <p:nvPicPr>
            <p:cNvPr id="4" name="Picture 3" descr="Non-manifold geometry error open objects">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4596130" y="2521651"/>
              <a:ext cx="1424940" cy="1449070"/>
            </a:xfrm>
            <a:prstGeom prst="rect">
              <a:avLst/>
            </a:prstGeom>
            <a:noFill/>
            <a:ln>
              <a:noFill/>
            </a:ln>
          </p:spPr>
        </p:pic>
        <p:pic>
          <p:nvPicPr>
            <p:cNvPr id="7" name="Picture 6" descr="Non-manifold geometry ">
              <a:hlinkClick r:id="rId5"/>
            </p:cNvPr>
            <p:cNvPicPr/>
            <p:nvPr/>
          </p:nvPicPr>
          <p:blipFill rotWithShape="1">
            <a:blip r:embed="rId6">
              <a:extLst>
                <a:ext uri="{28A0092B-C50C-407E-A947-70E740481C1C}">
                  <a14:useLocalDpi xmlns:a14="http://schemas.microsoft.com/office/drawing/2010/main" val="0"/>
                </a:ext>
              </a:extLst>
            </a:blip>
            <a:srcRect r="56321"/>
            <a:stretch/>
          </p:blipFill>
          <p:spPr bwMode="auto">
            <a:xfrm>
              <a:off x="6021070" y="2521651"/>
              <a:ext cx="1167130" cy="1449070"/>
            </a:xfrm>
            <a:prstGeom prst="rect">
              <a:avLst/>
            </a:prstGeom>
            <a:noFill/>
            <a:ln>
              <a:noFill/>
            </a:ln>
          </p:spPr>
        </p:pic>
        <p:pic>
          <p:nvPicPr>
            <p:cNvPr id="8" name="Picture 7" descr="Non-manifold geometry ">
              <a:hlinkClick r:id="rId5"/>
            </p:cNvPr>
            <p:cNvPicPr/>
            <p:nvPr/>
          </p:nvPicPr>
          <p:blipFill rotWithShape="1">
            <a:blip r:embed="rId6">
              <a:extLst>
                <a:ext uri="{28A0092B-C50C-407E-A947-70E740481C1C}">
                  <a14:useLocalDpi xmlns:a14="http://schemas.microsoft.com/office/drawing/2010/main" val="0"/>
                </a:ext>
              </a:extLst>
            </a:blip>
            <a:srcRect l="50000"/>
            <a:stretch/>
          </p:blipFill>
          <p:spPr bwMode="auto">
            <a:xfrm>
              <a:off x="7188200" y="2565466"/>
              <a:ext cx="1336040" cy="1449070"/>
            </a:xfrm>
            <a:prstGeom prst="rect">
              <a:avLst/>
            </a:prstGeom>
            <a:noFill/>
            <a:ln>
              <a:noFill/>
            </a:ln>
          </p:spPr>
        </p:pic>
      </p:grpSp>
      <p:sp>
        <p:nvSpPr>
          <p:cNvPr id="3" name="Rectangle 2"/>
          <p:cNvSpPr/>
          <p:nvPr/>
        </p:nvSpPr>
        <p:spPr>
          <a:xfrm>
            <a:off x="515649" y="2952628"/>
            <a:ext cx="4002405" cy="1169551"/>
          </a:xfrm>
          <a:prstGeom prst="rect">
            <a:avLst/>
          </a:prstGeom>
        </p:spPr>
        <p:txBody>
          <a:bodyPr wrap="square">
            <a:spAutoFit/>
          </a:bodyPr>
          <a:lstStyle/>
          <a:p>
            <a:r>
              <a:rPr lang="es-ES" b="1" dirty="0">
                <a:latin typeface="Muli" pitchFamily="2" charset="0"/>
              </a:rPr>
              <a:t>Áreas sin espesor (Superficies 2D)</a:t>
            </a:r>
          </a:p>
          <a:p>
            <a:r>
              <a:rPr lang="es-ES" dirty="0">
                <a:latin typeface="Muli" pitchFamily="2" charset="0"/>
              </a:rPr>
              <a:t>Cubo con superficies de volumen cero.</a:t>
            </a:r>
          </a:p>
          <a:p>
            <a:pPr marL="285750" indent="-285750">
              <a:buFont typeface="Wingdings" pitchFamily="2" charset="2"/>
              <a:buChar char="ü"/>
            </a:pPr>
            <a:r>
              <a:rPr lang="es-ES" dirty="0">
                <a:latin typeface="Muli" pitchFamily="2" charset="0"/>
              </a:rPr>
              <a:t>ajusta el grosor de la pared de la caja</a:t>
            </a:r>
          </a:p>
          <a:p>
            <a:pPr marL="285750" indent="-285750">
              <a:buFont typeface="Wingdings" pitchFamily="2" charset="2"/>
              <a:buChar char="ü"/>
            </a:pPr>
            <a:r>
              <a:rPr lang="es-ES" dirty="0">
                <a:latin typeface="Muli" pitchFamily="2" charset="0"/>
              </a:rPr>
              <a:t>O cierra la caja añadiendo dos nuevas superficies</a:t>
            </a:r>
            <a:endParaRPr lang="en-US" dirty="0">
              <a:latin typeface="Muli" pitchFamily="2" charset="0"/>
            </a:endParaRPr>
          </a:p>
        </p:txBody>
      </p:sp>
    </p:spTree>
    <p:extLst>
      <p:ext uri="{BB962C8B-B14F-4D97-AF65-F5344CB8AC3E}">
        <p14:creationId xmlns:p14="http://schemas.microsoft.com/office/powerpoint/2010/main" val="6175476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093200" y="193548"/>
            <a:ext cx="6995700" cy="566400"/>
          </a:xfrm>
        </p:spPr>
        <p:txBody>
          <a:bodyPr/>
          <a:lstStyle/>
          <a:p>
            <a:r>
              <a:rPr lang="en-US" dirty="0" err="1"/>
              <a:t>Mallas</a:t>
            </a:r>
            <a:r>
              <a:rPr lang="en-US" dirty="0"/>
              <a:t> no </a:t>
            </a:r>
            <a:r>
              <a:rPr lang="en-US" dirty="0" err="1"/>
              <a:t>múltiples</a:t>
            </a:r>
            <a:endParaRPr lang="en-US" dirty="0"/>
          </a:p>
        </p:txBody>
      </p:sp>
      <p:sp>
        <p:nvSpPr>
          <p:cNvPr id="6" name="Google Shape;1029;p44"/>
          <p:cNvSpPr txBox="1">
            <a:spLocks/>
          </p:cNvSpPr>
          <p:nvPr/>
        </p:nvSpPr>
        <p:spPr>
          <a:xfrm>
            <a:off x="660401" y="903102"/>
            <a:ext cx="5819774" cy="323709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r>
              <a:rPr lang="es-ES" b="1" dirty="0">
                <a:latin typeface="Muli"/>
              </a:rPr>
              <a:t>Agujeros Superficiales (Malla Estanca)</a:t>
            </a:r>
          </a:p>
          <a:p>
            <a:pPr lvl="0"/>
            <a:r>
              <a:rPr lang="es-ES" dirty="0">
                <a:latin typeface="Muli"/>
              </a:rPr>
              <a:t>Para existir en el mundo real, un modelo 3D necesita describir un volumen cerrado o "hermético", sin embargo, un STL a veces puede tener pequeños espacios o agujeros en la malla.</a:t>
            </a:r>
          </a:p>
          <a:p>
            <a:pPr lvl="0"/>
            <a:endParaRPr lang="es-ES" dirty="0">
              <a:latin typeface="Muli"/>
            </a:endParaRPr>
          </a:p>
          <a:p>
            <a:pPr lvl="0"/>
            <a:r>
              <a:rPr lang="es-ES" b="1" dirty="0">
                <a:latin typeface="Muli"/>
              </a:rPr>
              <a:t>Caras superpuestas, </a:t>
            </a:r>
            <a:r>
              <a:rPr lang="es-ES" b="1" dirty="0" err="1">
                <a:latin typeface="Muli"/>
              </a:rPr>
              <a:t>intersecantes</a:t>
            </a:r>
            <a:r>
              <a:rPr lang="es-ES" b="1" dirty="0">
                <a:latin typeface="Muli"/>
              </a:rPr>
              <a:t> e internas: </a:t>
            </a:r>
            <a:r>
              <a:rPr lang="es-ES" dirty="0">
                <a:latin typeface="Muli"/>
              </a:rPr>
              <a:t>para que un archivo STL se pueda imprimir, debe representarse como un </a:t>
            </a:r>
            <a:r>
              <a:rPr lang="es-ES" u="sng" dirty="0">
                <a:latin typeface="Muli"/>
              </a:rPr>
              <a:t>solo objeto sólido</a:t>
            </a:r>
            <a:r>
              <a:rPr lang="es-ES" dirty="0">
                <a:latin typeface="Muli"/>
              </a:rPr>
              <a:t>. Las paredes de tu objeto deben ser paredes sólidas y el espacio dentro de sus paredes debe estar vacío.</a:t>
            </a:r>
            <a:endParaRPr lang="en-US" dirty="0">
              <a:latin typeface="Muli"/>
            </a:endParaRPr>
          </a:p>
          <a:p>
            <a:endParaRPr lang="en-US" dirty="0">
              <a:latin typeface="Muli"/>
            </a:endParaRPr>
          </a:p>
          <a:p>
            <a:endParaRPr lang="en-US" dirty="0">
              <a:latin typeface="Muli"/>
            </a:endParaRPr>
          </a:p>
        </p:txBody>
      </p:sp>
      <p:pic>
        <p:nvPicPr>
          <p:cNvPr id="9" name="Picture 8"/>
          <p:cNvPicPr/>
          <p:nvPr/>
        </p:nvPicPr>
        <p:blipFill rotWithShape="1">
          <a:blip r:embed="rId3">
            <a:extLst>
              <a:ext uri="{28A0092B-C50C-407E-A947-70E740481C1C}">
                <a14:useLocalDpi xmlns:a14="http://schemas.microsoft.com/office/drawing/2010/main" val="0"/>
              </a:ext>
            </a:extLst>
          </a:blip>
          <a:srcRect l="47440" t="27941" r="20393" b="3696"/>
          <a:stretch/>
        </p:blipFill>
        <p:spPr bwMode="auto">
          <a:xfrm>
            <a:off x="6538595" y="3120330"/>
            <a:ext cx="1244600" cy="1513011"/>
          </a:xfrm>
          <a:prstGeom prst="rect">
            <a:avLst/>
          </a:prstGeom>
          <a:ln>
            <a:noFill/>
          </a:ln>
          <a:extLst>
            <a:ext uri="{53640926-AAD7-44D8-BBD7-CCE9431645EC}">
              <a14:shadowObscured xmlns:a14="http://schemas.microsoft.com/office/drawing/2010/main"/>
            </a:ext>
          </a:extLst>
        </p:spPr>
      </p:pic>
      <p:pic>
        <p:nvPicPr>
          <p:cNvPr id="10" name="Picture 9" descr="What is a non-manifold mesh and how to fix it - Sinestesia"/>
          <p:cNvPicPr/>
          <p:nvPr/>
        </p:nvPicPr>
        <p:blipFill rotWithShape="1">
          <a:blip r:embed="rId4">
            <a:extLst>
              <a:ext uri="{28A0092B-C50C-407E-A947-70E740481C1C}">
                <a14:useLocalDpi xmlns:a14="http://schemas.microsoft.com/office/drawing/2010/main" val="0"/>
              </a:ext>
            </a:extLst>
          </a:blip>
          <a:srcRect l="55556" t="15220"/>
          <a:stretch/>
        </p:blipFill>
        <p:spPr bwMode="auto">
          <a:xfrm>
            <a:off x="5165725" y="3268248"/>
            <a:ext cx="1152525" cy="1264002"/>
          </a:xfrm>
          <a:prstGeom prst="rect">
            <a:avLst/>
          </a:prstGeom>
          <a:noFill/>
          <a:ln>
            <a:noFill/>
          </a:ln>
        </p:spPr>
      </p:pic>
      <p:pic>
        <p:nvPicPr>
          <p:cNvPr id="11" name="Picture 10"/>
          <p:cNvPicPr/>
          <p:nvPr/>
        </p:nvPicPr>
        <p:blipFill rotWithShape="1">
          <a:blip r:embed="rId5">
            <a:extLst>
              <a:ext uri="{28A0092B-C50C-407E-A947-70E740481C1C}">
                <a14:useLocalDpi xmlns:a14="http://schemas.microsoft.com/office/drawing/2010/main" val="0"/>
              </a:ext>
            </a:extLst>
          </a:blip>
          <a:srcRect l="8897" t="4720" r="8897" b="13990"/>
          <a:stretch/>
        </p:blipFill>
        <p:spPr>
          <a:xfrm>
            <a:off x="6654800" y="877702"/>
            <a:ext cx="1917700" cy="1752600"/>
          </a:xfrm>
          <a:prstGeom prst="rect">
            <a:avLst/>
          </a:prstGeom>
        </p:spPr>
      </p:pic>
      <p:sp>
        <p:nvSpPr>
          <p:cNvPr id="2" name="Rectangle 1"/>
          <p:cNvSpPr/>
          <p:nvPr/>
        </p:nvSpPr>
        <p:spPr>
          <a:xfrm>
            <a:off x="5327650" y="2691140"/>
            <a:ext cx="4572000" cy="276999"/>
          </a:xfrm>
          <a:prstGeom prst="rect">
            <a:avLst/>
          </a:prstGeom>
        </p:spPr>
        <p:txBody>
          <a:bodyPr>
            <a:spAutoFit/>
          </a:bodyPr>
          <a:lstStyle/>
          <a:p>
            <a:pPr lvl="0" algn="ctr"/>
            <a:r>
              <a:rPr lang="es-ES" sz="1200" b="1" i="1" dirty="0">
                <a:solidFill>
                  <a:schemeClr val="accent1"/>
                </a:solidFill>
                <a:latin typeface="Muli"/>
              </a:rPr>
              <a:t>Pequeño corte en la malla (en azul)</a:t>
            </a:r>
            <a:endParaRPr lang="en-US" sz="1200" b="1" i="1" dirty="0">
              <a:solidFill>
                <a:schemeClr val="accent1"/>
              </a:solidFill>
              <a:latin typeface="Muli"/>
            </a:endParaRPr>
          </a:p>
        </p:txBody>
      </p:sp>
      <p:sp>
        <p:nvSpPr>
          <p:cNvPr id="3" name="Rectangle 2"/>
          <p:cNvSpPr/>
          <p:nvPr/>
        </p:nvSpPr>
        <p:spPr>
          <a:xfrm>
            <a:off x="992188" y="3007092"/>
            <a:ext cx="3948112" cy="2169825"/>
          </a:xfrm>
          <a:prstGeom prst="rect">
            <a:avLst/>
          </a:prstGeom>
        </p:spPr>
        <p:txBody>
          <a:bodyPr wrap="square">
            <a:spAutoFit/>
          </a:bodyPr>
          <a:lstStyle/>
          <a:p>
            <a:pPr marL="285750" lvl="0" indent="-285750">
              <a:spcBef>
                <a:spcPts val="600"/>
              </a:spcBef>
              <a:buFont typeface="Arial" pitchFamily="34" charset="0"/>
              <a:buChar char="•"/>
            </a:pPr>
            <a:r>
              <a:rPr lang="es-ES" sz="1300" dirty="0">
                <a:latin typeface="Muli"/>
              </a:rPr>
              <a:t>Una cortadora/</a:t>
            </a:r>
            <a:r>
              <a:rPr lang="es-ES" sz="1300" dirty="0" err="1">
                <a:latin typeface="Muli"/>
              </a:rPr>
              <a:t>slicer</a:t>
            </a:r>
            <a:r>
              <a:rPr lang="es-ES" sz="1300" dirty="0">
                <a:latin typeface="Muli"/>
              </a:rPr>
              <a:t> no puede procesar caras internas, ya que hace que el vacío dentro de su objeto parezca una pared gruesa. </a:t>
            </a:r>
            <a:r>
              <a:rPr lang="es-ES" sz="1300" b="1" dirty="0">
                <a:latin typeface="Muli"/>
              </a:rPr>
              <a:t>Solución</a:t>
            </a:r>
            <a:r>
              <a:rPr lang="es-ES" sz="1300" dirty="0">
                <a:latin typeface="Muli"/>
              </a:rPr>
              <a:t>: Eliminar caras internas</a:t>
            </a:r>
          </a:p>
          <a:p>
            <a:pPr marL="285750" lvl="0" indent="-285750">
              <a:spcBef>
                <a:spcPts val="600"/>
              </a:spcBef>
              <a:buFont typeface="Arial" pitchFamily="34" charset="0"/>
              <a:buChar char="•"/>
            </a:pPr>
            <a:r>
              <a:rPr lang="es-ES" sz="1300" dirty="0">
                <a:latin typeface="Muli"/>
              </a:rPr>
              <a:t>Cuando las caras o carcasas chocan o se superponen, la ruta del cabezal de impresión de la impresora 3D recibe instrucciones para pasar dos veces por las mismas áreas. </a:t>
            </a:r>
            <a:r>
              <a:rPr lang="es-ES" sz="1300" b="1" dirty="0">
                <a:latin typeface="Muli"/>
              </a:rPr>
              <a:t>Solución</a:t>
            </a:r>
            <a:r>
              <a:rPr lang="es-ES" sz="1300" dirty="0">
                <a:latin typeface="Muli"/>
              </a:rPr>
              <a:t>: unir las caras superpuestas</a:t>
            </a:r>
            <a:endParaRPr lang="en-US" sz="1300" dirty="0">
              <a:latin typeface="Muli"/>
            </a:endParaRPr>
          </a:p>
        </p:txBody>
      </p:sp>
    </p:spTree>
    <p:extLst>
      <p:ext uri="{BB962C8B-B14F-4D97-AF65-F5344CB8AC3E}">
        <p14:creationId xmlns:p14="http://schemas.microsoft.com/office/powerpoint/2010/main" val="367694746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p48"/>
          <p:cNvSpPr txBox="1">
            <a:spLocks noGrp="1"/>
          </p:cNvSpPr>
          <p:nvPr>
            <p:ph type="title"/>
          </p:nvPr>
        </p:nvSpPr>
        <p:spPr>
          <a:xfrm>
            <a:off x="1083115" y="428428"/>
            <a:ext cx="6995700" cy="55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a:t>
            </a:r>
            <a:r>
              <a:rPr lang="en-US" dirty="0" err="1"/>
              <a:t>Cómo</a:t>
            </a:r>
            <a:r>
              <a:rPr lang="en-US" dirty="0"/>
              <a:t> </a:t>
            </a:r>
            <a:r>
              <a:rPr lang="en-US" dirty="0" err="1"/>
              <a:t>reparar</a:t>
            </a:r>
            <a:r>
              <a:rPr lang="en-US" dirty="0"/>
              <a:t> un archive STL?</a:t>
            </a:r>
          </a:p>
        </p:txBody>
      </p:sp>
      <p:sp>
        <p:nvSpPr>
          <p:cNvPr id="1122" name="Google Shape;1122;p48"/>
          <p:cNvSpPr txBox="1">
            <a:spLocks noGrp="1"/>
          </p:cNvSpPr>
          <p:nvPr>
            <p:ph type="subTitle" idx="3"/>
          </p:nvPr>
        </p:nvSpPr>
        <p:spPr>
          <a:xfrm>
            <a:off x="826770" y="2408916"/>
            <a:ext cx="3817620" cy="1638477"/>
          </a:xfrm>
          <a:prstGeom prst="rect">
            <a:avLst/>
          </a:prstGeom>
        </p:spPr>
        <p:txBody>
          <a:bodyPr spcFirstLastPara="1" wrap="square" lIns="91425" tIns="91425" rIns="91425" bIns="91425" anchor="t" anchorCtr="0">
            <a:noAutofit/>
          </a:bodyPr>
          <a:lstStyle/>
          <a:p>
            <a:pPr marL="285750" lvl="0" indent="-285750" algn="l">
              <a:buFont typeface="Arial" pitchFamily="34" charset="0"/>
              <a:buChar char="•"/>
            </a:pPr>
            <a:r>
              <a:rPr lang="es-ES" sz="1300" dirty="0"/>
              <a:t>opción relativamente más sencilla</a:t>
            </a:r>
          </a:p>
          <a:p>
            <a:pPr marL="285750" lvl="0" indent="-285750" algn="l">
              <a:buFont typeface="Arial" pitchFamily="34" charset="0"/>
              <a:buChar char="•"/>
            </a:pPr>
            <a:r>
              <a:rPr lang="es-ES" sz="1300" dirty="0"/>
              <a:t>permite un mayor control</a:t>
            </a:r>
          </a:p>
          <a:p>
            <a:pPr marL="285750" lvl="0" indent="-285750" algn="l">
              <a:buFont typeface="Arial" pitchFamily="34" charset="0"/>
              <a:buChar char="•"/>
            </a:pPr>
            <a:r>
              <a:rPr lang="es-ES" sz="1300" dirty="0"/>
              <a:t>la mayoría de los software de modelado 3D modernos tienen funciones integradas que puedes usar para verificar y corregir errores antes de exportarlos a un formato STL</a:t>
            </a:r>
          </a:p>
          <a:p>
            <a:pPr marL="285750" lvl="0" indent="-285750" algn="l">
              <a:buFont typeface="Arial" pitchFamily="34" charset="0"/>
              <a:buChar char="•"/>
            </a:pPr>
            <a:r>
              <a:rPr lang="es-ES" sz="1300" dirty="0"/>
              <a:t>usa las soluciones mencionadas anteriormente</a:t>
            </a:r>
            <a:endParaRPr lang="en-US" sz="1300" dirty="0"/>
          </a:p>
          <a:p>
            <a:pPr marL="0" lvl="0" indent="0" algn="l"/>
            <a:endParaRPr lang="en-US" sz="1300" dirty="0"/>
          </a:p>
        </p:txBody>
      </p:sp>
      <p:sp>
        <p:nvSpPr>
          <p:cNvPr id="1123" name="Google Shape;1123;p48"/>
          <p:cNvSpPr txBox="1">
            <a:spLocks noGrp="1"/>
          </p:cNvSpPr>
          <p:nvPr>
            <p:ph type="subTitle" idx="4"/>
          </p:nvPr>
        </p:nvSpPr>
        <p:spPr>
          <a:xfrm>
            <a:off x="4696060" y="2380342"/>
            <a:ext cx="3720628" cy="1640738"/>
          </a:xfrm>
          <a:prstGeom prst="rect">
            <a:avLst/>
          </a:prstGeom>
        </p:spPr>
        <p:txBody>
          <a:bodyPr spcFirstLastPara="1" wrap="square" lIns="91425" tIns="91425" rIns="91425" bIns="91425" anchor="t" anchorCtr="0">
            <a:noAutofit/>
          </a:bodyPr>
          <a:lstStyle/>
          <a:p>
            <a:pPr marL="285750" lvl="0" indent="-285750" algn="l">
              <a:buFont typeface="Arial" pitchFamily="34" charset="0"/>
              <a:buChar char="•"/>
            </a:pPr>
            <a:r>
              <a:rPr lang="es-ES" sz="1300" dirty="0">
                <a:solidFill>
                  <a:schemeClr val="tx1"/>
                </a:solidFill>
              </a:rPr>
              <a:t>se utiliza en casos en los que no se tiene acceso al CAD original</a:t>
            </a:r>
          </a:p>
          <a:p>
            <a:pPr marL="285750" lvl="0" indent="-285750" algn="l">
              <a:buFont typeface="Arial" pitchFamily="34" charset="0"/>
              <a:buChar char="•"/>
            </a:pPr>
            <a:r>
              <a:rPr lang="es-ES" sz="1300" dirty="0">
                <a:solidFill>
                  <a:schemeClr val="tx1"/>
                </a:solidFill>
              </a:rPr>
              <a:t>proceso relativamente automatizado</a:t>
            </a:r>
          </a:p>
          <a:p>
            <a:pPr marL="285750" lvl="0" indent="-285750" algn="l">
              <a:buFont typeface="Arial" pitchFamily="34" charset="0"/>
              <a:buChar char="•"/>
            </a:pPr>
            <a:r>
              <a:rPr lang="es-ES" sz="1300" dirty="0">
                <a:solidFill>
                  <a:schemeClr val="tx1"/>
                </a:solidFill>
              </a:rPr>
              <a:t>el software de reparación proporciona menos control pero aún así puede solucionar la mayoría de los problemas</a:t>
            </a:r>
          </a:p>
          <a:p>
            <a:pPr marL="285750" lvl="0" indent="-285750" algn="l">
              <a:buFont typeface="Arial" pitchFamily="34" charset="0"/>
              <a:buChar char="•"/>
            </a:pPr>
            <a:endParaRPr lang="es-ES" sz="1300" dirty="0">
              <a:solidFill>
                <a:schemeClr val="tx1"/>
              </a:solidFill>
            </a:endParaRPr>
          </a:p>
          <a:p>
            <a:pPr marL="285750" lvl="0" indent="-285750" algn="l">
              <a:buFont typeface="Arial" pitchFamily="34" charset="0"/>
              <a:buChar char="•"/>
            </a:pPr>
            <a:r>
              <a:rPr lang="es-ES" sz="1300" b="1" dirty="0">
                <a:solidFill>
                  <a:schemeClr val="tx1"/>
                </a:solidFill>
              </a:rPr>
              <a:t>Nota</a:t>
            </a:r>
            <a:r>
              <a:rPr lang="es-ES" sz="1300" dirty="0">
                <a:solidFill>
                  <a:schemeClr val="tx1"/>
                </a:solidFill>
              </a:rPr>
              <a:t>: la mayoría del software de corte moderno también puede detectar y corregir errores de STL, pero puede hacer mucho más que eso, por lo que no debe confundirse con el software de reparación de STL.</a:t>
            </a:r>
            <a:endParaRPr lang="en-US" sz="1300" dirty="0">
              <a:solidFill>
                <a:schemeClr val="tx1"/>
              </a:solidFill>
            </a:endParaRPr>
          </a:p>
        </p:txBody>
      </p:sp>
      <p:sp>
        <p:nvSpPr>
          <p:cNvPr id="1124" name="Google Shape;1124;p48"/>
          <p:cNvSpPr/>
          <p:nvPr/>
        </p:nvSpPr>
        <p:spPr>
          <a:xfrm>
            <a:off x="226627" y="1953904"/>
            <a:ext cx="622950" cy="622950"/>
          </a:xfrm>
          <a:prstGeom prst="ellipse">
            <a:avLst/>
          </a:prstGeom>
          <a:noFill/>
          <a:ln w="19050" cap="flat" cmpd="sng">
            <a:solidFill>
              <a:srgbClr val="FF721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sp>
        <p:nvSpPr>
          <p:cNvPr id="1125" name="Google Shape;1125;p48"/>
          <p:cNvSpPr/>
          <p:nvPr/>
        </p:nvSpPr>
        <p:spPr>
          <a:xfrm>
            <a:off x="7817218" y="1855185"/>
            <a:ext cx="622950" cy="622950"/>
          </a:xfrm>
          <a:prstGeom prst="ellipse">
            <a:avLst/>
          </a:prstGeom>
          <a:noFill/>
          <a:ln w="19050" cap="flat" cmpd="sng">
            <a:solidFill>
              <a:srgbClr val="FF721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grpSp>
        <p:nvGrpSpPr>
          <p:cNvPr id="1126" name="Google Shape;1126;p48"/>
          <p:cNvGrpSpPr/>
          <p:nvPr/>
        </p:nvGrpSpPr>
        <p:grpSpPr>
          <a:xfrm>
            <a:off x="8042511" y="2083856"/>
            <a:ext cx="172364" cy="178314"/>
            <a:chOff x="-65129950" y="2646800"/>
            <a:chExt cx="311125" cy="317425"/>
          </a:xfrm>
        </p:grpSpPr>
        <p:sp>
          <p:nvSpPr>
            <p:cNvPr id="1127" name="Google Shape;1127;p48"/>
            <p:cNvSpPr/>
            <p:nvPr/>
          </p:nvSpPr>
          <p:spPr>
            <a:xfrm>
              <a:off x="-65129950" y="2646800"/>
              <a:ext cx="311125" cy="317425"/>
            </a:xfrm>
            <a:custGeom>
              <a:avLst/>
              <a:gdLst/>
              <a:ahLst/>
              <a:cxnLst/>
              <a:rect l="l" t="t" r="r" b="b"/>
              <a:pathLst>
                <a:path w="12445" h="12697" extrusionOk="0">
                  <a:moveTo>
                    <a:pt x="6648" y="851"/>
                  </a:moveTo>
                  <a:lnTo>
                    <a:pt x="6648" y="1954"/>
                  </a:lnTo>
                  <a:lnTo>
                    <a:pt x="5860" y="1954"/>
                  </a:lnTo>
                  <a:lnTo>
                    <a:pt x="5860" y="851"/>
                  </a:lnTo>
                  <a:close/>
                  <a:moveTo>
                    <a:pt x="1261" y="1954"/>
                  </a:moveTo>
                  <a:cubicBezTo>
                    <a:pt x="1355" y="1954"/>
                    <a:pt x="1450" y="1985"/>
                    <a:pt x="1544" y="2080"/>
                  </a:cubicBezTo>
                  <a:cubicBezTo>
                    <a:pt x="1733" y="2237"/>
                    <a:pt x="1733" y="2521"/>
                    <a:pt x="1576" y="2678"/>
                  </a:cubicBezTo>
                  <a:cubicBezTo>
                    <a:pt x="1497" y="2757"/>
                    <a:pt x="1387" y="2797"/>
                    <a:pt x="1276" y="2797"/>
                  </a:cubicBezTo>
                  <a:cubicBezTo>
                    <a:pt x="1166" y="2797"/>
                    <a:pt x="1056" y="2757"/>
                    <a:pt x="977" y="2678"/>
                  </a:cubicBezTo>
                  <a:cubicBezTo>
                    <a:pt x="819" y="2521"/>
                    <a:pt x="819" y="2237"/>
                    <a:pt x="977" y="2080"/>
                  </a:cubicBezTo>
                  <a:cubicBezTo>
                    <a:pt x="1072" y="1985"/>
                    <a:pt x="1198" y="1954"/>
                    <a:pt x="1261" y="1954"/>
                  </a:cubicBezTo>
                  <a:close/>
                  <a:moveTo>
                    <a:pt x="11216" y="1954"/>
                  </a:moveTo>
                  <a:cubicBezTo>
                    <a:pt x="11468" y="1954"/>
                    <a:pt x="11626" y="2143"/>
                    <a:pt x="11626" y="2395"/>
                  </a:cubicBezTo>
                  <a:cubicBezTo>
                    <a:pt x="11626" y="2615"/>
                    <a:pt x="11437" y="2836"/>
                    <a:pt x="11216" y="2836"/>
                  </a:cubicBezTo>
                  <a:cubicBezTo>
                    <a:pt x="11027" y="2836"/>
                    <a:pt x="10807" y="2615"/>
                    <a:pt x="10807" y="2395"/>
                  </a:cubicBezTo>
                  <a:cubicBezTo>
                    <a:pt x="10807" y="2143"/>
                    <a:pt x="10996" y="1954"/>
                    <a:pt x="11216" y="1954"/>
                  </a:cubicBezTo>
                  <a:close/>
                  <a:moveTo>
                    <a:pt x="6270" y="2773"/>
                  </a:moveTo>
                  <a:cubicBezTo>
                    <a:pt x="8759" y="2773"/>
                    <a:pt x="10807" y="4821"/>
                    <a:pt x="10807" y="7341"/>
                  </a:cubicBezTo>
                  <a:cubicBezTo>
                    <a:pt x="10807" y="9861"/>
                    <a:pt x="8759" y="11909"/>
                    <a:pt x="6270" y="11909"/>
                  </a:cubicBezTo>
                  <a:cubicBezTo>
                    <a:pt x="3781" y="11909"/>
                    <a:pt x="1733" y="9861"/>
                    <a:pt x="1733" y="7341"/>
                  </a:cubicBezTo>
                  <a:cubicBezTo>
                    <a:pt x="1733" y="4821"/>
                    <a:pt x="3781" y="2773"/>
                    <a:pt x="6270" y="2773"/>
                  </a:cubicBezTo>
                  <a:close/>
                  <a:moveTo>
                    <a:pt x="4663" y="0"/>
                  </a:moveTo>
                  <a:cubicBezTo>
                    <a:pt x="4411" y="0"/>
                    <a:pt x="4254" y="189"/>
                    <a:pt x="4254" y="410"/>
                  </a:cubicBezTo>
                  <a:cubicBezTo>
                    <a:pt x="4254" y="662"/>
                    <a:pt x="4474" y="851"/>
                    <a:pt x="4663" y="851"/>
                  </a:cubicBezTo>
                  <a:lnTo>
                    <a:pt x="5104" y="851"/>
                  </a:lnTo>
                  <a:lnTo>
                    <a:pt x="5104" y="2111"/>
                  </a:lnTo>
                  <a:cubicBezTo>
                    <a:pt x="4254" y="2300"/>
                    <a:pt x="3466" y="2710"/>
                    <a:pt x="2836" y="3245"/>
                  </a:cubicBezTo>
                  <a:lnTo>
                    <a:pt x="2489" y="2899"/>
                  </a:lnTo>
                  <a:cubicBezTo>
                    <a:pt x="2741" y="2426"/>
                    <a:pt x="2647" y="1891"/>
                    <a:pt x="2269" y="1481"/>
                  </a:cubicBezTo>
                  <a:cubicBezTo>
                    <a:pt x="2032" y="1245"/>
                    <a:pt x="1717" y="1127"/>
                    <a:pt x="1394" y="1127"/>
                  </a:cubicBezTo>
                  <a:cubicBezTo>
                    <a:pt x="1072" y="1127"/>
                    <a:pt x="741" y="1245"/>
                    <a:pt x="473" y="1481"/>
                  </a:cubicBezTo>
                  <a:cubicBezTo>
                    <a:pt x="0" y="1954"/>
                    <a:pt x="0" y="2741"/>
                    <a:pt x="473" y="3245"/>
                  </a:cubicBezTo>
                  <a:cubicBezTo>
                    <a:pt x="725" y="3498"/>
                    <a:pt x="1040" y="3624"/>
                    <a:pt x="1355" y="3624"/>
                  </a:cubicBezTo>
                  <a:cubicBezTo>
                    <a:pt x="1544" y="3624"/>
                    <a:pt x="1702" y="3561"/>
                    <a:pt x="1891" y="3498"/>
                  </a:cubicBezTo>
                  <a:lnTo>
                    <a:pt x="2269" y="3844"/>
                  </a:lnTo>
                  <a:cubicBezTo>
                    <a:pt x="1481" y="4789"/>
                    <a:pt x="946" y="6018"/>
                    <a:pt x="946" y="7341"/>
                  </a:cubicBezTo>
                  <a:cubicBezTo>
                    <a:pt x="946" y="10303"/>
                    <a:pt x="3371" y="12697"/>
                    <a:pt x="6301" y="12697"/>
                  </a:cubicBezTo>
                  <a:cubicBezTo>
                    <a:pt x="9263" y="12697"/>
                    <a:pt x="11657" y="10303"/>
                    <a:pt x="11657" y="7341"/>
                  </a:cubicBezTo>
                  <a:cubicBezTo>
                    <a:pt x="11657" y="6018"/>
                    <a:pt x="11185" y="4789"/>
                    <a:pt x="10365" y="3844"/>
                  </a:cubicBezTo>
                  <a:lnTo>
                    <a:pt x="10712" y="3498"/>
                  </a:lnTo>
                  <a:cubicBezTo>
                    <a:pt x="10838" y="3561"/>
                    <a:pt x="11027" y="3624"/>
                    <a:pt x="11216" y="3624"/>
                  </a:cubicBezTo>
                  <a:cubicBezTo>
                    <a:pt x="11909" y="3624"/>
                    <a:pt x="12445" y="3056"/>
                    <a:pt x="12445" y="2363"/>
                  </a:cubicBezTo>
                  <a:cubicBezTo>
                    <a:pt x="12445" y="1670"/>
                    <a:pt x="11909" y="1135"/>
                    <a:pt x="11216" y="1135"/>
                  </a:cubicBezTo>
                  <a:cubicBezTo>
                    <a:pt x="10555" y="1135"/>
                    <a:pt x="10019" y="1670"/>
                    <a:pt x="10019" y="2363"/>
                  </a:cubicBezTo>
                  <a:cubicBezTo>
                    <a:pt x="10019" y="2552"/>
                    <a:pt x="10050" y="2710"/>
                    <a:pt x="10113" y="2899"/>
                  </a:cubicBezTo>
                  <a:lnTo>
                    <a:pt x="9767" y="3245"/>
                  </a:lnTo>
                  <a:cubicBezTo>
                    <a:pt x="9137" y="2710"/>
                    <a:pt x="8349" y="2300"/>
                    <a:pt x="7530" y="2111"/>
                  </a:cubicBezTo>
                  <a:lnTo>
                    <a:pt x="7530" y="851"/>
                  </a:lnTo>
                  <a:lnTo>
                    <a:pt x="7971" y="851"/>
                  </a:lnTo>
                  <a:cubicBezTo>
                    <a:pt x="8192" y="851"/>
                    <a:pt x="8349" y="662"/>
                    <a:pt x="8349" y="410"/>
                  </a:cubicBezTo>
                  <a:cubicBezTo>
                    <a:pt x="8349" y="189"/>
                    <a:pt x="8160" y="0"/>
                    <a:pt x="797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sp>
          <p:nvSpPr>
            <p:cNvPr id="1128" name="Google Shape;1128;p48"/>
            <p:cNvSpPr/>
            <p:nvPr/>
          </p:nvSpPr>
          <p:spPr>
            <a:xfrm>
              <a:off x="-65066950" y="2738175"/>
              <a:ext cx="187475" cy="185100"/>
            </a:xfrm>
            <a:custGeom>
              <a:avLst/>
              <a:gdLst/>
              <a:ahLst/>
              <a:cxnLst/>
              <a:rect l="l" t="t" r="r" b="b"/>
              <a:pathLst>
                <a:path w="7499" h="7404" extrusionOk="0">
                  <a:moveTo>
                    <a:pt x="3309" y="819"/>
                  </a:moveTo>
                  <a:lnTo>
                    <a:pt x="3309" y="3686"/>
                  </a:lnTo>
                  <a:cubicBezTo>
                    <a:pt x="3309" y="3938"/>
                    <a:pt x="3498" y="4127"/>
                    <a:pt x="3718" y="4127"/>
                  </a:cubicBezTo>
                  <a:lnTo>
                    <a:pt x="6612" y="4127"/>
                  </a:lnTo>
                  <a:cubicBezTo>
                    <a:pt x="6410" y="5529"/>
                    <a:pt x="5188" y="6585"/>
                    <a:pt x="3750" y="6585"/>
                  </a:cubicBezTo>
                  <a:cubicBezTo>
                    <a:pt x="2143" y="6585"/>
                    <a:pt x="820" y="5261"/>
                    <a:pt x="820" y="3686"/>
                  </a:cubicBezTo>
                  <a:cubicBezTo>
                    <a:pt x="820" y="2237"/>
                    <a:pt x="1891" y="1008"/>
                    <a:pt x="3309" y="819"/>
                  </a:cubicBezTo>
                  <a:close/>
                  <a:moveTo>
                    <a:pt x="3750" y="0"/>
                  </a:moveTo>
                  <a:cubicBezTo>
                    <a:pt x="1702" y="0"/>
                    <a:pt x="1" y="1638"/>
                    <a:pt x="1" y="3686"/>
                  </a:cubicBezTo>
                  <a:cubicBezTo>
                    <a:pt x="1" y="5734"/>
                    <a:pt x="1671" y="7404"/>
                    <a:pt x="3750" y="7404"/>
                  </a:cubicBezTo>
                  <a:cubicBezTo>
                    <a:pt x="5798" y="7404"/>
                    <a:pt x="7499" y="5734"/>
                    <a:pt x="7499" y="3686"/>
                  </a:cubicBezTo>
                  <a:cubicBezTo>
                    <a:pt x="7499" y="3466"/>
                    <a:pt x="7278" y="3277"/>
                    <a:pt x="7058" y="3277"/>
                  </a:cubicBezTo>
                  <a:lnTo>
                    <a:pt x="4128" y="3277"/>
                  </a:lnTo>
                  <a:lnTo>
                    <a:pt x="4128" y="378"/>
                  </a:lnTo>
                  <a:cubicBezTo>
                    <a:pt x="4128" y="158"/>
                    <a:pt x="3939" y="0"/>
                    <a:pt x="375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grpSp>
      <p:sp>
        <p:nvSpPr>
          <p:cNvPr id="1129" name="Google Shape;1129;p48"/>
          <p:cNvSpPr/>
          <p:nvPr/>
        </p:nvSpPr>
        <p:spPr>
          <a:xfrm>
            <a:off x="460834" y="2176226"/>
            <a:ext cx="154536" cy="178306"/>
          </a:xfrm>
          <a:custGeom>
            <a:avLst/>
            <a:gdLst/>
            <a:ahLst/>
            <a:cxnLst/>
            <a:rect l="l" t="t" r="r" b="b"/>
            <a:pathLst>
              <a:path w="11059" h="12666" extrusionOk="0">
                <a:moveTo>
                  <a:pt x="4285" y="789"/>
                </a:moveTo>
                <a:cubicBezTo>
                  <a:pt x="4758" y="789"/>
                  <a:pt x="5136" y="1135"/>
                  <a:pt x="5136" y="1608"/>
                </a:cubicBezTo>
                <a:lnTo>
                  <a:pt x="5136" y="4128"/>
                </a:lnTo>
                <a:cubicBezTo>
                  <a:pt x="4190" y="4317"/>
                  <a:pt x="3466" y="5168"/>
                  <a:pt x="3466" y="6144"/>
                </a:cubicBezTo>
                <a:cubicBezTo>
                  <a:pt x="3466" y="6365"/>
                  <a:pt x="3655" y="6585"/>
                  <a:pt x="3907" y="6585"/>
                </a:cubicBezTo>
                <a:cubicBezTo>
                  <a:pt x="4127" y="6585"/>
                  <a:pt x="4285" y="6365"/>
                  <a:pt x="4285" y="6144"/>
                </a:cubicBezTo>
                <a:cubicBezTo>
                  <a:pt x="4285" y="5577"/>
                  <a:pt x="4663" y="5168"/>
                  <a:pt x="5136" y="4947"/>
                </a:cubicBezTo>
                <a:lnTo>
                  <a:pt x="5136" y="8192"/>
                </a:lnTo>
                <a:cubicBezTo>
                  <a:pt x="5136" y="8665"/>
                  <a:pt x="4758" y="9011"/>
                  <a:pt x="4285" y="9011"/>
                </a:cubicBezTo>
                <a:cubicBezTo>
                  <a:pt x="3938" y="9011"/>
                  <a:pt x="3592" y="8791"/>
                  <a:pt x="3497" y="8381"/>
                </a:cubicBezTo>
                <a:cubicBezTo>
                  <a:pt x="3434" y="8318"/>
                  <a:pt x="3277" y="8192"/>
                  <a:pt x="3119" y="8192"/>
                </a:cubicBezTo>
                <a:cubicBezTo>
                  <a:pt x="2962" y="8192"/>
                  <a:pt x="2899" y="8255"/>
                  <a:pt x="2647" y="8255"/>
                </a:cubicBezTo>
                <a:cubicBezTo>
                  <a:pt x="1544" y="8255"/>
                  <a:pt x="1544" y="6617"/>
                  <a:pt x="2647" y="6617"/>
                </a:cubicBezTo>
                <a:cubicBezTo>
                  <a:pt x="2867" y="6617"/>
                  <a:pt x="3025" y="6428"/>
                  <a:pt x="3025" y="6176"/>
                </a:cubicBezTo>
                <a:cubicBezTo>
                  <a:pt x="3025" y="5955"/>
                  <a:pt x="2836" y="5735"/>
                  <a:pt x="2647" y="5735"/>
                </a:cubicBezTo>
                <a:cubicBezTo>
                  <a:pt x="2080" y="5735"/>
                  <a:pt x="1607" y="6018"/>
                  <a:pt x="1292" y="6428"/>
                </a:cubicBezTo>
                <a:cubicBezTo>
                  <a:pt x="1103" y="6270"/>
                  <a:pt x="977" y="6018"/>
                  <a:pt x="977" y="5735"/>
                </a:cubicBezTo>
                <a:cubicBezTo>
                  <a:pt x="977" y="5483"/>
                  <a:pt x="1103" y="5325"/>
                  <a:pt x="1166" y="5199"/>
                </a:cubicBezTo>
                <a:cubicBezTo>
                  <a:pt x="1323" y="5042"/>
                  <a:pt x="1323" y="4790"/>
                  <a:pt x="1166" y="4632"/>
                </a:cubicBezTo>
                <a:cubicBezTo>
                  <a:pt x="662" y="4097"/>
                  <a:pt x="1103" y="3277"/>
                  <a:pt x="1828" y="3277"/>
                </a:cubicBezTo>
                <a:cubicBezTo>
                  <a:pt x="2048" y="3277"/>
                  <a:pt x="2237" y="3340"/>
                  <a:pt x="2395" y="3498"/>
                </a:cubicBezTo>
                <a:cubicBezTo>
                  <a:pt x="2473" y="3577"/>
                  <a:pt x="2584" y="3616"/>
                  <a:pt x="2694" y="3616"/>
                </a:cubicBezTo>
                <a:cubicBezTo>
                  <a:pt x="2804" y="3616"/>
                  <a:pt x="2914" y="3577"/>
                  <a:pt x="2993" y="3498"/>
                </a:cubicBezTo>
                <a:cubicBezTo>
                  <a:pt x="3151" y="3340"/>
                  <a:pt x="3151" y="3057"/>
                  <a:pt x="2993" y="2899"/>
                </a:cubicBezTo>
                <a:cubicBezTo>
                  <a:pt x="2678" y="2584"/>
                  <a:pt x="2269" y="2427"/>
                  <a:pt x="1828" y="2427"/>
                </a:cubicBezTo>
                <a:cubicBezTo>
                  <a:pt x="1828" y="1954"/>
                  <a:pt x="2174" y="1608"/>
                  <a:pt x="2647" y="1608"/>
                </a:cubicBezTo>
                <a:cubicBezTo>
                  <a:pt x="2773" y="1608"/>
                  <a:pt x="2836" y="1639"/>
                  <a:pt x="2962" y="1702"/>
                </a:cubicBezTo>
                <a:cubicBezTo>
                  <a:pt x="3000" y="1713"/>
                  <a:pt x="3040" y="1718"/>
                  <a:pt x="3079" y="1718"/>
                </a:cubicBezTo>
                <a:cubicBezTo>
                  <a:pt x="3264" y="1718"/>
                  <a:pt x="3445" y="1601"/>
                  <a:pt x="3497" y="1419"/>
                </a:cubicBezTo>
                <a:cubicBezTo>
                  <a:pt x="3592" y="1072"/>
                  <a:pt x="3938" y="789"/>
                  <a:pt x="4285" y="789"/>
                </a:cubicBezTo>
                <a:close/>
                <a:moveTo>
                  <a:pt x="6711" y="915"/>
                </a:moveTo>
                <a:cubicBezTo>
                  <a:pt x="7057" y="915"/>
                  <a:pt x="7404" y="1135"/>
                  <a:pt x="7498" y="1545"/>
                </a:cubicBezTo>
                <a:cubicBezTo>
                  <a:pt x="7547" y="1715"/>
                  <a:pt x="7708" y="1828"/>
                  <a:pt x="7880" y="1828"/>
                </a:cubicBezTo>
                <a:cubicBezTo>
                  <a:pt x="7931" y="1828"/>
                  <a:pt x="7983" y="1818"/>
                  <a:pt x="8034" y="1797"/>
                </a:cubicBezTo>
                <a:cubicBezTo>
                  <a:pt x="8160" y="1765"/>
                  <a:pt x="8223" y="1734"/>
                  <a:pt x="8349" y="1734"/>
                </a:cubicBezTo>
                <a:cubicBezTo>
                  <a:pt x="8822" y="1734"/>
                  <a:pt x="9168" y="2080"/>
                  <a:pt x="9168" y="2553"/>
                </a:cubicBezTo>
                <a:cubicBezTo>
                  <a:pt x="8759" y="2553"/>
                  <a:pt x="8318" y="2710"/>
                  <a:pt x="8003" y="3025"/>
                </a:cubicBezTo>
                <a:cubicBezTo>
                  <a:pt x="7845" y="3183"/>
                  <a:pt x="7845" y="3467"/>
                  <a:pt x="8003" y="3624"/>
                </a:cubicBezTo>
                <a:cubicBezTo>
                  <a:pt x="8081" y="3703"/>
                  <a:pt x="8192" y="3742"/>
                  <a:pt x="8302" y="3742"/>
                </a:cubicBezTo>
                <a:cubicBezTo>
                  <a:pt x="8412" y="3742"/>
                  <a:pt x="8522" y="3703"/>
                  <a:pt x="8601" y="3624"/>
                </a:cubicBezTo>
                <a:cubicBezTo>
                  <a:pt x="8759" y="3467"/>
                  <a:pt x="8948" y="3372"/>
                  <a:pt x="9168" y="3372"/>
                </a:cubicBezTo>
                <a:cubicBezTo>
                  <a:pt x="9893" y="3372"/>
                  <a:pt x="10271" y="4191"/>
                  <a:pt x="9798" y="4758"/>
                </a:cubicBezTo>
                <a:cubicBezTo>
                  <a:pt x="9735" y="4853"/>
                  <a:pt x="9735" y="5073"/>
                  <a:pt x="9830" y="5231"/>
                </a:cubicBezTo>
                <a:cubicBezTo>
                  <a:pt x="9956" y="5357"/>
                  <a:pt x="10050" y="5514"/>
                  <a:pt x="10050" y="5798"/>
                </a:cubicBezTo>
                <a:cubicBezTo>
                  <a:pt x="10050" y="6050"/>
                  <a:pt x="9924" y="6302"/>
                  <a:pt x="9735" y="6459"/>
                </a:cubicBezTo>
                <a:cubicBezTo>
                  <a:pt x="9420" y="6050"/>
                  <a:pt x="8948" y="5798"/>
                  <a:pt x="8381" y="5798"/>
                </a:cubicBezTo>
                <a:cubicBezTo>
                  <a:pt x="8160" y="5798"/>
                  <a:pt x="8003" y="5987"/>
                  <a:pt x="8003" y="6207"/>
                </a:cubicBezTo>
                <a:cubicBezTo>
                  <a:pt x="8003" y="6459"/>
                  <a:pt x="8192" y="6648"/>
                  <a:pt x="8381" y="6648"/>
                </a:cubicBezTo>
                <a:cubicBezTo>
                  <a:pt x="9483" y="6648"/>
                  <a:pt x="9483" y="8318"/>
                  <a:pt x="8381" y="8318"/>
                </a:cubicBezTo>
                <a:cubicBezTo>
                  <a:pt x="8255" y="8318"/>
                  <a:pt x="8192" y="8255"/>
                  <a:pt x="8066" y="8224"/>
                </a:cubicBezTo>
                <a:cubicBezTo>
                  <a:pt x="8021" y="8211"/>
                  <a:pt x="7976" y="8205"/>
                  <a:pt x="7931" y="8205"/>
                </a:cubicBezTo>
                <a:cubicBezTo>
                  <a:pt x="7752" y="8205"/>
                  <a:pt x="7580" y="8306"/>
                  <a:pt x="7530" y="8507"/>
                </a:cubicBezTo>
                <a:cubicBezTo>
                  <a:pt x="7435" y="8854"/>
                  <a:pt x="7089" y="9137"/>
                  <a:pt x="6742" y="9137"/>
                </a:cubicBezTo>
                <a:cubicBezTo>
                  <a:pt x="6270" y="9137"/>
                  <a:pt x="5892" y="8759"/>
                  <a:pt x="5892" y="8318"/>
                </a:cubicBezTo>
                <a:lnTo>
                  <a:pt x="5892" y="5073"/>
                </a:lnTo>
                <a:cubicBezTo>
                  <a:pt x="6364" y="5231"/>
                  <a:pt x="6742" y="5703"/>
                  <a:pt x="6742" y="6270"/>
                </a:cubicBezTo>
                <a:cubicBezTo>
                  <a:pt x="6742" y="6491"/>
                  <a:pt x="6931" y="6680"/>
                  <a:pt x="7120" y="6680"/>
                </a:cubicBezTo>
                <a:cubicBezTo>
                  <a:pt x="7341" y="6680"/>
                  <a:pt x="7530" y="6491"/>
                  <a:pt x="7530" y="6270"/>
                </a:cubicBezTo>
                <a:cubicBezTo>
                  <a:pt x="7530" y="5262"/>
                  <a:pt x="6805" y="4412"/>
                  <a:pt x="5860" y="4254"/>
                </a:cubicBezTo>
                <a:lnTo>
                  <a:pt x="5860" y="1734"/>
                </a:lnTo>
                <a:cubicBezTo>
                  <a:pt x="5860" y="1261"/>
                  <a:pt x="6207" y="915"/>
                  <a:pt x="6711" y="915"/>
                </a:cubicBezTo>
                <a:close/>
                <a:moveTo>
                  <a:pt x="5514" y="9358"/>
                </a:moveTo>
                <a:cubicBezTo>
                  <a:pt x="5829" y="9736"/>
                  <a:pt x="6270" y="9925"/>
                  <a:pt x="6774" y="9925"/>
                </a:cubicBezTo>
                <a:lnTo>
                  <a:pt x="6774" y="10209"/>
                </a:lnTo>
                <a:lnTo>
                  <a:pt x="4285" y="10209"/>
                </a:lnTo>
                <a:lnTo>
                  <a:pt x="4285" y="9925"/>
                </a:lnTo>
                <a:cubicBezTo>
                  <a:pt x="4789" y="9925"/>
                  <a:pt x="5230" y="9673"/>
                  <a:pt x="5514" y="9358"/>
                </a:cubicBezTo>
                <a:close/>
                <a:moveTo>
                  <a:pt x="6648" y="11028"/>
                </a:moveTo>
                <a:cubicBezTo>
                  <a:pt x="6522" y="11500"/>
                  <a:pt x="6049" y="11847"/>
                  <a:pt x="5514" y="11847"/>
                </a:cubicBezTo>
                <a:cubicBezTo>
                  <a:pt x="4978" y="11847"/>
                  <a:pt x="4537" y="11500"/>
                  <a:pt x="4316" y="11028"/>
                </a:cubicBezTo>
                <a:close/>
                <a:moveTo>
                  <a:pt x="4285" y="1"/>
                </a:moveTo>
                <a:cubicBezTo>
                  <a:pt x="3686" y="1"/>
                  <a:pt x="3151" y="316"/>
                  <a:pt x="2867" y="820"/>
                </a:cubicBezTo>
                <a:cubicBezTo>
                  <a:pt x="2796" y="811"/>
                  <a:pt x="2724" y="806"/>
                  <a:pt x="2654" y="806"/>
                </a:cubicBezTo>
                <a:cubicBezTo>
                  <a:pt x="1762" y="806"/>
                  <a:pt x="977" y="1526"/>
                  <a:pt x="977" y="2490"/>
                </a:cubicBezTo>
                <a:lnTo>
                  <a:pt x="977" y="2679"/>
                </a:lnTo>
                <a:cubicBezTo>
                  <a:pt x="851" y="2742"/>
                  <a:pt x="756" y="2836"/>
                  <a:pt x="630" y="2962"/>
                </a:cubicBezTo>
                <a:cubicBezTo>
                  <a:pt x="63" y="3498"/>
                  <a:pt x="0" y="4286"/>
                  <a:pt x="347" y="4947"/>
                </a:cubicBezTo>
                <a:cubicBezTo>
                  <a:pt x="189" y="5199"/>
                  <a:pt x="126" y="5514"/>
                  <a:pt x="126" y="5766"/>
                </a:cubicBezTo>
                <a:cubicBezTo>
                  <a:pt x="126" y="6365"/>
                  <a:pt x="441" y="6932"/>
                  <a:pt x="945" y="7184"/>
                </a:cubicBezTo>
                <a:cubicBezTo>
                  <a:pt x="819" y="8192"/>
                  <a:pt x="1576" y="9043"/>
                  <a:pt x="2584" y="9043"/>
                </a:cubicBezTo>
                <a:lnTo>
                  <a:pt x="2836" y="9043"/>
                </a:lnTo>
                <a:cubicBezTo>
                  <a:pt x="2993" y="9326"/>
                  <a:pt x="3182" y="9515"/>
                  <a:pt x="3434" y="9673"/>
                </a:cubicBezTo>
                <a:lnTo>
                  <a:pt x="3434" y="10587"/>
                </a:lnTo>
                <a:cubicBezTo>
                  <a:pt x="3434" y="11721"/>
                  <a:pt x="4379" y="12666"/>
                  <a:pt x="5514" y="12666"/>
                </a:cubicBezTo>
                <a:cubicBezTo>
                  <a:pt x="6648" y="12666"/>
                  <a:pt x="7593" y="11721"/>
                  <a:pt x="7593" y="10587"/>
                </a:cubicBezTo>
                <a:lnTo>
                  <a:pt x="7593" y="9673"/>
                </a:lnTo>
                <a:cubicBezTo>
                  <a:pt x="7845" y="9515"/>
                  <a:pt x="8066" y="9326"/>
                  <a:pt x="8192" y="9043"/>
                </a:cubicBezTo>
                <a:lnTo>
                  <a:pt x="8444" y="9043"/>
                </a:lnTo>
                <a:cubicBezTo>
                  <a:pt x="9420" y="9043"/>
                  <a:pt x="10208" y="8129"/>
                  <a:pt x="10082" y="7153"/>
                </a:cubicBezTo>
                <a:cubicBezTo>
                  <a:pt x="10586" y="6869"/>
                  <a:pt x="10901" y="6333"/>
                  <a:pt x="10901" y="5735"/>
                </a:cubicBezTo>
                <a:cubicBezTo>
                  <a:pt x="10901" y="5451"/>
                  <a:pt x="10838" y="5136"/>
                  <a:pt x="10680" y="4916"/>
                </a:cubicBezTo>
                <a:cubicBezTo>
                  <a:pt x="11059" y="4317"/>
                  <a:pt x="10933" y="3498"/>
                  <a:pt x="10428" y="2962"/>
                </a:cubicBezTo>
                <a:cubicBezTo>
                  <a:pt x="10302" y="2836"/>
                  <a:pt x="10208" y="2742"/>
                  <a:pt x="10082" y="2679"/>
                </a:cubicBezTo>
                <a:lnTo>
                  <a:pt x="10082" y="2490"/>
                </a:lnTo>
                <a:cubicBezTo>
                  <a:pt x="10082" y="1576"/>
                  <a:pt x="9326" y="820"/>
                  <a:pt x="8444" y="820"/>
                </a:cubicBezTo>
                <a:lnTo>
                  <a:pt x="8192" y="820"/>
                </a:lnTo>
                <a:cubicBezTo>
                  <a:pt x="7908" y="316"/>
                  <a:pt x="7372" y="1"/>
                  <a:pt x="6774" y="1"/>
                </a:cubicBezTo>
                <a:cubicBezTo>
                  <a:pt x="6270" y="1"/>
                  <a:pt x="5829" y="222"/>
                  <a:pt x="5514" y="537"/>
                </a:cubicBezTo>
                <a:cubicBezTo>
                  <a:pt x="5199" y="190"/>
                  <a:pt x="4758" y="1"/>
                  <a:pt x="4285"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sp>
        <p:nvSpPr>
          <p:cNvPr id="1130" name="Google Shape;1130;p48"/>
          <p:cNvSpPr txBox="1">
            <a:spLocks noGrp="1"/>
          </p:cNvSpPr>
          <p:nvPr>
            <p:ph type="subTitle" idx="1"/>
          </p:nvPr>
        </p:nvSpPr>
        <p:spPr>
          <a:xfrm>
            <a:off x="727312" y="2027772"/>
            <a:ext cx="4023360" cy="369000"/>
          </a:xfrm>
          <a:prstGeom prst="rect">
            <a:avLst/>
          </a:prstGeom>
        </p:spPr>
        <p:txBody>
          <a:bodyPr spcFirstLastPara="1" wrap="square" lIns="91425" tIns="91425" rIns="91425" bIns="91425" anchor="t" anchorCtr="0">
            <a:noAutofit/>
          </a:bodyPr>
          <a:lstStyle/>
          <a:p>
            <a:pPr marL="0" lvl="0" indent="0"/>
            <a:r>
              <a:rPr lang="en-US" sz="1400" dirty="0" err="1"/>
              <a:t>Repara</a:t>
            </a:r>
            <a:r>
              <a:rPr lang="en-US" sz="1400" dirty="0"/>
              <a:t> </a:t>
            </a:r>
            <a:r>
              <a:rPr lang="en-US" sz="1400" dirty="0" err="1"/>
              <a:t>el</a:t>
            </a:r>
            <a:r>
              <a:rPr lang="en-US" sz="1400" dirty="0"/>
              <a:t> </a:t>
            </a:r>
            <a:r>
              <a:rPr lang="en-US" sz="1400" dirty="0" err="1"/>
              <a:t>modelo</a:t>
            </a:r>
            <a:r>
              <a:rPr lang="en-US" sz="1400" dirty="0"/>
              <a:t> </a:t>
            </a:r>
            <a:r>
              <a:rPr lang="en-US" sz="1400" dirty="0" err="1"/>
              <a:t>en</a:t>
            </a:r>
            <a:r>
              <a:rPr lang="en-US" sz="1400" dirty="0"/>
              <a:t> </a:t>
            </a:r>
            <a:r>
              <a:rPr lang="en-US" sz="1400" dirty="0" err="1"/>
              <a:t>el</a:t>
            </a:r>
            <a:r>
              <a:rPr lang="en-US" sz="1400" dirty="0"/>
              <a:t> </a:t>
            </a:r>
            <a:r>
              <a:rPr lang="en-US" sz="1400" dirty="0" err="1"/>
              <a:t>programa</a:t>
            </a:r>
            <a:r>
              <a:rPr lang="en-US" sz="1400" dirty="0"/>
              <a:t> CAD</a:t>
            </a:r>
          </a:p>
        </p:txBody>
      </p:sp>
      <p:sp>
        <p:nvSpPr>
          <p:cNvPr id="1131" name="Google Shape;1131;p48"/>
          <p:cNvSpPr txBox="1">
            <a:spLocks noGrp="1"/>
          </p:cNvSpPr>
          <p:nvPr>
            <p:ph type="subTitle" idx="2"/>
          </p:nvPr>
        </p:nvSpPr>
        <p:spPr>
          <a:xfrm>
            <a:off x="4606290" y="2044917"/>
            <a:ext cx="3246120" cy="369000"/>
          </a:xfrm>
          <a:prstGeom prst="rect">
            <a:avLst/>
          </a:prstGeom>
        </p:spPr>
        <p:txBody>
          <a:bodyPr spcFirstLastPara="1" wrap="square" lIns="91425" tIns="91425" rIns="91425" bIns="91425" anchor="t" anchorCtr="0">
            <a:noAutofit/>
          </a:bodyPr>
          <a:lstStyle/>
          <a:p>
            <a:pPr marL="0" lvl="0" indent="0"/>
            <a:r>
              <a:rPr lang="es-ES" sz="1400" dirty="0"/>
              <a:t>Usa un software de reparación de STL</a:t>
            </a:r>
            <a:endParaRPr lang="en-US" sz="1400" dirty="0"/>
          </a:p>
        </p:txBody>
      </p:sp>
      <p:sp>
        <p:nvSpPr>
          <p:cNvPr id="2" name="Rectangle 1"/>
          <p:cNvSpPr/>
          <p:nvPr/>
        </p:nvSpPr>
        <p:spPr>
          <a:xfrm>
            <a:off x="934672" y="1019046"/>
            <a:ext cx="7004887" cy="1092607"/>
          </a:xfrm>
          <a:prstGeom prst="rect">
            <a:avLst/>
          </a:prstGeom>
        </p:spPr>
        <p:txBody>
          <a:bodyPr wrap="square">
            <a:spAutoFit/>
          </a:bodyPr>
          <a:lstStyle/>
          <a:p>
            <a:pPr marL="0" lvl="0" indent="0"/>
            <a:r>
              <a:rPr lang="es-ES" sz="1300" dirty="0">
                <a:solidFill>
                  <a:schemeClr val="accent3"/>
                </a:solidFill>
                <a:latin typeface="Muli" pitchFamily="2" charset="0"/>
              </a:rPr>
              <a:t>Si tu archivo STL tiene alguno de los problemas que mencionamos anteriormente, necesitará alguna reparación. Dependiendo de si tienes acceso al archivo CAD original (si eres el creador del diseño) o solo puedes acceder al STL final (por ejemplo, desde un archivo que descargaste de un repositorio), hay dos opciones principales disponibles:</a:t>
            </a:r>
            <a:endParaRPr lang="en-US" sz="1300" dirty="0">
              <a:solidFill>
                <a:schemeClr val="accent3"/>
              </a:solidFill>
              <a:latin typeface="Muli" pitchFamily="2" charset="0"/>
            </a:endParaRPr>
          </a:p>
        </p:txBody>
      </p:sp>
    </p:spTree>
    <p:extLst>
      <p:ext uri="{BB962C8B-B14F-4D97-AF65-F5344CB8AC3E}">
        <p14:creationId xmlns:p14="http://schemas.microsoft.com/office/powerpoint/2010/main" val="297634991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grpSp>
        <p:nvGrpSpPr>
          <p:cNvPr id="1078" name="Google Shape;1078;p47"/>
          <p:cNvGrpSpPr/>
          <p:nvPr/>
        </p:nvGrpSpPr>
        <p:grpSpPr>
          <a:xfrm>
            <a:off x="6186652" y="797792"/>
            <a:ext cx="655210" cy="655368"/>
            <a:chOff x="1347125" y="349025"/>
            <a:chExt cx="4978800" cy="4980000"/>
          </a:xfrm>
        </p:grpSpPr>
        <p:sp>
          <p:nvSpPr>
            <p:cNvPr id="1079" name="Google Shape;1079;p47"/>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7"/>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7"/>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7"/>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7"/>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7"/>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7"/>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7"/>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7"/>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7"/>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7"/>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7"/>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7"/>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7"/>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7"/>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7"/>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7"/>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7"/>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7"/>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7"/>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7"/>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7"/>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6" name="Google Shape;1116;p47"/>
          <p:cNvSpPr/>
          <p:nvPr/>
        </p:nvSpPr>
        <p:spPr>
          <a:xfrm>
            <a:off x="8547564" y="336180"/>
            <a:ext cx="278700" cy="2787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Título 4"/>
          <p:cNvSpPr>
            <a:spLocks noGrp="1"/>
          </p:cNvSpPr>
          <p:nvPr>
            <p:ph type="title"/>
          </p:nvPr>
        </p:nvSpPr>
        <p:spPr>
          <a:xfrm>
            <a:off x="22249" y="668249"/>
            <a:ext cx="5990114" cy="566400"/>
          </a:xfrm>
        </p:spPr>
        <p:txBody>
          <a:bodyPr/>
          <a:lstStyle/>
          <a:p>
            <a:r>
              <a:rPr lang="en-US" dirty="0" err="1"/>
              <a:t>Reparación</a:t>
            </a:r>
            <a:r>
              <a:rPr lang="en-US" dirty="0"/>
              <a:t> STL con Microsoft Tools</a:t>
            </a:r>
          </a:p>
        </p:txBody>
      </p:sp>
      <p:sp>
        <p:nvSpPr>
          <p:cNvPr id="4" name="Rectangle 3"/>
          <p:cNvSpPr/>
          <p:nvPr/>
        </p:nvSpPr>
        <p:spPr>
          <a:xfrm>
            <a:off x="331470" y="1234649"/>
            <a:ext cx="5307330" cy="3323987"/>
          </a:xfrm>
          <a:prstGeom prst="rect">
            <a:avLst/>
          </a:prstGeom>
        </p:spPr>
        <p:txBody>
          <a:bodyPr wrap="square">
            <a:spAutoFit/>
          </a:bodyPr>
          <a:lstStyle/>
          <a:p>
            <a:pPr lvl="5"/>
            <a:r>
              <a:rPr lang="en-US" b="1" dirty="0" err="1">
                <a:solidFill>
                  <a:schemeClr val="accent3"/>
                </a:solidFill>
                <a:latin typeface="Muli"/>
                <a:cs typeface="Calibri" panose="020F0502020204030204" pitchFamily="34" charset="0"/>
              </a:rPr>
              <a:t>Reparación</a:t>
            </a:r>
            <a:r>
              <a:rPr lang="en-US" b="1" dirty="0">
                <a:solidFill>
                  <a:schemeClr val="accent3"/>
                </a:solidFill>
                <a:latin typeface="Muli"/>
                <a:cs typeface="Calibri" panose="020F0502020204030204" pitchFamily="34" charset="0"/>
              </a:rPr>
              <a:t> de Microsoft STL (tools3d.azurewebsites.net/)</a:t>
            </a:r>
          </a:p>
          <a:p>
            <a:pPr lvl="5"/>
            <a:r>
              <a:rPr lang="es-ES" dirty="0">
                <a:solidFill>
                  <a:schemeClr val="accent3"/>
                </a:solidFill>
                <a:latin typeface="Muli"/>
                <a:cs typeface="Calibri" panose="020F0502020204030204" pitchFamily="34" charset="0"/>
              </a:rPr>
              <a:t>Herramienta sencilla basada en la nube</a:t>
            </a:r>
            <a:endParaRPr lang="en-US" dirty="0">
              <a:solidFill>
                <a:schemeClr val="accent3"/>
              </a:solidFill>
              <a:latin typeface="Muli"/>
              <a:cs typeface="Calibri" panose="020F0502020204030204" pitchFamily="34" charset="0"/>
            </a:endParaRPr>
          </a:p>
          <a:p>
            <a:pPr marL="285750" lvl="5" indent="-285750">
              <a:buFont typeface="Arial" panose="020B0604020202020204" pitchFamily="34" charset="0"/>
              <a:buChar char="•"/>
            </a:pPr>
            <a:r>
              <a:rPr lang="es-ES" b="1" dirty="0">
                <a:solidFill>
                  <a:schemeClr val="accent3"/>
                </a:solidFill>
                <a:latin typeface="Muli"/>
                <a:cs typeface="Calibri" panose="020F0502020204030204" pitchFamily="34" charset="0"/>
              </a:rPr>
              <a:t>Reparar</a:t>
            </a:r>
            <a:r>
              <a:rPr lang="es-ES" dirty="0">
                <a:solidFill>
                  <a:schemeClr val="accent3"/>
                </a:solidFill>
                <a:latin typeface="Muli"/>
                <a:cs typeface="Calibri" panose="020F0502020204030204" pitchFamily="34" charset="0"/>
              </a:rPr>
              <a:t>: soluciona problemas de geometría para crear una malla 3D cerrada y "hermética" (proceso totalmente automatizado, sin opciones de ajuste fino ni vista previa disponible)</a:t>
            </a:r>
          </a:p>
          <a:p>
            <a:pPr marL="285750" lvl="5" indent="-285750">
              <a:buFont typeface="Arial" panose="020B0604020202020204" pitchFamily="34" charset="0"/>
              <a:buChar char="•"/>
            </a:pPr>
            <a:r>
              <a:rPr lang="es-ES" b="1" dirty="0">
                <a:solidFill>
                  <a:schemeClr val="accent3"/>
                </a:solidFill>
                <a:latin typeface="Muli"/>
                <a:cs typeface="Calibri" panose="020F0502020204030204" pitchFamily="34" charset="0"/>
              </a:rPr>
              <a:t>Reducir</a:t>
            </a:r>
            <a:r>
              <a:rPr lang="es-ES" dirty="0">
                <a:solidFill>
                  <a:schemeClr val="accent3"/>
                </a:solidFill>
                <a:latin typeface="Muli"/>
                <a:cs typeface="Calibri" panose="020F0502020204030204" pitchFamily="34" charset="0"/>
              </a:rPr>
              <a:t>: simplifica la malla para reducir el tamaño del archivo STL y mejorar el procesamiento</a:t>
            </a:r>
          </a:p>
          <a:p>
            <a:pPr marL="285750" lvl="5" indent="-285750">
              <a:buFont typeface="Courier New" pitchFamily="49" charset="0"/>
              <a:buChar char="o"/>
            </a:pPr>
            <a:endParaRPr lang="es-ES" dirty="0">
              <a:solidFill>
                <a:schemeClr val="accent3"/>
              </a:solidFill>
              <a:latin typeface="Muli"/>
              <a:cs typeface="Calibri" panose="020F0502020204030204" pitchFamily="34" charset="0"/>
            </a:endParaRPr>
          </a:p>
          <a:p>
            <a:pPr lvl="5"/>
            <a:r>
              <a:rPr lang="es-ES" b="1" dirty="0">
                <a:solidFill>
                  <a:schemeClr val="accent3"/>
                </a:solidFill>
                <a:latin typeface="Muli"/>
                <a:cs typeface="Calibri" panose="020F0502020204030204" pitchFamily="34" charset="0"/>
              </a:rPr>
              <a:t>Cómo reparar:</a:t>
            </a:r>
          </a:p>
          <a:p>
            <a:pPr marL="285750" lvl="5" indent="-285750">
              <a:buFont typeface="Courier New" panose="02070309020205020404" pitchFamily="49" charset="0"/>
              <a:buChar char="o"/>
            </a:pPr>
            <a:r>
              <a:rPr lang="es-ES" b="1" dirty="0">
                <a:solidFill>
                  <a:schemeClr val="accent3"/>
                </a:solidFill>
                <a:latin typeface="Muli"/>
                <a:cs typeface="Calibri" panose="020F0502020204030204" pitchFamily="34" charset="0"/>
              </a:rPr>
              <a:t>Paso</a:t>
            </a:r>
            <a:r>
              <a:rPr lang="es-ES" dirty="0">
                <a:solidFill>
                  <a:schemeClr val="accent3"/>
                </a:solidFill>
                <a:latin typeface="Muli"/>
                <a:cs typeface="Calibri" panose="020F0502020204030204" pitchFamily="34" charset="0"/>
              </a:rPr>
              <a:t> </a:t>
            </a:r>
            <a:r>
              <a:rPr lang="es-ES" b="1" dirty="0">
                <a:solidFill>
                  <a:schemeClr val="accent3"/>
                </a:solidFill>
                <a:latin typeface="Muli"/>
                <a:cs typeface="Calibri" panose="020F0502020204030204" pitchFamily="34" charset="0"/>
              </a:rPr>
              <a:t>1</a:t>
            </a:r>
            <a:r>
              <a:rPr lang="es-ES" dirty="0">
                <a:solidFill>
                  <a:schemeClr val="accent3"/>
                </a:solidFill>
                <a:latin typeface="Muli"/>
                <a:cs typeface="Calibri" panose="020F0502020204030204" pitchFamily="34" charset="0"/>
              </a:rPr>
              <a:t>: Inicia sesión con tu cuenta de Microsoft</a:t>
            </a:r>
          </a:p>
          <a:p>
            <a:pPr marL="285750" lvl="5" indent="-285750">
              <a:buFont typeface="Courier New" panose="02070309020205020404" pitchFamily="49" charset="0"/>
              <a:buChar char="o"/>
            </a:pPr>
            <a:r>
              <a:rPr lang="es-ES" b="1" dirty="0">
                <a:solidFill>
                  <a:schemeClr val="accent3"/>
                </a:solidFill>
                <a:latin typeface="Muli"/>
                <a:cs typeface="Calibri" panose="020F0502020204030204" pitchFamily="34" charset="0"/>
              </a:rPr>
              <a:t>Paso</a:t>
            </a:r>
            <a:r>
              <a:rPr lang="es-ES" dirty="0">
                <a:solidFill>
                  <a:schemeClr val="accent3"/>
                </a:solidFill>
                <a:latin typeface="Muli"/>
                <a:cs typeface="Calibri" panose="020F0502020204030204" pitchFamily="34" charset="0"/>
              </a:rPr>
              <a:t> </a:t>
            </a:r>
            <a:r>
              <a:rPr lang="es-ES" b="1" dirty="0">
                <a:solidFill>
                  <a:schemeClr val="accent3"/>
                </a:solidFill>
                <a:latin typeface="Muli"/>
                <a:cs typeface="Calibri" panose="020F0502020204030204" pitchFamily="34" charset="0"/>
              </a:rPr>
              <a:t>2</a:t>
            </a:r>
            <a:r>
              <a:rPr lang="es-ES" dirty="0">
                <a:solidFill>
                  <a:schemeClr val="accent3"/>
                </a:solidFill>
                <a:latin typeface="Muli"/>
                <a:cs typeface="Calibri" panose="020F0502020204030204" pitchFamily="34" charset="0"/>
              </a:rPr>
              <a:t>: Cargar archivo -&gt; Reparar -&gt; Descargar archivo reparado (solo en formato de archivo *.3mf)</a:t>
            </a:r>
            <a:endParaRPr lang="en-US" dirty="0">
              <a:solidFill>
                <a:schemeClr val="accent3"/>
              </a:solidFill>
              <a:latin typeface="Muli"/>
              <a:cs typeface="Calibri" panose="020F0502020204030204" pitchFamily="34" charset="0"/>
            </a:endParaRPr>
          </a:p>
          <a:p>
            <a:endParaRPr lang="en-US" dirty="0">
              <a:solidFill>
                <a:schemeClr val="accent3"/>
              </a:solidFill>
              <a:latin typeface="Muli"/>
            </a:endParaRPr>
          </a:p>
          <a:p>
            <a:endParaRPr lang="en-US" dirty="0">
              <a:solidFill>
                <a:schemeClr val="accent3"/>
              </a:solidFill>
              <a:latin typeface="Muli"/>
            </a:endParaRPr>
          </a:p>
        </p:txBody>
      </p:sp>
      <p:pic>
        <p:nvPicPr>
          <p:cNvPr id="32" name="Picture 31"/>
          <p:cNvPicPr>
            <a:picLocks noChangeAspect="1"/>
          </p:cNvPicPr>
          <p:nvPr/>
        </p:nvPicPr>
        <p:blipFill rotWithShape="1">
          <a:blip r:embed="rId3"/>
          <a:srcRect t="16109" b="15429"/>
          <a:stretch/>
        </p:blipFill>
        <p:spPr>
          <a:xfrm>
            <a:off x="6665542" y="3461356"/>
            <a:ext cx="2003646" cy="72943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0216" y="1752599"/>
            <a:ext cx="3585673" cy="1438275"/>
          </a:xfrm>
          <a:prstGeom prst="rect">
            <a:avLst/>
          </a:prstGeom>
        </p:spPr>
      </p:pic>
    </p:spTree>
    <p:extLst>
      <p:ext uri="{BB962C8B-B14F-4D97-AF65-F5344CB8AC3E}">
        <p14:creationId xmlns:p14="http://schemas.microsoft.com/office/powerpoint/2010/main" val="2226323843"/>
      </p:ext>
    </p:extLst>
  </p:cSld>
  <p:clrMapOvr>
    <a:masterClrMapping/>
  </p:clrMapOvr>
</p:sld>
</file>

<file path=ppt/theme/theme1.xml><?xml version="1.0" encoding="utf-8"?>
<a:theme xmlns:a="http://schemas.openxmlformats.org/drawingml/2006/main" name="IT Services by Slidesgo">
  <a:themeElements>
    <a:clrScheme name="Simple Light">
      <a:dk1>
        <a:srgbClr val="343434"/>
      </a:dk1>
      <a:lt1>
        <a:srgbClr val="FFFFFF"/>
      </a:lt1>
      <a:dk2>
        <a:srgbClr val="343434"/>
      </a:dk2>
      <a:lt2>
        <a:srgbClr val="F0F7ED"/>
      </a:lt2>
      <a:accent1>
        <a:srgbClr val="00899D"/>
      </a:accent1>
      <a:accent2>
        <a:srgbClr val="FF7210"/>
      </a:accent2>
      <a:accent3>
        <a:srgbClr val="343434"/>
      </a:accent3>
      <a:accent4>
        <a:srgbClr val="CECECE"/>
      </a:accent4>
      <a:accent5>
        <a:srgbClr val="00BBC1"/>
      </a:accent5>
      <a:accent6>
        <a:srgbClr val="D5DEE4"/>
      </a:accent6>
      <a:hlink>
        <a:srgbClr val="F0F7E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IT Services by Slidesgo">
  <a:themeElements>
    <a:clrScheme name="Simple Light">
      <a:dk1>
        <a:srgbClr val="343434"/>
      </a:dk1>
      <a:lt1>
        <a:srgbClr val="FFFFFF"/>
      </a:lt1>
      <a:dk2>
        <a:srgbClr val="343434"/>
      </a:dk2>
      <a:lt2>
        <a:srgbClr val="F0F7ED"/>
      </a:lt2>
      <a:accent1>
        <a:srgbClr val="00899D"/>
      </a:accent1>
      <a:accent2>
        <a:srgbClr val="FF7210"/>
      </a:accent2>
      <a:accent3>
        <a:srgbClr val="343434"/>
      </a:accent3>
      <a:accent4>
        <a:srgbClr val="CECECE"/>
      </a:accent4>
      <a:accent5>
        <a:srgbClr val="00BBC1"/>
      </a:accent5>
      <a:accent6>
        <a:srgbClr val="D5DEE4"/>
      </a:accent6>
      <a:hlink>
        <a:srgbClr val="F0F7E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imple Light">
    <a:dk1>
      <a:srgbClr val="343434"/>
    </a:dk1>
    <a:lt1>
      <a:srgbClr val="FFFFFF"/>
    </a:lt1>
    <a:dk2>
      <a:srgbClr val="343434"/>
    </a:dk2>
    <a:lt2>
      <a:srgbClr val="F0F7ED"/>
    </a:lt2>
    <a:accent1>
      <a:srgbClr val="00899D"/>
    </a:accent1>
    <a:accent2>
      <a:srgbClr val="FF7210"/>
    </a:accent2>
    <a:accent3>
      <a:srgbClr val="343434"/>
    </a:accent3>
    <a:accent4>
      <a:srgbClr val="CECECE"/>
    </a:accent4>
    <a:accent5>
      <a:srgbClr val="00BBC1"/>
    </a:accent5>
    <a:accent6>
      <a:srgbClr val="D5DEE4"/>
    </a:accent6>
    <a:hlink>
      <a:srgbClr val="F0F7ED"/>
    </a:hlink>
    <a:folHlink>
      <a:srgbClr val="0097A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4F95669E65A86445A307967196B2F0BC" ma:contentTypeVersion="16" ma:contentTypeDescription="Crear nuevo documento." ma:contentTypeScope="" ma:versionID="5a46b9010e807554743b831a1f650420">
  <xsd:schema xmlns:xsd="http://www.w3.org/2001/XMLSchema" xmlns:xs="http://www.w3.org/2001/XMLSchema" xmlns:p="http://schemas.microsoft.com/office/2006/metadata/properties" xmlns:ns2="d35ccd97-bc5a-4b5d-b3e3-b9ad630c783b" xmlns:ns3="fd2cf822-17ae-4c0d-b9d4-97f4ac968dac" targetNamespace="http://schemas.microsoft.com/office/2006/metadata/properties" ma:root="true" ma:fieldsID="9fcdcfc0057f9e227074beb531931eb7" ns2:_="" ns3:_="">
    <xsd:import namespace="d35ccd97-bc5a-4b5d-b3e3-b9ad630c783b"/>
    <xsd:import namespace="fd2cf822-17ae-4c0d-b9d4-97f4ac968da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5ccd97-bc5a-4b5d-b3e3-b9ad630c78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Etiquetas de imagen" ma:readOnly="false" ma:fieldId="{5cf76f15-5ced-4ddc-b409-7134ff3c332f}" ma:taxonomyMulti="true" ma:sspId="9a892be2-1788-4ce5-99d9-ce25f50c5032"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d2cf822-17ae-4c0d-b9d4-97f4ac968dac" elementFormDefault="qualified">
    <xsd:import namespace="http://schemas.microsoft.com/office/2006/documentManagement/types"/>
    <xsd:import namespace="http://schemas.microsoft.com/office/infopath/2007/PartnerControls"/>
    <xsd:element name="SharedWithUsers" ma:index="1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les de uso compartido" ma:internalName="SharedWithDetails" ma:readOnly="true">
      <xsd:simpleType>
        <xsd:restriction base="dms:Note">
          <xsd:maxLength value="255"/>
        </xsd:restriction>
      </xsd:simpleType>
    </xsd:element>
    <xsd:element name="TaxCatchAll" ma:index="22" nillable="true" ma:displayName="Taxonomy Catch All Column" ma:hidden="true" ma:list="{dc5ab11c-1c73-42c7-871d-f69e2d2bb492}" ma:internalName="TaxCatchAll" ma:showField="CatchAllData" ma:web="fd2cf822-17ae-4c0d-b9d4-97f4ac968da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35ccd97-bc5a-4b5d-b3e3-b9ad630c783b">
      <Terms xmlns="http://schemas.microsoft.com/office/infopath/2007/PartnerControls"/>
    </lcf76f155ced4ddcb4097134ff3c332f>
    <TaxCatchAll xmlns="fd2cf822-17ae-4c0d-b9d4-97f4ac968dac" xsi:nil="true"/>
  </documentManagement>
</p:properties>
</file>

<file path=customXml/itemProps1.xml><?xml version="1.0" encoding="utf-8"?>
<ds:datastoreItem xmlns:ds="http://schemas.openxmlformats.org/officeDocument/2006/customXml" ds:itemID="{8CB4350E-5F79-4F30-B07A-9F266A946844}">
  <ds:schemaRefs>
    <ds:schemaRef ds:uri="http://schemas.microsoft.com/sharepoint/v3/contenttype/forms"/>
  </ds:schemaRefs>
</ds:datastoreItem>
</file>

<file path=customXml/itemProps2.xml><?xml version="1.0" encoding="utf-8"?>
<ds:datastoreItem xmlns:ds="http://schemas.openxmlformats.org/officeDocument/2006/customXml" ds:itemID="{508A0A63-50F6-47B6-AB6F-BA531B1589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5ccd97-bc5a-4b5d-b3e3-b9ad630c783b"/>
    <ds:schemaRef ds:uri="fd2cf822-17ae-4c0d-b9d4-97f4ac968d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BD3E319-993E-4889-ACD9-BFF9B271F7BF}">
  <ds:schemaRefs>
    <ds:schemaRef ds:uri="http://www.w3.org/XML/1998/namespace"/>
    <ds:schemaRef ds:uri="http://purl.org/dc/dcmitype/"/>
    <ds:schemaRef ds:uri="http://schemas.microsoft.com/office/2006/documentManagement/types"/>
    <ds:schemaRef ds:uri="http://purl.org/dc/elements/1.1/"/>
    <ds:schemaRef ds:uri="http://schemas.microsoft.com/office/infopath/2007/PartnerControls"/>
    <ds:schemaRef ds:uri="d35ccd97-bc5a-4b5d-b3e3-b9ad630c783b"/>
    <ds:schemaRef ds:uri="http://schemas.microsoft.com/office/2006/metadata/properties"/>
    <ds:schemaRef ds:uri="http://purl.org/dc/terms/"/>
    <ds:schemaRef ds:uri="http://schemas.openxmlformats.org/package/2006/metadata/core-properties"/>
    <ds:schemaRef ds:uri="fd2cf822-17ae-4c0d-b9d4-97f4ac968dac"/>
  </ds:schemaRefs>
</ds:datastoreItem>
</file>

<file path=docProps/app.xml><?xml version="1.0" encoding="utf-8"?>
<Properties xmlns="http://schemas.openxmlformats.org/officeDocument/2006/extended-properties" xmlns:vt="http://schemas.openxmlformats.org/officeDocument/2006/docPropsVTypes">
  <TotalTime>1712</TotalTime>
  <Words>14280</Words>
  <Application>Microsoft Office PowerPoint</Application>
  <PresentationFormat>On-screen Show (16:9)</PresentationFormat>
  <Paragraphs>927</Paragraphs>
  <Slides>111</Slides>
  <Notes>105</Notes>
  <HiddenSlides>0</HiddenSlides>
  <MMClips>5</MMClips>
  <ScaleCrop>false</ScaleCrop>
  <HeadingPairs>
    <vt:vector size="4" baseType="variant">
      <vt:variant>
        <vt:lpstr>Theme</vt:lpstr>
      </vt:variant>
      <vt:variant>
        <vt:i4>2</vt:i4>
      </vt:variant>
      <vt:variant>
        <vt:lpstr>Slide Titles</vt:lpstr>
      </vt:variant>
      <vt:variant>
        <vt:i4>111</vt:i4>
      </vt:variant>
    </vt:vector>
  </HeadingPairs>
  <TitlesOfParts>
    <vt:vector size="113" baseType="lpstr">
      <vt:lpstr>IT Services by Slidesgo</vt:lpstr>
      <vt:lpstr>1_IT Services by Slidesgo</vt:lpstr>
      <vt:lpstr>Material Extrusion</vt:lpstr>
      <vt:lpstr>Contenidos</vt:lpstr>
      <vt:lpstr>Resultados de aprendizaje</vt:lpstr>
      <vt:lpstr>Piensa Aditivamente</vt:lpstr>
      <vt:lpstr>Introducción</vt:lpstr>
      <vt:lpstr>Libertad de Diseño &amp; Complejidad</vt:lpstr>
      <vt:lpstr>Ensambles entrelazados</vt:lpstr>
      <vt:lpstr>Complejidad de Pieza &amp; Consolidación</vt:lpstr>
      <vt:lpstr>Customización</vt:lpstr>
      <vt:lpstr>Sostenibilidad</vt:lpstr>
      <vt:lpstr>Fabricación bajo demanda</vt:lpstr>
      <vt:lpstr>PowerPoint Presentation</vt:lpstr>
      <vt:lpstr>Piensa Aditivamente</vt:lpstr>
      <vt:lpstr>Forma, Ajuste &amp; Función</vt:lpstr>
      <vt:lpstr>¡La función lo primero!</vt:lpstr>
      <vt:lpstr>Superficies funcionales</vt:lpstr>
      <vt:lpstr>Diseño orientado a la Función</vt:lpstr>
      <vt:lpstr>Mejorar la funcionalidad</vt:lpstr>
      <vt:lpstr>Piensa en ello…</vt:lpstr>
      <vt:lpstr>Panorámica de Material Extrusion</vt:lpstr>
      <vt:lpstr>PowerPoint Presentation</vt:lpstr>
      <vt:lpstr>Diseño de impresión MEX</vt:lpstr>
      <vt:lpstr>Anatomía de una impresión MEX</vt:lpstr>
      <vt:lpstr>Anatomía de una impresión MEX</vt:lpstr>
      <vt:lpstr>Diseño de impresión MEX</vt:lpstr>
      <vt:lpstr>Carcasas/Shells</vt:lpstr>
      <vt:lpstr>Relleno y vaciado</vt:lpstr>
      <vt:lpstr>Patrones de relleno</vt:lpstr>
      <vt:lpstr>Patrones de relleno más comunes</vt:lpstr>
      <vt:lpstr>Densidad del relleno</vt:lpstr>
      <vt:lpstr>Voladizos</vt:lpstr>
      <vt:lpstr>Ángulo de voladizo</vt:lpstr>
      <vt:lpstr>Ángulo de voladizo y calidad de la impresión</vt:lpstr>
      <vt:lpstr>Voladizos y soportes</vt:lpstr>
      <vt:lpstr>Tipos de soporte</vt:lpstr>
      <vt:lpstr>Tipos de soporte</vt:lpstr>
      <vt:lpstr>Desventaja de los soportes</vt:lpstr>
      <vt:lpstr>Bridging</vt:lpstr>
      <vt:lpstr>Bridging</vt:lpstr>
      <vt:lpstr>Voladizos y orientación</vt:lpstr>
      <vt:lpstr>Orientación de impresión</vt:lpstr>
      <vt:lpstr>Skirts, Rafts &amp; Brims</vt:lpstr>
      <vt:lpstr>Rafts</vt:lpstr>
      <vt:lpstr>Brims</vt:lpstr>
      <vt:lpstr>Resolución de impresión</vt:lpstr>
      <vt:lpstr>Resolución Z/Altura de capa</vt:lpstr>
      <vt:lpstr>Resolución Z/Altura de capa</vt:lpstr>
      <vt:lpstr>Anisotropía</vt:lpstr>
      <vt:lpstr>Adhesion de capa</vt:lpstr>
      <vt:lpstr>Contracción &amp; Deformación</vt:lpstr>
      <vt:lpstr>Warping o deformación</vt:lpstr>
      <vt:lpstr>Warping ilustrado</vt:lpstr>
      <vt:lpstr>Mitigar la deformación</vt:lpstr>
      <vt:lpstr>Mitigar la deformación</vt:lpstr>
      <vt:lpstr>Mitigar la deformación. Caso de estudio</vt:lpstr>
      <vt:lpstr>Piensa sobre esto…</vt:lpstr>
      <vt:lpstr>Diseño para MEX</vt:lpstr>
      <vt:lpstr>Diseño para MEX</vt:lpstr>
      <vt:lpstr>Requerimientos de pieza</vt:lpstr>
      <vt:lpstr>Accuracy &amp; Min. Feature Size</vt:lpstr>
      <vt:lpstr>Texto, Detalles en relieve y grabados</vt:lpstr>
      <vt:lpstr>Consideración de diseño: Espesor de la pared</vt:lpstr>
      <vt:lpstr>Consideraciones de relleno</vt:lpstr>
      <vt:lpstr>Consideraciones especiales de relleno</vt:lpstr>
      <vt:lpstr>Guía de diseño:  Voladizos &amp; Soportes</vt:lpstr>
      <vt:lpstr>Guía de diseño: Bridging</vt:lpstr>
      <vt:lpstr>Huecos</vt:lpstr>
      <vt:lpstr>Agujeros Verticales</vt:lpstr>
      <vt:lpstr>Agujeros Horizontales</vt:lpstr>
      <vt:lpstr>Guía de diseño: Huecos</vt:lpstr>
      <vt:lpstr>Pasadores y protuberancias</vt:lpstr>
      <vt:lpstr>Guía de diseño: Pasadores y protuberancias</vt:lpstr>
      <vt:lpstr>Enclavamiento &amp; Partes móviles</vt:lpstr>
      <vt:lpstr>Determinación de límites de diseño</vt:lpstr>
      <vt:lpstr>Benchmarking - #3DBenchy</vt:lpstr>
      <vt:lpstr>Piensa sobre esto…</vt:lpstr>
      <vt:lpstr>Específicas Estrategias de Diseño</vt:lpstr>
      <vt:lpstr>Df: Reducción de peso</vt:lpstr>
      <vt:lpstr>Optimización topológica</vt:lpstr>
      <vt:lpstr>Análisis de Elementos Finitos (FEA)</vt:lpstr>
      <vt:lpstr>Optimización topológica</vt:lpstr>
      <vt:lpstr>Optimización topológica</vt:lpstr>
      <vt:lpstr>PowerPoint Presentation</vt:lpstr>
      <vt:lpstr>PowerPoint Presentation</vt:lpstr>
      <vt:lpstr>Df: Minimizar Soportes</vt:lpstr>
      <vt:lpstr>Df: Minimizar Soportes</vt:lpstr>
      <vt:lpstr>Partición de piezas</vt:lpstr>
      <vt:lpstr>Df: Minimizar Tiempo de impresión</vt:lpstr>
      <vt:lpstr>Df: Calidad de superficie &amp; acabado</vt:lpstr>
      <vt:lpstr>Reglas de diseño. Consejos</vt:lpstr>
      <vt:lpstr>Slicing y preparación para la impresión</vt:lpstr>
      <vt:lpstr>Slicing &amp; Preparación a la impresión</vt:lpstr>
      <vt:lpstr>STL listo para imprimir</vt:lpstr>
      <vt:lpstr>Errores del STL</vt:lpstr>
      <vt:lpstr>Tipos de errores STL</vt:lpstr>
      <vt:lpstr>Errores no múltiples</vt:lpstr>
      <vt:lpstr>Mallas no múltiples</vt:lpstr>
      <vt:lpstr>¿Cómo reparar un archive STL?</vt:lpstr>
      <vt:lpstr>Reparación STL con Microsoft Tools</vt:lpstr>
      <vt:lpstr>Reparación STL con Meshmixer</vt:lpstr>
      <vt:lpstr>Slicing/Corte</vt:lpstr>
      <vt:lpstr>Software Slicer o de corte</vt:lpstr>
      <vt:lpstr>Software Slicer o de corte</vt:lpstr>
      <vt:lpstr>Slicing con Cura</vt:lpstr>
      <vt:lpstr>Slicing con Cura</vt:lpstr>
      <vt:lpstr>Piensa sobre esto…</vt:lpstr>
      <vt:lpstr>.gcode</vt:lpstr>
      <vt:lpstr>Generar .gcode</vt:lpstr>
      <vt:lpstr>Transferir .gcode</vt:lpstr>
      <vt:lpstr>Resumen</vt:lpstr>
      <vt:lpstr>¡Enhorabuena!  Has completado la unidad.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MEX</dc:title>
  <dc:creator>Eva</dc:creator>
  <cp:lastModifiedBy>eva.sanchis</cp:lastModifiedBy>
  <cp:revision>159</cp:revision>
  <dcterms:modified xsi:type="dcterms:W3CDTF">2022-12-21T11:21:54Z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0x0101004F95669E65A86445A307967196B2F0BC</vt:lpwstr>
  </property>
</Properties>
</file>